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7" r:id="rId4"/>
    <p:sldId id="260" r:id="rId5"/>
    <p:sldId id="261" r:id="rId6"/>
    <p:sldId id="365" r:id="rId7"/>
    <p:sldId id="262" r:id="rId8"/>
    <p:sldId id="264" r:id="rId9"/>
    <p:sldId id="266" r:id="rId10"/>
    <p:sldId id="267" r:id="rId11"/>
    <p:sldId id="268" r:id="rId12"/>
    <p:sldId id="269" r:id="rId13"/>
    <p:sldId id="325" r:id="rId14"/>
    <p:sldId id="326" r:id="rId15"/>
    <p:sldId id="329" r:id="rId16"/>
    <p:sldId id="330" r:id="rId17"/>
    <p:sldId id="332" r:id="rId18"/>
    <p:sldId id="333" r:id="rId19"/>
    <p:sldId id="334" r:id="rId20"/>
    <p:sldId id="335" r:id="rId21"/>
    <p:sldId id="336" r:id="rId22"/>
    <p:sldId id="342" r:id="rId23"/>
    <p:sldId id="344" r:id="rId24"/>
    <p:sldId id="364" r:id="rId25"/>
    <p:sldId id="343" r:id="rId26"/>
    <p:sldId id="347" r:id="rId27"/>
    <p:sldId id="351" r:id="rId28"/>
    <p:sldId id="353" r:id="rId29"/>
    <p:sldId id="356" r:id="rId30"/>
    <p:sldId id="357" r:id="rId31"/>
    <p:sldId id="359" r:id="rId32"/>
    <p:sldId id="360" r:id="rId33"/>
    <p:sldId id="361" r:id="rId34"/>
    <p:sldId id="362" r:id="rId35"/>
    <p:sldId id="3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80" d="100"/>
          <a:sy n="80" d="100"/>
        </p:scale>
        <p:origin x="22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63606-5321-4B15-B6E1-7648CC79B38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A89B0-4484-4942-864F-1174DA4A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6775-40F4-4775-81A6-71046781A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849D-D030-4CC8-B820-77381F8D6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E7C3-47C0-448C-A7AD-3B111C7F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7283-F3F5-462A-A839-E8AC1A0B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AAF66-61F5-4547-8B72-AB7A5BCA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7CCF-3EFF-4206-B1BD-17328492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940-DE43-4DE3-BE23-BE178811D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1173-9200-4BB6-9F79-B3F76FD2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4B57-A36C-4CFC-B32D-18CAC9D9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599D-6070-4D17-B6B1-00605A50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F1F08-B55F-45AE-BD43-BAED159B9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12013-24B2-4209-96BA-20E055F00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8649-45E5-4BFC-AF75-E7999B49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F64A-B0CC-414D-8B80-7EE1350D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DC4F-F522-4109-85CA-55DA4EDD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E3AB-D006-4ABE-9A97-5BE9E8B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AF3E-C825-4CE0-9685-8466FAC5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7670-2D5E-4126-B136-D0028E83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CE20-1A5F-47B8-89CD-ECA166E9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7B9A-7ED3-4032-AD9D-B812BE7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7AF-0E23-46D6-88A8-C47B1013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B38D-1DB3-4018-808F-F9169E6C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BA7B-EB2C-4E7C-8693-2F8126B2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91760-3276-4A66-B5D9-9D3C08D7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E9E0-5433-4103-9A63-1B02F734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B809-5F02-4F03-A2CD-51BD00EB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A70B-699C-4160-AAF3-7351D115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1005B-6C85-4EC4-A18C-6B472D2DB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E1FE-10A4-4EFF-8FF9-A2A42E9B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27EF-AEA2-4BC8-9B8E-0E77A738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4A116-AA47-4358-A481-E87DEE93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E8AA-99B3-4CAF-85E0-EDE92B3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E0D1-CFE0-4309-ADCB-20D8E1DB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7BA13-373A-422A-890C-27404A878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69DD8-774E-4081-96EE-35D7353BD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F3041-8E94-4723-A668-91C480920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C5F21-04DC-4FCF-9600-9542FBA5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94CE0-DD1B-4159-8739-B3F9D3D7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93823-85AB-4B50-BE1E-408900E8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CED8-4418-41EB-BDDB-0C4BBEB1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56FD4-1C04-4280-AEE0-67AF8F2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DDF1E-82B5-42C9-8235-92D42A06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84F38-F556-4CBE-8CF3-C6493E8E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3AD7B-C81A-4F97-BC1B-ACB8A16C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C98CA-CAF3-4896-BF98-8349D7C7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DF0E7-CBDC-47EB-9D0C-AA8A1C4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6C7B-C17D-4BED-8553-967A6B57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7C7F-15AA-4AD4-88BD-608CB17E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48B0A-9C4F-4D49-BD87-AD38F6A69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B84-5AB1-44C9-86B4-CAC7C42E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4E4D-E9E7-4148-975D-2A5BDEB0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09552-5178-477D-8CFD-A3810C75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5DC4-9306-4C74-BE16-06B2E002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3E2F6-AB9B-47CA-91E3-886A9C367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381B4-2B89-445C-B438-7F3166EC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B3D3-74E8-4884-AA25-20D0B047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09D8-4A95-4881-A438-A86364E3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03C8-4157-4594-BC44-363E4054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3FC86-F124-4DE4-AEB0-AF017025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BD084-9A0B-41D2-9B81-6176EB1A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11B1-84CA-4722-8C7A-12F86A0E3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4C55-4A16-431F-BA2E-7AC71D0FA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6B5B-DC76-42C2-B12A-969427AC8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E30F-521F-4E11-AA88-CAFD3C60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041400"/>
            <a:ext cx="104013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Using Gestalt principles to help students design effective tables and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7E8AD-A207-444C-8B40-03AB41290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Silas Bergen</a:t>
            </a:r>
          </a:p>
          <a:p>
            <a:r>
              <a:rPr lang="en-US" dirty="0"/>
              <a:t>Winona State University</a:t>
            </a:r>
          </a:p>
          <a:p>
            <a:r>
              <a:rPr lang="en-US" dirty="0"/>
              <a:t>2020 Symposium on Data Science and Statistics</a:t>
            </a:r>
          </a:p>
          <a:p>
            <a:r>
              <a:rPr lang="en-US" dirty="0"/>
              <a:t>June 4, 2020</a:t>
            </a:r>
          </a:p>
        </p:txBody>
      </p:sp>
    </p:spTree>
    <p:extLst>
      <p:ext uri="{BB962C8B-B14F-4D97-AF65-F5344CB8AC3E}">
        <p14:creationId xmlns:p14="http://schemas.microsoft.com/office/powerpoint/2010/main" val="138048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03776"/>
              </p:ext>
            </p:extLst>
          </p:nvPr>
        </p:nvGraphicFramePr>
        <p:xfrm>
          <a:off x="518533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6C94A7-9D86-4063-90AC-89DD0D53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25255"/>
              </p:ext>
            </p:extLst>
          </p:nvPr>
        </p:nvGraphicFramePr>
        <p:xfrm>
          <a:off x="518533" y="4316114"/>
          <a:ext cx="3713360" cy="76009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226262686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180660677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2631315310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1431205627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592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16708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1687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1ED3A8-DF50-4BC7-90E4-56D51492E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09583"/>
              </p:ext>
            </p:extLst>
          </p:nvPr>
        </p:nvGraphicFramePr>
        <p:xfrm>
          <a:off x="518533" y="1271239"/>
          <a:ext cx="3713360" cy="76009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51419408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80425797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4142421536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493193451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5613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928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47119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BC4BD0D-BD3D-4B6B-821F-506AEF34C994}"/>
              </a:ext>
            </a:extLst>
          </p:cNvPr>
          <p:cNvSpPr/>
          <p:nvPr/>
        </p:nvSpPr>
        <p:spPr>
          <a:xfrm>
            <a:off x="3274745" y="588923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012D2-AC7D-4C86-8AEA-6A4DA45C1D5D}"/>
              </a:ext>
            </a:extLst>
          </p:cNvPr>
          <p:cNvSpPr/>
          <p:nvPr/>
        </p:nvSpPr>
        <p:spPr>
          <a:xfrm>
            <a:off x="3274746" y="127123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9944F-1B26-4BE2-A4B4-1A8B1C0360FC}"/>
              </a:ext>
            </a:extLst>
          </p:cNvPr>
          <p:cNvSpPr/>
          <p:nvPr/>
        </p:nvSpPr>
        <p:spPr>
          <a:xfrm>
            <a:off x="3274746" y="204090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1EEAD-50F5-431D-A5A9-0DC1FA7DBA72}"/>
              </a:ext>
            </a:extLst>
          </p:cNvPr>
          <p:cNvSpPr/>
          <p:nvPr/>
        </p:nvSpPr>
        <p:spPr>
          <a:xfrm>
            <a:off x="3274746" y="2810571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6D7CA-41E5-448E-822D-BEB57B32A6C0}"/>
              </a:ext>
            </a:extLst>
          </p:cNvPr>
          <p:cNvSpPr/>
          <p:nvPr/>
        </p:nvSpPr>
        <p:spPr>
          <a:xfrm>
            <a:off x="3274745" y="4349903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99FC86-9CFF-492A-8263-0EB6EDF508F8}"/>
              </a:ext>
            </a:extLst>
          </p:cNvPr>
          <p:cNvSpPr/>
          <p:nvPr/>
        </p:nvSpPr>
        <p:spPr>
          <a:xfrm>
            <a:off x="3274746" y="511956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F83BA-89E6-4DA5-B4AD-1EE3DF3D11AB}"/>
              </a:ext>
            </a:extLst>
          </p:cNvPr>
          <p:cNvSpPr txBox="1">
            <a:spLocks/>
          </p:cNvSpPr>
          <p:nvPr/>
        </p:nvSpPr>
        <p:spPr>
          <a:xfrm>
            <a:off x="4977165" y="535027"/>
            <a:ext cx="6874721" cy="5206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i="1" dirty="0"/>
              <a:t>Does the </a:t>
            </a:r>
            <a:r>
              <a:rPr lang="en-US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body temperature recovery</a:t>
            </a:r>
            <a:r>
              <a:rPr lang="en-US" sz="3600" i="1" dirty="0"/>
              <a:t> as recorded at the four body points </a:t>
            </a:r>
            <a:r>
              <a:rPr lang="en-US" sz="3600" i="1" u="sng" dirty="0"/>
              <a:t>depend on water temperature</a:t>
            </a:r>
            <a:r>
              <a:rPr lang="en-US" sz="36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64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969 0.51945 " pathEditMode="relative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969 0.51945 " pathEditMode="relative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1094 0.0625 " pathEditMode="relative" ptsTypes="AA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1094 0.0625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1B8E32-AE1C-4FAB-8EF3-6F803ED94A9E}"/>
              </a:ext>
            </a:extLst>
          </p:cNvPr>
          <p:cNvSpPr txBox="1">
            <a:spLocks/>
          </p:cNvSpPr>
          <p:nvPr/>
        </p:nvSpPr>
        <p:spPr>
          <a:xfrm>
            <a:off x="3760749" y="825596"/>
            <a:ext cx="4670502" cy="520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i="1" u="sng" dirty="0"/>
              <a:t>How do we emphasize them?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754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EA6D-DF1E-4F45-99C9-132BE5EC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 of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5D31B-B8E7-4E75-A1ED-B41578E69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588157" y="1652794"/>
            <a:ext cx="70156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gestalt</a:t>
            </a:r>
            <a:r>
              <a:rPr lang="en-US" sz="4000" dirty="0"/>
              <a:t> = form or pattern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Gestalt principles: predictable ways by which we organize sensory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1916107" y="2195306"/>
            <a:ext cx="835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/>
              <a:t>Some principles are stronger than others</a:t>
            </a:r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D880B0-45DC-487A-9887-46FDFD65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67" y="884497"/>
            <a:ext cx="9309942" cy="3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3008909-7790-4568-8736-8070F32A0BF6}"/>
              </a:ext>
            </a:extLst>
          </p:cNvPr>
          <p:cNvSpPr/>
          <p:nvPr/>
        </p:nvSpPr>
        <p:spPr>
          <a:xfrm>
            <a:off x="7099611" y="2020992"/>
            <a:ext cx="182136" cy="186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72F12E-35FE-43E2-A9DA-B8FE3A7D251F}"/>
              </a:ext>
            </a:extLst>
          </p:cNvPr>
          <p:cNvSpPr/>
          <p:nvPr/>
        </p:nvSpPr>
        <p:spPr>
          <a:xfrm>
            <a:off x="6449123" y="791022"/>
            <a:ext cx="182136" cy="186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1CD205-79F8-460E-88F9-BE26157BB0B1}"/>
              </a:ext>
            </a:extLst>
          </p:cNvPr>
          <p:cNvSpPr/>
          <p:nvPr/>
        </p:nvSpPr>
        <p:spPr>
          <a:xfrm>
            <a:off x="8010294" y="2125616"/>
            <a:ext cx="182136" cy="186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62B55D-9ACD-4F40-A1E3-816E2AA3B012}"/>
              </a:ext>
            </a:extLst>
          </p:cNvPr>
          <p:cNvSpPr/>
          <p:nvPr/>
        </p:nvSpPr>
        <p:spPr>
          <a:xfrm>
            <a:off x="9894850" y="3701109"/>
            <a:ext cx="182136" cy="186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57712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357159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57712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357159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474727-93A2-4EE8-A341-2B6561628547}"/>
              </a:ext>
            </a:extLst>
          </p:cNvPr>
          <p:cNvCxnSpPr>
            <a:cxnSpLocks/>
          </p:cNvCxnSpPr>
          <p:nvPr/>
        </p:nvCxnSpPr>
        <p:spPr>
          <a:xfrm flipH="1">
            <a:off x="7800975" y="2152650"/>
            <a:ext cx="1" cy="26860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5FCCC3-5201-44A4-8D5F-787338EC7430}"/>
              </a:ext>
            </a:extLst>
          </p:cNvPr>
          <p:cNvCxnSpPr>
            <a:cxnSpLocks/>
          </p:cNvCxnSpPr>
          <p:nvPr/>
        </p:nvCxnSpPr>
        <p:spPr>
          <a:xfrm flipH="1">
            <a:off x="8871766" y="2003224"/>
            <a:ext cx="1" cy="26860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7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878305" y="2195306"/>
            <a:ext cx="10542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Some principles are stronger than others</a:t>
            </a:r>
          </a:p>
          <a:p>
            <a:pPr algn="ctr"/>
            <a:endParaRPr lang="en-US" sz="3600" i="1" dirty="0"/>
          </a:p>
          <a:p>
            <a:pPr algn="ctr"/>
            <a:endParaRPr lang="en-US" sz="3600" i="1" dirty="0"/>
          </a:p>
          <a:p>
            <a:pPr algn="ctr"/>
            <a:r>
              <a:rPr lang="en-US" sz="3600" dirty="0"/>
              <a:t>Design implication: define and emphasize elemental groupings and facilitate their comparison across relevant levels</a:t>
            </a:r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26463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D14D-7DD5-420B-BBCE-E00703E6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8960-9BAC-4CE9-9ED6-A4C2BCA6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8900" cy="4351338"/>
          </a:xfrm>
        </p:spPr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Enclosure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Proximity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Similarity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28D7C-D941-499E-82E6-891492094E2D}"/>
              </a:ext>
            </a:extLst>
          </p:cNvPr>
          <p:cNvSpPr txBox="1">
            <a:spLocks/>
          </p:cNvSpPr>
          <p:nvPr/>
        </p:nvSpPr>
        <p:spPr>
          <a:xfrm>
            <a:off x="4438649" y="1825625"/>
            <a:ext cx="3320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Grids/cell shading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White space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Font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3A1074-C13C-49B7-963E-34F420F523CF}"/>
              </a:ext>
            </a:extLst>
          </p:cNvPr>
          <p:cNvSpPr txBox="1">
            <a:spLocks/>
          </p:cNvSpPr>
          <p:nvPr/>
        </p:nvSpPr>
        <p:spPr>
          <a:xfrm>
            <a:off x="8323290" y="1825625"/>
            <a:ext cx="2628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White space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Color/shape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E3455-645B-4ED4-A427-4C1085C1D1DA}"/>
              </a:ext>
            </a:extLst>
          </p:cNvPr>
          <p:cNvSpPr txBox="1"/>
          <p:nvPr/>
        </p:nvSpPr>
        <p:spPr>
          <a:xfrm>
            <a:off x="5003265" y="1564015"/>
            <a:ext cx="10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9F35-C34A-4E0B-A2B1-DD9DE39B86FE}"/>
              </a:ext>
            </a:extLst>
          </p:cNvPr>
          <p:cNvSpPr txBox="1"/>
          <p:nvPr/>
        </p:nvSpPr>
        <p:spPr>
          <a:xfrm>
            <a:off x="8992680" y="1564015"/>
            <a:ext cx="121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306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061C56-14B7-4311-A043-4BCBCA6F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00925"/>
              </p:ext>
            </p:extLst>
          </p:nvPr>
        </p:nvGraphicFramePr>
        <p:xfrm>
          <a:off x="585208" y="176212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B6F2B7B1-CEB1-40BE-B1DA-A482E6A4BC39}"/>
              </a:ext>
            </a:extLst>
          </p:cNvPr>
          <p:cNvSpPr/>
          <p:nvPr/>
        </p:nvSpPr>
        <p:spPr>
          <a:xfrm>
            <a:off x="3341422" y="445234"/>
            <a:ext cx="416307" cy="706827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A26530-E326-42A2-8DFD-9D4DD3A2F116}"/>
              </a:ext>
            </a:extLst>
          </p:cNvPr>
          <p:cNvSpPr/>
          <p:nvPr/>
        </p:nvSpPr>
        <p:spPr>
          <a:xfrm>
            <a:off x="3341421" y="1185514"/>
            <a:ext cx="416307" cy="736213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5CB388-58CD-4F20-BBA1-48948B4B8D7C}"/>
              </a:ext>
            </a:extLst>
          </p:cNvPr>
          <p:cNvSpPr/>
          <p:nvPr/>
        </p:nvSpPr>
        <p:spPr>
          <a:xfrm>
            <a:off x="3341421" y="1955180"/>
            <a:ext cx="416307" cy="73621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8F6342-7197-47E7-8CDA-860F467641D8}"/>
              </a:ext>
            </a:extLst>
          </p:cNvPr>
          <p:cNvSpPr/>
          <p:nvPr/>
        </p:nvSpPr>
        <p:spPr>
          <a:xfrm>
            <a:off x="3341421" y="2724846"/>
            <a:ext cx="416307" cy="73621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B621EF-DA11-4CFB-8470-FE8D683F14A5}"/>
              </a:ext>
            </a:extLst>
          </p:cNvPr>
          <p:cNvSpPr/>
          <p:nvPr/>
        </p:nvSpPr>
        <p:spPr>
          <a:xfrm>
            <a:off x="3341420" y="3494512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FF3B9F-DFE5-4442-8E99-204F02A17193}"/>
              </a:ext>
            </a:extLst>
          </p:cNvPr>
          <p:cNvSpPr/>
          <p:nvPr/>
        </p:nvSpPr>
        <p:spPr>
          <a:xfrm>
            <a:off x="3341420" y="4264178"/>
            <a:ext cx="416307" cy="736213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878091-BCD5-47C9-9F05-3E7BCBFDFB77}"/>
              </a:ext>
            </a:extLst>
          </p:cNvPr>
          <p:cNvSpPr/>
          <p:nvPr/>
        </p:nvSpPr>
        <p:spPr>
          <a:xfrm>
            <a:off x="3341421" y="5033844"/>
            <a:ext cx="416307" cy="73621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B50230-8C5A-4AD7-A49A-6A9A10463E5B}"/>
              </a:ext>
            </a:extLst>
          </p:cNvPr>
          <p:cNvSpPr/>
          <p:nvPr/>
        </p:nvSpPr>
        <p:spPr>
          <a:xfrm>
            <a:off x="3341420" y="5803510"/>
            <a:ext cx="416307" cy="73621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E3CD69-640D-434F-ADD8-993847DC8965}"/>
              </a:ext>
            </a:extLst>
          </p:cNvPr>
          <p:cNvSpPr/>
          <p:nvPr/>
        </p:nvSpPr>
        <p:spPr>
          <a:xfrm>
            <a:off x="3341422" y="445234"/>
            <a:ext cx="416307" cy="706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CBB7C6-0593-44BB-A351-B3AE34CA93E3}"/>
              </a:ext>
            </a:extLst>
          </p:cNvPr>
          <p:cNvSpPr/>
          <p:nvPr/>
        </p:nvSpPr>
        <p:spPr>
          <a:xfrm>
            <a:off x="3341421" y="1185514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CD0C7-FA04-4B01-9216-5162F8454F87}"/>
              </a:ext>
            </a:extLst>
          </p:cNvPr>
          <p:cNvSpPr/>
          <p:nvPr/>
        </p:nvSpPr>
        <p:spPr>
          <a:xfrm>
            <a:off x="3341421" y="1955180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AED260-4284-4333-8F6A-A4CB2983E3AC}"/>
              </a:ext>
            </a:extLst>
          </p:cNvPr>
          <p:cNvSpPr/>
          <p:nvPr/>
        </p:nvSpPr>
        <p:spPr>
          <a:xfrm>
            <a:off x="3341421" y="2724846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8E8E21-1545-4F92-AEFC-299243EC55FF}"/>
              </a:ext>
            </a:extLst>
          </p:cNvPr>
          <p:cNvSpPr/>
          <p:nvPr/>
        </p:nvSpPr>
        <p:spPr>
          <a:xfrm>
            <a:off x="3341420" y="3494512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8C536B-6C98-4288-902C-940A11B27178}"/>
              </a:ext>
            </a:extLst>
          </p:cNvPr>
          <p:cNvSpPr/>
          <p:nvPr/>
        </p:nvSpPr>
        <p:spPr>
          <a:xfrm>
            <a:off x="3341420" y="4264178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883C2D-2DDD-401D-BE8B-51C03E2BBB71}"/>
              </a:ext>
            </a:extLst>
          </p:cNvPr>
          <p:cNvSpPr/>
          <p:nvPr/>
        </p:nvSpPr>
        <p:spPr>
          <a:xfrm>
            <a:off x="3341421" y="5033844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3608EB-5D78-4F8B-AD62-5468EA9EB683}"/>
              </a:ext>
            </a:extLst>
          </p:cNvPr>
          <p:cNvSpPr/>
          <p:nvPr/>
        </p:nvSpPr>
        <p:spPr>
          <a:xfrm>
            <a:off x="3341420" y="5803510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5C476D-203F-45FB-92A3-FAA572EBBD2E}"/>
              </a:ext>
            </a:extLst>
          </p:cNvPr>
          <p:cNvSpPr txBox="1"/>
          <p:nvPr/>
        </p:nvSpPr>
        <p:spPr>
          <a:xfrm>
            <a:off x="5882079" y="1400630"/>
            <a:ext cx="5293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Single average 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Time triplets 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Swim location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Body location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120167-2E83-4D7E-BD7B-C0093CBB7208}"/>
              </a:ext>
            </a:extLst>
          </p:cNvPr>
          <p:cNvSpPr txBox="1"/>
          <p:nvPr/>
        </p:nvSpPr>
        <p:spPr>
          <a:xfrm>
            <a:off x="9022340" y="1674832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elemental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0FF51B-8D0D-4B06-AD0B-446655AC020C}"/>
              </a:ext>
            </a:extLst>
          </p:cNvPr>
          <p:cNvCxnSpPr>
            <a:cxnSpLocks/>
          </p:cNvCxnSpPr>
          <p:nvPr/>
        </p:nvCxnSpPr>
        <p:spPr>
          <a:xfrm flipH="1">
            <a:off x="9853112" y="2172074"/>
            <a:ext cx="1" cy="286177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9D430A-A4C0-43DA-8C94-85A1C71ACD19}"/>
              </a:ext>
            </a:extLst>
          </p:cNvPr>
          <p:cNvSpPr txBox="1"/>
          <p:nvPr/>
        </p:nvSpPr>
        <p:spPr>
          <a:xfrm>
            <a:off x="9022340" y="5127126"/>
            <a:ext cx="166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elemental</a:t>
            </a:r>
          </a:p>
        </p:txBody>
      </p:sp>
    </p:spTree>
    <p:extLst>
      <p:ext uri="{BB962C8B-B14F-4D97-AF65-F5344CB8AC3E}">
        <p14:creationId xmlns:p14="http://schemas.microsoft.com/office/powerpoint/2010/main" val="23841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21452A4-082C-4914-A5CB-CE33FBBA305B}"/>
              </a:ext>
            </a:extLst>
          </p:cNvPr>
          <p:cNvGraphicFramePr>
            <a:graphicFrameLocks noGrp="1"/>
          </p:cNvGraphicFramePr>
          <p:nvPr/>
        </p:nvGraphicFramePr>
        <p:xfrm>
          <a:off x="585208" y="176212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19C4F855-E849-45B4-87CE-E552C577EFBC}"/>
              </a:ext>
            </a:extLst>
          </p:cNvPr>
          <p:cNvSpPr/>
          <p:nvPr/>
        </p:nvSpPr>
        <p:spPr>
          <a:xfrm>
            <a:off x="3341422" y="445234"/>
            <a:ext cx="416307" cy="706827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FB5CB5-A616-418E-896D-3F39C90DE7BD}"/>
              </a:ext>
            </a:extLst>
          </p:cNvPr>
          <p:cNvSpPr/>
          <p:nvPr/>
        </p:nvSpPr>
        <p:spPr>
          <a:xfrm>
            <a:off x="3341421" y="1185514"/>
            <a:ext cx="416307" cy="736213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79D565-9935-4994-BBC7-AB546FA7FACE}"/>
              </a:ext>
            </a:extLst>
          </p:cNvPr>
          <p:cNvSpPr/>
          <p:nvPr/>
        </p:nvSpPr>
        <p:spPr>
          <a:xfrm>
            <a:off x="3341421" y="1955180"/>
            <a:ext cx="416307" cy="73621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053D18-66C1-4C6A-896B-5F66DCAAC0F7}"/>
              </a:ext>
            </a:extLst>
          </p:cNvPr>
          <p:cNvSpPr/>
          <p:nvPr/>
        </p:nvSpPr>
        <p:spPr>
          <a:xfrm>
            <a:off x="3341421" y="2724846"/>
            <a:ext cx="416307" cy="73621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FCCF04-2F18-4103-ADB1-8BC47E82635B}"/>
              </a:ext>
            </a:extLst>
          </p:cNvPr>
          <p:cNvSpPr/>
          <p:nvPr/>
        </p:nvSpPr>
        <p:spPr>
          <a:xfrm>
            <a:off x="3341420" y="3494512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B15D29-68DA-4C11-BD03-D03E4CE14906}"/>
              </a:ext>
            </a:extLst>
          </p:cNvPr>
          <p:cNvSpPr/>
          <p:nvPr/>
        </p:nvSpPr>
        <p:spPr>
          <a:xfrm>
            <a:off x="3341420" y="4264178"/>
            <a:ext cx="416307" cy="736213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653A4E-9DE4-4CFB-A2F7-DAB32BF780E4}"/>
              </a:ext>
            </a:extLst>
          </p:cNvPr>
          <p:cNvSpPr/>
          <p:nvPr/>
        </p:nvSpPr>
        <p:spPr>
          <a:xfrm>
            <a:off x="3341421" y="5033844"/>
            <a:ext cx="416307" cy="73621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12EF0F-2CEA-4A12-99C8-91DFD2D948D1}"/>
              </a:ext>
            </a:extLst>
          </p:cNvPr>
          <p:cNvSpPr/>
          <p:nvPr/>
        </p:nvSpPr>
        <p:spPr>
          <a:xfrm>
            <a:off x="3341420" y="5803510"/>
            <a:ext cx="416307" cy="73621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FD64CE-477B-4984-95C8-CF19A88D98E2}"/>
              </a:ext>
            </a:extLst>
          </p:cNvPr>
          <p:cNvSpPr/>
          <p:nvPr/>
        </p:nvSpPr>
        <p:spPr>
          <a:xfrm>
            <a:off x="3341422" y="445234"/>
            <a:ext cx="416307" cy="706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47FA16-E437-4333-BB06-39E6D7084FDA}"/>
              </a:ext>
            </a:extLst>
          </p:cNvPr>
          <p:cNvSpPr/>
          <p:nvPr/>
        </p:nvSpPr>
        <p:spPr>
          <a:xfrm>
            <a:off x="3341421" y="1185514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C92D6E-62CA-4313-9590-96CAD68409FF}"/>
              </a:ext>
            </a:extLst>
          </p:cNvPr>
          <p:cNvSpPr/>
          <p:nvPr/>
        </p:nvSpPr>
        <p:spPr>
          <a:xfrm>
            <a:off x="3341421" y="1955180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68B2D6-3CCB-45F3-86D6-8E394DBAA2A6}"/>
              </a:ext>
            </a:extLst>
          </p:cNvPr>
          <p:cNvSpPr/>
          <p:nvPr/>
        </p:nvSpPr>
        <p:spPr>
          <a:xfrm>
            <a:off x="3341421" y="2724846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6A3EF8-97EE-4ACB-9D5B-3FC9B1B6317F}"/>
              </a:ext>
            </a:extLst>
          </p:cNvPr>
          <p:cNvSpPr/>
          <p:nvPr/>
        </p:nvSpPr>
        <p:spPr>
          <a:xfrm>
            <a:off x="3341420" y="3494512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965E99-6026-42D9-B028-E117BF1AEA47}"/>
              </a:ext>
            </a:extLst>
          </p:cNvPr>
          <p:cNvSpPr/>
          <p:nvPr/>
        </p:nvSpPr>
        <p:spPr>
          <a:xfrm>
            <a:off x="3341420" y="4264178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6DCADA-CE1B-4FA6-A773-533D5E0A6A9E}"/>
              </a:ext>
            </a:extLst>
          </p:cNvPr>
          <p:cNvSpPr/>
          <p:nvPr/>
        </p:nvSpPr>
        <p:spPr>
          <a:xfrm>
            <a:off x="3341421" y="5033844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57EA4E-ECA3-4FA8-AC5F-6CEBCC8B0561}"/>
              </a:ext>
            </a:extLst>
          </p:cNvPr>
          <p:cNvSpPr/>
          <p:nvPr/>
        </p:nvSpPr>
        <p:spPr>
          <a:xfrm>
            <a:off x="3341420" y="5803510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A7385C0D-8F4E-4E83-9254-9E75478E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07066"/>
              </p:ext>
            </p:extLst>
          </p:nvPr>
        </p:nvGraphicFramePr>
        <p:xfrm>
          <a:off x="4922746" y="1044520"/>
          <a:ext cx="2970688" cy="3293745"/>
        </p:xfrm>
        <a:graphic>
          <a:graphicData uri="http://schemas.openxmlformats.org/drawingml/2006/table">
            <a:tbl>
              <a:tblPr/>
              <a:tblGrid>
                <a:gridCol w="742672">
                  <a:extLst>
                    <a:ext uri="{9D8B030D-6E8A-4147-A177-3AD203B41FA5}">
                      <a16:colId xmlns:a16="http://schemas.microsoft.com/office/drawing/2014/main" val="1814217651"/>
                    </a:ext>
                  </a:extLst>
                </a:gridCol>
                <a:gridCol w="742672">
                  <a:extLst>
                    <a:ext uri="{9D8B030D-6E8A-4147-A177-3AD203B41FA5}">
                      <a16:colId xmlns:a16="http://schemas.microsoft.com/office/drawing/2014/main" val="1961191009"/>
                    </a:ext>
                  </a:extLst>
                </a:gridCol>
                <a:gridCol w="742672">
                  <a:extLst>
                    <a:ext uri="{9D8B030D-6E8A-4147-A177-3AD203B41FA5}">
                      <a16:colId xmlns:a16="http://schemas.microsoft.com/office/drawing/2014/main" val="1618074382"/>
                    </a:ext>
                  </a:extLst>
                </a:gridCol>
                <a:gridCol w="742672">
                  <a:extLst>
                    <a:ext uri="{9D8B030D-6E8A-4147-A177-3AD203B41FA5}">
                      <a16:colId xmlns:a16="http://schemas.microsoft.com/office/drawing/2014/main" val="1834507774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39001"/>
                  </a:ext>
                </a:extLst>
              </a:tr>
              <a:tr h="200403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790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29051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21230"/>
                  </a:ext>
                </a:extLst>
              </a:tr>
              <a:tr h="200403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397527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741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98791"/>
                  </a:ext>
                </a:extLst>
              </a:tr>
              <a:tr h="200403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4671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53479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91470"/>
                  </a:ext>
                </a:extLst>
              </a:tr>
              <a:tr h="200403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3711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8430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5478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9458096-8770-4705-8E0A-0A0EE5CC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65218"/>
              </p:ext>
            </p:extLst>
          </p:nvPr>
        </p:nvGraphicFramePr>
        <p:xfrm>
          <a:off x="8677272" y="3343274"/>
          <a:ext cx="3110495" cy="228028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42507538"/>
                    </a:ext>
                  </a:extLst>
                </a:gridCol>
                <a:gridCol w="755366">
                  <a:extLst>
                    <a:ext uri="{9D8B030D-6E8A-4147-A177-3AD203B41FA5}">
                      <a16:colId xmlns:a16="http://schemas.microsoft.com/office/drawing/2014/main" val="1961191009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1618074382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1834507774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361764938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3900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790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92905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2123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397527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741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99879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671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5347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A0D22F5-7005-4918-8BBB-85F530D35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45596"/>
              </p:ext>
            </p:extLst>
          </p:nvPr>
        </p:nvGraphicFramePr>
        <p:xfrm>
          <a:off x="8677271" y="776367"/>
          <a:ext cx="3110495" cy="228028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42507538"/>
                    </a:ext>
                  </a:extLst>
                </a:gridCol>
                <a:gridCol w="755366">
                  <a:extLst>
                    <a:ext uri="{9D8B030D-6E8A-4147-A177-3AD203B41FA5}">
                      <a16:colId xmlns:a16="http://schemas.microsoft.com/office/drawing/2014/main" val="1961191009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1618074382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1834507774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361764938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3900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8790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92905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162123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397527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4741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99879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4671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5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5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F4A874E-FE5F-46E8-A628-AE0A7321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Student tables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A0D9A-F01D-461A-8C14-57F3DA4D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8" y="2041442"/>
            <a:ext cx="11099023" cy="25052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1F7ACD-4837-4E65-B2B3-0CA7CB0F47C2}"/>
              </a:ext>
            </a:extLst>
          </p:cNvPr>
          <p:cNvSpPr/>
          <p:nvPr/>
        </p:nvSpPr>
        <p:spPr>
          <a:xfrm>
            <a:off x="2074684" y="3294060"/>
            <a:ext cx="1113133" cy="25448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458B9-9854-4EFA-92FE-3A38AAFD1303}"/>
              </a:ext>
            </a:extLst>
          </p:cNvPr>
          <p:cNvSpPr/>
          <p:nvPr/>
        </p:nvSpPr>
        <p:spPr>
          <a:xfrm>
            <a:off x="4894783" y="3259089"/>
            <a:ext cx="1113133" cy="25448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92E0B-BF78-4C5F-89BB-33A511EDA54D}"/>
              </a:ext>
            </a:extLst>
          </p:cNvPr>
          <p:cNvSpPr/>
          <p:nvPr/>
        </p:nvSpPr>
        <p:spPr>
          <a:xfrm>
            <a:off x="7728864" y="3259089"/>
            <a:ext cx="1113133" cy="25448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Student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2E30B-5B04-4465-8395-4C37C287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59" y="1357503"/>
            <a:ext cx="6912081" cy="41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6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026">
            <a:extLst>
              <a:ext uri="{FF2B5EF4-FFF2-40B4-BE49-F238E27FC236}">
                <a16:creationId xmlns:a16="http://schemas.microsoft.com/office/drawing/2014/main" id="{16BEB53F-E6CE-49C3-9296-3E68C399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23" y="4605456"/>
            <a:ext cx="10503486" cy="8059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D880B0-45DC-487A-9887-46FDFD65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67" y="884497"/>
            <a:ext cx="3826711" cy="13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3008909-7790-4568-8736-8070F32A0BF6}"/>
              </a:ext>
            </a:extLst>
          </p:cNvPr>
          <p:cNvSpPr/>
          <p:nvPr/>
        </p:nvSpPr>
        <p:spPr>
          <a:xfrm>
            <a:off x="3687338" y="1351918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72F12E-35FE-43E2-A9DA-B8FE3A7D251F}"/>
              </a:ext>
            </a:extLst>
          </p:cNvPr>
          <p:cNvSpPr/>
          <p:nvPr/>
        </p:nvSpPr>
        <p:spPr>
          <a:xfrm>
            <a:off x="3415991" y="813324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1CD205-79F8-460E-88F9-BE26157BB0B1}"/>
              </a:ext>
            </a:extLst>
          </p:cNvPr>
          <p:cNvSpPr/>
          <p:nvPr/>
        </p:nvSpPr>
        <p:spPr>
          <a:xfrm>
            <a:off x="4051611" y="1402190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62B55D-9ACD-4F40-A1E3-816E2AA3B012}"/>
              </a:ext>
            </a:extLst>
          </p:cNvPr>
          <p:cNvSpPr/>
          <p:nvPr/>
        </p:nvSpPr>
        <p:spPr>
          <a:xfrm>
            <a:off x="4832196" y="2061880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7B259864-C396-45D6-BA62-6A8C28E8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51" y="884497"/>
            <a:ext cx="3826711" cy="13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7789DC6-E549-4B90-A9B0-24715729EAD6}"/>
              </a:ext>
            </a:extLst>
          </p:cNvPr>
          <p:cNvSpPr/>
          <p:nvPr/>
        </p:nvSpPr>
        <p:spPr>
          <a:xfrm>
            <a:off x="9138022" y="1351918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D2E21C-962D-487E-956B-591ECADD29A5}"/>
              </a:ext>
            </a:extLst>
          </p:cNvPr>
          <p:cNvSpPr/>
          <p:nvPr/>
        </p:nvSpPr>
        <p:spPr>
          <a:xfrm>
            <a:off x="8866675" y="813324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ACD7B5-A16A-4602-B694-6C59E6D89D81}"/>
              </a:ext>
            </a:extLst>
          </p:cNvPr>
          <p:cNvSpPr/>
          <p:nvPr/>
        </p:nvSpPr>
        <p:spPr>
          <a:xfrm>
            <a:off x="9502295" y="1402190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88797D-D5D6-4D3C-A4AA-7C4B5AF8A344}"/>
              </a:ext>
            </a:extLst>
          </p:cNvPr>
          <p:cNvSpPr/>
          <p:nvPr/>
        </p:nvSpPr>
        <p:spPr>
          <a:xfrm>
            <a:off x="10282880" y="2061880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8640B-AFE9-4344-B4F8-4213807D5B31}"/>
              </a:ext>
            </a:extLst>
          </p:cNvPr>
          <p:cNvSpPr txBox="1"/>
          <p:nvPr/>
        </p:nvSpPr>
        <p:spPr>
          <a:xfrm>
            <a:off x="2750650" y="232371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</a:t>
            </a:r>
            <a:r>
              <a:rPr lang="en-US" baseline="30000" dirty="0"/>
              <a:t>o</a:t>
            </a:r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60C0D7-255F-4183-B288-8BC847880404}"/>
              </a:ext>
            </a:extLst>
          </p:cNvPr>
          <p:cNvSpPr txBox="1"/>
          <p:nvPr/>
        </p:nvSpPr>
        <p:spPr>
          <a:xfrm>
            <a:off x="8355778" y="232371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  <a:r>
              <a:rPr lang="en-US" baseline="30000" dirty="0"/>
              <a:t>o</a:t>
            </a:r>
            <a:r>
              <a:rPr lang="en-US" dirty="0"/>
              <a:t>F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2929AC9-1469-4EB1-83A0-A6934EAAE0D2}"/>
              </a:ext>
            </a:extLst>
          </p:cNvPr>
          <p:cNvSpPr txBox="1"/>
          <p:nvPr/>
        </p:nvSpPr>
        <p:spPr>
          <a:xfrm>
            <a:off x="4633657" y="5548415"/>
            <a:ext cx="3058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Minutes since swim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2DA01060-6E04-4F20-9E0A-82AEE37C26AC}"/>
              </a:ext>
            </a:extLst>
          </p:cNvPr>
          <p:cNvCxnSpPr/>
          <p:nvPr/>
        </p:nvCxnSpPr>
        <p:spPr>
          <a:xfrm>
            <a:off x="869796" y="3752389"/>
            <a:ext cx="0" cy="836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64C437-7041-4C22-99FE-6B0366A22C0B}"/>
              </a:ext>
            </a:extLst>
          </p:cNvPr>
          <p:cNvCxnSpPr/>
          <p:nvPr/>
        </p:nvCxnSpPr>
        <p:spPr>
          <a:xfrm>
            <a:off x="3356906" y="3769114"/>
            <a:ext cx="0" cy="836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42B1E4-8DA1-4EFA-9011-B665BE1CC740}"/>
              </a:ext>
            </a:extLst>
          </p:cNvPr>
          <p:cNvCxnSpPr/>
          <p:nvPr/>
        </p:nvCxnSpPr>
        <p:spPr>
          <a:xfrm>
            <a:off x="10883591" y="3796994"/>
            <a:ext cx="0" cy="836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2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Student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1AD36-F154-4456-8B11-CDF7BC55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203198"/>
            <a:ext cx="7200900" cy="44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4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3E51A-D3DC-4E02-9BB9-75086283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4302"/>
            <a:ext cx="6088301" cy="3366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What about graphs?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A1B66-5487-4E0F-A29B-F38312C0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3" y="1424302"/>
            <a:ext cx="5716173" cy="3366774"/>
          </a:xfrm>
          <a:prstGeom prst="rect">
            <a:avLst/>
          </a:prstGeom>
        </p:spPr>
      </p:pic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417E5B48-BFED-4108-A2AB-BA4CF16583A7}"/>
              </a:ext>
            </a:extLst>
          </p:cNvPr>
          <p:cNvSpPr/>
          <p:nvPr/>
        </p:nvSpPr>
        <p:spPr>
          <a:xfrm>
            <a:off x="2722339" y="5009835"/>
            <a:ext cx="914400" cy="84772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458" name="Picture 2" descr="Free Check Marks, Download Free Clip Art, Free Clip Art on Clipart ...">
            <a:extLst>
              <a:ext uri="{FF2B5EF4-FFF2-40B4-BE49-F238E27FC236}">
                <a16:creationId xmlns:a16="http://schemas.microsoft.com/office/drawing/2014/main" id="{C332789A-B1EA-4C4C-B03E-1EB8DAB8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59" y="4928751"/>
            <a:ext cx="1033463" cy="92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68466-A66D-43E6-B9C1-F61F59B5927C}"/>
              </a:ext>
            </a:extLst>
          </p:cNvPr>
          <p:cNvSpPr/>
          <p:nvPr/>
        </p:nvSpPr>
        <p:spPr>
          <a:xfrm>
            <a:off x="750622" y="1578709"/>
            <a:ext cx="440003" cy="1335941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BED8F-2716-409B-B3C4-B079BB309ED9}"/>
              </a:ext>
            </a:extLst>
          </p:cNvPr>
          <p:cNvSpPr/>
          <p:nvPr/>
        </p:nvSpPr>
        <p:spPr>
          <a:xfrm>
            <a:off x="1474522" y="1578709"/>
            <a:ext cx="440003" cy="1335941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3976F-C6FF-4E33-A7C1-C77073C84949}"/>
              </a:ext>
            </a:extLst>
          </p:cNvPr>
          <p:cNvSpPr/>
          <p:nvPr/>
        </p:nvSpPr>
        <p:spPr>
          <a:xfrm>
            <a:off x="2198422" y="1578709"/>
            <a:ext cx="440003" cy="1335941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C517C-21C8-4D29-BEFD-34E4FBBD2274}"/>
              </a:ext>
            </a:extLst>
          </p:cNvPr>
          <p:cNvSpPr/>
          <p:nvPr/>
        </p:nvSpPr>
        <p:spPr>
          <a:xfrm>
            <a:off x="6677025" y="1664434"/>
            <a:ext cx="1114425" cy="1250216"/>
          </a:xfrm>
          <a:prstGeom prst="rect">
            <a:avLst/>
          </a:prstGeom>
          <a:solidFill>
            <a:srgbClr val="F4B183">
              <a:alpha val="7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What about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5787-5F1D-40D4-9EC6-98D0CC88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1119501"/>
            <a:ext cx="9076190" cy="5019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88D397-2C69-4775-9624-13D5C5D31257}"/>
              </a:ext>
            </a:extLst>
          </p:cNvPr>
          <p:cNvSpPr/>
          <p:nvPr/>
        </p:nvSpPr>
        <p:spPr>
          <a:xfrm>
            <a:off x="2388922" y="1473934"/>
            <a:ext cx="3259403" cy="592991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2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What about graphs?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350DB-E125-4050-B664-D058EB69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1109976"/>
            <a:ext cx="9076190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76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CF27-C4B5-4F5C-80C4-3CB84BB8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6EF6-EBA9-4910-8FA3-4413FB64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first need to identify the important comparisons</a:t>
            </a:r>
          </a:p>
          <a:p>
            <a:pPr lvl="1"/>
            <a:r>
              <a:rPr lang="en-US" dirty="0"/>
              <a:t>Define hierarchy of elemental groupings</a:t>
            </a:r>
          </a:p>
          <a:p>
            <a:endParaRPr lang="en-US" dirty="0"/>
          </a:p>
          <a:p>
            <a:r>
              <a:rPr lang="en-US" dirty="0"/>
              <a:t>Teaching the Gestalt principles can help them emphasize the most important comparisons</a:t>
            </a:r>
          </a:p>
          <a:p>
            <a:endParaRPr lang="en-US" dirty="0"/>
          </a:p>
          <a:p>
            <a:r>
              <a:rPr lang="en-US" dirty="0"/>
              <a:t>Relevant for table and graph design</a:t>
            </a:r>
          </a:p>
        </p:txBody>
      </p:sp>
    </p:spTree>
    <p:extLst>
      <p:ext uri="{BB962C8B-B14F-4D97-AF65-F5344CB8AC3E}">
        <p14:creationId xmlns:p14="http://schemas.microsoft.com/office/powerpoint/2010/main" val="1230399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E3AB-BAE5-497F-BB62-FA6A2200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EF43-FCB4-4AE6-9F10-B987028F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Stephen Few. 2012. </a:t>
            </a:r>
            <a:r>
              <a:rPr lang="en-US" i="1" dirty="0"/>
              <a:t>Show Me the Numbers: Designing Tables and Graphs to Enlighten</a:t>
            </a:r>
            <a:r>
              <a:rPr lang="en-US" dirty="0"/>
              <a:t>. Analytics Press; Second edition, Burlingame, CA.</a:t>
            </a:r>
          </a:p>
          <a:p>
            <a:endParaRPr lang="en-US" dirty="0"/>
          </a:p>
          <a:p>
            <a:r>
              <a:rPr lang="en-US" dirty="0"/>
              <a:t>Deborah Nolan and James Perrett. 2016. Teaching and learning data visualization: Ideas and assignments. </a:t>
            </a:r>
            <a:r>
              <a:rPr lang="en-US" i="1" dirty="0"/>
              <a:t>The American Statistician</a:t>
            </a:r>
            <a:r>
              <a:rPr lang="en-US" dirty="0"/>
              <a:t>, 70(3):260-269.</a:t>
            </a:r>
          </a:p>
        </p:txBody>
      </p:sp>
    </p:spTree>
    <p:extLst>
      <p:ext uri="{BB962C8B-B14F-4D97-AF65-F5344CB8AC3E}">
        <p14:creationId xmlns:p14="http://schemas.microsoft.com/office/powerpoint/2010/main" val="234115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01013"/>
              </p:ext>
            </p:extLst>
          </p:nvPr>
        </p:nvGraphicFramePr>
        <p:xfrm>
          <a:off x="6384075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384319-2CD2-488C-AEE3-40B260396242}"/>
              </a:ext>
            </a:extLst>
          </p:cNvPr>
          <p:cNvSpPr txBox="1"/>
          <p:nvPr/>
        </p:nvSpPr>
        <p:spPr>
          <a:xfrm>
            <a:off x="111512" y="857738"/>
            <a:ext cx="5696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 body locations  </a:t>
            </a:r>
          </a:p>
          <a:p>
            <a:pPr algn="ctr"/>
            <a:r>
              <a:rPr lang="en-US" sz="2800" dirty="0"/>
              <a:t>x 2 water temperatures </a:t>
            </a:r>
          </a:p>
          <a:p>
            <a:pPr algn="ctr"/>
            <a:r>
              <a:rPr lang="en-US" sz="2800" dirty="0"/>
              <a:t>x 3 time points </a:t>
            </a:r>
          </a:p>
          <a:p>
            <a:pPr algn="ctr"/>
            <a:r>
              <a:rPr lang="en-US" sz="2800" dirty="0"/>
              <a:t>= 24 body temperature averages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0103D-518F-435F-9CF5-FD0EA3F32FCC}"/>
              </a:ext>
            </a:extLst>
          </p:cNvPr>
          <p:cNvSpPr txBox="1"/>
          <p:nvPr/>
        </p:nvSpPr>
        <p:spPr>
          <a:xfrm>
            <a:off x="111511" y="3061963"/>
            <a:ext cx="569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 grouping variables</a:t>
            </a:r>
          </a:p>
        </p:txBody>
      </p:sp>
    </p:spTree>
    <p:extLst>
      <p:ext uri="{BB962C8B-B14F-4D97-AF65-F5344CB8AC3E}">
        <p14:creationId xmlns:p14="http://schemas.microsoft.com/office/powerpoint/2010/main" val="59264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B747-91E4-4E09-A225-443F3EC6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156"/>
            <a:ext cx="4670502" cy="5206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Client question: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i="1" dirty="0"/>
              <a:t>Does the body temperature recovery as recorded at the four body points depend on water temperature?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1B8E32-AE1C-4FAB-8EF3-6F803ED94A9E}"/>
              </a:ext>
            </a:extLst>
          </p:cNvPr>
          <p:cNvSpPr txBox="1">
            <a:spLocks/>
          </p:cNvSpPr>
          <p:nvPr/>
        </p:nvSpPr>
        <p:spPr>
          <a:xfrm>
            <a:off x="6499302" y="969343"/>
            <a:ext cx="4670502" cy="520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Consultant questions: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How do we emphasize them?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dirty="0"/>
              <a:t>Nolan and Perrett, 2016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0667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1B8E32-AE1C-4FAB-8EF3-6F803ED94A9E}"/>
              </a:ext>
            </a:extLst>
          </p:cNvPr>
          <p:cNvSpPr txBox="1">
            <a:spLocks/>
          </p:cNvSpPr>
          <p:nvPr/>
        </p:nvSpPr>
        <p:spPr>
          <a:xfrm>
            <a:off x="1878399" y="502618"/>
            <a:ext cx="8435201" cy="520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Define </a:t>
            </a:r>
            <a:r>
              <a:rPr lang="en-US" sz="3600" i="1" dirty="0"/>
              <a:t>elemental groupings</a:t>
            </a:r>
            <a:r>
              <a:rPr lang="en-US" sz="3600" dirty="0"/>
              <a:t>: an individual or small collection of data values where interest lies in comparing this individual or collection across levels of one or more grouping variable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2110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4662"/>
              </p:ext>
            </p:extLst>
          </p:nvPr>
        </p:nvGraphicFramePr>
        <p:xfrm>
          <a:off x="518533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F83BA-89E6-4DA5-B4AD-1EE3DF3D11AB}"/>
              </a:ext>
            </a:extLst>
          </p:cNvPr>
          <p:cNvSpPr txBox="1">
            <a:spLocks/>
          </p:cNvSpPr>
          <p:nvPr/>
        </p:nvSpPr>
        <p:spPr>
          <a:xfrm>
            <a:off x="4977165" y="535027"/>
            <a:ext cx="6874721" cy="5206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Does the body temperature recovery as recorded at the four body points depend on water temperature?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832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/>
        </p:nvGraphicFramePr>
        <p:xfrm>
          <a:off x="518533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DCE3948-268C-418C-8F42-18DBF1B6F3B7}"/>
              </a:ext>
            </a:extLst>
          </p:cNvPr>
          <p:cNvSpPr/>
          <p:nvPr/>
        </p:nvSpPr>
        <p:spPr>
          <a:xfrm>
            <a:off x="3274747" y="530959"/>
            <a:ext cx="416307" cy="706827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012D2-AC7D-4C86-8AEA-6A4DA45C1D5D}"/>
              </a:ext>
            </a:extLst>
          </p:cNvPr>
          <p:cNvSpPr/>
          <p:nvPr/>
        </p:nvSpPr>
        <p:spPr>
          <a:xfrm>
            <a:off x="3274746" y="127123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9944F-1B26-4BE2-A4B4-1A8B1C0360FC}"/>
              </a:ext>
            </a:extLst>
          </p:cNvPr>
          <p:cNvSpPr/>
          <p:nvPr/>
        </p:nvSpPr>
        <p:spPr>
          <a:xfrm>
            <a:off x="3274746" y="204090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1EEAD-50F5-431D-A5A9-0DC1FA7DBA72}"/>
              </a:ext>
            </a:extLst>
          </p:cNvPr>
          <p:cNvSpPr/>
          <p:nvPr/>
        </p:nvSpPr>
        <p:spPr>
          <a:xfrm>
            <a:off x="3274746" y="2810571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EEDEA-E164-40E1-9EC3-831421CE3FB6}"/>
              </a:ext>
            </a:extLst>
          </p:cNvPr>
          <p:cNvSpPr/>
          <p:nvPr/>
        </p:nvSpPr>
        <p:spPr>
          <a:xfrm>
            <a:off x="3274745" y="3580237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6D7CA-41E5-448E-822D-BEB57B32A6C0}"/>
              </a:ext>
            </a:extLst>
          </p:cNvPr>
          <p:cNvSpPr/>
          <p:nvPr/>
        </p:nvSpPr>
        <p:spPr>
          <a:xfrm>
            <a:off x="3274745" y="4349903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99FC86-9CFF-492A-8263-0EB6EDF508F8}"/>
              </a:ext>
            </a:extLst>
          </p:cNvPr>
          <p:cNvSpPr/>
          <p:nvPr/>
        </p:nvSpPr>
        <p:spPr>
          <a:xfrm>
            <a:off x="3274746" y="511956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C4BD0D-BD3D-4B6B-821F-506AEF34C994}"/>
              </a:ext>
            </a:extLst>
          </p:cNvPr>
          <p:cNvSpPr/>
          <p:nvPr/>
        </p:nvSpPr>
        <p:spPr>
          <a:xfrm>
            <a:off x="3274745" y="588923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F83BA-89E6-4DA5-B4AD-1EE3DF3D11AB}"/>
              </a:ext>
            </a:extLst>
          </p:cNvPr>
          <p:cNvSpPr txBox="1">
            <a:spLocks/>
          </p:cNvSpPr>
          <p:nvPr/>
        </p:nvSpPr>
        <p:spPr>
          <a:xfrm>
            <a:off x="4977165" y="535027"/>
            <a:ext cx="6874721" cy="5206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Does the </a:t>
            </a:r>
            <a:r>
              <a:rPr lang="en-US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body temperature recovery</a:t>
            </a:r>
            <a:r>
              <a:rPr lang="en-US" sz="3600" i="1" dirty="0"/>
              <a:t> as recorded at the four body points depend on water temperature?</a:t>
            </a:r>
          </a:p>
        </p:txBody>
      </p:sp>
    </p:spTree>
    <p:extLst>
      <p:ext uri="{BB962C8B-B14F-4D97-AF65-F5344CB8AC3E}">
        <p14:creationId xmlns:p14="http://schemas.microsoft.com/office/powerpoint/2010/main" val="36651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86352"/>
              </p:ext>
            </p:extLst>
          </p:nvPr>
        </p:nvGraphicFramePr>
        <p:xfrm>
          <a:off x="518533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BC4BD0D-BD3D-4B6B-821F-506AEF34C994}"/>
              </a:ext>
            </a:extLst>
          </p:cNvPr>
          <p:cNvSpPr/>
          <p:nvPr/>
        </p:nvSpPr>
        <p:spPr>
          <a:xfrm>
            <a:off x="3274745" y="588923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012D2-AC7D-4C86-8AEA-6A4DA45C1D5D}"/>
              </a:ext>
            </a:extLst>
          </p:cNvPr>
          <p:cNvSpPr/>
          <p:nvPr/>
        </p:nvSpPr>
        <p:spPr>
          <a:xfrm>
            <a:off x="3274746" y="127123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9944F-1B26-4BE2-A4B4-1A8B1C0360FC}"/>
              </a:ext>
            </a:extLst>
          </p:cNvPr>
          <p:cNvSpPr/>
          <p:nvPr/>
        </p:nvSpPr>
        <p:spPr>
          <a:xfrm>
            <a:off x="3274746" y="204090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1EEAD-50F5-431D-A5A9-0DC1FA7DBA72}"/>
              </a:ext>
            </a:extLst>
          </p:cNvPr>
          <p:cNvSpPr/>
          <p:nvPr/>
        </p:nvSpPr>
        <p:spPr>
          <a:xfrm>
            <a:off x="3274746" y="2810571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6D7CA-41E5-448E-822D-BEB57B32A6C0}"/>
              </a:ext>
            </a:extLst>
          </p:cNvPr>
          <p:cNvSpPr/>
          <p:nvPr/>
        </p:nvSpPr>
        <p:spPr>
          <a:xfrm>
            <a:off x="3274745" y="4349903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99FC86-9CFF-492A-8263-0EB6EDF508F8}"/>
              </a:ext>
            </a:extLst>
          </p:cNvPr>
          <p:cNvSpPr/>
          <p:nvPr/>
        </p:nvSpPr>
        <p:spPr>
          <a:xfrm>
            <a:off x="3274746" y="511956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D493555-3C14-49D2-A72E-9D291E234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89960"/>
              </p:ext>
            </p:extLst>
          </p:nvPr>
        </p:nvGraphicFramePr>
        <p:xfrm>
          <a:off x="518533" y="508934"/>
          <a:ext cx="3713360" cy="76009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1814217651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7166272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1961191009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1618074382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7905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29051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2123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F83BA-89E6-4DA5-B4AD-1EE3DF3D11AB}"/>
              </a:ext>
            </a:extLst>
          </p:cNvPr>
          <p:cNvSpPr txBox="1">
            <a:spLocks/>
          </p:cNvSpPr>
          <p:nvPr/>
        </p:nvSpPr>
        <p:spPr>
          <a:xfrm>
            <a:off x="4977165" y="535027"/>
            <a:ext cx="6874721" cy="5206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i="1" dirty="0"/>
              <a:t>Does the </a:t>
            </a:r>
            <a:r>
              <a:rPr lang="en-US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body temperature recovery</a:t>
            </a:r>
            <a:r>
              <a:rPr lang="en-US" sz="3600" i="1" dirty="0"/>
              <a:t> as recorded at the four body points </a:t>
            </a:r>
            <a:r>
              <a:rPr lang="en-US" sz="3600" i="1" u="sng" dirty="0"/>
              <a:t>depend on water temperature</a:t>
            </a:r>
            <a:r>
              <a:rPr lang="en-US" sz="3600" i="1" dirty="0"/>
              <a:t>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20E590-9A45-4CBB-B1C9-73199759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906"/>
              </p:ext>
            </p:extLst>
          </p:nvPr>
        </p:nvGraphicFramePr>
        <p:xfrm>
          <a:off x="518533" y="3548129"/>
          <a:ext cx="3713360" cy="76009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4113611539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727220619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239006366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822741271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56577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5584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DCE3948-268C-418C-8F42-18DBF1B6F3B7}"/>
              </a:ext>
            </a:extLst>
          </p:cNvPr>
          <p:cNvSpPr/>
          <p:nvPr/>
        </p:nvSpPr>
        <p:spPr>
          <a:xfrm>
            <a:off x="3274747" y="530959"/>
            <a:ext cx="416307" cy="706827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F60A1-7284-47A1-B3C5-FCC400E24064}"/>
              </a:ext>
            </a:extLst>
          </p:cNvPr>
          <p:cNvSpPr/>
          <p:nvPr/>
        </p:nvSpPr>
        <p:spPr>
          <a:xfrm>
            <a:off x="3278928" y="3580237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38 0.65416 " pathEditMode="relative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38 0.65416 " pathEditMode="relative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2422 0.20972 " pathEditMode="relative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2422 0.20972 " pathEditMode="relative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8938</TotalTime>
  <Words>1265</Words>
  <Application>Microsoft Office PowerPoint</Application>
  <PresentationFormat>Widescreen</PresentationFormat>
  <Paragraphs>918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Using Gestalt principles to help students design effective tables and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 of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hierarchy</vt:lpstr>
      <vt:lpstr>PowerPoint Presentation</vt:lpstr>
      <vt:lpstr>PowerPoint Presentation</vt:lpstr>
      <vt:lpstr>Student tables</vt:lpstr>
      <vt:lpstr>Student tables</vt:lpstr>
      <vt:lpstr>Student tables</vt:lpstr>
      <vt:lpstr>What about graphs?</vt:lpstr>
      <vt:lpstr>What about graphs?</vt:lpstr>
      <vt:lpstr>What about graphs?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Gestalt principles for effective design of tables and graphs</dc:title>
  <dc:creator>Bergen, Silas R</dc:creator>
  <cp:lastModifiedBy>Bergen, Silas R</cp:lastModifiedBy>
  <cp:revision>41</cp:revision>
  <dcterms:created xsi:type="dcterms:W3CDTF">2020-05-28T14:47:32Z</dcterms:created>
  <dcterms:modified xsi:type="dcterms:W3CDTF">2020-06-04T14:32:51Z</dcterms:modified>
</cp:coreProperties>
</file>