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8" r:id="rId3"/>
    <p:sldId id="257" r:id="rId4"/>
    <p:sldId id="260" r:id="rId5"/>
    <p:sldId id="261" r:id="rId6"/>
    <p:sldId id="365" r:id="rId7"/>
    <p:sldId id="262" r:id="rId8"/>
    <p:sldId id="264" r:id="rId9"/>
    <p:sldId id="266" r:id="rId10"/>
    <p:sldId id="267" r:id="rId11"/>
    <p:sldId id="268" r:id="rId12"/>
    <p:sldId id="269" r:id="rId13"/>
    <p:sldId id="325" r:id="rId14"/>
    <p:sldId id="326" r:id="rId15"/>
    <p:sldId id="329" r:id="rId16"/>
    <p:sldId id="330" r:id="rId17"/>
    <p:sldId id="332" r:id="rId18"/>
    <p:sldId id="333" r:id="rId19"/>
    <p:sldId id="334" r:id="rId20"/>
    <p:sldId id="335" r:id="rId21"/>
    <p:sldId id="336" r:id="rId22"/>
    <p:sldId id="342" r:id="rId23"/>
    <p:sldId id="344" r:id="rId24"/>
    <p:sldId id="364" r:id="rId25"/>
    <p:sldId id="343" r:id="rId26"/>
    <p:sldId id="347" r:id="rId27"/>
    <p:sldId id="351" r:id="rId28"/>
    <p:sldId id="353" r:id="rId29"/>
    <p:sldId id="356" r:id="rId30"/>
    <p:sldId id="357" r:id="rId31"/>
    <p:sldId id="359" r:id="rId32"/>
    <p:sldId id="360" r:id="rId33"/>
    <p:sldId id="361" r:id="rId34"/>
    <p:sldId id="362" r:id="rId35"/>
    <p:sldId id="363" r:id="rId36"/>
    <p:sldId id="36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1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63606-5321-4B15-B6E1-7648CC79B382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0A89B0-4484-4942-864F-1174DA4A1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13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Left/right</a:t>
            </a:r>
          </a:p>
          <a:p>
            <a:r>
              <a:rPr lang="en-US" dirty="0"/>
              <a:t>Within left: columns; within right: rows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9EB66-32E9-496F-8812-FCB09C43DA1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66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Left/right</a:t>
            </a:r>
          </a:p>
          <a:p>
            <a:r>
              <a:rPr lang="en-US" dirty="0"/>
              <a:t>Within left: columns; within right: rows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9EB66-32E9-496F-8812-FCB09C43DA1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30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B6775-40F4-4775-81A6-71046781A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5849D-D030-4CC8-B820-77381F8D6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6E7C3-47C0-448C-A7AD-3B111C7F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F6E-F394-460E-A7CA-A9FEBA82B3BA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07283-F3F5-462A-A839-E8AC1A0BA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AAF66-61F5-4547-8B72-AB7A5BCA0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EC1E-E80D-47FB-995B-9B747F35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91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C7CCF-3EFF-4206-B1BD-17328492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94940-DE43-4DE3-BE23-BE178811D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C1173-9200-4BB6-9F79-B3F76FD2D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F6E-F394-460E-A7CA-A9FEBA82B3BA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A4B57-A36C-4CFC-B32D-18CAC9D9C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0599D-6070-4D17-B6B1-00605A50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EC1E-E80D-47FB-995B-9B747F35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48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7F1F08-B55F-45AE-BD43-BAED159B97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512013-24B2-4209-96BA-20E055F00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C8649-45E5-4BFC-AF75-E7999B49A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F6E-F394-460E-A7CA-A9FEBA82B3BA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7F64A-B0CC-414D-8B80-7EE1350DD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2DC4F-F522-4109-85CA-55DA4EDD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EC1E-E80D-47FB-995B-9B747F35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08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E3AB-D006-4ABE-9A97-5BE9E8B9B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7AF3E-C825-4CE0-9685-8466FAC5A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F7670-2D5E-4126-B136-D0028E83E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F6E-F394-460E-A7CA-A9FEBA82B3BA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6CE20-1A5F-47B8-89CD-ECA166E9F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D7B9A-7ED3-4032-AD9D-B812BE7E3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EC1E-E80D-47FB-995B-9B747F35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0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557AF-0E23-46D6-88A8-C47B1013C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AB38D-1DB3-4018-808F-F9169E6C2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8BA7B-EB2C-4E7C-8693-2F8126B2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F6E-F394-460E-A7CA-A9FEBA82B3BA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91760-3276-4A66-B5D9-9D3C08D72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CE9E0-5433-4103-9A63-1B02F734F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EC1E-E80D-47FB-995B-9B747F35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63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6B809-5F02-4F03-A2CD-51BD00EB5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BA70B-699C-4160-AAF3-7351D1156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1005B-6C85-4EC4-A18C-6B472D2DB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4E1FE-10A4-4EFF-8FF9-A2A42E9B9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F6E-F394-460E-A7CA-A9FEBA82B3BA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227EF-AEA2-4BC8-9B8E-0E77A7389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4A116-AA47-4358-A481-E87DEE93C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EC1E-E80D-47FB-995B-9B747F35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00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E8AA-99B3-4CAF-85E0-EDE92B374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2E0D1-CFE0-4309-ADCB-20D8E1DBC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D7BA13-373A-422A-890C-27404A878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69DD8-774E-4081-96EE-35D7353BD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EF3041-8E94-4723-A668-91C4809204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AC5F21-04DC-4FCF-9600-9542FBA5E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F6E-F394-460E-A7CA-A9FEBA82B3BA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694CE0-DD1B-4159-8739-B3F9D3D77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493823-85AB-4B50-BE1E-408900E80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EC1E-E80D-47FB-995B-9B747F35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56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CED8-4418-41EB-BDDB-0C4BBEB1F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D56FD4-1C04-4280-AEE0-67AF8F291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F6E-F394-460E-A7CA-A9FEBA82B3BA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DDF1E-82B5-42C9-8235-92D42A06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84F38-F556-4CBE-8CF3-C6493E8E1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EC1E-E80D-47FB-995B-9B747F35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84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A3AD7B-C81A-4F97-BC1B-ACB8A16CB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F6E-F394-460E-A7CA-A9FEBA82B3BA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FC98CA-CAF3-4896-BF98-8349D7C78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DF0E7-CBDC-47EB-9D0C-AA8A1C44A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EC1E-E80D-47FB-995B-9B747F35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48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16C7B-C17D-4BED-8553-967A6B572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77C7F-15AA-4AD4-88BD-608CB17E2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448B0A-9C4F-4D49-BD87-AD38F6A69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2DB84-5AB1-44C9-86B4-CAC7C42E1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F6E-F394-460E-A7CA-A9FEBA82B3BA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74E4D-E9E7-4148-975D-2A5BDEB00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09552-5178-477D-8CFD-A3810C75E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EC1E-E80D-47FB-995B-9B747F35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18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65DC4-9306-4C74-BE16-06B2E002D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93E2F6-AB9B-47CA-91E3-886A9C367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381B4-2B89-445C-B438-7F3166EC4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DB3D3-74E8-4884-AA25-20D0B047A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F6E-F394-460E-A7CA-A9FEBA82B3BA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709D8-4A95-4881-A438-A86364E33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003C8-4157-4594-BC44-363E4054E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EC1E-E80D-47FB-995B-9B747F35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81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53FC86-F124-4DE4-AEB0-AF0170255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BD084-9A0B-41D2-9B81-6176EB1A6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C11B1-84CA-4722-8C7A-12F86A0E35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A8F6E-F394-460E-A7CA-A9FEBA82B3BA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44C55-4A16-431F-BA2E-7AC71D0FAE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C6B5B-DC76-42C2-B12A-969427AC8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EEC1E-E80D-47FB-995B-9B747F35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30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5E30F-521F-4E11-AA88-CAFD3C60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350" y="1041400"/>
            <a:ext cx="104013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Using Gestalt principles to help students design effective tables and graphs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7E8AD-A207-444C-8B40-03AB412907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083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Silas Bergen</a:t>
            </a:r>
          </a:p>
          <a:p>
            <a:r>
              <a:rPr lang="en-US" dirty="0"/>
              <a:t>Winona State University</a:t>
            </a:r>
          </a:p>
          <a:p>
            <a:r>
              <a:rPr lang="en-US" dirty="0"/>
              <a:t>2020 Symposium on Data Science and Statistics</a:t>
            </a:r>
          </a:p>
          <a:p>
            <a:r>
              <a:rPr lang="en-US" dirty="0"/>
              <a:t>June 4, 2020</a:t>
            </a:r>
          </a:p>
        </p:txBody>
      </p:sp>
    </p:spTree>
    <p:extLst>
      <p:ext uri="{BB962C8B-B14F-4D97-AF65-F5344CB8AC3E}">
        <p14:creationId xmlns:p14="http://schemas.microsoft.com/office/powerpoint/2010/main" val="1380489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5A3F54-A955-463B-9A9E-8E7BBDB75F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203776"/>
              </p:ext>
            </p:extLst>
          </p:nvPr>
        </p:nvGraphicFramePr>
        <p:xfrm>
          <a:off x="518533" y="261937"/>
          <a:ext cx="3713360" cy="6334125"/>
        </p:xfrm>
        <a:graphic>
          <a:graphicData uri="http://schemas.openxmlformats.org/drawingml/2006/table">
            <a:tbl>
              <a:tblPr/>
              <a:tblGrid>
                <a:gridCol w="928340">
                  <a:extLst>
                    <a:ext uri="{9D8B030D-6E8A-4147-A177-3AD203B41FA5}">
                      <a16:colId xmlns:a16="http://schemas.microsoft.com/office/drawing/2014/main" val="828818848"/>
                    </a:ext>
                  </a:extLst>
                </a:gridCol>
                <a:gridCol w="928340">
                  <a:extLst>
                    <a:ext uri="{9D8B030D-6E8A-4147-A177-3AD203B41FA5}">
                      <a16:colId xmlns:a16="http://schemas.microsoft.com/office/drawing/2014/main" val="3087166945"/>
                    </a:ext>
                  </a:extLst>
                </a:gridCol>
                <a:gridCol w="928340">
                  <a:extLst>
                    <a:ext uri="{9D8B030D-6E8A-4147-A177-3AD203B41FA5}">
                      <a16:colId xmlns:a16="http://schemas.microsoft.com/office/drawing/2014/main" val="546163007"/>
                    </a:ext>
                  </a:extLst>
                </a:gridCol>
                <a:gridCol w="928340">
                  <a:extLst>
                    <a:ext uri="{9D8B030D-6E8A-4147-A177-3AD203B41FA5}">
                      <a16:colId xmlns:a16="http://schemas.microsoft.com/office/drawing/2014/main" val="3788975065"/>
                    </a:ext>
                  </a:extLst>
                </a:gridCol>
              </a:tblGrid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in_out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temp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482122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2150858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6663980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110883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5385207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8331699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293649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365810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536057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5630836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7878596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904797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8342912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8217284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525062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9268187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4577022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203819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1703116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971998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4107600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0220815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0891255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845980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43535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76C94A7-9D86-4063-90AC-89DD0D5330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425255"/>
              </p:ext>
            </p:extLst>
          </p:nvPr>
        </p:nvGraphicFramePr>
        <p:xfrm>
          <a:off x="518533" y="4316114"/>
          <a:ext cx="3713360" cy="760095"/>
        </p:xfrm>
        <a:graphic>
          <a:graphicData uri="http://schemas.openxmlformats.org/drawingml/2006/table">
            <a:tbl>
              <a:tblPr/>
              <a:tblGrid>
                <a:gridCol w="928340">
                  <a:extLst>
                    <a:ext uri="{9D8B030D-6E8A-4147-A177-3AD203B41FA5}">
                      <a16:colId xmlns:a16="http://schemas.microsoft.com/office/drawing/2014/main" val="2262626868"/>
                    </a:ext>
                  </a:extLst>
                </a:gridCol>
                <a:gridCol w="928340">
                  <a:extLst>
                    <a:ext uri="{9D8B030D-6E8A-4147-A177-3AD203B41FA5}">
                      <a16:colId xmlns:a16="http://schemas.microsoft.com/office/drawing/2014/main" val="1806606775"/>
                    </a:ext>
                  </a:extLst>
                </a:gridCol>
                <a:gridCol w="928340">
                  <a:extLst>
                    <a:ext uri="{9D8B030D-6E8A-4147-A177-3AD203B41FA5}">
                      <a16:colId xmlns:a16="http://schemas.microsoft.com/office/drawing/2014/main" val="2631315310"/>
                    </a:ext>
                  </a:extLst>
                </a:gridCol>
                <a:gridCol w="928340">
                  <a:extLst>
                    <a:ext uri="{9D8B030D-6E8A-4147-A177-3AD203B41FA5}">
                      <a16:colId xmlns:a16="http://schemas.microsoft.com/office/drawing/2014/main" val="1431205627"/>
                    </a:ext>
                  </a:extLst>
                </a:gridCol>
              </a:tblGrid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elbow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159287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elbow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167088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elbow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816879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D1ED3A8-DF50-4BC7-90E4-56D51492E9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409583"/>
              </p:ext>
            </p:extLst>
          </p:nvPr>
        </p:nvGraphicFramePr>
        <p:xfrm>
          <a:off x="518533" y="1271239"/>
          <a:ext cx="3713360" cy="760095"/>
        </p:xfrm>
        <a:graphic>
          <a:graphicData uri="http://schemas.openxmlformats.org/drawingml/2006/table">
            <a:tbl>
              <a:tblPr/>
              <a:tblGrid>
                <a:gridCol w="928340">
                  <a:extLst>
                    <a:ext uri="{9D8B030D-6E8A-4147-A177-3AD203B41FA5}">
                      <a16:colId xmlns:a16="http://schemas.microsoft.com/office/drawing/2014/main" val="514194087"/>
                    </a:ext>
                  </a:extLst>
                </a:gridCol>
                <a:gridCol w="928340">
                  <a:extLst>
                    <a:ext uri="{9D8B030D-6E8A-4147-A177-3AD203B41FA5}">
                      <a16:colId xmlns:a16="http://schemas.microsoft.com/office/drawing/2014/main" val="804257975"/>
                    </a:ext>
                  </a:extLst>
                </a:gridCol>
                <a:gridCol w="928340">
                  <a:extLst>
                    <a:ext uri="{9D8B030D-6E8A-4147-A177-3AD203B41FA5}">
                      <a16:colId xmlns:a16="http://schemas.microsoft.com/office/drawing/2014/main" val="4142421536"/>
                    </a:ext>
                  </a:extLst>
                </a:gridCol>
                <a:gridCol w="928340">
                  <a:extLst>
                    <a:ext uri="{9D8B030D-6E8A-4147-A177-3AD203B41FA5}">
                      <a16:colId xmlns:a16="http://schemas.microsoft.com/office/drawing/2014/main" val="3493193451"/>
                    </a:ext>
                  </a:extLst>
                </a:gridCol>
              </a:tblGrid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elbow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56132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elbow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169282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elbow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8471195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1BC4BD0D-BD3D-4B6B-821F-506AEF34C994}"/>
              </a:ext>
            </a:extLst>
          </p:cNvPr>
          <p:cNvSpPr/>
          <p:nvPr/>
        </p:nvSpPr>
        <p:spPr>
          <a:xfrm>
            <a:off x="3274745" y="5889235"/>
            <a:ext cx="416307" cy="736213"/>
          </a:xfrm>
          <a:prstGeom prst="rect">
            <a:avLst/>
          </a:prstGeom>
          <a:solidFill>
            <a:srgbClr val="F4B183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1012D2-AC7D-4C86-8AEA-6A4DA45C1D5D}"/>
              </a:ext>
            </a:extLst>
          </p:cNvPr>
          <p:cNvSpPr/>
          <p:nvPr/>
        </p:nvSpPr>
        <p:spPr>
          <a:xfrm>
            <a:off x="3274746" y="1271239"/>
            <a:ext cx="416307" cy="736213"/>
          </a:xfrm>
          <a:prstGeom prst="rect">
            <a:avLst/>
          </a:prstGeom>
          <a:solidFill>
            <a:srgbClr val="F4B183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C9944F-1B26-4BE2-A4B4-1A8B1C0360FC}"/>
              </a:ext>
            </a:extLst>
          </p:cNvPr>
          <p:cNvSpPr/>
          <p:nvPr/>
        </p:nvSpPr>
        <p:spPr>
          <a:xfrm>
            <a:off x="3274746" y="2040905"/>
            <a:ext cx="416307" cy="736213"/>
          </a:xfrm>
          <a:prstGeom prst="rect">
            <a:avLst/>
          </a:prstGeom>
          <a:solidFill>
            <a:srgbClr val="F4B183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41EEAD-50F5-431D-A5A9-0DC1FA7DBA72}"/>
              </a:ext>
            </a:extLst>
          </p:cNvPr>
          <p:cNvSpPr/>
          <p:nvPr/>
        </p:nvSpPr>
        <p:spPr>
          <a:xfrm>
            <a:off x="3274746" y="2810571"/>
            <a:ext cx="416307" cy="736213"/>
          </a:xfrm>
          <a:prstGeom prst="rect">
            <a:avLst/>
          </a:prstGeom>
          <a:solidFill>
            <a:srgbClr val="F4B183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A6D7CA-41E5-448E-822D-BEB57B32A6C0}"/>
              </a:ext>
            </a:extLst>
          </p:cNvPr>
          <p:cNvSpPr/>
          <p:nvPr/>
        </p:nvSpPr>
        <p:spPr>
          <a:xfrm>
            <a:off x="3274745" y="4349903"/>
            <a:ext cx="416307" cy="736213"/>
          </a:xfrm>
          <a:prstGeom prst="rect">
            <a:avLst/>
          </a:prstGeom>
          <a:solidFill>
            <a:srgbClr val="F4B183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99FC86-9CFF-492A-8263-0EB6EDF508F8}"/>
              </a:ext>
            </a:extLst>
          </p:cNvPr>
          <p:cNvSpPr/>
          <p:nvPr/>
        </p:nvSpPr>
        <p:spPr>
          <a:xfrm>
            <a:off x="3274746" y="5119569"/>
            <a:ext cx="416307" cy="736213"/>
          </a:xfrm>
          <a:prstGeom prst="rect">
            <a:avLst/>
          </a:prstGeom>
          <a:solidFill>
            <a:srgbClr val="F4B183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DF83BA-89E6-4DA5-B4AD-1EE3DF3D11AB}"/>
              </a:ext>
            </a:extLst>
          </p:cNvPr>
          <p:cNvSpPr txBox="1">
            <a:spLocks/>
          </p:cNvSpPr>
          <p:nvPr/>
        </p:nvSpPr>
        <p:spPr>
          <a:xfrm>
            <a:off x="4977165" y="535027"/>
            <a:ext cx="6874721" cy="52068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i="1" dirty="0"/>
              <a:t>What are the important comparisons?</a:t>
            </a:r>
          </a:p>
          <a:p>
            <a:pPr marL="0" indent="0" algn="ctr">
              <a:buNone/>
            </a:pPr>
            <a:endParaRPr lang="en-US" sz="3600" i="1" dirty="0"/>
          </a:p>
          <a:p>
            <a:pPr marL="0" indent="0" algn="ctr">
              <a:buNone/>
            </a:pPr>
            <a:r>
              <a:rPr lang="en-US" sz="3600" i="1" dirty="0"/>
              <a:t>Does the </a:t>
            </a:r>
            <a:r>
              <a:rPr lang="en-US" sz="36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body temperature recovery</a:t>
            </a:r>
            <a:r>
              <a:rPr lang="en-US" sz="3600" i="1" dirty="0"/>
              <a:t> as recorded at the four body points </a:t>
            </a:r>
            <a:r>
              <a:rPr lang="en-US" sz="3600" i="1" u="sng" dirty="0"/>
              <a:t>depend on water temperature</a:t>
            </a:r>
            <a:r>
              <a:rPr lang="en-US" sz="3600" i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3642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7969 0.51945 " pathEditMode="relative" ptsTypes="AA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7969 0.51945 " pathEditMode="relative" ptsTypes="AA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61094 0.0625 " pathEditMode="relative" ptsTypes="AA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61094 0.0625 " pathEditMode="relative" ptsTypes="AA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1B8E32-AE1C-4FAB-8EF3-6F803ED94A9E}"/>
              </a:ext>
            </a:extLst>
          </p:cNvPr>
          <p:cNvSpPr txBox="1">
            <a:spLocks/>
          </p:cNvSpPr>
          <p:nvPr/>
        </p:nvSpPr>
        <p:spPr>
          <a:xfrm>
            <a:off x="3760749" y="825596"/>
            <a:ext cx="4670502" cy="5206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6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sz="36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i="1" dirty="0"/>
              <a:t>What are the important comparisons?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3600" i="1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sz="3600" i="1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i="1" u="sng" dirty="0"/>
              <a:t>How do we emphasize them?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3600" i="1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3175405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DEA6D-DF1E-4F45-99C9-132BE5EC5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Gestalt principles of perception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5D31B-B8E7-4E75-A1ED-B41578E694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74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B01949-A93B-4794-8C79-E37EF34BF413}"/>
              </a:ext>
            </a:extLst>
          </p:cNvPr>
          <p:cNvSpPr txBox="1"/>
          <p:nvPr/>
        </p:nvSpPr>
        <p:spPr>
          <a:xfrm>
            <a:off x="2588157" y="1652794"/>
            <a:ext cx="70156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gestalt</a:t>
            </a:r>
            <a:r>
              <a:rPr lang="en-US" sz="4000" dirty="0"/>
              <a:t> = form or pattern</a:t>
            </a:r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r>
              <a:rPr lang="en-US" sz="4000" dirty="0"/>
              <a:t>Gestalt principles: predictable ways by which we organize sensory information</a:t>
            </a:r>
          </a:p>
        </p:txBody>
      </p:sp>
    </p:spTree>
    <p:extLst>
      <p:ext uri="{BB962C8B-B14F-4D97-AF65-F5344CB8AC3E}">
        <p14:creationId xmlns:p14="http://schemas.microsoft.com/office/powerpoint/2010/main" val="2948091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92F709B-8462-4645-B03A-76CAE88E1524}"/>
              </a:ext>
            </a:extLst>
          </p:cNvPr>
          <p:cNvSpPr txBox="1"/>
          <p:nvPr/>
        </p:nvSpPr>
        <p:spPr>
          <a:xfrm>
            <a:off x="4669871" y="760665"/>
            <a:ext cx="1601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Similarity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E7BC25A-D0E4-4E29-84E1-D8D5050627B0}"/>
              </a:ext>
            </a:extLst>
          </p:cNvPr>
          <p:cNvSpPr/>
          <p:nvPr/>
        </p:nvSpPr>
        <p:spPr>
          <a:xfrm>
            <a:off x="3472070" y="190831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94DB28-DE2C-4C40-9D8A-F2D46A018522}"/>
              </a:ext>
            </a:extLst>
          </p:cNvPr>
          <p:cNvSpPr/>
          <p:nvPr/>
        </p:nvSpPr>
        <p:spPr>
          <a:xfrm>
            <a:off x="3472070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33B395-F7C1-490C-BE8A-F3F85A1EF15D}"/>
              </a:ext>
            </a:extLst>
          </p:cNvPr>
          <p:cNvSpPr/>
          <p:nvPr/>
        </p:nvSpPr>
        <p:spPr>
          <a:xfrm>
            <a:off x="3472070" y="370398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67E157-6432-45F5-B221-C7C6E1EDC4D2}"/>
              </a:ext>
            </a:extLst>
          </p:cNvPr>
          <p:cNvSpPr/>
          <p:nvPr/>
        </p:nvSpPr>
        <p:spPr>
          <a:xfrm>
            <a:off x="3472070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8B858FE-18D9-4F99-8B22-9BA8E039CDF1}"/>
              </a:ext>
            </a:extLst>
          </p:cNvPr>
          <p:cNvSpPr/>
          <p:nvPr/>
        </p:nvSpPr>
        <p:spPr>
          <a:xfrm>
            <a:off x="4565374" y="190831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98C110E-C5E2-4FF0-8B60-E9B6E2FB4C5D}"/>
              </a:ext>
            </a:extLst>
          </p:cNvPr>
          <p:cNvSpPr/>
          <p:nvPr/>
        </p:nvSpPr>
        <p:spPr>
          <a:xfrm>
            <a:off x="4565374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4E3F979-876E-4078-9753-F416B470474C}"/>
              </a:ext>
            </a:extLst>
          </p:cNvPr>
          <p:cNvSpPr/>
          <p:nvPr/>
        </p:nvSpPr>
        <p:spPr>
          <a:xfrm>
            <a:off x="4565374" y="370398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DB6FF22-750B-461E-B8D2-AE0A37D01003}"/>
              </a:ext>
            </a:extLst>
          </p:cNvPr>
          <p:cNvSpPr/>
          <p:nvPr/>
        </p:nvSpPr>
        <p:spPr>
          <a:xfrm>
            <a:off x="4565374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816ACC-B319-4675-814A-AD92A373A583}"/>
              </a:ext>
            </a:extLst>
          </p:cNvPr>
          <p:cNvSpPr/>
          <p:nvPr/>
        </p:nvSpPr>
        <p:spPr>
          <a:xfrm>
            <a:off x="5648739" y="190831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803D371-58D3-4E83-9840-D289955B41C8}"/>
              </a:ext>
            </a:extLst>
          </p:cNvPr>
          <p:cNvSpPr/>
          <p:nvPr/>
        </p:nvSpPr>
        <p:spPr>
          <a:xfrm>
            <a:off x="5648739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455710-0D10-4B20-A171-9B76FF2AA15D}"/>
              </a:ext>
            </a:extLst>
          </p:cNvPr>
          <p:cNvSpPr/>
          <p:nvPr/>
        </p:nvSpPr>
        <p:spPr>
          <a:xfrm>
            <a:off x="5648739" y="370398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2B68CBB-0CB1-4D1A-B414-631E4DF5B728}"/>
              </a:ext>
            </a:extLst>
          </p:cNvPr>
          <p:cNvSpPr/>
          <p:nvPr/>
        </p:nvSpPr>
        <p:spPr>
          <a:xfrm>
            <a:off x="5648739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9BFF931-5E17-4CFA-BAA7-C3BDDB43A549}"/>
              </a:ext>
            </a:extLst>
          </p:cNvPr>
          <p:cNvSpPr/>
          <p:nvPr/>
        </p:nvSpPr>
        <p:spPr>
          <a:xfrm>
            <a:off x="6700630" y="190831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82F279E-F6A8-4E41-A676-C7668DE8C782}"/>
              </a:ext>
            </a:extLst>
          </p:cNvPr>
          <p:cNvSpPr/>
          <p:nvPr/>
        </p:nvSpPr>
        <p:spPr>
          <a:xfrm>
            <a:off x="6700630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6B4855D-0804-4BBA-B312-A5CA83CA3A8F}"/>
              </a:ext>
            </a:extLst>
          </p:cNvPr>
          <p:cNvSpPr/>
          <p:nvPr/>
        </p:nvSpPr>
        <p:spPr>
          <a:xfrm>
            <a:off x="6700630" y="370398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7315DD0-4816-4B2D-8DE4-397A456C3CF0}"/>
              </a:ext>
            </a:extLst>
          </p:cNvPr>
          <p:cNvSpPr/>
          <p:nvPr/>
        </p:nvSpPr>
        <p:spPr>
          <a:xfrm>
            <a:off x="6700630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26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92F709B-8462-4645-B03A-76CAE88E1524}"/>
              </a:ext>
            </a:extLst>
          </p:cNvPr>
          <p:cNvSpPr txBox="1"/>
          <p:nvPr/>
        </p:nvSpPr>
        <p:spPr>
          <a:xfrm>
            <a:off x="4669871" y="760665"/>
            <a:ext cx="1601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Similarity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E7BC25A-D0E4-4E29-84E1-D8D5050627B0}"/>
              </a:ext>
            </a:extLst>
          </p:cNvPr>
          <p:cNvSpPr/>
          <p:nvPr/>
        </p:nvSpPr>
        <p:spPr>
          <a:xfrm>
            <a:off x="3472070" y="190831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94DB28-DE2C-4C40-9D8A-F2D46A018522}"/>
              </a:ext>
            </a:extLst>
          </p:cNvPr>
          <p:cNvSpPr/>
          <p:nvPr/>
        </p:nvSpPr>
        <p:spPr>
          <a:xfrm>
            <a:off x="3472070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33B395-F7C1-490C-BE8A-F3F85A1EF15D}"/>
              </a:ext>
            </a:extLst>
          </p:cNvPr>
          <p:cNvSpPr/>
          <p:nvPr/>
        </p:nvSpPr>
        <p:spPr>
          <a:xfrm>
            <a:off x="3472070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67E157-6432-45F5-B221-C7C6E1EDC4D2}"/>
              </a:ext>
            </a:extLst>
          </p:cNvPr>
          <p:cNvSpPr/>
          <p:nvPr/>
        </p:nvSpPr>
        <p:spPr>
          <a:xfrm>
            <a:off x="3472070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816ACC-B319-4675-814A-AD92A373A583}"/>
              </a:ext>
            </a:extLst>
          </p:cNvPr>
          <p:cNvSpPr/>
          <p:nvPr/>
        </p:nvSpPr>
        <p:spPr>
          <a:xfrm>
            <a:off x="5648738" y="1896819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803D371-58D3-4E83-9840-D289955B41C8}"/>
              </a:ext>
            </a:extLst>
          </p:cNvPr>
          <p:cNvSpPr/>
          <p:nvPr/>
        </p:nvSpPr>
        <p:spPr>
          <a:xfrm>
            <a:off x="5648739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455710-0D10-4B20-A171-9B76FF2AA15D}"/>
              </a:ext>
            </a:extLst>
          </p:cNvPr>
          <p:cNvSpPr/>
          <p:nvPr/>
        </p:nvSpPr>
        <p:spPr>
          <a:xfrm>
            <a:off x="5648739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2B68CBB-0CB1-4D1A-B414-631E4DF5B728}"/>
              </a:ext>
            </a:extLst>
          </p:cNvPr>
          <p:cNvSpPr/>
          <p:nvPr/>
        </p:nvSpPr>
        <p:spPr>
          <a:xfrm>
            <a:off x="5648739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EAC6ADD5-5079-4D21-BB04-2CC371A96D13}"/>
              </a:ext>
            </a:extLst>
          </p:cNvPr>
          <p:cNvSpPr/>
          <p:nvPr/>
        </p:nvSpPr>
        <p:spPr>
          <a:xfrm>
            <a:off x="4524791" y="1842053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62DB6314-CF56-44F9-9FCA-D96AFB9F7696}"/>
              </a:ext>
            </a:extLst>
          </p:cNvPr>
          <p:cNvSpPr/>
          <p:nvPr/>
        </p:nvSpPr>
        <p:spPr>
          <a:xfrm>
            <a:off x="4524791" y="28059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0635EC63-4FAE-4A9B-AF49-19E8B900AFCC}"/>
              </a:ext>
            </a:extLst>
          </p:cNvPr>
          <p:cNvSpPr/>
          <p:nvPr/>
        </p:nvSpPr>
        <p:spPr>
          <a:xfrm>
            <a:off x="4523961" y="366909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F84B89EC-5E72-4574-A289-48002D8CDCE2}"/>
              </a:ext>
            </a:extLst>
          </p:cNvPr>
          <p:cNvSpPr/>
          <p:nvPr/>
        </p:nvSpPr>
        <p:spPr>
          <a:xfrm>
            <a:off x="4523961" y="45322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AD1C1BF6-DE9A-4215-B960-98E5670B16D6}"/>
              </a:ext>
            </a:extLst>
          </p:cNvPr>
          <p:cNvSpPr/>
          <p:nvPr/>
        </p:nvSpPr>
        <p:spPr>
          <a:xfrm>
            <a:off x="6675782" y="1842053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306E155-CE1A-4B06-BCB4-1004B1D94E23}"/>
              </a:ext>
            </a:extLst>
          </p:cNvPr>
          <p:cNvSpPr/>
          <p:nvPr/>
        </p:nvSpPr>
        <p:spPr>
          <a:xfrm>
            <a:off x="6675782" y="28059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E18E79E7-5628-4FA8-8CE6-9589EBE505FA}"/>
              </a:ext>
            </a:extLst>
          </p:cNvPr>
          <p:cNvSpPr/>
          <p:nvPr/>
        </p:nvSpPr>
        <p:spPr>
          <a:xfrm>
            <a:off x="6674952" y="366909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C5C99B88-0F3C-407A-8138-1E14F52EE18E}"/>
              </a:ext>
            </a:extLst>
          </p:cNvPr>
          <p:cNvSpPr/>
          <p:nvPr/>
        </p:nvSpPr>
        <p:spPr>
          <a:xfrm>
            <a:off x="6674952" y="45322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79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92F709B-8462-4645-B03A-76CAE88E1524}"/>
              </a:ext>
            </a:extLst>
          </p:cNvPr>
          <p:cNvSpPr txBox="1"/>
          <p:nvPr/>
        </p:nvSpPr>
        <p:spPr>
          <a:xfrm>
            <a:off x="4669871" y="760665"/>
            <a:ext cx="1606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Proximity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E7BC25A-D0E4-4E29-84E1-D8D5050627B0}"/>
              </a:ext>
            </a:extLst>
          </p:cNvPr>
          <p:cNvSpPr/>
          <p:nvPr/>
        </p:nvSpPr>
        <p:spPr>
          <a:xfrm>
            <a:off x="1696279" y="190831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94DB28-DE2C-4C40-9D8A-F2D46A018522}"/>
              </a:ext>
            </a:extLst>
          </p:cNvPr>
          <p:cNvSpPr/>
          <p:nvPr/>
        </p:nvSpPr>
        <p:spPr>
          <a:xfrm>
            <a:off x="1696279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33B395-F7C1-490C-BE8A-F3F85A1EF15D}"/>
              </a:ext>
            </a:extLst>
          </p:cNvPr>
          <p:cNvSpPr/>
          <p:nvPr/>
        </p:nvSpPr>
        <p:spPr>
          <a:xfrm>
            <a:off x="1696279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67E157-6432-45F5-B221-C7C6E1EDC4D2}"/>
              </a:ext>
            </a:extLst>
          </p:cNvPr>
          <p:cNvSpPr/>
          <p:nvPr/>
        </p:nvSpPr>
        <p:spPr>
          <a:xfrm>
            <a:off x="1696279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D2F287D-A125-446D-B941-4F91ACA146CD}"/>
              </a:ext>
            </a:extLst>
          </p:cNvPr>
          <p:cNvSpPr/>
          <p:nvPr/>
        </p:nvSpPr>
        <p:spPr>
          <a:xfrm>
            <a:off x="4136336" y="190831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D83E9B0-346F-4A60-AEDB-F41B9B52C451}"/>
              </a:ext>
            </a:extLst>
          </p:cNvPr>
          <p:cNvSpPr/>
          <p:nvPr/>
        </p:nvSpPr>
        <p:spPr>
          <a:xfrm>
            <a:off x="4136336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371BF14-F935-4B92-BF27-18B05F65049F}"/>
              </a:ext>
            </a:extLst>
          </p:cNvPr>
          <p:cNvSpPr/>
          <p:nvPr/>
        </p:nvSpPr>
        <p:spPr>
          <a:xfrm>
            <a:off x="4136336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8646658-120E-4AD5-A8BD-44B4E97BBC1B}"/>
              </a:ext>
            </a:extLst>
          </p:cNvPr>
          <p:cNvSpPr/>
          <p:nvPr/>
        </p:nvSpPr>
        <p:spPr>
          <a:xfrm>
            <a:off x="4136336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E168E30-1272-4E55-82D5-F6951B64F4C9}"/>
              </a:ext>
            </a:extLst>
          </p:cNvPr>
          <p:cNvSpPr/>
          <p:nvPr/>
        </p:nvSpPr>
        <p:spPr>
          <a:xfrm>
            <a:off x="6837576" y="190831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6A53EEF-CB0B-4DCE-8C95-D74BE402A8AF}"/>
              </a:ext>
            </a:extLst>
          </p:cNvPr>
          <p:cNvSpPr/>
          <p:nvPr/>
        </p:nvSpPr>
        <p:spPr>
          <a:xfrm>
            <a:off x="6837576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225F65E-4A73-423F-AF0E-C9BE856B8429}"/>
              </a:ext>
            </a:extLst>
          </p:cNvPr>
          <p:cNvSpPr/>
          <p:nvPr/>
        </p:nvSpPr>
        <p:spPr>
          <a:xfrm>
            <a:off x="6837576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A097C47-BC74-4B15-8D09-4DA4301565C4}"/>
              </a:ext>
            </a:extLst>
          </p:cNvPr>
          <p:cNvSpPr/>
          <p:nvPr/>
        </p:nvSpPr>
        <p:spPr>
          <a:xfrm>
            <a:off x="6837576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0C079C7-859F-4D3B-9ED8-C5F36BC6D107}"/>
              </a:ext>
            </a:extLst>
          </p:cNvPr>
          <p:cNvSpPr/>
          <p:nvPr/>
        </p:nvSpPr>
        <p:spPr>
          <a:xfrm>
            <a:off x="9277633" y="190831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96D8C6-B68A-485A-B328-2FB736A8B27A}"/>
              </a:ext>
            </a:extLst>
          </p:cNvPr>
          <p:cNvSpPr/>
          <p:nvPr/>
        </p:nvSpPr>
        <p:spPr>
          <a:xfrm>
            <a:off x="9277633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AB67FA2-DAD8-4600-B70A-7029313E1696}"/>
              </a:ext>
            </a:extLst>
          </p:cNvPr>
          <p:cNvSpPr/>
          <p:nvPr/>
        </p:nvSpPr>
        <p:spPr>
          <a:xfrm>
            <a:off x="9277633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57A0047-D303-4D78-9A53-AA96671AF2C9}"/>
              </a:ext>
            </a:extLst>
          </p:cNvPr>
          <p:cNvSpPr/>
          <p:nvPr/>
        </p:nvSpPr>
        <p:spPr>
          <a:xfrm>
            <a:off x="9277633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35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7033431-009A-463A-83CA-04662E132DD1}"/>
              </a:ext>
            </a:extLst>
          </p:cNvPr>
          <p:cNvCxnSpPr>
            <a:cxnSpLocks/>
          </p:cNvCxnSpPr>
          <p:nvPr/>
        </p:nvCxnSpPr>
        <p:spPr>
          <a:xfrm>
            <a:off x="3703983" y="2120348"/>
            <a:ext cx="379012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92F709B-8462-4645-B03A-76CAE88E1524}"/>
              </a:ext>
            </a:extLst>
          </p:cNvPr>
          <p:cNvSpPr txBox="1"/>
          <p:nvPr/>
        </p:nvSpPr>
        <p:spPr>
          <a:xfrm>
            <a:off x="4669871" y="760665"/>
            <a:ext cx="1853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Connection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E7BC25A-D0E4-4E29-84E1-D8D5050627B0}"/>
              </a:ext>
            </a:extLst>
          </p:cNvPr>
          <p:cNvSpPr/>
          <p:nvPr/>
        </p:nvSpPr>
        <p:spPr>
          <a:xfrm>
            <a:off x="3675958" y="182880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94DB28-DE2C-4C40-9D8A-F2D46A018522}"/>
              </a:ext>
            </a:extLst>
          </p:cNvPr>
          <p:cNvSpPr/>
          <p:nvPr/>
        </p:nvSpPr>
        <p:spPr>
          <a:xfrm>
            <a:off x="3675958" y="27266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33B395-F7C1-490C-BE8A-F3F85A1EF15D}"/>
              </a:ext>
            </a:extLst>
          </p:cNvPr>
          <p:cNvSpPr/>
          <p:nvPr/>
        </p:nvSpPr>
        <p:spPr>
          <a:xfrm>
            <a:off x="3675958" y="362447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67E157-6432-45F5-B221-C7C6E1EDC4D2}"/>
              </a:ext>
            </a:extLst>
          </p:cNvPr>
          <p:cNvSpPr/>
          <p:nvPr/>
        </p:nvSpPr>
        <p:spPr>
          <a:xfrm>
            <a:off x="3703983" y="450739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29882A2-B993-4AB3-9911-0CBF4B0E04C4}"/>
              </a:ext>
            </a:extLst>
          </p:cNvPr>
          <p:cNvSpPr/>
          <p:nvPr/>
        </p:nvSpPr>
        <p:spPr>
          <a:xfrm>
            <a:off x="4868653" y="182880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9F6A98-E70D-41F3-A4DE-BE2E7EF17E80}"/>
              </a:ext>
            </a:extLst>
          </p:cNvPr>
          <p:cNvSpPr/>
          <p:nvPr/>
        </p:nvSpPr>
        <p:spPr>
          <a:xfrm>
            <a:off x="4868653" y="27266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959D5A8-F510-40AF-B2AB-79587162FBDA}"/>
              </a:ext>
            </a:extLst>
          </p:cNvPr>
          <p:cNvSpPr/>
          <p:nvPr/>
        </p:nvSpPr>
        <p:spPr>
          <a:xfrm>
            <a:off x="4868653" y="362447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124AEA3-8457-4383-AB7F-CB10AD60D8CB}"/>
              </a:ext>
            </a:extLst>
          </p:cNvPr>
          <p:cNvSpPr/>
          <p:nvPr/>
        </p:nvSpPr>
        <p:spPr>
          <a:xfrm>
            <a:off x="4868653" y="450739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9B9BD0A-63BE-4127-B74A-3653B4D2D5D9}"/>
              </a:ext>
            </a:extLst>
          </p:cNvPr>
          <p:cNvSpPr/>
          <p:nvPr/>
        </p:nvSpPr>
        <p:spPr>
          <a:xfrm>
            <a:off x="6054721" y="182880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5CBE30E-8BE4-4443-A5CF-BE820AAE745E}"/>
              </a:ext>
            </a:extLst>
          </p:cNvPr>
          <p:cNvSpPr/>
          <p:nvPr/>
        </p:nvSpPr>
        <p:spPr>
          <a:xfrm>
            <a:off x="6054721" y="27266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A115CD9-3A53-4621-B8CD-79EB5A951EF4}"/>
              </a:ext>
            </a:extLst>
          </p:cNvPr>
          <p:cNvSpPr/>
          <p:nvPr/>
        </p:nvSpPr>
        <p:spPr>
          <a:xfrm>
            <a:off x="6054721" y="362447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5463BA0-D404-4D46-8509-23767673E147}"/>
              </a:ext>
            </a:extLst>
          </p:cNvPr>
          <p:cNvSpPr/>
          <p:nvPr/>
        </p:nvSpPr>
        <p:spPr>
          <a:xfrm>
            <a:off x="6054721" y="450739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8DD5634-8B4D-427C-A3E0-CE3198B46AB6}"/>
              </a:ext>
            </a:extLst>
          </p:cNvPr>
          <p:cNvSpPr/>
          <p:nvPr/>
        </p:nvSpPr>
        <p:spPr>
          <a:xfrm>
            <a:off x="7240789" y="1827142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480E706-C834-4739-9DCE-C80FF8D7FB78}"/>
              </a:ext>
            </a:extLst>
          </p:cNvPr>
          <p:cNvSpPr/>
          <p:nvPr/>
        </p:nvSpPr>
        <p:spPr>
          <a:xfrm>
            <a:off x="7240789" y="272497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672FFC6-68E8-45F9-B52E-3E9259D0A256}"/>
              </a:ext>
            </a:extLst>
          </p:cNvPr>
          <p:cNvSpPr/>
          <p:nvPr/>
        </p:nvSpPr>
        <p:spPr>
          <a:xfrm>
            <a:off x="7240789" y="3622812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AEAB71D-3872-47E3-A286-424532DAFF2E}"/>
              </a:ext>
            </a:extLst>
          </p:cNvPr>
          <p:cNvSpPr/>
          <p:nvPr/>
        </p:nvSpPr>
        <p:spPr>
          <a:xfrm>
            <a:off x="7240789" y="4505739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5915492-1504-4727-B1B8-2C1393BDBCD2}"/>
              </a:ext>
            </a:extLst>
          </p:cNvPr>
          <p:cNvCxnSpPr>
            <a:cxnSpLocks/>
          </p:cNvCxnSpPr>
          <p:nvPr/>
        </p:nvCxnSpPr>
        <p:spPr>
          <a:xfrm>
            <a:off x="3796747" y="2988366"/>
            <a:ext cx="391601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0665BB3-DA66-4AE0-8B8D-00838D155203}"/>
              </a:ext>
            </a:extLst>
          </p:cNvPr>
          <p:cNvCxnSpPr>
            <a:cxnSpLocks/>
          </p:cNvCxnSpPr>
          <p:nvPr/>
        </p:nvCxnSpPr>
        <p:spPr>
          <a:xfrm>
            <a:off x="3796747" y="3929270"/>
            <a:ext cx="391601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6B3CA4-ECBB-44A4-BB81-7C700EA2ECD5}"/>
              </a:ext>
            </a:extLst>
          </p:cNvPr>
          <p:cNvCxnSpPr>
            <a:cxnSpLocks/>
          </p:cNvCxnSpPr>
          <p:nvPr/>
        </p:nvCxnSpPr>
        <p:spPr>
          <a:xfrm>
            <a:off x="3927748" y="4790661"/>
            <a:ext cx="378501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720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92F709B-8462-4645-B03A-76CAE88E1524}"/>
              </a:ext>
            </a:extLst>
          </p:cNvPr>
          <p:cNvSpPr txBox="1"/>
          <p:nvPr/>
        </p:nvSpPr>
        <p:spPr>
          <a:xfrm>
            <a:off x="4669871" y="760665"/>
            <a:ext cx="1604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Enclosure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E7BC25A-D0E4-4E29-84E1-D8D5050627B0}"/>
              </a:ext>
            </a:extLst>
          </p:cNvPr>
          <p:cNvSpPr/>
          <p:nvPr/>
        </p:nvSpPr>
        <p:spPr>
          <a:xfrm>
            <a:off x="3675958" y="182880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94DB28-DE2C-4C40-9D8A-F2D46A018522}"/>
              </a:ext>
            </a:extLst>
          </p:cNvPr>
          <p:cNvSpPr/>
          <p:nvPr/>
        </p:nvSpPr>
        <p:spPr>
          <a:xfrm>
            <a:off x="3675958" y="27266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33B395-F7C1-490C-BE8A-F3F85A1EF15D}"/>
              </a:ext>
            </a:extLst>
          </p:cNvPr>
          <p:cNvSpPr/>
          <p:nvPr/>
        </p:nvSpPr>
        <p:spPr>
          <a:xfrm>
            <a:off x="3675958" y="362447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67E157-6432-45F5-B221-C7C6E1EDC4D2}"/>
              </a:ext>
            </a:extLst>
          </p:cNvPr>
          <p:cNvSpPr/>
          <p:nvPr/>
        </p:nvSpPr>
        <p:spPr>
          <a:xfrm>
            <a:off x="3703983" y="450739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29882A2-B993-4AB3-9911-0CBF4B0E04C4}"/>
              </a:ext>
            </a:extLst>
          </p:cNvPr>
          <p:cNvSpPr/>
          <p:nvPr/>
        </p:nvSpPr>
        <p:spPr>
          <a:xfrm>
            <a:off x="4868653" y="182880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9F6A98-E70D-41F3-A4DE-BE2E7EF17E80}"/>
              </a:ext>
            </a:extLst>
          </p:cNvPr>
          <p:cNvSpPr/>
          <p:nvPr/>
        </p:nvSpPr>
        <p:spPr>
          <a:xfrm>
            <a:off x="4868653" y="27266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959D5A8-F510-40AF-B2AB-79587162FBDA}"/>
              </a:ext>
            </a:extLst>
          </p:cNvPr>
          <p:cNvSpPr/>
          <p:nvPr/>
        </p:nvSpPr>
        <p:spPr>
          <a:xfrm>
            <a:off x="4868653" y="362447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124AEA3-8457-4383-AB7F-CB10AD60D8CB}"/>
              </a:ext>
            </a:extLst>
          </p:cNvPr>
          <p:cNvSpPr/>
          <p:nvPr/>
        </p:nvSpPr>
        <p:spPr>
          <a:xfrm>
            <a:off x="4868653" y="450739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9B9BD0A-63BE-4127-B74A-3653B4D2D5D9}"/>
              </a:ext>
            </a:extLst>
          </p:cNvPr>
          <p:cNvSpPr/>
          <p:nvPr/>
        </p:nvSpPr>
        <p:spPr>
          <a:xfrm>
            <a:off x="6054721" y="182880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5CBE30E-8BE4-4443-A5CF-BE820AAE745E}"/>
              </a:ext>
            </a:extLst>
          </p:cNvPr>
          <p:cNvSpPr/>
          <p:nvPr/>
        </p:nvSpPr>
        <p:spPr>
          <a:xfrm>
            <a:off x="6054721" y="27266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A115CD9-3A53-4621-B8CD-79EB5A951EF4}"/>
              </a:ext>
            </a:extLst>
          </p:cNvPr>
          <p:cNvSpPr/>
          <p:nvPr/>
        </p:nvSpPr>
        <p:spPr>
          <a:xfrm>
            <a:off x="6054721" y="362447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5463BA0-D404-4D46-8509-23767673E147}"/>
              </a:ext>
            </a:extLst>
          </p:cNvPr>
          <p:cNvSpPr/>
          <p:nvPr/>
        </p:nvSpPr>
        <p:spPr>
          <a:xfrm>
            <a:off x="6054721" y="450739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8DD5634-8B4D-427C-A3E0-CE3198B46AB6}"/>
              </a:ext>
            </a:extLst>
          </p:cNvPr>
          <p:cNvSpPr/>
          <p:nvPr/>
        </p:nvSpPr>
        <p:spPr>
          <a:xfrm>
            <a:off x="7240789" y="1827142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480E706-C834-4739-9DCE-C80FF8D7FB78}"/>
              </a:ext>
            </a:extLst>
          </p:cNvPr>
          <p:cNvSpPr/>
          <p:nvPr/>
        </p:nvSpPr>
        <p:spPr>
          <a:xfrm>
            <a:off x="7240789" y="272497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672FFC6-68E8-45F9-B52E-3E9259D0A256}"/>
              </a:ext>
            </a:extLst>
          </p:cNvPr>
          <p:cNvSpPr/>
          <p:nvPr/>
        </p:nvSpPr>
        <p:spPr>
          <a:xfrm>
            <a:off x="7240789" y="3622812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AEAB71D-3872-47E3-A286-424532DAFF2E}"/>
              </a:ext>
            </a:extLst>
          </p:cNvPr>
          <p:cNvSpPr/>
          <p:nvPr/>
        </p:nvSpPr>
        <p:spPr>
          <a:xfrm>
            <a:off x="7240789" y="4505739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B4811C-FCDD-4C48-B20E-270DB35B947D}"/>
              </a:ext>
            </a:extLst>
          </p:cNvPr>
          <p:cNvSpPr/>
          <p:nvPr/>
        </p:nvSpPr>
        <p:spPr>
          <a:xfrm>
            <a:off x="3485322" y="1596967"/>
            <a:ext cx="2213113" cy="366414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C7F08CD-7971-4A26-B41B-7BD4FBB745DE}"/>
              </a:ext>
            </a:extLst>
          </p:cNvPr>
          <p:cNvSpPr/>
          <p:nvPr/>
        </p:nvSpPr>
        <p:spPr>
          <a:xfrm>
            <a:off x="5917096" y="1596927"/>
            <a:ext cx="2213113" cy="366414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93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736D8B-360E-48F1-8866-EBF3372961B2}"/>
              </a:ext>
            </a:extLst>
          </p:cNvPr>
          <p:cNvSpPr txBox="1"/>
          <p:nvPr/>
        </p:nvSpPr>
        <p:spPr>
          <a:xfrm>
            <a:off x="1916107" y="2195306"/>
            <a:ext cx="83597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i="1" dirty="0"/>
              <a:t>Some principles are stronger than others</a:t>
            </a:r>
          </a:p>
          <a:p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2752187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6D880B0-45DC-487A-9887-46FDFD659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867" y="884497"/>
            <a:ext cx="9309942" cy="332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23008909-7790-4568-8736-8070F32A0BF6}"/>
              </a:ext>
            </a:extLst>
          </p:cNvPr>
          <p:cNvSpPr/>
          <p:nvPr/>
        </p:nvSpPr>
        <p:spPr>
          <a:xfrm>
            <a:off x="7099611" y="2020992"/>
            <a:ext cx="182136" cy="18694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172F12E-35FE-43E2-A9DA-B8FE3A7D251F}"/>
              </a:ext>
            </a:extLst>
          </p:cNvPr>
          <p:cNvSpPr/>
          <p:nvPr/>
        </p:nvSpPr>
        <p:spPr>
          <a:xfrm>
            <a:off x="6449123" y="791022"/>
            <a:ext cx="182136" cy="18694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11CD205-79F8-460E-88F9-BE26157BB0B1}"/>
              </a:ext>
            </a:extLst>
          </p:cNvPr>
          <p:cNvSpPr/>
          <p:nvPr/>
        </p:nvSpPr>
        <p:spPr>
          <a:xfrm>
            <a:off x="8010294" y="2125616"/>
            <a:ext cx="182136" cy="18694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962B55D-9ACD-4F40-A1E3-816E2AA3B012}"/>
              </a:ext>
            </a:extLst>
          </p:cNvPr>
          <p:cNvSpPr/>
          <p:nvPr/>
        </p:nvSpPr>
        <p:spPr>
          <a:xfrm>
            <a:off x="9894850" y="3701109"/>
            <a:ext cx="182136" cy="18694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2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D5DA02-F704-4DFF-BD36-B0577262DBDA}"/>
              </a:ext>
            </a:extLst>
          </p:cNvPr>
          <p:cNvCxnSpPr>
            <a:cxnSpLocks/>
          </p:cNvCxnSpPr>
          <p:nvPr/>
        </p:nvCxnSpPr>
        <p:spPr>
          <a:xfrm>
            <a:off x="3515550" y="2173358"/>
            <a:ext cx="3457993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064527F-0F91-407C-A55C-CBAD61E46702}"/>
              </a:ext>
            </a:extLst>
          </p:cNvPr>
          <p:cNvCxnSpPr>
            <a:cxnSpLocks/>
          </p:cNvCxnSpPr>
          <p:nvPr/>
        </p:nvCxnSpPr>
        <p:spPr>
          <a:xfrm>
            <a:off x="3707707" y="3134141"/>
            <a:ext cx="3457993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CDA23DF-9ADF-4AE6-BAA9-54222F254DE9}"/>
              </a:ext>
            </a:extLst>
          </p:cNvPr>
          <p:cNvCxnSpPr>
            <a:cxnSpLocks/>
          </p:cNvCxnSpPr>
          <p:nvPr/>
        </p:nvCxnSpPr>
        <p:spPr>
          <a:xfrm>
            <a:off x="3707707" y="4022037"/>
            <a:ext cx="3457993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4BF0F81-414E-4E0E-9CDF-432561F1E059}"/>
              </a:ext>
            </a:extLst>
          </p:cNvPr>
          <p:cNvCxnSpPr>
            <a:cxnSpLocks/>
          </p:cNvCxnSpPr>
          <p:nvPr/>
        </p:nvCxnSpPr>
        <p:spPr>
          <a:xfrm>
            <a:off x="3707707" y="4883428"/>
            <a:ext cx="3457993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9E7BC25A-D0E4-4E29-84E1-D8D5050627B0}"/>
              </a:ext>
            </a:extLst>
          </p:cNvPr>
          <p:cNvSpPr/>
          <p:nvPr/>
        </p:nvSpPr>
        <p:spPr>
          <a:xfrm>
            <a:off x="3472070" y="190831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94DB28-DE2C-4C40-9D8A-F2D46A018522}"/>
              </a:ext>
            </a:extLst>
          </p:cNvPr>
          <p:cNvSpPr/>
          <p:nvPr/>
        </p:nvSpPr>
        <p:spPr>
          <a:xfrm>
            <a:off x="3472070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33B395-F7C1-490C-BE8A-F3F85A1EF15D}"/>
              </a:ext>
            </a:extLst>
          </p:cNvPr>
          <p:cNvSpPr/>
          <p:nvPr/>
        </p:nvSpPr>
        <p:spPr>
          <a:xfrm>
            <a:off x="3472070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67E157-6432-45F5-B221-C7C6E1EDC4D2}"/>
              </a:ext>
            </a:extLst>
          </p:cNvPr>
          <p:cNvSpPr/>
          <p:nvPr/>
        </p:nvSpPr>
        <p:spPr>
          <a:xfrm>
            <a:off x="3472070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816ACC-B319-4675-814A-AD92A373A583}"/>
              </a:ext>
            </a:extLst>
          </p:cNvPr>
          <p:cNvSpPr/>
          <p:nvPr/>
        </p:nvSpPr>
        <p:spPr>
          <a:xfrm>
            <a:off x="5648738" y="1896819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803D371-58D3-4E83-9840-D289955B41C8}"/>
              </a:ext>
            </a:extLst>
          </p:cNvPr>
          <p:cNvSpPr/>
          <p:nvPr/>
        </p:nvSpPr>
        <p:spPr>
          <a:xfrm>
            <a:off x="5648739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455710-0D10-4B20-A171-9B76FF2AA15D}"/>
              </a:ext>
            </a:extLst>
          </p:cNvPr>
          <p:cNvSpPr/>
          <p:nvPr/>
        </p:nvSpPr>
        <p:spPr>
          <a:xfrm>
            <a:off x="5648739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2B68CBB-0CB1-4D1A-B414-631E4DF5B728}"/>
              </a:ext>
            </a:extLst>
          </p:cNvPr>
          <p:cNvSpPr/>
          <p:nvPr/>
        </p:nvSpPr>
        <p:spPr>
          <a:xfrm>
            <a:off x="5648739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EAC6ADD5-5079-4D21-BB04-2CC371A96D13}"/>
              </a:ext>
            </a:extLst>
          </p:cNvPr>
          <p:cNvSpPr/>
          <p:nvPr/>
        </p:nvSpPr>
        <p:spPr>
          <a:xfrm>
            <a:off x="4524791" y="1842053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62DB6314-CF56-44F9-9FCA-D96AFB9F7696}"/>
              </a:ext>
            </a:extLst>
          </p:cNvPr>
          <p:cNvSpPr/>
          <p:nvPr/>
        </p:nvSpPr>
        <p:spPr>
          <a:xfrm>
            <a:off x="4524791" y="28059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0635EC63-4FAE-4A9B-AF49-19E8B900AFCC}"/>
              </a:ext>
            </a:extLst>
          </p:cNvPr>
          <p:cNvSpPr/>
          <p:nvPr/>
        </p:nvSpPr>
        <p:spPr>
          <a:xfrm>
            <a:off x="4523961" y="366909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F84B89EC-5E72-4574-A289-48002D8CDCE2}"/>
              </a:ext>
            </a:extLst>
          </p:cNvPr>
          <p:cNvSpPr/>
          <p:nvPr/>
        </p:nvSpPr>
        <p:spPr>
          <a:xfrm>
            <a:off x="4523961" y="45322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AD1C1BF6-DE9A-4215-B960-98E5670B16D6}"/>
              </a:ext>
            </a:extLst>
          </p:cNvPr>
          <p:cNvSpPr/>
          <p:nvPr/>
        </p:nvSpPr>
        <p:spPr>
          <a:xfrm>
            <a:off x="6675782" y="1842053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306E155-CE1A-4B06-BCB4-1004B1D94E23}"/>
              </a:ext>
            </a:extLst>
          </p:cNvPr>
          <p:cNvSpPr/>
          <p:nvPr/>
        </p:nvSpPr>
        <p:spPr>
          <a:xfrm>
            <a:off x="6675782" y="28059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E18E79E7-5628-4FA8-8CE6-9589EBE505FA}"/>
              </a:ext>
            </a:extLst>
          </p:cNvPr>
          <p:cNvSpPr/>
          <p:nvPr/>
        </p:nvSpPr>
        <p:spPr>
          <a:xfrm>
            <a:off x="6674952" y="366909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C5C99B88-0F3C-407A-8138-1E14F52EE18E}"/>
              </a:ext>
            </a:extLst>
          </p:cNvPr>
          <p:cNvSpPr/>
          <p:nvPr/>
        </p:nvSpPr>
        <p:spPr>
          <a:xfrm>
            <a:off x="6674952" y="45322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15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9E7BC25A-D0E4-4E29-84E1-D8D5050627B0}"/>
              </a:ext>
            </a:extLst>
          </p:cNvPr>
          <p:cNvSpPr/>
          <p:nvPr/>
        </p:nvSpPr>
        <p:spPr>
          <a:xfrm>
            <a:off x="3472070" y="190831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94DB28-DE2C-4C40-9D8A-F2D46A018522}"/>
              </a:ext>
            </a:extLst>
          </p:cNvPr>
          <p:cNvSpPr/>
          <p:nvPr/>
        </p:nvSpPr>
        <p:spPr>
          <a:xfrm>
            <a:off x="3472070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33B395-F7C1-490C-BE8A-F3F85A1EF15D}"/>
              </a:ext>
            </a:extLst>
          </p:cNvPr>
          <p:cNvSpPr/>
          <p:nvPr/>
        </p:nvSpPr>
        <p:spPr>
          <a:xfrm>
            <a:off x="3472070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67E157-6432-45F5-B221-C7C6E1EDC4D2}"/>
              </a:ext>
            </a:extLst>
          </p:cNvPr>
          <p:cNvSpPr/>
          <p:nvPr/>
        </p:nvSpPr>
        <p:spPr>
          <a:xfrm>
            <a:off x="3472070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816ACC-B319-4675-814A-AD92A373A583}"/>
              </a:ext>
            </a:extLst>
          </p:cNvPr>
          <p:cNvSpPr/>
          <p:nvPr/>
        </p:nvSpPr>
        <p:spPr>
          <a:xfrm>
            <a:off x="5648738" y="1896819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803D371-58D3-4E83-9840-D289955B41C8}"/>
              </a:ext>
            </a:extLst>
          </p:cNvPr>
          <p:cNvSpPr/>
          <p:nvPr/>
        </p:nvSpPr>
        <p:spPr>
          <a:xfrm>
            <a:off x="5648739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455710-0D10-4B20-A171-9B76FF2AA15D}"/>
              </a:ext>
            </a:extLst>
          </p:cNvPr>
          <p:cNvSpPr/>
          <p:nvPr/>
        </p:nvSpPr>
        <p:spPr>
          <a:xfrm>
            <a:off x="5648739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2B68CBB-0CB1-4D1A-B414-631E4DF5B728}"/>
              </a:ext>
            </a:extLst>
          </p:cNvPr>
          <p:cNvSpPr/>
          <p:nvPr/>
        </p:nvSpPr>
        <p:spPr>
          <a:xfrm>
            <a:off x="5648739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EAC6ADD5-5079-4D21-BB04-2CC371A96D13}"/>
              </a:ext>
            </a:extLst>
          </p:cNvPr>
          <p:cNvSpPr/>
          <p:nvPr/>
        </p:nvSpPr>
        <p:spPr>
          <a:xfrm>
            <a:off x="4524791" y="1842053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62DB6314-CF56-44F9-9FCA-D96AFB9F7696}"/>
              </a:ext>
            </a:extLst>
          </p:cNvPr>
          <p:cNvSpPr/>
          <p:nvPr/>
        </p:nvSpPr>
        <p:spPr>
          <a:xfrm>
            <a:off x="4524791" y="28059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0635EC63-4FAE-4A9B-AF49-19E8B900AFCC}"/>
              </a:ext>
            </a:extLst>
          </p:cNvPr>
          <p:cNvSpPr/>
          <p:nvPr/>
        </p:nvSpPr>
        <p:spPr>
          <a:xfrm>
            <a:off x="4523961" y="366909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F84B89EC-5E72-4574-A289-48002D8CDCE2}"/>
              </a:ext>
            </a:extLst>
          </p:cNvPr>
          <p:cNvSpPr/>
          <p:nvPr/>
        </p:nvSpPr>
        <p:spPr>
          <a:xfrm>
            <a:off x="4523961" y="45322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AD1C1BF6-DE9A-4215-B960-98E5670B16D6}"/>
              </a:ext>
            </a:extLst>
          </p:cNvPr>
          <p:cNvSpPr/>
          <p:nvPr/>
        </p:nvSpPr>
        <p:spPr>
          <a:xfrm>
            <a:off x="6675782" y="1842053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306E155-CE1A-4B06-BCB4-1004B1D94E23}"/>
              </a:ext>
            </a:extLst>
          </p:cNvPr>
          <p:cNvSpPr/>
          <p:nvPr/>
        </p:nvSpPr>
        <p:spPr>
          <a:xfrm>
            <a:off x="6675782" y="28059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E18E79E7-5628-4FA8-8CE6-9589EBE505FA}"/>
              </a:ext>
            </a:extLst>
          </p:cNvPr>
          <p:cNvSpPr/>
          <p:nvPr/>
        </p:nvSpPr>
        <p:spPr>
          <a:xfrm>
            <a:off x="6674952" y="366909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C5C99B88-0F3C-407A-8138-1E14F52EE18E}"/>
              </a:ext>
            </a:extLst>
          </p:cNvPr>
          <p:cNvSpPr/>
          <p:nvPr/>
        </p:nvSpPr>
        <p:spPr>
          <a:xfrm>
            <a:off x="6674952" y="45322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A6B5EB9-361F-49EE-8BDC-892A42997A17}"/>
              </a:ext>
            </a:extLst>
          </p:cNvPr>
          <p:cNvSpPr/>
          <p:nvPr/>
        </p:nvSpPr>
        <p:spPr>
          <a:xfrm>
            <a:off x="3326296" y="1596928"/>
            <a:ext cx="4293703" cy="19546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A5E7955-51A2-481E-9DFA-B8D1D2CD7357}"/>
              </a:ext>
            </a:extLst>
          </p:cNvPr>
          <p:cNvSpPr/>
          <p:nvPr/>
        </p:nvSpPr>
        <p:spPr>
          <a:xfrm>
            <a:off x="3323878" y="3541584"/>
            <a:ext cx="4293703" cy="171948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BE226850-2A7B-4F3D-9CF2-B26472487289}"/>
              </a:ext>
            </a:extLst>
          </p:cNvPr>
          <p:cNvSpPr/>
          <p:nvPr/>
        </p:nvSpPr>
        <p:spPr>
          <a:xfrm>
            <a:off x="2453649" y="3494493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94DB28-DE2C-4C40-9D8A-F2D46A018522}"/>
              </a:ext>
            </a:extLst>
          </p:cNvPr>
          <p:cNvSpPr/>
          <p:nvPr/>
        </p:nvSpPr>
        <p:spPr>
          <a:xfrm>
            <a:off x="2502516" y="27556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67E157-6432-45F5-B221-C7C6E1EDC4D2}"/>
              </a:ext>
            </a:extLst>
          </p:cNvPr>
          <p:cNvSpPr/>
          <p:nvPr/>
        </p:nvSpPr>
        <p:spPr>
          <a:xfrm>
            <a:off x="2502516" y="453639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803D371-58D3-4E83-9840-D289955B41C8}"/>
              </a:ext>
            </a:extLst>
          </p:cNvPr>
          <p:cNvSpPr/>
          <p:nvPr/>
        </p:nvSpPr>
        <p:spPr>
          <a:xfrm>
            <a:off x="7462972" y="27556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EAC6ADD5-5079-4D21-BB04-2CC371A96D13}"/>
              </a:ext>
            </a:extLst>
          </p:cNvPr>
          <p:cNvSpPr/>
          <p:nvPr/>
        </p:nvSpPr>
        <p:spPr>
          <a:xfrm>
            <a:off x="6339024" y="1791540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AD1C1BF6-DE9A-4215-B960-98E5670B16D6}"/>
              </a:ext>
            </a:extLst>
          </p:cNvPr>
          <p:cNvSpPr/>
          <p:nvPr/>
        </p:nvSpPr>
        <p:spPr>
          <a:xfrm>
            <a:off x="8490015" y="1791540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A6B5EB9-361F-49EE-8BDC-892A42997A17}"/>
              </a:ext>
            </a:extLst>
          </p:cNvPr>
          <p:cNvSpPr/>
          <p:nvPr/>
        </p:nvSpPr>
        <p:spPr>
          <a:xfrm>
            <a:off x="7357712" y="1620898"/>
            <a:ext cx="1969607" cy="361620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A5E7955-51A2-481E-9DFA-B8D1D2CD7357}"/>
              </a:ext>
            </a:extLst>
          </p:cNvPr>
          <p:cNvSpPr/>
          <p:nvPr/>
        </p:nvSpPr>
        <p:spPr>
          <a:xfrm>
            <a:off x="2357159" y="1620898"/>
            <a:ext cx="4883771" cy="361620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D16EED2-D61B-4D0B-8314-B831DD7ABC45}"/>
              </a:ext>
            </a:extLst>
          </p:cNvPr>
          <p:cNvSpPr/>
          <p:nvPr/>
        </p:nvSpPr>
        <p:spPr>
          <a:xfrm>
            <a:off x="2453649" y="1751884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4EC7458B-385F-4031-AC0A-CD7E0E59F911}"/>
              </a:ext>
            </a:extLst>
          </p:cNvPr>
          <p:cNvSpPr/>
          <p:nvPr/>
        </p:nvSpPr>
        <p:spPr>
          <a:xfrm>
            <a:off x="7414105" y="1791540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3C11B9D-082B-434B-94E0-41850E54F499}"/>
              </a:ext>
            </a:extLst>
          </p:cNvPr>
          <p:cNvSpPr/>
          <p:nvPr/>
        </p:nvSpPr>
        <p:spPr>
          <a:xfrm>
            <a:off x="6387060" y="2757253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111D7B9-A2C6-404C-B557-365D95194BAA}"/>
              </a:ext>
            </a:extLst>
          </p:cNvPr>
          <p:cNvSpPr/>
          <p:nvPr/>
        </p:nvSpPr>
        <p:spPr>
          <a:xfrm>
            <a:off x="8538051" y="2761522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0853C5C0-D966-4E9C-AC86-BCE7C6A6DBCD}"/>
              </a:ext>
            </a:extLst>
          </p:cNvPr>
          <p:cNvSpPr/>
          <p:nvPr/>
        </p:nvSpPr>
        <p:spPr>
          <a:xfrm>
            <a:off x="6339024" y="3511751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3A22FBBE-CEA8-469F-9D61-08344C57CE44}"/>
              </a:ext>
            </a:extLst>
          </p:cNvPr>
          <p:cNvSpPr/>
          <p:nvPr/>
        </p:nvSpPr>
        <p:spPr>
          <a:xfrm>
            <a:off x="8514068" y="3511751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4C69AC39-413E-4D4D-8447-4513CAF37041}"/>
              </a:ext>
            </a:extLst>
          </p:cNvPr>
          <p:cNvSpPr/>
          <p:nvPr/>
        </p:nvSpPr>
        <p:spPr>
          <a:xfrm>
            <a:off x="7438158" y="3511751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F443FAB-D508-4396-A0B2-1920F36DB334}"/>
              </a:ext>
            </a:extLst>
          </p:cNvPr>
          <p:cNvSpPr/>
          <p:nvPr/>
        </p:nvSpPr>
        <p:spPr>
          <a:xfrm>
            <a:off x="7462972" y="449661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7434F7F-AFB5-4318-A652-EF150F50B4CE}"/>
              </a:ext>
            </a:extLst>
          </p:cNvPr>
          <p:cNvSpPr/>
          <p:nvPr/>
        </p:nvSpPr>
        <p:spPr>
          <a:xfrm>
            <a:off x="6387060" y="44982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9599D1B-7FBD-4265-9B9A-320B58D2B893}"/>
              </a:ext>
            </a:extLst>
          </p:cNvPr>
          <p:cNvSpPr/>
          <p:nvPr/>
        </p:nvSpPr>
        <p:spPr>
          <a:xfrm>
            <a:off x="8538051" y="4502504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16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BE226850-2A7B-4F3D-9CF2-B26472487289}"/>
              </a:ext>
            </a:extLst>
          </p:cNvPr>
          <p:cNvSpPr/>
          <p:nvPr/>
        </p:nvSpPr>
        <p:spPr>
          <a:xfrm>
            <a:off x="2453649" y="3494493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94DB28-DE2C-4C40-9D8A-F2D46A018522}"/>
              </a:ext>
            </a:extLst>
          </p:cNvPr>
          <p:cNvSpPr/>
          <p:nvPr/>
        </p:nvSpPr>
        <p:spPr>
          <a:xfrm>
            <a:off x="2502516" y="27556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67E157-6432-45F5-B221-C7C6E1EDC4D2}"/>
              </a:ext>
            </a:extLst>
          </p:cNvPr>
          <p:cNvSpPr/>
          <p:nvPr/>
        </p:nvSpPr>
        <p:spPr>
          <a:xfrm>
            <a:off x="2502516" y="453639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803D371-58D3-4E83-9840-D289955B41C8}"/>
              </a:ext>
            </a:extLst>
          </p:cNvPr>
          <p:cNvSpPr/>
          <p:nvPr/>
        </p:nvSpPr>
        <p:spPr>
          <a:xfrm>
            <a:off x="7462972" y="27556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EAC6ADD5-5079-4D21-BB04-2CC371A96D13}"/>
              </a:ext>
            </a:extLst>
          </p:cNvPr>
          <p:cNvSpPr/>
          <p:nvPr/>
        </p:nvSpPr>
        <p:spPr>
          <a:xfrm>
            <a:off x="6339024" y="1791540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AD1C1BF6-DE9A-4215-B960-98E5670B16D6}"/>
              </a:ext>
            </a:extLst>
          </p:cNvPr>
          <p:cNvSpPr/>
          <p:nvPr/>
        </p:nvSpPr>
        <p:spPr>
          <a:xfrm>
            <a:off x="8490015" y="1791540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A6B5EB9-361F-49EE-8BDC-892A42997A17}"/>
              </a:ext>
            </a:extLst>
          </p:cNvPr>
          <p:cNvSpPr/>
          <p:nvPr/>
        </p:nvSpPr>
        <p:spPr>
          <a:xfrm>
            <a:off x="7357712" y="1620898"/>
            <a:ext cx="1969607" cy="361620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A5E7955-51A2-481E-9DFA-B8D1D2CD7357}"/>
              </a:ext>
            </a:extLst>
          </p:cNvPr>
          <p:cNvSpPr/>
          <p:nvPr/>
        </p:nvSpPr>
        <p:spPr>
          <a:xfrm>
            <a:off x="2357159" y="1620898"/>
            <a:ext cx="4883771" cy="361620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D16EED2-D61B-4D0B-8314-B831DD7ABC45}"/>
              </a:ext>
            </a:extLst>
          </p:cNvPr>
          <p:cNvSpPr/>
          <p:nvPr/>
        </p:nvSpPr>
        <p:spPr>
          <a:xfrm>
            <a:off x="2453649" y="1751884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4EC7458B-385F-4031-AC0A-CD7E0E59F911}"/>
              </a:ext>
            </a:extLst>
          </p:cNvPr>
          <p:cNvSpPr/>
          <p:nvPr/>
        </p:nvSpPr>
        <p:spPr>
          <a:xfrm>
            <a:off x="7414105" y="1791540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3C11B9D-082B-434B-94E0-41850E54F499}"/>
              </a:ext>
            </a:extLst>
          </p:cNvPr>
          <p:cNvSpPr/>
          <p:nvPr/>
        </p:nvSpPr>
        <p:spPr>
          <a:xfrm>
            <a:off x="6387060" y="2757253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111D7B9-A2C6-404C-B557-365D95194BAA}"/>
              </a:ext>
            </a:extLst>
          </p:cNvPr>
          <p:cNvSpPr/>
          <p:nvPr/>
        </p:nvSpPr>
        <p:spPr>
          <a:xfrm>
            <a:off x="8538051" y="2761522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0853C5C0-D966-4E9C-AC86-BCE7C6A6DBCD}"/>
              </a:ext>
            </a:extLst>
          </p:cNvPr>
          <p:cNvSpPr/>
          <p:nvPr/>
        </p:nvSpPr>
        <p:spPr>
          <a:xfrm>
            <a:off x="6339024" y="3511751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3A22FBBE-CEA8-469F-9D61-08344C57CE44}"/>
              </a:ext>
            </a:extLst>
          </p:cNvPr>
          <p:cNvSpPr/>
          <p:nvPr/>
        </p:nvSpPr>
        <p:spPr>
          <a:xfrm>
            <a:off x="8514068" y="3511751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4C69AC39-413E-4D4D-8447-4513CAF37041}"/>
              </a:ext>
            </a:extLst>
          </p:cNvPr>
          <p:cNvSpPr/>
          <p:nvPr/>
        </p:nvSpPr>
        <p:spPr>
          <a:xfrm>
            <a:off x="7438158" y="3511751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F443FAB-D508-4396-A0B2-1920F36DB334}"/>
              </a:ext>
            </a:extLst>
          </p:cNvPr>
          <p:cNvSpPr/>
          <p:nvPr/>
        </p:nvSpPr>
        <p:spPr>
          <a:xfrm>
            <a:off x="7462972" y="449661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7434F7F-AFB5-4318-A652-EF150F50B4CE}"/>
              </a:ext>
            </a:extLst>
          </p:cNvPr>
          <p:cNvSpPr/>
          <p:nvPr/>
        </p:nvSpPr>
        <p:spPr>
          <a:xfrm>
            <a:off x="6387060" y="44982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9599D1B-7FBD-4265-9B9A-320B58D2B893}"/>
              </a:ext>
            </a:extLst>
          </p:cNvPr>
          <p:cNvSpPr/>
          <p:nvPr/>
        </p:nvSpPr>
        <p:spPr>
          <a:xfrm>
            <a:off x="8538051" y="4502504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474727-93A2-4EE8-A341-2B6561628547}"/>
              </a:ext>
            </a:extLst>
          </p:cNvPr>
          <p:cNvCxnSpPr>
            <a:cxnSpLocks/>
          </p:cNvCxnSpPr>
          <p:nvPr/>
        </p:nvCxnSpPr>
        <p:spPr>
          <a:xfrm flipH="1">
            <a:off x="7800975" y="2152650"/>
            <a:ext cx="1" cy="26860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E5FCCC3-5201-44A4-8D5F-787338EC7430}"/>
              </a:ext>
            </a:extLst>
          </p:cNvPr>
          <p:cNvCxnSpPr>
            <a:cxnSpLocks/>
          </p:cNvCxnSpPr>
          <p:nvPr/>
        </p:nvCxnSpPr>
        <p:spPr>
          <a:xfrm flipH="1">
            <a:off x="8871766" y="2003224"/>
            <a:ext cx="1" cy="26860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171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736D8B-360E-48F1-8866-EBF3372961B2}"/>
              </a:ext>
            </a:extLst>
          </p:cNvPr>
          <p:cNvSpPr txBox="1"/>
          <p:nvPr/>
        </p:nvSpPr>
        <p:spPr>
          <a:xfrm>
            <a:off x="878305" y="2195306"/>
            <a:ext cx="105421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/>
              <a:t>Some principles are stronger than others</a:t>
            </a:r>
          </a:p>
          <a:p>
            <a:pPr algn="ctr"/>
            <a:endParaRPr lang="en-US" sz="3600" i="1" dirty="0"/>
          </a:p>
          <a:p>
            <a:pPr algn="ctr"/>
            <a:endParaRPr lang="en-US" sz="3600" i="1" dirty="0"/>
          </a:p>
          <a:p>
            <a:pPr algn="ctr"/>
            <a:r>
              <a:rPr lang="en-US" sz="3600" dirty="0"/>
              <a:t>Design implication: define and emphasize elemental groupings and facilitate their comparison across relevant levels</a:t>
            </a:r>
          </a:p>
          <a:p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12646387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8D14D-7DD5-420B-BBCE-E00703E6A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Gestalt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88960-9BAC-4CE9-9ED6-A4C2BCA6A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28900" cy="4351338"/>
          </a:xfrm>
        </p:spPr>
        <p:txBody>
          <a:bodyPr/>
          <a:lstStyle/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Enclosure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Connection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Proximity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Similarity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0D28D7C-D941-499E-82E6-891492094E2D}"/>
              </a:ext>
            </a:extLst>
          </p:cNvPr>
          <p:cNvSpPr txBox="1">
            <a:spLocks/>
          </p:cNvSpPr>
          <p:nvPr/>
        </p:nvSpPr>
        <p:spPr>
          <a:xfrm>
            <a:off x="4438649" y="1825625"/>
            <a:ext cx="3320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Grids/cell shading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Rules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White space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Font properties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63A1074-C13C-49B7-963E-34F420F523CF}"/>
              </a:ext>
            </a:extLst>
          </p:cNvPr>
          <p:cNvSpPr txBox="1">
            <a:spLocks/>
          </p:cNvSpPr>
          <p:nvPr/>
        </p:nvSpPr>
        <p:spPr>
          <a:xfrm>
            <a:off x="8323290" y="1825625"/>
            <a:ext cx="26289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Facets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Lines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White space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Color/shape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6E3455-645B-4ED4-A427-4C1085C1D1DA}"/>
              </a:ext>
            </a:extLst>
          </p:cNvPr>
          <p:cNvSpPr txBox="1"/>
          <p:nvPr/>
        </p:nvSpPr>
        <p:spPr>
          <a:xfrm>
            <a:off x="5003265" y="1564015"/>
            <a:ext cx="1092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Tables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269F35-C34A-4E0B-A2B1-DD9DE39B86FE}"/>
              </a:ext>
            </a:extLst>
          </p:cNvPr>
          <p:cNvSpPr txBox="1"/>
          <p:nvPr/>
        </p:nvSpPr>
        <p:spPr>
          <a:xfrm>
            <a:off x="8992680" y="1564015"/>
            <a:ext cx="1219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Graphs</a:t>
            </a:r>
          </a:p>
        </p:txBody>
      </p:sp>
    </p:spTree>
    <p:extLst>
      <p:ext uri="{BB962C8B-B14F-4D97-AF65-F5344CB8AC3E}">
        <p14:creationId xmlns:p14="http://schemas.microsoft.com/office/powerpoint/2010/main" val="303067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19061C56-14B7-4311-A043-4BCBCA6FE0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400925"/>
              </p:ext>
            </p:extLst>
          </p:nvPr>
        </p:nvGraphicFramePr>
        <p:xfrm>
          <a:off x="585208" y="176212"/>
          <a:ext cx="3713360" cy="6334125"/>
        </p:xfrm>
        <a:graphic>
          <a:graphicData uri="http://schemas.openxmlformats.org/drawingml/2006/table">
            <a:tbl>
              <a:tblPr/>
              <a:tblGrid>
                <a:gridCol w="928340">
                  <a:extLst>
                    <a:ext uri="{9D8B030D-6E8A-4147-A177-3AD203B41FA5}">
                      <a16:colId xmlns:a16="http://schemas.microsoft.com/office/drawing/2014/main" val="828818848"/>
                    </a:ext>
                  </a:extLst>
                </a:gridCol>
                <a:gridCol w="928340">
                  <a:extLst>
                    <a:ext uri="{9D8B030D-6E8A-4147-A177-3AD203B41FA5}">
                      <a16:colId xmlns:a16="http://schemas.microsoft.com/office/drawing/2014/main" val="3087166945"/>
                    </a:ext>
                  </a:extLst>
                </a:gridCol>
                <a:gridCol w="928340">
                  <a:extLst>
                    <a:ext uri="{9D8B030D-6E8A-4147-A177-3AD203B41FA5}">
                      <a16:colId xmlns:a16="http://schemas.microsoft.com/office/drawing/2014/main" val="546163007"/>
                    </a:ext>
                  </a:extLst>
                </a:gridCol>
                <a:gridCol w="928340">
                  <a:extLst>
                    <a:ext uri="{9D8B030D-6E8A-4147-A177-3AD203B41FA5}">
                      <a16:colId xmlns:a16="http://schemas.microsoft.com/office/drawing/2014/main" val="3788975065"/>
                    </a:ext>
                  </a:extLst>
                </a:gridCol>
              </a:tblGrid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in_out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temp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482122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cheek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2150858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cheek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6663980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cheek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110883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elbow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5385207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elbow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8331699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elbow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293649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365810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536057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5630836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7878596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904797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8342912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cheek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8217284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cheek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525062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cheek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9268187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elbow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4577022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elbow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203819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elbow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1703116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971998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4107600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0220815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0891255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845980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435351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B6F2B7B1-CEB1-40BE-B1DA-A482E6A4BC39}"/>
              </a:ext>
            </a:extLst>
          </p:cNvPr>
          <p:cNvSpPr/>
          <p:nvPr/>
        </p:nvSpPr>
        <p:spPr>
          <a:xfrm>
            <a:off x="3341422" y="445234"/>
            <a:ext cx="416307" cy="706827"/>
          </a:xfrm>
          <a:prstGeom prst="rect">
            <a:avLst/>
          </a:prstGeom>
          <a:solidFill>
            <a:srgbClr val="F4B183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DA26530-E326-42A2-8DFD-9D4DD3A2F116}"/>
              </a:ext>
            </a:extLst>
          </p:cNvPr>
          <p:cNvSpPr/>
          <p:nvPr/>
        </p:nvSpPr>
        <p:spPr>
          <a:xfrm>
            <a:off x="3341421" y="1185514"/>
            <a:ext cx="416307" cy="736213"/>
          </a:xfrm>
          <a:prstGeom prst="rect">
            <a:avLst/>
          </a:prstGeom>
          <a:solidFill>
            <a:schemeClr val="accent3">
              <a:lumMod val="40000"/>
              <a:lumOff val="60000"/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35CB388-58CD-4F20-BBA1-48948B4B8D7C}"/>
              </a:ext>
            </a:extLst>
          </p:cNvPr>
          <p:cNvSpPr/>
          <p:nvPr/>
        </p:nvSpPr>
        <p:spPr>
          <a:xfrm>
            <a:off x="3341421" y="1955180"/>
            <a:ext cx="416307" cy="736213"/>
          </a:xfrm>
          <a:prstGeom prst="rect">
            <a:avLst/>
          </a:prstGeom>
          <a:solidFill>
            <a:schemeClr val="accent4">
              <a:lumMod val="40000"/>
              <a:lumOff val="60000"/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68F6342-7197-47E7-8CDA-860F467641D8}"/>
              </a:ext>
            </a:extLst>
          </p:cNvPr>
          <p:cNvSpPr/>
          <p:nvPr/>
        </p:nvSpPr>
        <p:spPr>
          <a:xfrm>
            <a:off x="3341421" y="2724846"/>
            <a:ext cx="416307" cy="736213"/>
          </a:xfrm>
          <a:prstGeom prst="rect">
            <a:avLst/>
          </a:prstGeom>
          <a:solidFill>
            <a:schemeClr val="accent6">
              <a:lumMod val="40000"/>
              <a:lumOff val="60000"/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B621EF-DA11-4CFB-8470-FE8D683F14A5}"/>
              </a:ext>
            </a:extLst>
          </p:cNvPr>
          <p:cNvSpPr/>
          <p:nvPr/>
        </p:nvSpPr>
        <p:spPr>
          <a:xfrm>
            <a:off x="3341420" y="3494512"/>
            <a:ext cx="416307" cy="736213"/>
          </a:xfrm>
          <a:prstGeom prst="rect">
            <a:avLst/>
          </a:prstGeom>
          <a:solidFill>
            <a:srgbClr val="F4B183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0FF3B9F-DFE5-4442-8E99-204F02A17193}"/>
              </a:ext>
            </a:extLst>
          </p:cNvPr>
          <p:cNvSpPr/>
          <p:nvPr/>
        </p:nvSpPr>
        <p:spPr>
          <a:xfrm>
            <a:off x="3341420" y="4264178"/>
            <a:ext cx="416307" cy="736213"/>
          </a:xfrm>
          <a:prstGeom prst="rect">
            <a:avLst/>
          </a:prstGeom>
          <a:solidFill>
            <a:schemeClr val="accent3">
              <a:lumMod val="40000"/>
              <a:lumOff val="60000"/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3878091-BCD5-47C9-9F05-3E7BCBFDFB77}"/>
              </a:ext>
            </a:extLst>
          </p:cNvPr>
          <p:cNvSpPr/>
          <p:nvPr/>
        </p:nvSpPr>
        <p:spPr>
          <a:xfrm>
            <a:off x="3341421" y="5033844"/>
            <a:ext cx="416307" cy="736213"/>
          </a:xfrm>
          <a:prstGeom prst="rect">
            <a:avLst/>
          </a:prstGeom>
          <a:solidFill>
            <a:schemeClr val="accent4">
              <a:lumMod val="40000"/>
              <a:lumOff val="60000"/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8B50230-8C5A-4AD7-A49A-6A9A10463E5B}"/>
              </a:ext>
            </a:extLst>
          </p:cNvPr>
          <p:cNvSpPr/>
          <p:nvPr/>
        </p:nvSpPr>
        <p:spPr>
          <a:xfrm>
            <a:off x="3341420" y="5803510"/>
            <a:ext cx="416307" cy="736213"/>
          </a:xfrm>
          <a:prstGeom prst="rect">
            <a:avLst/>
          </a:prstGeom>
          <a:solidFill>
            <a:schemeClr val="accent6">
              <a:lumMod val="40000"/>
              <a:lumOff val="60000"/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2E3CD69-640D-434F-ADD8-993847DC8965}"/>
              </a:ext>
            </a:extLst>
          </p:cNvPr>
          <p:cNvSpPr/>
          <p:nvPr/>
        </p:nvSpPr>
        <p:spPr>
          <a:xfrm>
            <a:off x="3341422" y="445234"/>
            <a:ext cx="416307" cy="706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5CBB7C6-0593-44BB-A351-B3AE34CA93E3}"/>
              </a:ext>
            </a:extLst>
          </p:cNvPr>
          <p:cNvSpPr/>
          <p:nvPr/>
        </p:nvSpPr>
        <p:spPr>
          <a:xfrm>
            <a:off x="3341421" y="1185514"/>
            <a:ext cx="416307" cy="736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44CD0C7-FA04-4B01-9216-5162F8454F87}"/>
              </a:ext>
            </a:extLst>
          </p:cNvPr>
          <p:cNvSpPr/>
          <p:nvPr/>
        </p:nvSpPr>
        <p:spPr>
          <a:xfrm>
            <a:off x="3341421" y="1955180"/>
            <a:ext cx="416307" cy="736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3AED260-4284-4333-8F6A-A4CB2983E3AC}"/>
              </a:ext>
            </a:extLst>
          </p:cNvPr>
          <p:cNvSpPr/>
          <p:nvPr/>
        </p:nvSpPr>
        <p:spPr>
          <a:xfrm>
            <a:off x="3341421" y="2724846"/>
            <a:ext cx="416307" cy="736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C8E8E21-1545-4F92-AEFC-299243EC55FF}"/>
              </a:ext>
            </a:extLst>
          </p:cNvPr>
          <p:cNvSpPr/>
          <p:nvPr/>
        </p:nvSpPr>
        <p:spPr>
          <a:xfrm>
            <a:off x="3341420" y="3494512"/>
            <a:ext cx="416307" cy="736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D8C536B-6C98-4288-902C-940A11B27178}"/>
              </a:ext>
            </a:extLst>
          </p:cNvPr>
          <p:cNvSpPr/>
          <p:nvPr/>
        </p:nvSpPr>
        <p:spPr>
          <a:xfrm>
            <a:off x="3341420" y="4264178"/>
            <a:ext cx="416307" cy="736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3883C2D-2DDD-401D-BE8B-51C03E2BBB71}"/>
              </a:ext>
            </a:extLst>
          </p:cNvPr>
          <p:cNvSpPr/>
          <p:nvPr/>
        </p:nvSpPr>
        <p:spPr>
          <a:xfrm>
            <a:off x="3341421" y="5033844"/>
            <a:ext cx="416307" cy="736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93608EB-5D78-4F8B-AD62-5468EA9EB683}"/>
              </a:ext>
            </a:extLst>
          </p:cNvPr>
          <p:cNvSpPr/>
          <p:nvPr/>
        </p:nvSpPr>
        <p:spPr>
          <a:xfrm>
            <a:off x="3341420" y="5803510"/>
            <a:ext cx="416307" cy="736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A5C476D-203F-45FB-92A3-FAA572EBBD2E}"/>
              </a:ext>
            </a:extLst>
          </p:cNvPr>
          <p:cNvSpPr txBox="1"/>
          <p:nvPr/>
        </p:nvSpPr>
        <p:spPr>
          <a:xfrm>
            <a:off x="5882079" y="1400630"/>
            <a:ext cx="529392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  <a:p>
            <a:pPr marL="342900" indent="-342900">
              <a:buAutoNum type="arabicPeriod"/>
            </a:pPr>
            <a:r>
              <a:rPr lang="en-US" sz="3200" dirty="0"/>
              <a:t>Single average </a:t>
            </a:r>
          </a:p>
          <a:p>
            <a:pPr marL="342900" indent="-342900">
              <a:buAutoNum type="arabicPeriod"/>
            </a:pPr>
            <a:endParaRPr lang="en-US" sz="3200" dirty="0"/>
          </a:p>
          <a:p>
            <a:pPr marL="342900" indent="-342900">
              <a:buAutoNum type="arabicPeriod"/>
            </a:pPr>
            <a:r>
              <a:rPr lang="en-US" sz="3200" dirty="0"/>
              <a:t>Time triplets </a:t>
            </a:r>
          </a:p>
          <a:p>
            <a:pPr marL="342900" indent="-342900">
              <a:buAutoNum type="arabicPeriod"/>
            </a:pPr>
            <a:endParaRPr lang="en-US" sz="3200" dirty="0"/>
          </a:p>
          <a:p>
            <a:pPr marL="342900" indent="-342900">
              <a:buAutoNum type="arabicPeriod"/>
            </a:pPr>
            <a:r>
              <a:rPr lang="en-US" sz="3200" dirty="0"/>
              <a:t>Swim location</a:t>
            </a:r>
          </a:p>
          <a:p>
            <a:pPr marL="342900" indent="-342900">
              <a:buAutoNum type="arabicPeriod"/>
            </a:pPr>
            <a:endParaRPr lang="en-US" sz="3200" dirty="0"/>
          </a:p>
          <a:p>
            <a:pPr marL="342900" indent="-342900">
              <a:buAutoNum type="arabicPeriod"/>
            </a:pPr>
            <a:r>
              <a:rPr lang="en-US" sz="3200" dirty="0"/>
              <a:t>Body location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B120167-2E83-4D7E-BD7B-C0093CBB7208}"/>
              </a:ext>
            </a:extLst>
          </p:cNvPr>
          <p:cNvSpPr txBox="1"/>
          <p:nvPr/>
        </p:nvSpPr>
        <p:spPr>
          <a:xfrm>
            <a:off x="9022340" y="1674832"/>
            <a:ext cx="1661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elemental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40FF51B-8D0D-4B06-AD0B-446655AC020C}"/>
              </a:ext>
            </a:extLst>
          </p:cNvPr>
          <p:cNvCxnSpPr>
            <a:cxnSpLocks/>
          </p:cNvCxnSpPr>
          <p:nvPr/>
        </p:nvCxnSpPr>
        <p:spPr>
          <a:xfrm flipH="1">
            <a:off x="9853112" y="2172074"/>
            <a:ext cx="1" cy="286177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D9D430A-A4C0-43DA-8C94-85A1C71ACD19}"/>
              </a:ext>
            </a:extLst>
          </p:cNvPr>
          <p:cNvSpPr txBox="1"/>
          <p:nvPr/>
        </p:nvSpPr>
        <p:spPr>
          <a:xfrm>
            <a:off x="9022340" y="5127126"/>
            <a:ext cx="1666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Least elemental</a:t>
            </a:r>
          </a:p>
        </p:txBody>
      </p:sp>
    </p:spTree>
    <p:extLst>
      <p:ext uri="{BB962C8B-B14F-4D97-AF65-F5344CB8AC3E}">
        <p14:creationId xmlns:p14="http://schemas.microsoft.com/office/powerpoint/2010/main" val="238416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121452A4-082C-4914-A5CB-CE33FBBA305B}"/>
              </a:ext>
            </a:extLst>
          </p:cNvPr>
          <p:cNvGraphicFramePr>
            <a:graphicFrameLocks noGrp="1"/>
          </p:cNvGraphicFramePr>
          <p:nvPr/>
        </p:nvGraphicFramePr>
        <p:xfrm>
          <a:off x="585208" y="176212"/>
          <a:ext cx="3713360" cy="6334125"/>
        </p:xfrm>
        <a:graphic>
          <a:graphicData uri="http://schemas.openxmlformats.org/drawingml/2006/table">
            <a:tbl>
              <a:tblPr/>
              <a:tblGrid>
                <a:gridCol w="928340">
                  <a:extLst>
                    <a:ext uri="{9D8B030D-6E8A-4147-A177-3AD203B41FA5}">
                      <a16:colId xmlns:a16="http://schemas.microsoft.com/office/drawing/2014/main" val="828818848"/>
                    </a:ext>
                  </a:extLst>
                </a:gridCol>
                <a:gridCol w="928340">
                  <a:extLst>
                    <a:ext uri="{9D8B030D-6E8A-4147-A177-3AD203B41FA5}">
                      <a16:colId xmlns:a16="http://schemas.microsoft.com/office/drawing/2014/main" val="3087166945"/>
                    </a:ext>
                  </a:extLst>
                </a:gridCol>
                <a:gridCol w="928340">
                  <a:extLst>
                    <a:ext uri="{9D8B030D-6E8A-4147-A177-3AD203B41FA5}">
                      <a16:colId xmlns:a16="http://schemas.microsoft.com/office/drawing/2014/main" val="546163007"/>
                    </a:ext>
                  </a:extLst>
                </a:gridCol>
                <a:gridCol w="928340">
                  <a:extLst>
                    <a:ext uri="{9D8B030D-6E8A-4147-A177-3AD203B41FA5}">
                      <a16:colId xmlns:a16="http://schemas.microsoft.com/office/drawing/2014/main" val="3788975065"/>
                    </a:ext>
                  </a:extLst>
                </a:gridCol>
              </a:tblGrid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in_out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temp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482122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cheek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2150858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cheek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6663980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cheek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110883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elbow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5385207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elbow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8331699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elbow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293649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365810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536057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5630836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7878596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904797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8342912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cheek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8217284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cheek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525062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cheek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9268187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elbow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4577022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elbow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203819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elbow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1703116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971998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4107600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0220815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0891255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845980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435351"/>
                  </a:ext>
                </a:extLst>
              </a:tr>
            </a:tbl>
          </a:graphicData>
        </a:graphic>
      </p:graphicFrame>
      <p:sp>
        <p:nvSpPr>
          <p:cNvPr id="54" name="Rectangle 53">
            <a:extLst>
              <a:ext uri="{FF2B5EF4-FFF2-40B4-BE49-F238E27FC236}">
                <a16:creationId xmlns:a16="http://schemas.microsoft.com/office/drawing/2014/main" id="{19C4F855-E849-45B4-87CE-E552C577EFBC}"/>
              </a:ext>
            </a:extLst>
          </p:cNvPr>
          <p:cNvSpPr/>
          <p:nvPr/>
        </p:nvSpPr>
        <p:spPr>
          <a:xfrm>
            <a:off x="3341422" y="445234"/>
            <a:ext cx="416307" cy="706827"/>
          </a:xfrm>
          <a:prstGeom prst="rect">
            <a:avLst/>
          </a:prstGeom>
          <a:solidFill>
            <a:srgbClr val="F4B183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FFB5CB5-A616-418E-896D-3F39C90DE7BD}"/>
              </a:ext>
            </a:extLst>
          </p:cNvPr>
          <p:cNvSpPr/>
          <p:nvPr/>
        </p:nvSpPr>
        <p:spPr>
          <a:xfrm>
            <a:off x="3341421" y="1185514"/>
            <a:ext cx="416307" cy="736213"/>
          </a:xfrm>
          <a:prstGeom prst="rect">
            <a:avLst/>
          </a:prstGeom>
          <a:solidFill>
            <a:schemeClr val="accent3">
              <a:lumMod val="40000"/>
              <a:lumOff val="60000"/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E79D565-9935-4994-BBC7-AB546FA7FACE}"/>
              </a:ext>
            </a:extLst>
          </p:cNvPr>
          <p:cNvSpPr/>
          <p:nvPr/>
        </p:nvSpPr>
        <p:spPr>
          <a:xfrm>
            <a:off x="3341421" y="1955180"/>
            <a:ext cx="416307" cy="736213"/>
          </a:xfrm>
          <a:prstGeom prst="rect">
            <a:avLst/>
          </a:prstGeom>
          <a:solidFill>
            <a:schemeClr val="accent4">
              <a:lumMod val="40000"/>
              <a:lumOff val="60000"/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C053D18-66C1-4C6A-896B-5F66DCAAC0F7}"/>
              </a:ext>
            </a:extLst>
          </p:cNvPr>
          <p:cNvSpPr/>
          <p:nvPr/>
        </p:nvSpPr>
        <p:spPr>
          <a:xfrm>
            <a:off x="3341421" y="2724846"/>
            <a:ext cx="416307" cy="736213"/>
          </a:xfrm>
          <a:prstGeom prst="rect">
            <a:avLst/>
          </a:prstGeom>
          <a:solidFill>
            <a:schemeClr val="accent6">
              <a:lumMod val="40000"/>
              <a:lumOff val="60000"/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4FCCF04-2F18-4103-ADB1-8BC47E82635B}"/>
              </a:ext>
            </a:extLst>
          </p:cNvPr>
          <p:cNvSpPr/>
          <p:nvPr/>
        </p:nvSpPr>
        <p:spPr>
          <a:xfrm>
            <a:off x="3341420" y="3494512"/>
            <a:ext cx="416307" cy="736213"/>
          </a:xfrm>
          <a:prstGeom prst="rect">
            <a:avLst/>
          </a:prstGeom>
          <a:solidFill>
            <a:srgbClr val="F4B183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1B15D29-68DA-4C11-BD03-D03E4CE14906}"/>
              </a:ext>
            </a:extLst>
          </p:cNvPr>
          <p:cNvSpPr/>
          <p:nvPr/>
        </p:nvSpPr>
        <p:spPr>
          <a:xfrm>
            <a:off x="3341420" y="4264178"/>
            <a:ext cx="416307" cy="736213"/>
          </a:xfrm>
          <a:prstGeom prst="rect">
            <a:avLst/>
          </a:prstGeom>
          <a:solidFill>
            <a:schemeClr val="accent3">
              <a:lumMod val="40000"/>
              <a:lumOff val="60000"/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B653A4E-9DE4-4CFB-A2F7-DAB32BF780E4}"/>
              </a:ext>
            </a:extLst>
          </p:cNvPr>
          <p:cNvSpPr/>
          <p:nvPr/>
        </p:nvSpPr>
        <p:spPr>
          <a:xfrm>
            <a:off x="3341421" y="5033844"/>
            <a:ext cx="416307" cy="736213"/>
          </a:xfrm>
          <a:prstGeom prst="rect">
            <a:avLst/>
          </a:prstGeom>
          <a:solidFill>
            <a:schemeClr val="accent4">
              <a:lumMod val="40000"/>
              <a:lumOff val="60000"/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012EF0F-2CEA-4A12-99C8-91DFD2D948D1}"/>
              </a:ext>
            </a:extLst>
          </p:cNvPr>
          <p:cNvSpPr/>
          <p:nvPr/>
        </p:nvSpPr>
        <p:spPr>
          <a:xfrm>
            <a:off x="3341420" y="5803510"/>
            <a:ext cx="416307" cy="736213"/>
          </a:xfrm>
          <a:prstGeom prst="rect">
            <a:avLst/>
          </a:prstGeom>
          <a:solidFill>
            <a:schemeClr val="accent6">
              <a:lumMod val="40000"/>
              <a:lumOff val="60000"/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CFD64CE-477B-4984-95C8-CF19A88D98E2}"/>
              </a:ext>
            </a:extLst>
          </p:cNvPr>
          <p:cNvSpPr/>
          <p:nvPr/>
        </p:nvSpPr>
        <p:spPr>
          <a:xfrm>
            <a:off x="3341422" y="445234"/>
            <a:ext cx="416307" cy="706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E47FA16-E437-4333-BB06-39E6D7084FDA}"/>
              </a:ext>
            </a:extLst>
          </p:cNvPr>
          <p:cNvSpPr/>
          <p:nvPr/>
        </p:nvSpPr>
        <p:spPr>
          <a:xfrm>
            <a:off x="3341421" y="1185514"/>
            <a:ext cx="416307" cy="736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AC92D6E-62CA-4313-9590-96CAD68409FF}"/>
              </a:ext>
            </a:extLst>
          </p:cNvPr>
          <p:cNvSpPr/>
          <p:nvPr/>
        </p:nvSpPr>
        <p:spPr>
          <a:xfrm>
            <a:off x="3341421" y="1955180"/>
            <a:ext cx="416307" cy="736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968B2D6-3CCB-45F3-86D6-8E394DBAA2A6}"/>
              </a:ext>
            </a:extLst>
          </p:cNvPr>
          <p:cNvSpPr/>
          <p:nvPr/>
        </p:nvSpPr>
        <p:spPr>
          <a:xfrm>
            <a:off x="3341421" y="2724846"/>
            <a:ext cx="416307" cy="736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D6A3EF8-97EE-4ACB-9D5B-3FC9B1B6317F}"/>
              </a:ext>
            </a:extLst>
          </p:cNvPr>
          <p:cNvSpPr/>
          <p:nvPr/>
        </p:nvSpPr>
        <p:spPr>
          <a:xfrm>
            <a:off x="3341420" y="3494512"/>
            <a:ext cx="416307" cy="736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9965E99-6026-42D9-B028-E117BF1AEA47}"/>
              </a:ext>
            </a:extLst>
          </p:cNvPr>
          <p:cNvSpPr/>
          <p:nvPr/>
        </p:nvSpPr>
        <p:spPr>
          <a:xfrm>
            <a:off x="3341420" y="4264178"/>
            <a:ext cx="416307" cy="736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86DCADA-CE1B-4FA6-A773-533D5E0A6A9E}"/>
              </a:ext>
            </a:extLst>
          </p:cNvPr>
          <p:cNvSpPr/>
          <p:nvPr/>
        </p:nvSpPr>
        <p:spPr>
          <a:xfrm>
            <a:off x="3341421" y="5033844"/>
            <a:ext cx="416307" cy="736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557EA4E-ECA3-4FA8-AC5F-6CEBCC8B0561}"/>
              </a:ext>
            </a:extLst>
          </p:cNvPr>
          <p:cNvSpPr/>
          <p:nvPr/>
        </p:nvSpPr>
        <p:spPr>
          <a:xfrm>
            <a:off x="3341420" y="5803510"/>
            <a:ext cx="416307" cy="736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id="{A7385C0D-8F4E-4E83-9254-9E75478E2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107066"/>
              </p:ext>
            </p:extLst>
          </p:nvPr>
        </p:nvGraphicFramePr>
        <p:xfrm>
          <a:off x="4922746" y="1044520"/>
          <a:ext cx="2970688" cy="3293745"/>
        </p:xfrm>
        <a:graphic>
          <a:graphicData uri="http://schemas.openxmlformats.org/drawingml/2006/table">
            <a:tbl>
              <a:tblPr/>
              <a:tblGrid>
                <a:gridCol w="742672">
                  <a:extLst>
                    <a:ext uri="{9D8B030D-6E8A-4147-A177-3AD203B41FA5}">
                      <a16:colId xmlns:a16="http://schemas.microsoft.com/office/drawing/2014/main" val="1814217651"/>
                    </a:ext>
                  </a:extLst>
                </a:gridCol>
                <a:gridCol w="742672">
                  <a:extLst>
                    <a:ext uri="{9D8B030D-6E8A-4147-A177-3AD203B41FA5}">
                      <a16:colId xmlns:a16="http://schemas.microsoft.com/office/drawing/2014/main" val="1961191009"/>
                    </a:ext>
                  </a:extLst>
                </a:gridCol>
                <a:gridCol w="742672">
                  <a:extLst>
                    <a:ext uri="{9D8B030D-6E8A-4147-A177-3AD203B41FA5}">
                      <a16:colId xmlns:a16="http://schemas.microsoft.com/office/drawing/2014/main" val="1618074382"/>
                    </a:ext>
                  </a:extLst>
                </a:gridCol>
                <a:gridCol w="742672">
                  <a:extLst>
                    <a:ext uri="{9D8B030D-6E8A-4147-A177-3AD203B41FA5}">
                      <a16:colId xmlns:a16="http://schemas.microsoft.com/office/drawing/2014/main" val="1834507774"/>
                    </a:ext>
                  </a:extLst>
                </a:gridCol>
              </a:tblGrid>
              <a:tr h="200403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839001"/>
                  </a:ext>
                </a:extLst>
              </a:tr>
              <a:tr h="200403">
                <a:tc rowSpan="3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Cheek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879054"/>
                  </a:ext>
                </a:extLst>
              </a:tr>
              <a:tr h="200403">
                <a:tc v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929051"/>
                  </a:ext>
                </a:extLst>
              </a:tr>
              <a:tr h="200403">
                <a:tc v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21230"/>
                  </a:ext>
                </a:extLst>
              </a:tr>
              <a:tr h="200403">
                <a:tc rowSpan="3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Elbow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397527"/>
                  </a:ext>
                </a:extLst>
              </a:tr>
              <a:tr h="200403">
                <a:tc v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47410"/>
                  </a:ext>
                </a:extLst>
              </a:tr>
              <a:tr h="200403">
                <a:tc v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1998791"/>
                  </a:ext>
                </a:extLst>
              </a:tr>
              <a:tr h="200403">
                <a:tc rowSpan="3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3467154"/>
                  </a:ext>
                </a:extLst>
              </a:tr>
              <a:tr h="200403">
                <a:tc v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53479"/>
                  </a:ext>
                </a:extLst>
              </a:tr>
              <a:tr h="200403">
                <a:tc v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4291470"/>
                  </a:ext>
                </a:extLst>
              </a:tr>
              <a:tr h="200403">
                <a:tc rowSpan="3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237114"/>
                  </a:ext>
                </a:extLst>
              </a:tr>
              <a:tr h="200403">
                <a:tc v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1184304"/>
                  </a:ext>
                </a:extLst>
              </a:tr>
              <a:tr h="200403">
                <a:tc v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1454780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D9458096-8770-4705-8E0A-0A0EE5CC7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065218"/>
              </p:ext>
            </p:extLst>
          </p:nvPr>
        </p:nvGraphicFramePr>
        <p:xfrm>
          <a:off x="8677272" y="3343274"/>
          <a:ext cx="3110495" cy="228028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1342507538"/>
                    </a:ext>
                  </a:extLst>
                </a:gridCol>
                <a:gridCol w="755366">
                  <a:extLst>
                    <a:ext uri="{9D8B030D-6E8A-4147-A177-3AD203B41FA5}">
                      <a16:colId xmlns:a16="http://schemas.microsoft.com/office/drawing/2014/main" val="1961191009"/>
                    </a:ext>
                  </a:extLst>
                </a:gridCol>
                <a:gridCol w="581843">
                  <a:extLst>
                    <a:ext uri="{9D8B030D-6E8A-4147-A177-3AD203B41FA5}">
                      <a16:colId xmlns:a16="http://schemas.microsoft.com/office/drawing/2014/main" val="1618074382"/>
                    </a:ext>
                  </a:extLst>
                </a:gridCol>
                <a:gridCol w="581843">
                  <a:extLst>
                    <a:ext uri="{9D8B030D-6E8A-4147-A177-3AD203B41FA5}">
                      <a16:colId xmlns:a16="http://schemas.microsoft.com/office/drawing/2014/main" val="1834507774"/>
                    </a:ext>
                  </a:extLst>
                </a:gridCol>
                <a:gridCol w="581843">
                  <a:extLst>
                    <a:ext uri="{9D8B030D-6E8A-4147-A177-3AD203B41FA5}">
                      <a16:colId xmlns:a16="http://schemas.microsoft.com/office/drawing/2014/main" val="3617649385"/>
                    </a:ext>
                  </a:extLst>
                </a:gridCol>
              </a:tblGrid>
              <a:tr h="200403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839001"/>
                  </a:ext>
                </a:extLst>
              </a:tr>
              <a:tr h="200403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Cheek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879054"/>
                  </a:ext>
                </a:extLst>
              </a:tr>
              <a:tr h="200403">
                <a:tc v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6929051"/>
                  </a:ext>
                </a:extLst>
              </a:tr>
              <a:tr h="200403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Elbow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21230"/>
                  </a:ext>
                </a:extLst>
              </a:tr>
              <a:tr h="200403">
                <a:tc v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5397527"/>
                  </a:ext>
                </a:extLst>
              </a:tr>
              <a:tr h="200403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47410"/>
                  </a:ext>
                </a:extLst>
              </a:tr>
              <a:tr h="200403">
                <a:tc v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1998791"/>
                  </a:ext>
                </a:extLst>
              </a:tr>
              <a:tr h="200403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467154"/>
                  </a:ext>
                </a:extLst>
              </a:tr>
              <a:tr h="200403">
                <a:tc v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953479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3A0D22F5-7005-4918-8BBB-85F530D35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945596"/>
              </p:ext>
            </p:extLst>
          </p:nvPr>
        </p:nvGraphicFramePr>
        <p:xfrm>
          <a:off x="8677271" y="776367"/>
          <a:ext cx="3110495" cy="228028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1342507538"/>
                    </a:ext>
                  </a:extLst>
                </a:gridCol>
                <a:gridCol w="755366">
                  <a:extLst>
                    <a:ext uri="{9D8B030D-6E8A-4147-A177-3AD203B41FA5}">
                      <a16:colId xmlns:a16="http://schemas.microsoft.com/office/drawing/2014/main" val="1961191009"/>
                    </a:ext>
                  </a:extLst>
                </a:gridCol>
                <a:gridCol w="581843">
                  <a:extLst>
                    <a:ext uri="{9D8B030D-6E8A-4147-A177-3AD203B41FA5}">
                      <a16:colId xmlns:a16="http://schemas.microsoft.com/office/drawing/2014/main" val="1618074382"/>
                    </a:ext>
                  </a:extLst>
                </a:gridCol>
                <a:gridCol w="581843">
                  <a:extLst>
                    <a:ext uri="{9D8B030D-6E8A-4147-A177-3AD203B41FA5}">
                      <a16:colId xmlns:a16="http://schemas.microsoft.com/office/drawing/2014/main" val="1834507774"/>
                    </a:ext>
                  </a:extLst>
                </a:gridCol>
                <a:gridCol w="581843">
                  <a:extLst>
                    <a:ext uri="{9D8B030D-6E8A-4147-A177-3AD203B41FA5}">
                      <a16:colId xmlns:a16="http://schemas.microsoft.com/office/drawing/2014/main" val="3617649385"/>
                    </a:ext>
                  </a:extLst>
                </a:gridCol>
              </a:tblGrid>
              <a:tr h="200403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839001"/>
                  </a:ext>
                </a:extLst>
              </a:tr>
              <a:tr h="200403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Cheek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4879054"/>
                  </a:ext>
                </a:extLst>
              </a:tr>
              <a:tr h="200403">
                <a:tc v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6929051"/>
                  </a:ext>
                </a:extLst>
              </a:tr>
              <a:tr h="200403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Elbow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1621230"/>
                  </a:ext>
                </a:extLst>
              </a:tr>
              <a:tr h="200403">
                <a:tc v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5397527"/>
                  </a:ext>
                </a:extLst>
              </a:tr>
              <a:tr h="200403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047410"/>
                  </a:ext>
                </a:extLst>
              </a:tr>
              <a:tr h="200403">
                <a:tc v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1998791"/>
                  </a:ext>
                </a:extLst>
              </a:tr>
              <a:tr h="200403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3467154"/>
                  </a:ext>
                </a:extLst>
              </a:tr>
              <a:tr h="200403">
                <a:tc v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953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851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F4A874E-FE5F-46E8-A628-AE0A7321A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0"/>
            <a:ext cx="10515600" cy="1325563"/>
          </a:xfrm>
        </p:spPr>
        <p:txBody>
          <a:bodyPr/>
          <a:lstStyle/>
          <a:p>
            <a:r>
              <a:rPr lang="en-US" dirty="0"/>
              <a:t>Student tables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2A0D9A-F01D-461A-8C14-57F3DA4DE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88" y="2041442"/>
            <a:ext cx="11099023" cy="250523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C1F7ACD-4837-4E65-B2B3-0CA7CB0F47C2}"/>
              </a:ext>
            </a:extLst>
          </p:cNvPr>
          <p:cNvSpPr/>
          <p:nvPr/>
        </p:nvSpPr>
        <p:spPr>
          <a:xfrm>
            <a:off x="2074684" y="3294060"/>
            <a:ext cx="1113133" cy="254483"/>
          </a:xfrm>
          <a:prstGeom prst="rect">
            <a:avLst/>
          </a:prstGeom>
          <a:solidFill>
            <a:srgbClr val="F4B183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2458B9-9854-4EFA-92FE-3A38AAFD1303}"/>
              </a:ext>
            </a:extLst>
          </p:cNvPr>
          <p:cNvSpPr/>
          <p:nvPr/>
        </p:nvSpPr>
        <p:spPr>
          <a:xfrm>
            <a:off x="4894783" y="3259089"/>
            <a:ext cx="1113133" cy="254483"/>
          </a:xfrm>
          <a:prstGeom prst="rect">
            <a:avLst/>
          </a:prstGeom>
          <a:solidFill>
            <a:srgbClr val="F4B183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892E0B-BF78-4C5F-89BB-33A511EDA54D}"/>
              </a:ext>
            </a:extLst>
          </p:cNvPr>
          <p:cNvSpPr/>
          <p:nvPr/>
        </p:nvSpPr>
        <p:spPr>
          <a:xfrm>
            <a:off x="7728864" y="3259089"/>
            <a:ext cx="1113133" cy="254483"/>
          </a:xfrm>
          <a:prstGeom prst="rect">
            <a:avLst/>
          </a:prstGeom>
          <a:solidFill>
            <a:srgbClr val="F4B183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0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09A89-4493-40CB-A0A3-4DB903E88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0"/>
            <a:ext cx="10515600" cy="1325563"/>
          </a:xfrm>
        </p:spPr>
        <p:txBody>
          <a:bodyPr/>
          <a:lstStyle/>
          <a:p>
            <a:r>
              <a:rPr lang="en-US" dirty="0"/>
              <a:t>Student tables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C2E30B-5B04-4465-8395-4C37C2875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959" y="1357503"/>
            <a:ext cx="6912081" cy="414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669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1026">
            <a:extLst>
              <a:ext uri="{FF2B5EF4-FFF2-40B4-BE49-F238E27FC236}">
                <a16:creationId xmlns:a16="http://schemas.microsoft.com/office/drawing/2014/main" id="{16BEB53F-E6CE-49C3-9296-3E68C399B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23" y="4605456"/>
            <a:ext cx="10503486" cy="80596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6D880B0-45DC-487A-9887-46FDFD659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867" y="884497"/>
            <a:ext cx="3826711" cy="1368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23008909-7790-4568-8736-8070F32A0BF6}"/>
              </a:ext>
            </a:extLst>
          </p:cNvPr>
          <p:cNvSpPr/>
          <p:nvPr/>
        </p:nvSpPr>
        <p:spPr>
          <a:xfrm>
            <a:off x="3687338" y="1351918"/>
            <a:ext cx="60622" cy="7684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172F12E-35FE-43E2-A9DA-B8FE3A7D251F}"/>
              </a:ext>
            </a:extLst>
          </p:cNvPr>
          <p:cNvSpPr/>
          <p:nvPr/>
        </p:nvSpPr>
        <p:spPr>
          <a:xfrm>
            <a:off x="3415991" y="813324"/>
            <a:ext cx="60622" cy="7684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11CD205-79F8-460E-88F9-BE26157BB0B1}"/>
              </a:ext>
            </a:extLst>
          </p:cNvPr>
          <p:cNvSpPr/>
          <p:nvPr/>
        </p:nvSpPr>
        <p:spPr>
          <a:xfrm>
            <a:off x="4051611" y="1402190"/>
            <a:ext cx="60622" cy="7684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962B55D-9ACD-4F40-A1E3-816E2AA3B012}"/>
              </a:ext>
            </a:extLst>
          </p:cNvPr>
          <p:cNvSpPr/>
          <p:nvPr/>
        </p:nvSpPr>
        <p:spPr>
          <a:xfrm>
            <a:off x="4832196" y="2061880"/>
            <a:ext cx="60622" cy="7684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7B259864-C396-45D6-BA62-6A8C28E86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551" y="884497"/>
            <a:ext cx="3826711" cy="1368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B7789DC6-E549-4B90-A9B0-24715729EAD6}"/>
              </a:ext>
            </a:extLst>
          </p:cNvPr>
          <p:cNvSpPr/>
          <p:nvPr/>
        </p:nvSpPr>
        <p:spPr>
          <a:xfrm>
            <a:off x="9138022" y="1351918"/>
            <a:ext cx="60622" cy="7684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8D2E21C-962D-487E-956B-591ECADD29A5}"/>
              </a:ext>
            </a:extLst>
          </p:cNvPr>
          <p:cNvSpPr/>
          <p:nvPr/>
        </p:nvSpPr>
        <p:spPr>
          <a:xfrm>
            <a:off x="8866675" y="813324"/>
            <a:ext cx="60622" cy="7684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9ACD7B5-A16A-4602-B694-6C59E6D89D81}"/>
              </a:ext>
            </a:extLst>
          </p:cNvPr>
          <p:cNvSpPr/>
          <p:nvPr/>
        </p:nvSpPr>
        <p:spPr>
          <a:xfrm>
            <a:off x="9502295" y="1402190"/>
            <a:ext cx="60622" cy="7684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C88797D-D5D6-4D3C-A4AA-7C4B5AF8A344}"/>
              </a:ext>
            </a:extLst>
          </p:cNvPr>
          <p:cNvSpPr/>
          <p:nvPr/>
        </p:nvSpPr>
        <p:spPr>
          <a:xfrm>
            <a:off x="10282880" y="2061880"/>
            <a:ext cx="60622" cy="7684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48640B-AFE9-4344-B4F8-4213807D5B31}"/>
              </a:ext>
            </a:extLst>
          </p:cNvPr>
          <p:cNvSpPr txBox="1"/>
          <p:nvPr/>
        </p:nvSpPr>
        <p:spPr>
          <a:xfrm>
            <a:off x="2750650" y="2323719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79</a:t>
            </a:r>
            <a:r>
              <a:rPr lang="en-US" baseline="30000" dirty="0"/>
              <a:t>o</a:t>
            </a:r>
            <a:r>
              <a:rPr lang="en-US" dirty="0"/>
              <a:t>F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60C0D7-255F-4183-B288-8BC847880404}"/>
              </a:ext>
            </a:extLst>
          </p:cNvPr>
          <p:cNvSpPr txBox="1"/>
          <p:nvPr/>
        </p:nvSpPr>
        <p:spPr>
          <a:xfrm>
            <a:off x="8355778" y="2323719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52</a:t>
            </a:r>
            <a:r>
              <a:rPr lang="en-US" baseline="30000" dirty="0"/>
              <a:t>o</a:t>
            </a:r>
            <a:r>
              <a:rPr lang="en-US" dirty="0"/>
              <a:t>F</a:t>
            </a: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D2929AC9-1469-4EB1-83A0-A6934EAAE0D2}"/>
              </a:ext>
            </a:extLst>
          </p:cNvPr>
          <p:cNvSpPr txBox="1"/>
          <p:nvPr/>
        </p:nvSpPr>
        <p:spPr>
          <a:xfrm>
            <a:off x="4633657" y="5548415"/>
            <a:ext cx="3058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Minutes since swim</a:t>
            </a:r>
          </a:p>
        </p:txBody>
      </p:sp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2DA01060-6E04-4F20-9E0A-82AEE37C26AC}"/>
              </a:ext>
            </a:extLst>
          </p:cNvPr>
          <p:cNvCxnSpPr/>
          <p:nvPr/>
        </p:nvCxnSpPr>
        <p:spPr>
          <a:xfrm>
            <a:off x="869796" y="3752389"/>
            <a:ext cx="0" cy="8363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D64C437-7041-4C22-99FE-6B0366A22C0B}"/>
              </a:ext>
            </a:extLst>
          </p:cNvPr>
          <p:cNvCxnSpPr/>
          <p:nvPr/>
        </p:nvCxnSpPr>
        <p:spPr>
          <a:xfrm>
            <a:off x="3356906" y="3769114"/>
            <a:ext cx="0" cy="8363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A42B1E4-8DA1-4EFA-9011-B665BE1CC740}"/>
              </a:ext>
            </a:extLst>
          </p:cNvPr>
          <p:cNvCxnSpPr/>
          <p:nvPr/>
        </p:nvCxnSpPr>
        <p:spPr>
          <a:xfrm>
            <a:off x="10883591" y="3796994"/>
            <a:ext cx="0" cy="8363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7233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09A89-4493-40CB-A0A3-4DB903E88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0"/>
            <a:ext cx="10515600" cy="1325563"/>
          </a:xfrm>
        </p:spPr>
        <p:txBody>
          <a:bodyPr/>
          <a:lstStyle/>
          <a:p>
            <a:r>
              <a:rPr lang="en-US" dirty="0"/>
              <a:t>Student tables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51AD36-F154-4456-8B11-CDF7BC558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50" y="1203198"/>
            <a:ext cx="7200900" cy="445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9841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23E51A-D3DC-4E02-9BB9-75086283F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24302"/>
            <a:ext cx="6088301" cy="33667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409A89-4493-40CB-A0A3-4DB903E88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0"/>
            <a:ext cx="10515600" cy="1325563"/>
          </a:xfrm>
        </p:spPr>
        <p:txBody>
          <a:bodyPr/>
          <a:lstStyle/>
          <a:p>
            <a:r>
              <a:rPr lang="en-US" dirty="0"/>
              <a:t>What about graphs?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7A1B66-5487-4E0F-A29B-F38312C08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53" y="1424302"/>
            <a:ext cx="5716173" cy="3366774"/>
          </a:xfrm>
          <a:prstGeom prst="rect">
            <a:avLst/>
          </a:prstGeom>
        </p:spPr>
      </p:pic>
      <p:sp>
        <p:nvSpPr>
          <p:cNvPr id="8" name="&quot;Not Allowed&quot; Symbol 7">
            <a:extLst>
              <a:ext uri="{FF2B5EF4-FFF2-40B4-BE49-F238E27FC236}">
                <a16:creationId xmlns:a16="http://schemas.microsoft.com/office/drawing/2014/main" id="{417E5B48-BFED-4108-A2AB-BA4CF16583A7}"/>
              </a:ext>
            </a:extLst>
          </p:cNvPr>
          <p:cNvSpPr/>
          <p:nvPr/>
        </p:nvSpPr>
        <p:spPr>
          <a:xfrm>
            <a:off x="2722339" y="5009835"/>
            <a:ext cx="914400" cy="847725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9458" name="Picture 2" descr="Free Check Marks, Download Free Clip Art, Free Clip Art on Clipart ...">
            <a:extLst>
              <a:ext uri="{FF2B5EF4-FFF2-40B4-BE49-F238E27FC236}">
                <a16:creationId xmlns:a16="http://schemas.microsoft.com/office/drawing/2014/main" id="{C332789A-B1EA-4C4C-B03E-1EB8DAB8C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7059" y="4928751"/>
            <a:ext cx="1033463" cy="92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2768466-A66D-43E6-B9C1-F61F59B5927C}"/>
              </a:ext>
            </a:extLst>
          </p:cNvPr>
          <p:cNvSpPr/>
          <p:nvPr/>
        </p:nvSpPr>
        <p:spPr>
          <a:xfrm>
            <a:off x="750622" y="1578709"/>
            <a:ext cx="440003" cy="1335941"/>
          </a:xfrm>
          <a:prstGeom prst="rect">
            <a:avLst/>
          </a:prstGeom>
          <a:solidFill>
            <a:srgbClr val="F4B183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5BED8F-2716-409B-B3C4-B079BB309ED9}"/>
              </a:ext>
            </a:extLst>
          </p:cNvPr>
          <p:cNvSpPr/>
          <p:nvPr/>
        </p:nvSpPr>
        <p:spPr>
          <a:xfrm>
            <a:off x="1474522" y="1578709"/>
            <a:ext cx="440003" cy="1335941"/>
          </a:xfrm>
          <a:prstGeom prst="rect">
            <a:avLst/>
          </a:prstGeom>
          <a:solidFill>
            <a:srgbClr val="F4B183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E3976F-C6FF-4E33-A7C1-C77073C84949}"/>
              </a:ext>
            </a:extLst>
          </p:cNvPr>
          <p:cNvSpPr/>
          <p:nvPr/>
        </p:nvSpPr>
        <p:spPr>
          <a:xfrm>
            <a:off x="2198422" y="1578709"/>
            <a:ext cx="440003" cy="1335941"/>
          </a:xfrm>
          <a:prstGeom prst="rect">
            <a:avLst/>
          </a:prstGeom>
          <a:solidFill>
            <a:srgbClr val="F4B183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2C517C-21C8-4D29-BEFD-34E4FBBD2274}"/>
              </a:ext>
            </a:extLst>
          </p:cNvPr>
          <p:cNvSpPr/>
          <p:nvPr/>
        </p:nvSpPr>
        <p:spPr>
          <a:xfrm>
            <a:off x="6677025" y="1664434"/>
            <a:ext cx="1114425" cy="1250216"/>
          </a:xfrm>
          <a:prstGeom prst="rect">
            <a:avLst/>
          </a:prstGeom>
          <a:solidFill>
            <a:srgbClr val="F4B183">
              <a:alpha val="7411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1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09A89-4493-40CB-A0A3-4DB903E88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0"/>
            <a:ext cx="10515600" cy="1325563"/>
          </a:xfrm>
        </p:spPr>
        <p:txBody>
          <a:bodyPr/>
          <a:lstStyle/>
          <a:p>
            <a:r>
              <a:rPr lang="en-US" dirty="0"/>
              <a:t>What about graphs?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DB5787-5F1D-40D4-9EC6-98D0CC882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905" y="1119501"/>
            <a:ext cx="9076190" cy="501904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F88D397-2C69-4775-9624-13D5C5D31257}"/>
              </a:ext>
            </a:extLst>
          </p:cNvPr>
          <p:cNvSpPr/>
          <p:nvPr/>
        </p:nvSpPr>
        <p:spPr>
          <a:xfrm>
            <a:off x="2388922" y="1473934"/>
            <a:ext cx="3259403" cy="592991"/>
          </a:xfrm>
          <a:prstGeom prst="rect">
            <a:avLst/>
          </a:prstGeom>
          <a:solidFill>
            <a:srgbClr val="F4B183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923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09A89-4493-40CB-A0A3-4DB903E88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0"/>
            <a:ext cx="10515600" cy="1325563"/>
          </a:xfrm>
        </p:spPr>
        <p:txBody>
          <a:bodyPr/>
          <a:lstStyle/>
          <a:p>
            <a:r>
              <a:rPr lang="en-US" dirty="0"/>
              <a:t>What about graphs?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6350DB-E125-4050-B664-D058EB69C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905" y="1109976"/>
            <a:ext cx="9076190" cy="5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0764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CF27-C4B5-4F5C-80C4-3CB84BB8D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D6EF6-EBA9-4910-8FA3-4413FB64D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Students first need to identify the important comparisons</a:t>
            </a:r>
          </a:p>
          <a:p>
            <a:pPr lvl="1"/>
            <a:r>
              <a:rPr lang="en-US" dirty="0"/>
              <a:t>Define hierarchy of elemental groupings</a:t>
            </a:r>
          </a:p>
          <a:p>
            <a:endParaRPr lang="en-US" dirty="0"/>
          </a:p>
          <a:p>
            <a:r>
              <a:rPr lang="en-US" dirty="0"/>
              <a:t>Teaching the Gestalt principles can help them emphasize the most important comparisons</a:t>
            </a:r>
          </a:p>
          <a:p>
            <a:endParaRPr lang="en-US" dirty="0"/>
          </a:p>
          <a:p>
            <a:r>
              <a:rPr lang="en-US" dirty="0"/>
              <a:t>Relevant for table and graph design</a:t>
            </a:r>
          </a:p>
        </p:txBody>
      </p:sp>
    </p:spTree>
    <p:extLst>
      <p:ext uri="{BB962C8B-B14F-4D97-AF65-F5344CB8AC3E}">
        <p14:creationId xmlns:p14="http://schemas.microsoft.com/office/powerpoint/2010/main" val="12303997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0E3AB-BAE5-497F-BB62-FA6A22002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CEF43-FCB4-4AE6-9F10-B987028FE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Stephen Few. 2012. </a:t>
            </a:r>
            <a:r>
              <a:rPr lang="en-US" i="1" dirty="0"/>
              <a:t>Show Me the Numbers: Designing Tables and Graphs to Enlighten</a:t>
            </a:r>
            <a:r>
              <a:rPr lang="en-US" dirty="0"/>
              <a:t>. Analytics Press; Second edition, Burlingame, CA.</a:t>
            </a:r>
          </a:p>
          <a:p>
            <a:endParaRPr lang="en-US" dirty="0"/>
          </a:p>
          <a:p>
            <a:r>
              <a:rPr lang="en-US" dirty="0"/>
              <a:t>Deborah Nolan and James Perrett. 2016. Teaching and learning data visualization: Ideas and assignments. </a:t>
            </a:r>
            <a:r>
              <a:rPr lang="en-US" i="1" dirty="0"/>
              <a:t>The American Statistician</a:t>
            </a:r>
            <a:r>
              <a:rPr lang="en-US" dirty="0"/>
              <a:t>, 70(3):260-269.</a:t>
            </a:r>
          </a:p>
        </p:txBody>
      </p:sp>
    </p:spTree>
    <p:extLst>
      <p:ext uri="{BB962C8B-B14F-4D97-AF65-F5344CB8AC3E}">
        <p14:creationId xmlns:p14="http://schemas.microsoft.com/office/powerpoint/2010/main" val="23411559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3F4E-A9BD-465F-82A7-98E8CFD30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3DC1B-1D5A-4D96-A132-9A398E8A4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44828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r>
              <a:rPr lang="en-US" dirty="0"/>
              <a:t>https://github.com/WSU-DataScience/SDSS20_teaching_gestalt/raw/master/Bergen_Gestalt_presentation_SDSS2020.pptx</a:t>
            </a:r>
          </a:p>
        </p:txBody>
      </p:sp>
    </p:spTree>
    <p:extLst>
      <p:ext uri="{BB962C8B-B14F-4D97-AF65-F5344CB8AC3E}">
        <p14:creationId xmlns:p14="http://schemas.microsoft.com/office/powerpoint/2010/main" val="2873420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5A3F54-A955-463B-9A9E-8E7BBDB75F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901013"/>
              </p:ext>
            </p:extLst>
          </p:nvPr>
        </p:nvGraphicFramePr>
        <p:xfrm>
          <a:off x="6384075" y="261937"/>
          <a:ext cx="3713360" cy="6334125"/>
        </p:xfrm>
        <a:graphic>
          <a:graphicData uri="http://schemas.openxmlformats.org/drawingml/2006/table">
            <a:tbl>
              <a:tblPr/>
              <a:tblGrid>
                <a:gridCol w="928340">
                  <a:extLst>
                    <a:ext uri="{9D8B030D-6E8A-4147-A177-3AD203B41FA5}">
                      <a16:colId xmlns:a16="http://schemas.microsoft.com/office/drawing/2014/main" val="828818848"/>
                    </a:ext>
                  </a:extLst>
                </a:gridCol>
                <a:gridCol w="928340">
                  <a:extLst>
                    <a:ext uri="{9D8B030D-6E8A-4147-A177-3AD203B41FA5}">
                      <a16:colId xmlns:a16="http://schemas.microsoft.com/office/drawing/2014/main" val="3087166945"/>
                    </a:ext>
                  </a:extLst>
                </a:gridCol>
                <a:gridCol w="928340">
                  <a:extLst>
                    <a:ext uri="{9D8B030D-6E8A-4147-A177-3AD203B41FA5}">
                      <a16:colId xmlns:a16="http://schemas.microsoft.com/office/drawing/2014/main" val="546163007"/>
                    </a:ext>
                  </a:extLst>
                </a:gridCol>
                <a:gridCol w="928340">
                  <a:extLst>
                    <a:ext uri="{9D8B030D-6E8A-4147-A177-3AD203B41FA5}">
                      <a16:colId xmlns:a16="http://schemas.microsoft.com/office/drawing/2014/main" val="3788975065"/>
                    </a:ext>
                  </a:extLst>
                </a:gridCol>
              </a:tblGrid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in_out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temp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482122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cheek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2150858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cheek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6663980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cheek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110883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elbow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5385207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elbow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8331699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elbow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293649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365810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536057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5630836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7878596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904797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8342912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cheek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8217284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cheek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525062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cheek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9268187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elbow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4577022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elbow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203819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elbow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1703116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971998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4107600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0220815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0891255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845980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43535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E384319-2CD2-488C-AEE3-40B260396242}"/>
              </a:ext>
            </a:extLst>
          </p:cNvPr>
          <p:cNvSpPr txBox="1"/>
          <p:nvPr/>
        </p:nvSpPr>
        <p:spPr>
          <a:xfrm>
            <a:off x="111512" y="857738"/>
            <a:ext cx="56964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4 body locations  </a:t>
            </a:r>
          </a:p>
          <a:p>
            <a:pPr algn="ctr"/>
            <a:r>
              <a:rPr lang="en-US" sz="2800" dirty="0"/>
              <a:t>x 2 water temperatures </a:t>
            </a:r>
          </a:p>
          <a:p>
            <a:pPr algn="ctr"/>
            <a:r>
              <a:rPr lang="en-US" sz="2800" dirty="0"/>
              <a:t>x 3 time points </a:t>
            </a:r>
          </a:p>
          <a:p>
            <a:pPr algn="ctr"/>
            <a:r>
              <a:rPr lang="en-US" sz="2800" dirty="0"/>
              <a:t>= 24 body temperature averages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A0103D-518F-435F-9CF5-FD0EA3F32FCC}"/>
              </a:ext>
            </a:extLst>
          </p:cNvPr>
          <p:cNvSpPr txBox="1"/>
          <p:nvPr/>
        </p:nvSpPr>
        <p:spPr>
          <a:xfrm>
            <a:off x="111511" y="3061963"/>
            <a:ext cx="5696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3 grouping variables</a:t>
            </a:r>
          </a:p>
        </p:txBody>
      </p:sp>
    </p:spTree>
    <p:extLst>
      <p:ext uri="{BB962C8B-B14F-4D97-AF65-F5344CB8AC3E}">
        <p14:creationId xmlns:p14="http://schemas.microsoft.com/office/powerpoint/2010/main" val="592640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AB747-91E4-4E09-A225-443F3EC64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0156"/>
            <a:ext cx="4670502" cy="52068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Client question: 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i="1" dirty="0"/>
              <a:t>Does the body temperature recovery as recorded at the four body points depend on water temperature?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1B8E32-AE1C-4FAB-8EF3-6F803ED94A9E}"/>
              </a:ext>
            </a:extLst>
          </p:cNvPr>
          <p:cNvSpPr txBox="1">
            <a:spLocks/>
          </p:cNvSpPr>
          <p:nvPr/>
        </p:nvSpPr>
        <p:spPr>
          <a:xfrm>
            <a:off x="6499302" y="969343"/>
            <a:ext cx="4670502" cy="5206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6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/>
              <a:t>Consultant questions: 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36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i="1" dirty="0"/>
              <a:t>What are the important comparisons?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i="1" dirty="0"/>
              <a:t>How do we emphasize them?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3600" i="1" dirty="0"/>
          </a:p>
          <a:p>
            <a:pPr marL="0" indent="0" algn="ctr">
              <a:buNone/>
            </a:pPr>
            <a:r>
              <a:rPr lang="en-US" dirty="0"/>
              <a:t>Nolan and Perrett, 2016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206673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1B8E32-AE1C-4FAB-8EF3-6F803ED94A9E}"/>
              </a:ext>
            </a:extLst>
          </p:cNvPr>
          <p:cNvSpPr txBox="1">
            <a:spLocks/>
          </p:cNvSpPr>
          <p:nvPr/>
        </p:nvSpPr>
        <p:spPr>
          <a:xfrm>
            <a:off x="1878399" y="502618"/>
            <a:ext cx="8435201" cy="5206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6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sz="36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i="1" dirty="0"/>
              <a:t>What are the important comparisons?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3600" i="1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/>
              <a:t>Define </a:t>
            </a:r>
            <a:r>
              <a:rPr lang="en-US" sz="3600" i="1" dirty="0"/>
              <a:t>elemental groupings</a:t>
            </a:r>
            <a:r>
              <a:rPr lang="en-US" sz="3600" dirty="0"/>
              <a:t>: an individual or small collection of data values where interest lies in comparing this individual or collection across levels of one or more grouping variable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4221102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5A3F54-A955-463B-9A9E-8E7BBDB75F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54662"/>
              </p:ext>
            </p:extLst>
          </p:nvPr>
        </p:nvGraphicFramePr>
        <p:xfrm>
          <a:off x="518533" y="261937"/>
          <a:ext cx="3713360" cy="6334125"/>
        </p:xfrm>
        <a:graphic>
          <a:graphicData uri="http://schemas.openxmlformats.org/drawingml/2006/table">
            <a:tbl>
              <a:tblPr/>
              <a:tblGrid>
                <a:gridCol w="928340">
                  <a:extLst>
                    <a:ext uri="{9D8B030D-6E8A-4147-A177-3AD203B41FA5}">
                      <a16:colId xmlns:a16="http://schemas.microsoft.com/office/drawing/2014/main" val="828818848"/>
                    </a:ext>
                  </a:extLst>
                </a:gridCol>
                <a:gridCol w="928340">
                  <a:extLst>
                    <a:ext uri="{9D8B030D-6E8A-4147-A177-3AD203B41FA5}">
                      <a16:colId xmlns:a16="http://schemas.microsoft.com/office/drawing/2014/main" val="3087166945"/>
                    </a:ext>
                  </a:extLst>
                </a:gridCol>
                <a:gridCol w="928340">
                  <a:extLst>
                    <a:ext uri="{9D8B030D-6E8A-4147-A177-3AD203B41FA5}">
                      <a16:colId xmlns:a16="http://schemas.microsoft.com/office/drawing/2014/main" val="546163007"/>
                    </a:ext>
                  </a:extLst>
                </a:gridCol>
                <a:gridCol w="928340">
                  <a:extLst>
                    <a:ext uri="{9D8B030D-6E8A-4147-A177-3AD203B41FA5}">
                      <a16:colId xmlns:a16="http://schemas.microsoft.com/office/drawing/2014/main" val="3788975065"/>
                    </a:ext>
                  </a:extLst>
                </a:gridCol>
              </a:tblGrid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in_out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temp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482122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cheek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2150858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cheek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6663980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cheek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110883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elbow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5385207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elbow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8331699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elbow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293649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365810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536057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5630836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7878596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904797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8342912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cheek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8217284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cheek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525062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cheek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9268187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elbow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4577022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elbow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203819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elbow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1703116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971998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4107600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0220815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0891255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845980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43535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DF83BA-89E6-4DA5-B4AD-1EE3DF3D11AB}"/>
              </a:ext>
            </a:extLst>
          </p:cNvPr>
          <p:cNvSpPr txBox="1">
            <a:spLocks/>
          </p:cNvSpPr>
          <p:nvPr/>
        </p:nvSpPr>
        <p:spPr>
          <a:xfrm>
            <a:off x="4977165" y="535027"/>
            <a:ext cx="6874721" cy="52068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i="1" dirty="0"/>
              <a:t>What are the important comparisons?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3600" i="1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i="1" dirty="0"/>
              <a:t>Does the body temperature recovery as recorded at the four body points depend on water temperature?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383259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5A3F54-A955-463B-9A9E-8E7BBDB75F31}"/>
              </a:ext>
            </a:extLst>
          </p:cNvPr>
          <p:cNvGraphicFramePr>
            <a:graphicFrameLocks noGrp="1"/>
          </p:cNvGraphicFramePr>
          <p:nvPr/>
        </p:nvGraphicFramePr>
        <p:xfrm>
          <a:off x="518533" y="261937"/>
          <a:ext cx="3713360" cy="6334125"/>
        </p:xfrm>
        <a:graphic>
          <a:graphicData uri="http://schemas.openxmlformats.org/drawingml/2006/table">
            <a:tbl>
              <a:tblPr/>
              <a:tblGrid>
                <a:gridCol w="928340">
                  <a:extLst>
                    <a:ext uri="{9D8B030D-6E8A-4147-A177-3AD203B41FA5}">
                      <a16:colId xmlns:a16="http://schemas.microsoft.com/office/drawing/2014/main" val="828818848"/>
                    </a:ext>
                  </a:extLst>
                </a:gridCol>
                <a:gridCol w="928340">
                  <a:extLst>
                    <a:ext uri="{9D8B030D-6E8A-4147-A177-3AD203B41FA5}">
                      <a16:colId xmlns:a16="http://schemas.microsoft.com/office/drawing/2014/main" val="3087166945"/>
                    </a:ext>
                  </a:extLst>
                </a:gridCol>
                <a:gridCol w="928340">
                  <a:extLst>
                    <a:ext uri="{9D8B030D-6E8A-4147-A177-3AD203B41FA5}">
                      <a16:colId xmlns:a16="http://schemas.microsoft.com/office/drawing/2014/main" val="546163007"/>
                    </a:ext>
                  </a:extLst>
                </a:gridCol>
                <a:gridCol w="928340">
                  <a:extLst>
                    <a:ext uri="{9D8B030D-6E8A-4147-A177-3AD203B41FA5}">
                      <a16:colId xmlns:a16="http://schemas.microsoft.com/office/drawing/2014/main" val="3788975065"/>
                    </a:ext>
                  </a:extLst>
                </a:gridCol>
              </a:tblGrid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in_out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temp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482122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cheek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2150858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cheek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6663980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cheek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110883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elbow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5385207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elbow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8331699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elbow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293649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365810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536057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5630836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7878596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904797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8342912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cheek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8217284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cheek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525062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cheek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9268187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elbow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4577022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elbow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203819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elbow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1703116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971998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4107600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0220815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0891255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845980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43535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DCE3948-268C-418C-8F42-18DBF1B6F3B7}"/>
              </a:ext>
            </a:extLst>
          </p:cNvPr>
          <p:cNvSpPr/>
          <p:nvPr/>
        </p:nvSpPr>
        <p:spPr>
          <a:xfrm>
            <a:off x="3274747" y="530959"/>
            <a:ext cx="416307" cy="706827"/>
          </a:xfrm>
          <a:prstGeom prst="rect">
            <a:avLst/>
          </a:prstGeom>
          <a:solidFill>
            <a:srgbClr val="F4B183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1012D2-AC7D-4C86-8AEA-6A4DA45C1D5D}"/>
              </a:ext>
            </a:extLst>
          </p:cNvPr>
          <p:cNvSpPr/>
          <p:nvPr/>
        </p:nvSpPr>
        <p:spPr>
          <a:xfrm>
            <a:off x="3274746" y="1271239"/>
            <a:ext cx="416307" cy="736213"/>
          </a:xfrm>
          <a:prstGeom prst="rect">
            <a:avLst/>
          </a:prstGeom>
          <a:solidFill>
            <a:srgbClr val="F4B183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C9944F-1B26-4BE2-A4B4-1A8B1C0360FC}"/>
              </a:ext>
            </a:extLst>
          </p:cNvPr>
          <p:cNvSpPr/>
          <p:nvPr/>
        </p:nvSpPr>
        <p:spPr>
          <a:xfrm>
            <a:off x="3274746" y="2040905"/>
            <a:ext cx="416307" cy="736213"/>
          </a:xfrm>
          <a:prstGeom prst="rect">
            <a:avLst/>
          </a:prstGeom>
          <a:solidFill>
            <a:srgbClr val="F4B183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41EEAD-50F5-431D-A5A9-0DC1FA7DBA72}"/>
              </a:ext>
            </a:extLst>
          </p:cNvPr>
          <p:cNvSpPr/>
          <p:nvPr/>
        </p:nvSpPr>
        <p:spPr>
          <a:xfrm>
            <a:off x="3274746" y="2810571"/>
            <a:ext cx="416307" cy="736213"/>
          </a:xfrm>
          <a:prstGeom prst="rect">
            <a:avLst/>
          </a:prstGeom>
          <a:solidFill>
            <a:srgbClr val="F4B183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7EEDEA-E164-40E1-9EC3-831421CE3FB6}"/>
              </a:ext>
            </a:extLst>
          </p:cNvPr>
          <p:cNvSpPr/>
          <p:nvPr/>
        </p:nvSpPr>
        <p:spPr>
          <a:xfrm>
            <a:off x="3274745" y="3580237"/>
            <a:ext cx="416307" cy="736213"/>
          </a:xfrm>
          <a:prstGeom prst="rect">
            <a:avLst/>
          </a:prstGeom>
          <a:solidFill>
            <a:srgbClr val="F4B183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A6D7CA-41E5-448E-822D-BEB57B32A6C0}"/>
              </a:ext>
            </a:extLst>
          </p:cNvPr>
          <p:cNvSpPr/>
          <p:nvPr/>
        </p:nvSpPr>
        <p:spPr>
          <a:xfrm>
            <a:off x="3274745" y="4349903"/>
            <a:ext cx="416307" cy="736213"/>
          </a:xfrm>
          <a:prstGeom prst="rect">
            <a:avLst/>
          </a:prstGeom>
          <a:solidFill>
            <a:srgbClr val="F4B183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99FC86-9CFF-492A-8263-0EB6EDF508F8}"/>
              </a:ext>
            </a:extLst>
          </p:cNvPr>
          <p:cNvSpPr/>
          <p:nvPr/>
        </p:nvSpPr>
        <p:spPr>
          <a:xfrm>
            <a:off x="3274746" y="5119569"/>
            <a:ext cx="416307" cy="736213"/>
          </a:xfrm>
          <a:prstGeom prst="rect">
            <a:avLst/>
          </a:prstGeom>
          <a:solidFill>
            <a:srgbClr val="F4B183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BC4BD0D-BD3D-4B6B-821F-506AEF34C994}"/>
              </a:ext>
            </a:extLst>
          </p:cNvPr>
          <p:cNvSpPr/>
          <p:nvPr/>
        </p:nvSpPr>
        <p:spPr>
          <a:xfrm>
            <a:off x="3274745" y="5889235"/>
            <a:ext cx="416307" cy="736213"/>
          </a:xfrm>
          <a:prstGeom prst="rect">
            <a:avLst/>
          </a:prstGeom>
          <a:solidFill>
            <a:srgbClr val="F4B183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DF83BA-89E6-4DA5-B4AD-1EE3DF3D11AB}"/>
              </a:ext>
            </a:extLst>
          </p:cNvPr>
          <p:cNvSpPr txBox="1">
            <a:spLocks/>
          </p:cNvSpPr>
          <p:nvPr/>
        </p:nvSpPr>
        <p:spPr>
          <a:xfrm>
            <a:off x="4977165" y="535027"/>
            <a:ext cx="6874721" cy="52068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i="1" dirty="0"/>
              <a:t>What are the important comparisons?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3600" i="1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i="1" dirty="0"/>
              <a:t>Does the </a:t>
            </a:r>
            <a:r>
              <a:rPr lang="en-US" sz="36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body temperature recovery</a:t>
            </a:r>
            <a:r>
              <a:rPr lang="en-US" sz="3600" i="1" dirty="0"/>
              <a:t> as recorded at the four body points depend on water temperature?</a:t>
            </a:r>
          </a:p>
        </p:txBody>
      </p:sp>
    </p:spTree>
    <p:extLst>
      <p:ext uri="{BB962C8B-B14F-4D97-AF65-F5344CB8AC3E}">
        <p14:creationId xmlns:p14="http://schemas.microsoft.com/office/powerpoint/2010/main" val="366516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3" grpId="0" animBg="1"/>
      <p:bldP spid="14" grpId="0" animBg="1"/>
      <p:bldP spid="15" grpId="0" animBg="1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5A3F54-A955-463B-9A9E-8E7BBDB75F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086352"/>
              </p:ext>
            </p:extLst>
          </p:nvPr>
        </p:nvGraphicFramePr>
        <p:xfrm>
          <a:off x="518533" y="261937"/>
          <a:ext cx="3713360" cy="6334125"/>
        </p:xfrm>
        <a:graphic>
          <a:graphicData uri="http://schemas.openxmlformats.org/drawingml/2006/table">
            <a:tbl>
              <a:tblPr/>
              <a:tblGrid>
                <a:gridCol w="928340">
                  <a:extLst>
                    <a:ext uri="{9D8B030D-6E8A-4147-A177-3AD203B41FA5}">
                      <a16:colId xmlns:a16="http://schemas.microsoft.com/office/drawing/2014/main" val="828818848"/>
                    </a:ext>
                  </a:extLst>
                </a:gridCol>
                <a:gridCol w="928340">
                  <a:extLst>
                    <a:ext uri="{9D8B030D-6E8A-4147-A177-3AD203B41FA5}">
                      <a16:colId xmlns:a16="http://schemas.microsoft.com/office/drawing/2014/main" val="3087166945"/>
                    </a:ext>
                  </a:extLst>
                </a:gridCol>
                <a:gridCol w="928340">
                  <a:extLst>
                    <a:ext uri="{9D8B030D-6E8A-4147-A177-3AD203B41FA5}">
                      <a16:colId xmlns:a16="http://schemas.microsoft.com/office/drawing/2014/main" val="546163007"/>
                    </a:ext>
                  </a:extLst>
                </a:gridCol>
                <a:gridCol w="928340">
                  <a:extLst>
                    <a:ext uri="{9D8B030D-6E8A-4147-A177-3AD203B41FA5}">
                      <a16:colId xmlns:a16="http://schemas.microsoft.com/office/drawing/2014/main" val="3788975065"/>
                    </a:ext>
                  </a:extLst>
                </a:gridCol>
              </a:tblGrid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in_out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temp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482122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2150858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6663980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110883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elbow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5385207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elbow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8331699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elbow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293649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365810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536057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5630836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7878596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904797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8342912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8217284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525062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9268187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elbow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4577022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elbow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203819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elbow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1703116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971998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4107600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0220815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0891255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845980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435351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1BC4BD0D-BD3D-4B6B-821F-506AEF34C994}"/>
              </a:ext>
            </a:extLst>
          </p:cNvPr>
          <p:cNvSpPr/>
          <p:nvPr/>
        </p:nvSpPr>
        <p:spPr>
          <a:xfrm>
            <a:off x="3274745" y="5889235"/>
            <a:ext cx="416307" cy="736213"/>
          </a:xfrm>
          <a:prstGeom prst="rect">
            <a:avLst/>
          </a:prstGeom>
          <a:solidFill>
            <a:srgbClr val="F4B183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1012D2-AC7D-4C86-8AEA-6A4DA45C1D5D}"/>
              </a:ext>
            </a:extLst>
          </p:cNvPr>
          <p:cNvSpPr/>
          <p:nvPr/>
        </p:nvSpPr>
        <p:spPr>
          <a:xfrm>
            <a:off x="3274746" y="1271239"/>
            <a:ext cx="416307" cy="736213"/>
          </a:xfrm>
          <a:prstGeom prst="rect">
            <a:avLst/>
          </a:prstGeom>
          <a:solidFill>
            <a:srgbClr val="F4B183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C9944F-1B26-4BE2-A4B4-1A8B1C0360FC}"/>
              </a:ext>
            </a:extLst>
          </p:cNvPr>
          <p:cNvSpPr/>
          <p:nvPr/>
        </p:nvSpPr>
        <p:spPr>
          <a:xfrm>
            <a:off x="3274746" y="2040905"/>
            <a:ext cx="416307" cy="736213"/>
          </a:xfrm>
          <a:prstGeom prst="rect">
            <a:avLst/>
          </a:prstGeom>
          <a:solidFill>
            <a:srgbClr val="F4B183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41EEAD-50F5-431D-A5A9-0DC1FA7DBA72}"/>
              </a:ext>
            </a:extLst>
          </p:cNvPr>
          <p:cNvSpPr/>
          <p:nvPr/>
        </p:nvSpPr>
        <p:spPr>
          <a:xfrm>
            <a:off x="3274746" y="2810571"/>
            <a:ext cx="416307" cy="736213"/>
          </a:xfrm>
          <a:prstGeom prst="rect">
            <a:avLst/>
          </a:prstGeom>
          <a:solidFill>
            <a:srgbClr val="F4B183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A6D7CA-41E5-448E-822D-BEB57B32A6C0}"/>
              </a:ext>
            </a:extLst>
          </p:cNvPr>
          <p:cNvSpPr/>
          <p:nvPr/>
        </p:nvSpPr>
        <p:spPr>
          <a:xfrm>
            <a:off x="3274745" y="4349903"/>
            <a:ext cx="416307" cy="736213"/>
          </a:xfrm>
          <a:prstGeom prst="rect">
            <a:avLst/>
          </a:prstGeom>
          <a:solidFill>
            <a:srgbClr val="F4B183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99FC86-9CFF-492A-8263-0EB6EDF508F8}"/>
              </a:ext>
            </a:extLst>
          </p:cNvPr>
          <p:cNvSpPr/>
          <p:nvPr/>
        </p:nvSpPr>
        <p:spPr>
          <a:xfrm>
            <a:off x="3274746" y="5119569"/>
            <a:ext cx="416307" cy="736213"/>
          </a:xfrm>
          <a:prstGeom prst="rect">
            <a:avLst/>
          </a:prstGeom>
          <a:solidFill>
            <a:srgbClr val="F4B183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D493555-3C14-49D2-A72E-9D291E234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489960"/>
              </p:ext>
            </p:extLst>
          </p:nvPr>
        </p:nvGraphicFramePr>
        <p:xfrm>
          <a:off x="518533" y="508934"/>
          <a:ext cx="3713360" cy="760095"/>
        </p:xfrm>
        <a:graphic>
          <a:graphicData uri="http://schemas.openxmlformats.org/drawingml/2006/table">
            <a:tbl>
              <a:tblPr/>
              <a:tblGrid>
                <a:gridCol w="928340">
                  <a:extLst>
                    <a:ext uri="{9D8B030D-6E8A-4147-A177-3AD203B41FA5}">
                      <a16:colId xmlns:a16="http://schemas.microsoft.com/office/drawing/2014/main" val="1814217651"/>
                    </a:ext>
                  </a:extLst>
                </a:gridCol>
                <a:gridCol w="928340">
                  <a:extLst>
                    <a:ext uri="{9D8B030D-6E8A-4147-A177-3AD203B41FA5}">
                      <a16:colId xmlns:a16="http://schemas.microsoft.com/office/drawing/2014/main" val="3071662728"/>
                    </a:ext>
                  </a:extLst>
                </a:gridCol>
                <a:gridCol w="928340">
                  <a:extLst>
                    <a:ext uri="{9D8B030D-6E8A-4147-A177-3AD203B41FA5}">
                      <a16:colId xmlns:a16="http://schemas.microsoft.com/office/drawing/2014/main" val="1961191009"/>
                    </a:ext>
                  </a:extLst>
                </a:gridCol>
                <a:gridCol w="928340">
                  <a:extLst>
                    <a:ext uri="{9D8B030D-6E8A-4147-A177-3AD203B41FA5}">
                      <a16:colId xmlns:a16="http://schemas.microsoft.com/office/drawing/2014/main" val="1618074382"/>
                    </a:ext>
                  </a:extLst>
                </a:gridCol>
              </a:tblGrid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cheek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879054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cheek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929051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cheek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21230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DF83BA-89E6-4DA5-B4AD-1EE3DF3D11AB}"/>
              </a:ext>
            </a:extLst>
          </p:cNvPr>
          <p:cNvSpPr txBox="1">
            <a:spLocks/>
          </p:cNvSpPr>
          <p:nvPr/>
        </p:nvSpPr>
        <p:spPr>
          <a:xfrm>
            <a:off x="4977165" y="535027"/>
            <a:ext cx="6874721" cy="52068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i="1" dirty="0"/>
              <a:t>What are the important comparisons?</a:t>
            </a:r>
          </a:p>
          <a:p>
            <a:pPr marL="0" indent="0" algn="ctr">
              <a:buNone/>
            </a:pPr>
            <a:endParaRPr lang="en-US" sz="3600" i="1" dirty="0"/>
          </a:p>
          <a:p>
            <a:pPr marL="0" indent="0" algn="ctr">
              <a:buNone/>
            </a:pPr>
            <a:r>
              <a:rPr lang="en-US" sz="3600" i="1" dirty="0"/>
              <a:t>Does the </a:t>
            </a:r>
            <a:r>
              <a:rPr lang="en-US" sz="36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body temperature recovery</a:t>
            </a:r>
            <a:r>
              <a:rPr lang="en-US" sz="3600" i="1" dirty="0"/>
              <a:t> as recorded at the four body points </a:t>
            </a:r>
            <a:r>
              <a:rPr lang="en-US" sz="3600" i="1" u="sng" dirty="0"/>
              <a:t>depend on water temperature</a:t>
            </a:r>
            <a:r>
              <a:rPr lang="en-US" sz="3600" i="1" dirty="0"/>
              <a:t>?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520E590-9A45-4CBB-B1C9-731997593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3906"/>
              </p:ext>
            </p:extLst>
          </p:nvPr>
        </p:nvGraphicFramePr>
        <p:xfrm>
          <a:off x="518533" y="3548129"/>
          <a:ext cx="3713360" cy="760095"/>
        </p:xfrm>
        <a:graphic>
          <a:graphicData uri="http://schemas.openxmlformats.org/drawingml/2006/table">
            <a:tbl>
              <a:tblPr/>
              <a:tblGrid>
                <a:gridCol w="928340">
                  <a:extLst>
                    <a:ext uri="{9D8B030D-6E8A-4147-A177-3AD203B41FA5}">
                      <a16:colId xmlns:a16="http://schemas.microsoft.com/office/drawing/2014/main" val="4113611539"/>
                    </a:ext>
                  </a:extLst>
                </a:gridCol>
                <a:gridCol w="928340">
                  <a:extLst>
                    <a:ext uri="{9D8B030D-6E8A-4147-A177-3AD203B41FA5}">
                      <a16:colId xmlns:a16="http://schemas.microsoft.com/office/drawing/2014/main" val="727220619"/>
                    </a:ext>
                  </a:extLst>
                </a:gridCol>
                <a:gridCol w="928340">
                  <a:extLst>
                    <a:ext uri="{9D8B030D-6E8A-4147-A177-3AD203B41FA5}">
                      <a16:colId xmlns:a16="http://schemas.microsoft.com/office/drawing/2014/main" val="3239006366"/>
                    </a:ext>
                  </a:extLst>
                </a:gridCol>
                <a:gridCol w="928340">
                  <a:extLst>
                    <a:ext uri="{9D8B030D-6E8A-4147-A177-3AD203B41FA5}">
                      <a16:colId xmlns:a16="http://schemas.microsoft.com/office/drawing/2014/main" val="822741271"/>
                    </a:ext>
                  </a:extLst>
                </a:gridCol>
              </a:tblGrid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cheek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8565770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cheek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355845"/>
                  </a:ext>
                </a:extLst>
              </a:tr>
              <a:tr h="200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cheek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87973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DCE3948-268C-418C-8F42-18DBF1B6F3B7}"/>
              </a:ext>
            </a:extLst>
          </p:cNvPr>
          <p:cNvSpPr/>
          <p:nvPr/>
        </p:nvSpPr>
        <p:spPr>
          <a:xfrm>
            <a:off x="3274747" y="530959"/>
            <a:ext cx="416307" cy="706827"/>
          </a:xfrm>
          <a:prstGeom prst="rect">
            <a:avLst/>
          </a:prstGeom>
          <a:solidFill>
            <a:srgbClr val="F4B183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EF60A1-7284-47A1-B3C5-FCC400E24064}"/>
              </a:ext>
            </a:extLst>
          </p:cNvPr>
          <p:cNvSpPr/>
          <p:nvPr/>
        </p:nvSpPr>
        <p:spPr>
          <a:xfrm>
            <a:off x="3278928" y="3580237"/>
            <a:ext cx="416307" cy="736213"/>
          </a:xfrm>
          <a:prstGeom prst="rect">
            <a:avLst/>
          </a:prstGeom>
          <a:solidFill>
            <a:srgbClr val="F4B183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6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0938 0.65416 " pathEditMode="relative" ptsTypes="AA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0938 0.65416 " pathEditMode="relative" ptsTypes="AA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62422 0.20972 " pathEditMode="relative" ptsTypes="AA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62422 0.20972 " pathEditMode="relative" ptsTypes="AA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8938</TotalTime>
  <Words>1293</Words>
  <Application>Microsoft Office PowerPoint</Application>
  <PresentationFormat>Widescreen</PresentationFormat>
  <Paragraphs>921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Using Gestalt principles to help students design effective tables and graphs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Gestalt principles of perception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Gestalt hierarchy</vt:lpstr>
      <vt:lpstr>PowerPoint Presentation</vt:lpstr>
      <vt:lpstr>PowerPoint Presentation</vt:lpstr>
      <vt:lpstr>Student tables</vt:lpstr>
      <vt:lpstr>Student tables</vt:lpstr>
      <vt:lpstr>Student tables</vt:lpstr>
      <vt:lpstr>What about graphs?</vt:lpstr>
      <vt:lpstr>What about graphs?</vt:lpstr>
      <vt:lpstr>What about graphs?</vt:lpstr>
      <vt:lpstr>Summary</vt:lpstr>
      <vt:lpstr>Sources</vt:lpstr>
      <vt:lpstr>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Gestalt principles for effective design of tables and graphs</dc:title>
  <dc:creator>Bergen, Silas R</dc:creator>
  <cp:lastModifiedBy>Bergen, Silas R</cp:lastModifiedBy>
  <cp:revision>42</cp:revision>
  <dcterms:created xsi:type="dcterms:W3CDTF">2020-05-28T14:47:32Z</dcterms:created>
  <dcterms:modified xsi:type="dcterms:W3CDTF">2020-06-04T14:55:36Z</dcterms:modified>
</cp:coreProperties>
</file>