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56" r:id="rId2"/>
    <p:sldId id="368" r:id="rId3"/>
    <p:sldId id="369" r:id="rId4"/>
    <p:sldId id="370" r:id="rId5"/>
    <p:sldId id="371" r:id="rId6"/>
    <p:sldId id="372" r:id="rId7"/>
    <p:sldId id="374" r:id="rId8"/>
    <p:sldId id="375" r:id="rId9"/>
    <p:sldId id="376" r:id="rId10"/>
    <p:sldId id="378" r:id="rId11"/>
    <p:sldId id="347" r:id="rId12"/>
    <p:sldId id="349" r:id="rId13"/>
    <p:sldId id="350" r:id="rId14"/>
    <p:sldId id="339" r:id="rId15"/>
    <p:sldId id="348" r:id="rId16"/>
    <p:sldId id="256" r:id="rId17"/>
    <p:sldId id="354" r:id="rId18"/>
    <p:sldId id="355" r:id="rId19"/>
    <p:sldId id="3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132"/>
    <a:srgbClr val="FFFF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9"/>
    <p:restoredTop sz="94648"/>
  </p:normalViewPr>
  <p:slideViewPr>
    <p:cSldViewPr snapToGrid="0">
      <p:cViewPr varScale="1">
        <p:scale>
          <a:sx n="86" d="100"/>
          <a:sy n="86" d="100"/>
        </p:scale>
        <p:origin x="24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816DC-C98F-0642-882A-3513F3CAF856}" type="datetimeFigureOut">
              <a:rPr lang="en-US" smtClean="0"/>
              <a:t>8/2/24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27063-2C57-7D40-A529-17A82959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51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25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0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83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Then just in the nick of time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B13A7-3F55-9746-A0A5-C673C1C6AB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21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6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82C4-0ECA-F12A-A48C-6B3D93AF6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30E50-A515-5E1D-08CC-90BFA1A2F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CAA60-F9F6-EE22-22F2-88668AF7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A77A-DB5C-C045-AB17-32CE4C555202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114CB-192F-AA85-664D-1F7AA4CC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71068-3421-4884-E439-B3B5DD3B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C541-4844-0446-A7FC-D29D4E141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100D-22F3-4245-4021-A664D135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D0C5E-B550-0431-47EC-14E5F502B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6F3A1-5EBD-6D11-F8FB-FB8D0ED2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A77A-DB5C-C045-AB17-32CE4C555202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386EC-B0EF-4D49-8060-74E5B01D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F99FF-1A47-EEF9-0CA9-3B1A2D70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C541-4844-0446-A7FC-D29D4E141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9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8E149-663D-57CB-D416-36BCCBE1E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C1BE6-EE05-07ED-FE63-46D5B0CA8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9AD29-2ADF-4337-0C3A-A569890C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A77A-DB5C-C045-AB17-32CE4C555202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33D6F-6C7B-DCA8-D4F7-89DF7446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BC542-96E7-ED47-1CDC-6AD77444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C541-4844-0446-A7FC-D29D4E141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5F1E-291E-85E9-AD90-4A8328DF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26407-498A-E00D-FF8F-2636D80A9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B47F7-1B77-B01E-F806-B422034C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A77A-DB5C-C045-AB17-32CE4C555202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28096-59B5-2DBC-3EB4-B21E7D7B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CBC4-9394-FBA0-7AD7-E5DE71EC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C541-4844-0446-A7FC-D29D4E141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3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DE52-A631-09D5-C4FA-80B68840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8AE81-6DDB-03AF-236F-E0938E014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7660-38F1-A1CD-A4A6-DFBA9317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A77A-DB5C-C045-AB17-32CE4C555202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C43A7-FE4E-C66A-EDAA-43EA4D37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45973-E532-446F-B6F7-9D51817E9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C541-4844-0446-A7FC-D29D4E141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7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9B85-CE36-A05D-220A-6ABD972F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163F5-B41A-361D-265A-D43833AF7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7723D-28E3-1174-7994-86894B6D1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96B24-5738-CD0C-DF4A-759F9B27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A77A-DB5C-C045-AB17-32CE4C555202}" type="datetimeFigureOut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AB396-C041-D5C6-C888-C0170851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64662-ADF7-FF7D-323C-9B527471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C541-4844-0446-A7FC-D29D4E141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8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8C6A-287E-4766-0725-4FBA84A5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19961-9E0D-732D-5D3E-576874EF5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A9CEA-3DA8-20C3-387C-66A77FF51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D2D0F-78B3-966D-B140-A2197154E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09D25-7185-49D4-09B9-022B85F55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B68F2-B643-0184-78D2-E13458A9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A77A-DB5C-C045-AB17-32CE4C555202}" type="datetimeFigureOut">
              <a:rPr lang="en-US" smtClean="0"/>
              <a:t>8/2/24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FA8CA-344D-EE12-5B5A-AB0DDC49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A8733-1810-FA92-0FD3-7B1B7854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C541-4844-0446-A7FC-D29D4E141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4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531E-5FDE-1891-0AC6-8FFE2961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7DD37-B24F-E6F9-A306-D7E4383D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A77A-DB5C-C045-AB17-32CE4C555202}" type="datetimeFigureOut">
              <a:rPr lang="en-US" smtClean="0"/>
              <a:t>8/2/24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D4DA5-9D83-6E34-9444-AF2DA054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1278C-9B69-A783-0B69-59664B8C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C541-4844-0446-A7FC-D29D4E141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0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EC738-05C7-54BD-DE04-DAA58A13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A77A-DB5C-C045-AB17-32CE4C555202}" type="datetimeFigureOut">
              <a:rPr lang="en-US" smtClean="0"/>
              <a:t>8/2/24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5BF90-79BA-129C-E57C-CEE40018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A9367-DAC8-E576-B02D-DCB0E4EF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C541-4844-0446-A7FC-D29D4E141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214D1-9959-5E95-106C-33DE7C430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32444-0583-7507-D8DF-93956D025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74308-3446-734D-9223-029484637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4A072-C123-B8D0-E380-3AF06FE70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A77A-DB5C-C045-AB17-32CE4C555202}" type="datetimeFigureOut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DBC7B-870F-62ED-FF9B-84458CE4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64E6C-0949-686D-EC43-48F4740A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C541-4844-0446-A7FC-D29D4E141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2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8DE1-D1CA-3427-3400-D0C0E33D2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CF1C7E-A5C8-3DDC-7720-AD011B1EB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722AA-4BC0-F01B-6E71-E1BAE13F6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2C10E-3F29-91F7-657F-D983B518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A77A-DB5C-C045-AB17-32CE4C555202}" type="datetimeFigureOut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BCD62-4E9A-B120-F4D5-1C12CF0E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03A37-E1D7-DDCE-447A-760B1AC2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C541-4844-0446-A7FC-D29D4E141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5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01D4C-F163-384F-A45D-1D06C1AC7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FAA94-68EA-1A56-904D-E41367355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0AECF-2386-0ACE-695F-1F3A92FEE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FAA77A-DB5C-C045-AB17-32CE4C555202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5EE19-66D5-F319-A154-A3A4C40B7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DE86D-ECCD-C0D8-E83E-76D4AAC4F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AC541-4844-0446-A7FC-D29D4E141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0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CB8DD1-14F4-BBF3-6940-C55441CCD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Teaching novice programmers to manage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521D65-392F-18C3-3462-4CE45A6D6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Todd Iverson</a:t>
            </a:r>
          </a:p>
          <a:p>
            <a:r>
              <a:rPr lang="en-US" dirty="0"/>
              <a:t>Winona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18427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3FB6-D812-8553-9425-B5B817C7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First!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08408-62AF-54B5-D5E6-FE5ADF4EED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why coding should come later in the first course</a:t>
            </a:r>
          </a:p>
        </p:txBody>
      </p:sp>
    </p:spTree>
    <p:extLst>
      <p:ext uri="{BB962C8B-B14F-4D97-AF65-F5344CB8AC3E}">
        <p14:creationId xmlns:p14="http://schemas.microsoft.com/office/powerpoint/2010/main" val="388511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3A7E-34D3-2943-9DF3-50032419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Doug is struggling!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827D5BF-1442-1F10-E18F-F2A8AD0776F7}"/>
              </a:ext>
            </a:extLst>
          </p:cNvPr>
          <p:cNvGrpSpPr/>
          <p:nvPr/>
        </p:nvGrpSpPr>
        <p:grpSpPr>
          <a:xfrm>
            <a:off x="9786389" y="3210417"/>
            <a:ext cx="1082936" cy="2400748"/>
            <a:chOff x="885713" y="2624866"/>
            <a:chExt cx="1082936" cy="240074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AB20F7A-775B-11B9-01F4-B212940F30DF}"/>
                </a:ext>
              </a:extLst>
            </p:cNvPr>
            <p:cNvSpPr/>
            <p:nvPr/>
          </p:nvSpPr>
          <p:spPr>
            <a:xfrm>
              <a:off x="1011220" y="2624866"/>
              <a:ext cx="430306" cy="6347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5A9D24C-190C-8EB6-F27E-5ED0396664E7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>
              <a:off x="1226373" y="3259567"/>
              <a:ext cx="0" cy="2796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CA8BF9-A3FB-68D9-CAD4-6F9EE14D9C80}"/>
                </a:ext>
              </a:extLst>
            </p:cNvPr>
            <p:cNvCxnSpPr>
              <a:cxnSpLocks/>
            </p:cNvCxnSpPr>
            <p:nvPr/>
          </p:nvCxnSpPr>
          <p:spPr>
            <a:xfrm>
              <a:off x="1226372" y="3550024"/>
              <a:ext cx="1" cy="623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3CC4372-907A-C3E6-CE2C-E9896950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226372" y="4173967"/>
              <a:ext cx="340659" cy="8516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A64E38B-72FD-D8D6-6972-722C26A7F6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714" y="4173967"/>
              <a:ext cx="340657" cy="8516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82F23D8-62F5-3DA0-276A-ACD53648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6371" y="3487719"/>
              <a:ext cx="430307" cy="623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797453D-B7F9-643B-05BF-F33A9A698D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6679" y="2942216"/>
              <a:ext cx="311970" cy="5455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901BDE6-0BB8-095F-D3B9-D024F198FE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5019" y="3550024"/>
              <a:ext cx="291352" cy="3012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6785701-A9AF-17B5-9DA1-213D42B4B7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713" y="3851237"/>
              <a:ext cx="64548" cy="3227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Callout 48">
            <a:extLst>
              <a:ext uri="{FF2B5EF4-FFF2-40B4-BE49-F238E27FC236}">
                <a16:creationId xmlns:a16="http://schemas.microsoft.com/office/drawing/2014/main" id="{9B847B17-C373-FD43-CB73-43BBFC184129}"/>
              </a:ext>
            </a:extLst>
          </p:cNvPr>
          <p:cNvSpPr/>
          <p:nvPr/>
        </p:nvSpPr>
        <p:spPr>
          <a:xfrm>
            <a:off x="6165589" y="2131636"/>
            <a:ext cx="2400496" cy="955182"/>
          </a:xfrm>
          <a:prstGeom prst="wedgeEllipseCallout">
            <a:avLst>
              <a:gd name="adj1" fmla="val 112276"/>
              <a:gd name="adj2" fmla="val 11014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should I do first? Second?</a:t>
            </a:r>
          </a:p>
        </p:txBody>
      </p:sp>
      <p:sp>
        <p:nvSpPr>
          <p:cNvPr id="50" name="Oval Callout 49">
            <a:extLst>
              <a:ext uri="{FF2B5EF4-FFF2-40B4-BE49-F238E27FC236}">
                <a16:creationId xmlns:a16="http://schemas.microsoft.com/office/drawing/2014/main" id="{8E8D6A0A-98F2-EF00-7B53-7F175D04EB44}"/>
              </a:ext>
            </a:extLst>
          </p:cNvPr>
          <p:cNvSpPr/>
          <p:nvPr/>
        </p:nvSpPr>
        <p:spPr>
          <a:xfrm>
            <a:off x="6995927" y="5528678"/>
            <a:ext cx="2400496" cy="1009001"/>
          </a:xfrm>
          <a:prstGeom prst="wedgeEllipseCallout">
            <a:avLst>
              <a:gd name="adj1" fmla="val 78461"/>
              <a:gd name="adj2" fmla="val -23546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 I make my code run/correct?</a:t>
            </a:r>
          </a:p>
        </p:txBody>
      </p:sp>
      <p:sp>
        <p:nvSpPr>
          <p:cNvPr id="51" name="Oval Callout 50">
            <a:extLst>
              <a:ext uri="{FF2B5EF4-FFF2-40B4-BE49-F238E27FC236}">
                <a16:creationId xmlns:a16="http://schemas.microsoft.com/office/drawing/2014/main" id="{32804710-976F-AC88-3DAE-7B3FE7D2E4D0}"/>
              </a:ext>
            </a:extLst>
          </p:cNvPr>
          <p:cNvSpPr/>
          <p:nvPr/>
        </p:nvSpPr>
        <p:spPr>
          <a:xfrm>
            <a:off x="6165589" y="3857369"/>
            <a:ext cx="2400496" cy="902149"/>
          </a:xfrm>
          <a:prstGeom prst="wedgeEllipseCallout">
            <a:avLst>
              <a:gd name="adj1" fmla="val 114997"/>
              <a:gd name="adj2" fmla="val -7436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functions should I use?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63CDB06D-A699-49C0-48A4-C2C86A0A70FE}"/>
              </a:ext>
            </a:extLst>
          </p:cNvPr>
          <p:cNvSpPr/>
          <p:nvPr/>
        </p:nvSpPr>
        <p:spPr>
          <a:xfrm>
            <a:off x="1875803" y="1871948"/>
            <a:ext cx="4074633" cy="147455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Algorithm</a:t>
            </a:r>
          </a:p>
          <a:p>
            <a:pPr algn="ctr"/>
            <a:r>
              <a:rPr lang="en-US" dirty="0"/>
              <a:t>Step-by-step process</a:t>
            </a:r>
          </a:p>
        </p:txBody>
      </p:sp>
    </p:spTree>
    <p:extLst>
      <p:ext uri="{BB962C8B-B14F-4D97-AF65-F5344CB8AC3E}">
        <p14:creationId xmlns:p14="http://schemas.microsoft.com/office/powerpoint/2010/main" val="2532310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3A7E-34D3-2943-9DF3-50032419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Doug is struggling!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827D5BF-1442-1F10-E18F-F2A8AD0776F7}"/>
              </a:ext>
            </a:extLst>
          </p:cNvPr>
          <p:cNvGrpSpPr/>
          <p:nvPr/>
        </p:nvGrpSpPr>
        <p:grpSpPr>
          <a:xfrm>
            <a:off x="9786389" y="3210417"/>
            <a:ext cx="1082936" cy="2400748"/>
            <a:chOff x="885713" y="2624866"/>
            <a:chExt cx="1082936" cy="240074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AB20F7A-775B-11B9-01F4-B212940F30DF}"/>
                </a:ext>
              </a:extLst>
            </p:cNvPr>
            <p:cNvSpPr/>
            <p:nvPr/>
          </p:nvSpPr>
          <p:spPr>
            <a:xfrm>
              <a:off x="1011220" y="2624866"/>
              <a:ext cx="430306" cy="6347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5A9D24C-190C-8EB6-F27E-5ED0396664E7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>
              <a:off x="1226373" y="3259567"/>
              <a:ext cx="0" cy="2796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CA8BF9-A3FB-68D9-CAD4-6F9EE14D9C80}"/>
                </a:ext>
              </a:extLst>
            </p:cNvPr>
            <p:cNvCxnSpPr>
              <a:cxnSpLocks/>
            </p:cNvCxnSpPr>
            <p:nvPr/>
          </p:nvCxnSpPr>
          <p:spPr>
            <a:xfrm>
              <a:off x="1226372" y="3550024"/>
              <a:ext cx="1" cy="623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3CC4372-907A-C3E6-CE2C-E9896950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226372" y="4173967"/>
              <a:ext cx="340659" cy="8516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A64E38B-72FD-D8D6-6972-722C26A7F6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714" y="4173967"/>
              <a:ext cx="340657" cy="8516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82F23D8-62F5-3DA0-276A-ACD53648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6371" y="3487719"/>
              <a:ext cx="430307" cy="623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797453D-B7F9-643B-05BF-F33A9A698D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6679" y="2942216"/>
              <a:ext cx="311970" cy="5455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901BDE6-0BB8-095F-D3B9-D024F198FE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5019" y="3550024"/>
              <a:ext cx="291352" cy="3012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6785701-A9AF-17B5-9DA1-213D42B4B7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713" y="3851237"/>
              <a:ext cx="64548" cy="3227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Callout 48">
            <a:extLst>
              <a:ext uri="{FF2B5EF4-FFF2-40B4-BE49-F238E27FC236}">
                <a16:creationId xmlns:a16="http://schemas.microsoft.com/office/drawing/2014/main" id="{9B847B17-C373-FD43-CB73-43BBFC184129}"/>
              </a:ext>
            </a:extLst>
          </p:cNvPr>
          <p:cNvSpPr/>
          <p:nvPr/>
        </p:nvSpPr>
        <p:spPr>
          <a:xfrm>
            <a:off x="6165589" y="2131636"/>
            <a:ext cx="2400496" cy="955182"/>
          </a:xfrm>
          <a:prstGeom prst="wedgeEllipseCallout">
            <a:avLst>
              <a:gd name="adj1" fmla="val 112276"/>
              <a:gd name="adj2" fmla="val 11014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should I do first? Second?</a:t>
            </a:r>
          </a:p>
        </p:txBody>
      </p:sp>
      <p:sp>
        <p:nvSpPr>
          <p:cNvPr id="50" name="Oval Callout 49">
            <a:extLst>
              <a:ext uri="{FF2B5EF4-FFF2-40B4-BE49-F238E27FC236}">
                <a16:creationId xmlns:a16="http://schemas.microsoft.com/office/drawing/2014/main" id="{8E8D6A0A-98F2-EF00-7B53-7F175D04EB44}"/>
              </a:ext>
            </a:extLst>
          </p:cNvPr>
          <p:cNvSpPr/>
          <p:nvPr/>
        </p:nvSpPr>
        <p:spPr>
          <a:xfrm>
            <a:off x="6995927" y="5528678"/>
            <a:ext cx="2400496" cy="1009001"/>
          </a:xfrm>
          <a:prstGeom prst="wedgeEllipseCallout">
            <a:avLst>
              <a:gd name="adj1" fmla="val 78461"/>
              <a:gd name="adj2" fmla="val -23546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 I make my code run/correct?</a:t>
            </a:r>
          </a:p>
        </p:txBody>
      </p:sp>
      <p:sp>
        <p:nvSpPr>
          <p:cNvPr id="51" name="Oval Callout 50">
            <a:extLst>
              <a:ext uri="{FF2B5EF4-FFF2-40B4-BE49-F238E27FC236}">
                <a16:creationId xmlns:a16="http://schemas.microsoft.com/office/drawing/2014/main" id="{32804710-976F-AC88-3DAE-7B3FE7D2E4D0}"/>
              </a:ext>
            </a:extLst>
          </p:cNvPr>
          <p:cNvSpPr/>
          <p:nvPr/>
        </p:nvSpPr>
        <p:spPr>
          <a:xfrm>
            <a:off x="6165589" y="3857369"/>
            <a:ext cx="2400496" cy="902149"/>
          </a:xfrm>
          <a:prstGeom prst="wedgeEllipseCallout">
            <a:avLst>
              <a:gd name="adj1" fmla="val 114997"/>
              <a:gd name="adj2" fmla="val -7436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functions should I use?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63CDB06D-A699-49C0-48A4-C2C86A0A70FE}"/>
              </a:ext>
            </a:extLst>
          </p:cNvPr>
          <p:cNvSpPr/>
          <p:nvPr/>
        </p:nvSpPr>
        <p:spPr>
          <a:xfrm>
            <a:off x="1875803" y="1871948"/>
            <a:ext cx="4074633" cy="147455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Algorithm</a:t>
            </a:r>
          </a:p>
          <a:p>
            <a:pPr algn="ctr"/>
            <a:r>
              <a:rPr lang="en-US" dirty="0"/>
              <a:t>Step-by-step process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68F81BB-2A3D-A0B9-44F2-2183C439A7D2}"/>
              </a:ext>
            </a:extLst>
          </p:cNvPr>
          <p:cNvSpPr/>
          <p:nvPr/>
        </p:nvSpPr>
        <p:spPr>
          <a:xfrm>
            <a:off x="1806525" y="3604608"/>
            <a:ext cx="4213188" cy="156278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Implementation</a:t>
            </a:r>
          </a:p>
          <a:p>
            <a:pPr algn="ctr"/>
            <a:r>
              <a:rPr lang="en-US" dirty="0"/>
              <a:t>Which libraries/functions </a:t>
            </a:r>
          </a:p>
        </p:txBody>
      </p:sp>
    </p:spTree>
    <p:extLst>
      <p:ext uri="{BB962C8B-B14F-4D97-AF65-F5344CB8AC3E}">
        <p14:creationId xmlns:p14="http://schemas.microsoft.com/office/powerpoint/2010/main" val="71026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3A7E-34D3-2943-9DF3-50032419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Doug is struggling!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827D5BF-1442-1F10-E18F-F2A8AD0776F7}"/>
              </a:ext>
            </a:extLst>
          </p:cNvPr>
          <p:cNvGrpSpPr/>
          <p:nvPr/>
        </p:nvGrpSpPr>
        <p:grpSpPr>
          <a:xfrm>
            <a:off x="9786389" y="3210417"/>
            <a:ext cx="1082936" cy="2400748"/>
            <a:chOff x="885713" y="2624866"/>
            <a:chExt cx="1082936" cy="240074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AB20F7A-775B-11B9-01F4-B212940F30DF}"/>
                </a:ext>
              </a:extLst>
            </p:cNvPr>
            <p:cNvSpPr/>
            <p:nvPr/>
          </p:nvSpPr>
          <p:spPr>
            <a:xfrm>
              <a:off x="1011220" y="2624866"/>
              <a:ext cx="430306" cy="6347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5A9D24C-190C-8EB6-F27E-5ED0396664E7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>
              <a:off x="1226373" y="3259567"/>
              <a:ext cx="0" cy="2796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CA8BF9-A3FB-68D9-CAD4-6F9EE14D9C80}"/>
                </a:ext>
              </a:extLst>
            </p:cNvPr>
            <p:cNvCxnSpPr>
              <a:cxnSpLocks/>
            </p:cNvCxnSpPr>
            <p:nvPr/>
          </p:nvCxnSpPr>
          <p:spPr>
            <a:xfrm>
              <a:off x="1226372" y="3550024"/>
              <a:ext cx="1" cy="623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3CC4372-907A-C3E6-CE2C-E9896950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226372" y="4173967"/>
              <a:ext cx="340659" cy="8516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A64E38B-72FD-D8D6-6972-722C26A7F6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714" y="4173967"/>
              <a:ext cx="340657" cy="8516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82F23D8-62F5-3DA0-276A-ACD53648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6371" y="3487719"/>
              <a:ext cx="430307" cy="623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797453D-B7F9-643B-05BF-F33A9A698D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6679" y="2942216"/>
              <a:ext cx="311970" cy="5455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901BDE6-0BB8-095F-D3B9-D024F198FE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5019" y="3550024"/>
              <a:ext cx="291352" cy="3012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6785701-A9AF-17B5-9DA1-213D42B4B7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713" y="3851237"/>
              <a:ext cx="64548" cy="3227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Callout 48">
            <a:extLst>
              <a:ext uri="{FF2B5EF4-FFF2-40B4-BE49-F238E27FC236}">
                <a16:creationId xmlns:a16="http://schemas.microsoft.com/office/drawing/2014/main" id="{9B847B17-C373-FD43-CB73-43BBFC184129}"/>
              </a:ext>
            </a:extLst>
          </p:cNvPr>
          <p:cNvSpPr/>
          <p:nvPr/>
        </p:nvSpPr>
        <p:spPr>
          <a:xfrm>
            <a:off x="6165589" y="2131636"/>
            <a:ext cx="2400496" cy="955182"/>
          </a:xfrm>
          <a:prstGeom prst="wedgeEllipseCallout">
            <a:avLst>
              <a:gd name="adj1" fmla="val 112276"/>
              <a:gd name="adj2" fmla="val 11014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should I do first? Second?</a:t>
            </a:r>
          </a:p>
        </p:txBody>
      </p:sp>
      <p:sp>
        <p:nvSpPr>
          <p:cNvPr id="50" name="Oval Callout 49">
            <a:extLst>
              <a:ext uri="{FF2B5EF4-FFF2-40B4-BE49-F238E27FC236}">
                <a16:creationId xmlns:a16="http://schemas.microsoft.com/office/drawing/2014/main" id="{8E8D6A0A-98F2-EF00-7B53-7F175D04EB44}"/>
              </a:ext>
            </a:extLst>
          </p:cNvPr>
          <p:cNvSpPr/>
          <p:nvPr/>
        </p:nvSpPr>
        <p:spPr>
          <a:xfrm>
            <a:off x="6995927" y="5528678"/>
            <a:ext cx="2400496" cy="1009001"/>
          </a:xfrm>
          <a:prstGeom prst="wedgeEllipseCallout">
            <a:avLst>
              <a:gd name="adj1" fmla="val 78461"/>
              <a:gd name="adj2" fmla="val -23546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 I make my code run/correct?</a:t>
            </a:r>
          </a:p>
        </p:txBody>
      </p:sp>
      <p:sp>
        <p:nvSpPr>
          <p:cNvPr id="51" name="Oval Callout 50">
            <a:extLst>
              <a:ext uri="{FF2B5EF4-FFF2-40B4-BE49-F238E27FC236}">
                <a16:creationId xmlns:a16="http://schemas.microsoft.com/office/drawing/2014/main" id="{32804710-976F-AC88-3DAE-7B3FE7D2E4D0}"/>
              </a:ext>
            </a:extLst>
          </p:cNvPr>
          <p:cNvSpPr/>
          <p:nvPr/>
        </p:nvSpPr>
        <p:spPr>
          <a:xfrm>
            <a:off x="6165589" y="3857369"/>
            <a:ext cx="2400496" cy="902149"/>
          </a:xfrm>
          <a:prstGeom prst="wedgeEllipseCallout">
            <a:avLst>
              <a:gd name="adj1" fmla="val 114997"/>
              <a:gd name="adj2" fmla="val -7436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functions should I use?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63CDB06D-A699-49C0-48A4-C2C86A0A70FE}"/>
              </a:ext>
            </a:extLst>
          </p:cNvPr>
          <p:cNvSpPr/>
          <p:nvPr/>
        </p:nvSpPr>
        <p:spPr>
          <a:xfrm>
            <a:off x="1875803" y="1871948"/>
            <a:ext cx="4074633" cy="147455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Algorithm</a:t>
            </a:r>
          </a:p>
          <a:p>
            <a:pPr algn="ctr"/>
            <a:r>
              <a:rPr lang="en-US" dirty="0"/>
              <a:t>Step-by-step process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68F81BB-2A3D-A0B9-44F2-2183C439A7D2}"/>
              </a:ext>
            </a:extLst>
          </p:cNvPr>
          <p:cNvSpPr/>
          <p:nvPr/>
        </p:nvSpPr>
        <p:spPr>
          <a:xfrm>
            <a:off x="1806525" y="3604608"/>
            <a:ext cx="4213188" cy="156278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Implementation</a:t>
            </a:r>
          </a:p>
          <a:p>
            <a:pPr algn="ctr"/>
            <a:r>
              <a:rPr lang="en-US" dirty="0"/>
              <a:t>Which libraries/functions 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96FAF31-37E6-B217-50D5-695C106F05C5}"/>
              </a:ext>
            </a:extLst>
          </p:cNvPr>
          <p:cNvSpPr/>
          <p:nvPr/>
        </p:nvSpPr>
        <p:spPr>
          <a:xfrm>
            <a:off x="2064953" y="5366676"/>
            <a:ext cx="4618123" cy="149132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Correct Code</a:t>
            </a:r>
          </a:p>
          <a:p>
            <a:pPr algn="ctr"/>
            <a:r>
              <a:rPr lang="en-US" dirty="0"/>
              <a:t>Avoid bugs and verify correct results</a:t>
            </a:r>
          </a:p>
        </p:txBody>
      </p:sp>
    </p:spTree>
    <p:extLst>
      <p:ext uri="{BB962C8B-B14F-4D97-AF65-F5344CB8AC3E}">
        <p14:creationId xmlns:p14="http://schemas.microsoft.com/office/powerpoint/2010/main" val="656614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2AA2CF-F6FF-DC45-849E-DC40B69DA4B4}"/>
              </a:ext>
            </a:extLst>
          </p:cNvPr>
          <p:cNvSpPr txBox="1"/>
          <p:nvPr/>
        </p:nvSpPr>
        <p:spPr>
          <a:xfrm>
            <a:off x="1127249" y="2872294"/>
            <a:ext cx="10247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We decouple the algorithm and the code!</a:t>
            </a:r>
          </a:p>
        </p:txBody>
      </p:sp>
    </p:spTree>
    <p:extLst>
      <p:ext uri="{BB962C8B-B14F-4D97-AF65-F5344CB8AC3E}">
        <p14:creationId xmlns:p14="http://schemas.microsoft.com/office/powerpoint/2010/main" val="162502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3A7E-34D3-2943-9DF3-50032419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 is most important</a:t>
            </a:r>
            <a:br>
              <a:rPr lang="en-US" dirty="0"/>
            </a:br>
            <a:r>
              <a:rPr lang="en-US" sz="2800" dirty="0"/>
              <a:t>Let’s make sure Doug is proficient here first!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827D5BF-1442-1F10-E18F-F2A8AD0776F7}"/>
              </a:ext>
            </a:extLst>
          </p:cNvPr>
          <p:cNvGrpSpPr/>
          <p:nvPr/>
        </p:nvGrpSpPr>
        <p:grpSpPr>
          <a:xfrm>
            <a:off x="9786389" y="3210417"/>
            <a:ext cx="1082936" cy="2400748"/>
            <a:chOff x="885713" y="2624866"/>
            <a:chExt cx="1082936" cy="240074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AB20F7A-775B-11B9-01F4-B212940F30DF}"/>
                </a:ext>
              </a:extLst>
            </p:cNvPr>
            <p:cNvSpPr/>
            <p:nvPr/>
          </p:nvSpPr>
          <p:spPr>
            <a:xfrm>
              <a:off x="1011220" y="2624866"/>
              <a:ext cx="430306" cy="6347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5A9D24C-190C-8EB6-F27E-5ED0396664E7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>
              <a:off x="1226373" y="3259567"/>
              <a:ext cx="0" cy="2796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CA8BF9-A3FB-68D9-CAD4-6F9EE14D9C80}"/>
                </a:ext>
              </a:extLst>
            </p:cNvPr>
            <p:cNvCxnSpPr>
              <a:cxnSpLocks/>
            </p:cNvCxnSpPr>
            <p:nvPr/>
          </p:nvCxnSpPr>
          <p:spPr>
            <a:xfrm>
              <a:off x="1226372" y="3550024"/>
              <a:ext cx="1" cy="623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3CC4372-907A-C3E6-CE2C-E9896950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226372" y="4173967"/>
              <a:ext cx="340659" cy="8516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A64E38B-72FD-D8D6-6972-722C26A7F6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714" y="4173967"/>
              <a:ext cx="340657" cy="8516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82F23D8-62F5-3DA0-276A-ACD53648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6371" y="3487719"/>
              <a:ext cx="430307" cy="623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797453D-B7F9-643B-05BF-F33A9A698D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6679" y="2942216"/>
              <a:ext cx="311970" cy="5455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901BDE6-0BB8-095F-D3B9-D024F198FE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5019" y="3550024"/>
              <a:ext cx="291352" cy="3012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6785701-A9AF-17B5-9DA1-213D42B4B7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713" y="3851237"/>
              <a:ext cx="64548" cy="3227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Callout 48">
            <a:extLst>
              <a:ext uri="{FF2B5EF4-FFF2-40B4-BE49-F238E27FC236}">
                <a16:creationId xmlns:a16="http://schemas.microsoft.com/office/drawing/2014/main" id="{9B847B17-C373-FD43-CB73-43BBFC184129}"/>
              </a:ext>
            </a:extLst>
          </p:cNvPr>
          <p:cNvSpPr/>
          <p:nvPr/>
        </p:nvSpPr>
        <p:spPr>
          <a:xfrm>
            <a:off x="6165589" y="2131636"/>
            <a:ext cx="2400496" cy="955182"/>
          </a:xfrm>
          <a:prstGeom prst="wedgeEllipseCallout">
            <a:avLst>
              <a:gd name="adj1" fmla="val 112276"/>
              <a:gd name="adj2" fmla="val 11014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should I do first? Second?</a:t>
            </a:r>
          </a:p>
        </p:txBody>
      </p:sp>
      <p:sp>
        <p:nvSpPr>
          <p:cNvPr id="50" name="Oval Callout 49">
            <a:extLst>
              <a:ext uri="{FF2B5EF4-FFF2-40B4-BE49-F238E27FC236}">
                <a16:creationId xmlns:a16="http://schemas.microsoft.com/office/drawing/2014/main" id="{8E8D6A0A-98F2-EF00-7B53-7F175D04EB44}"/>
              </a:ext>
            </a:extLst>
          </p:cNvPr>
          <p:cNvSpPr/>
          <p:nvPr/>
        </p:nvSpPr>
        <p:spPr>
          <a:xfrm>
            <a:off x="6995927" y="5528678"/>
            <a:ext cx="2400496" cy="1009001"/>
          </a:xfrm>
          <a:prstGeom prst="wedgeEllipseCallout">
            <a:avLst>
              <a:gd name="adj1" fmla="val 78461"/>
              <a:gd name="adj2" fmla="val -23546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 I make my code run/correct?</a:t>
            </a:r>
          </a:p>
        </p:txBody>
      </p:sp>
      <p:sp>
        <p:nvSpPr>
          <p:cNvPr id="51" name="Oval Callout 50">
            <a:extLst>
              <a:ext uri="{FF2B5EF4-FFF2-40B4-BE49-F238E27FC236}">
                <a16:creationId xmlns:a16="http://schemas.microsoft.com/office/drawing/2014/main" id="{32804710-976F-AC88-3DAE-7B3FE7D2E4D0}"/>
              </a:ext>
            </a:extLst>
          </p:cNvPr>
          <p:cNvSpPr/>
          <p:nvPr/>
        </p:nvSpPr>
        <p:spPr>
          <a:xfrm>
            <a:off x="6165589" y="3857369"/>
            <a:ext cx="2400496" cy="902149"/>
          </a:xfrm>
          <a:prstGeom prst="wedgeEllipseCallout">
            <a:avLst>
              <a:gd name="adj1" fmla="val 114997"/>
              <a:gd name="adj2" fmla="val -7436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functions should I use?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63CDB06D-A699-49C0-48A4-C2C86A0A70FE}"/>
              </a:ext>
            </a:extLst>
          </p:cNvPr>
          <p:cNvSpPr/>
          <p:nvPr/>
        </p:nvSpPr>
        <p:spPr>
          <a:xfrm>
            <a:off x="1875803" y="1871948"/>
            <a:ext cx="4074633" cy="155705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Algorithm</a:t>
            </a:r>
          </a:p>
          <a:p>
            <a:pPr algn="ctr"/>
            <a:r>
              <a:rPr lang="en-US" dirty="0"/>
              <a:t>Step-by-step process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68F81BB-2A3D-A0B9-44F2-2183C439A7D2}"/>
              </a:ext>
            </a:extLst>
          </p:cNvPr>
          <p:cNvSpPr/>
          <p:nvPr/>
        </p:nvSpPr>
        <p:spPr>
          <a:xfrm>
            <a:off x="1806525" y="3604608"/>
            <a:ext cx="4213188" cy="156278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Implementation</a:t>
            </a:r>
          </a:p>
          <a:p>
            <a:pPr algn="ctr"/>
            <a:r>
              <a:rPr lang="en-US" dirty="0"/>
              <a:t>Which libraries/functions 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96FAF31-37E6-B217-50D5-695C106F05C5}"/>
              </a:ext>
            </a:extLst>
          </p:cNvPr>
          <p:cNvSpPr/>
          <p:nvPr/>
        </p:nvSpPr>
        <p:spPr>
          <a:xfrm>
            <a:off x="2064953" y="5366676"/>
            <a:ext cx="4618123" cy="149132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Correct Code</a:t>
            </a:r>
          </a:p>
          <a:p>
            <a:pPr algn="ctr"/>
            <a:r>
              <a:rPr lang="en-US" dirty="0"/>
              <a:t>Avoid bugs and verify correct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09A19-DEDC-D99F-F039-CABC515AE66D}"/>
              </a:ext>
            </a:extLst>
          </p:cNvPr>
          <p:cNvSpPr txBox="1"/>
          <p:nvPr/>
        </p:nvSpPr>
        <p:spPr>
          <a:xfrm>
            <a:off x="386486" y="2097908"/>
            <a:ext cx="12741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Start here!</a:t>
            </a:r>
          </a:p>
        </p:txBody>
      </p:sp>
    </p:spTree>
    <p:extLst>
      <p:ext uri="{BB962C8B-B14F-4D97-AF65-F5344CB8AC3E}">
        <p14:creationId xmlns:p14="http://schemas.microsoft.com/office/powerpoint/2010/main" val="4022708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E46F8-300F-50F2-F943-CD48BA54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  <a:br>
              <a:rPr lang="en-US" dirty="0"/>
            </a:br>
            <a:r>
              <a:rPr lang="en-US" sz="3200" dirty="0"/>
              <a:t>Summarize a health survey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7E171-FB1E-4CE2-E430-D799784D3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3" y="1898333"/>
            <a:ext cx="5159829" cy="2350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CE06CB-E4FB-0184-820D-4C60C4B50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48" y="5141800"/>
            <a:ext cx="6868828" cy="1325563"/>
          </a:xfrm>
          <a:prstGeom prst="rect">
            <a:avLst/>
          </a:prstGeom>
        </p:spPr>
      </p:pic>
      <p:sp>
        <p:nvSpPr>
          <p:cNvPr id="7" name="Plus 6">
            <a:extLst>
              <a:ext uri="{FF2B5EF4-FFF2-40B4-BE49-F238E27FC236}">
                <a16:creationId xmlns:a16="http://schemas.microsoft.com/office/drawing/2014/main" id="{8EFA2FC4-B391-B752-B1BB-963F5DD09EB2}"/>
              </a:ext>
            </a:extLst>
          </p:cNvPr>
          <p:cNvSpPr/>
          <p:nvPr/>
        </p:nvSpPr>
        <p:spPr>
          <a:xfrm>
            <a:off x="2677885" y="4354286"/>
            <a:ext cx="653143" cy="653143"/>
          </a:xfrm>
          <a:prstGeom prst="mathPlu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A203049-DC51-4015-DE4A-290ED91B8D34}"/>
              </a:ext>
            </a:extLst>
          </p:cNvPr>
          <p:cNvSpPr/>
          <p:nvPr/>
        </p:nvSpPr>
        <p:spPr>
          <a:xfrm>
            <a:off x="6096000" y="3565835"/>
            <a:ext cx="1306286" cy="67172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../../../../Desktop/Screen%20Shot%202018-03-22%20at%201.46.34%20">
            <a:extLst>
              <a:ext uri="{FF2B5EF4-FFF2-40B4-BE49-F238E27FC236}">
                <a16:creationId xmlns:a16="http://schemas.microsoft.com/office/drawing/2014/main" id="{55C6BC16-FF70-F4F1-F602-61721864EF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97"/>
          <a:stretch/>
        </p:blipFill>
        <p:spPr bwMode="auto">
          <a:xfrm>
            <a:off x="7630885" y="3277553"/>
            <a:ext cx="4303567" cy="12482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42436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2C91-DAE4-E2A6-F294-9CC26348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code solution in Tableau Prep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6A3127-0EA2-6506-28B3-8409871DD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77" y="1945521"/>
            <a:ext cx="11567155" cy="3417301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21021811-E676-6EE5-D62B-27B4EEF9B49F}"/>
              </a:ext>
            </a:extLst>
          </p:cNvPr>
          <p:cNvSpPr/>
          <p:nvPr/>
        </p:nvSpPr>
        <p:spPr>
          <a:xfrm>
            <a:off x="7135318" y="2068642"/>
            <a:ext cx="3672590" cy="612648"/>
          </a:xfrm>
          <a:prstGeom prst="wedgeRoundRectCallout">
            <a:avLst>
              <a:gd name="adj1" fmla="val -63282"/>
              <a:gd name="adj2" fmla="val 3803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Bifurcate + filter replaces an IF</a:t>
            </a:r>
          </a:p>
        </p:txBody>
      </p:sp>
    </p:spTree>
    <p:extLst>
      <p:ext uri="{BB962C8B-B14F-4D97-AF65-F5344CB8AC3E}">
        <p14:creationId xmlns:p14="http://schemas.microsoft.com/office/powerpoint/2010/main" val="3734226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32CE-3054-54AE-EA4C-836CC2AD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code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FEBE71-29B2-391A-BA06-F137E5878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5383"/>
            <a:ext cx="12116075" cy="334600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AA5DA80-7A41-1F5E-601B-CA7C5AD6ACF1}"/>
              </a:ext>
            </a:extLst>
          </p:cNvPr>
          <p:cNvGrpSpPr/>
          <p:nvPr/>
        </p:nvGrpSpPr>
        <p:grpSpPr>
          <a:xfrm>
            <a:off x="3944425" y="4671565"/>
            <a:ext cx="3985372" cy="1933734"/>
            <a:chOff x="5578353" y="4641585"/>
            <a:chExt cx="3985372" cy="1933734"/>
          </a:xfrm>
        </p:grpSpPr>
        <p:sp>
          <p:nvSpPr>
            <p:cNvPr id="4" name="Rounded Rectangular Callout 3">
              <a:extLst>
                <a:ext uri="{FF2B5EF4-FFF2-40B4-BE49-F238E27FC236}">
                  <a16:creationId xmlns:a16="http://schemas.microsoft.com/office/drawing/2014/main" id="{B15C4489-27F1-33C9-54C2-3CFC893541EF}"/>
                </a:ext>
              </a:extLst>
            </p:cNvPr>
            <p:cNvSpPr/>
            <p:nvPr/>
          </p:nvSpPr>
          <p:spPr>
            <a:xfrm>
              <a:off x="5578353" y="4641585"/>
              <a:ext cx="3985372" cy="1933734"/>
            </a:xfrm>
            <a:prstGeom prst="wedgeRoundRectCallout">
              <a:avLst>
                <a:gd name="adj1" fmla="val -6863"/>
                <a:gd name="adj2" fmla="val -79022"/>
                <a:gd name="adj3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9A0ACFA-55DC-8E75-B391-1921D809E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7411" y="5033204"/>
              <a:ext cx="3627255" cy="1150495"/>
            </a:xfrm>
            <a:prstGeom prst="rect">
              <a:avLst/>
            </a:prstGeom>
          </p:spPr>
        </p:pic>
      </p:grpSp>
      <p:sp>
        <p:nvSpPr>
          <p:cNvPr id="5" name="Left Arrow 4">
            <a:extLst>
              <a:ext uri="{FF2B5EF4-FFF2-40B4-BE49-F238E27FC236}">
                <a16:creationId xmlns:a16="http://schemas.microsoft.com/office/drawing/2014/main" id="{017370E9-E3F1-B114-BE83-F4E558ED2A6F}"/>
              </a:ext>
            </a:extLst>
          </p:cNvPr>
          <p:cNvSpPr/>
          <p:nvPr/>
        </p:nvSpPr>
        <p:spPr>
          <a:xfrm>
            <a:off x="8108855" y="5070935"/>
            <a:ext cx="1484026" cy="1150495"/>
          </a:xfrm>
          <a:prstGeom prst="leftArrow">
            <a:avLst/>
          </a:prstGeom>
          <a:solidFill>
            <a:srgbClr val="E971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Code</a:t>
            </a:r>
          </a:p>
        </p:txBody>
      </p:sp>
    </p:spTree>
    <p:extLst>
      <p:ext uri="{BB962C8B-B14F-4D97-AF65-F5344CB8AC3E}">
        <p14:creationId xmlns:p14="http://schemas.microsoft.com/office/powerpoint/2010/main" val="3074258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C955-F8A6-4C2D-5BDA-71EE0604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 to a scripting language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E75549-70F9-62FD-0593-06255F6D0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344" y="3732862"/>
            <a:ext cx="3496456" cy="29146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817A8D-0306-A679-8199-492C704E1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83" y="1436166"/>
            <a:ext cx="8316460" cy="2296696"/>
          </a:xfrm>
          <a:prstGeom prst="rect">
            <a:avLst/>
          </a:prstGeom>
        </p:spPr>
      </p:pic>
      <p:sp>
        <p:nvSpPr>
          <p:cNvPr id="5" name="Bent Arrow 4">
            <a:extLst>
              <a:ext uri="{FF2B5EF4-FFF2-40B4-BE49-F238E27FC236}">
                <a16:creationId xmlns:a16="http://schemas.microsoft.com/office/drawing/2014/main" id="{43E31D0E-28A0-DB10-153E-1BD1AE987C9A}"/>
              </a:ext>
            </a:extLst>
          </p:cNvPr>
          <p:cNvSpPr/>
          <p:nvPr/>
        </p:nvSpPr>
        <p:spPr>
          <a:xfrm flipV="1">
            <a:off x="5771214" y="3732862"/>
            <a:ext cx="1933731" cy="1109272"/>
          </a:xfrm>
          <a:prstGeom prst="ben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65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EADD71-1B0A-6B93-7745-EBD85859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Beliefs</a:t>
            </a:r>
          </a:p>
        </p:txBody>
      </p:sp>
    </p:spTree>
    <p:extLst>
      <p:ext uri="{BB962C8B-B14F-4D97-AF65-F5344CB8AC3E}">
        <p14:creationId xmlns:p14="http://schemas.microsoft.com/office/powerpoint/2010/main" val="130394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11C3-BB66-CE6B-13B8-8A1601C3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Side effects impede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EC7DCC-3F8A-41C8-DC90-F375B7594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462" y="2943901"/>
            <a:ext cx="4029712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35557C-333C-0193-9588-E89383BA2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17850"/>
            <a:ext cx="5170512" cy="11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5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3FF0-342F-8B78-17B8-C95EA2B1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There is an over-emphasis on programming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31CE30-D368-2A3C-8BD3-AEC23FAC9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45" y="2003928"/>
            <a:ext cx="10695415" cy="3159762"/>
          </a:xfrm>
          <a:prstGeom prst="rect">
            <a:avLst/>
          </a:prstGeom>
        </p:spPr>
      </p:pic>
      <p:sp>
        <p:nvSpPr>
          <p:cNvPr id="4" name="Left Arrow 3">
            <a:extLst>
              <a:ext uri="{FF2B5EF4-FFF2-40B4-BE49-F238E27FC236}">
                <a16:creationId xmlns:a16="http://schemas.microsoft.com/office/drawing/2014/main" id="{55D3A21E-EEC4-F540-381D-1523B7A92596}"/>
              </a:ext>
            </a:extLst>
          </p:cNvPr>
          <p:cNvSpPr/>
          <p:nvPr/>
        </p:nvSpPr>
        <p:spPr>
          <a:xfrm rot="1554973">
            <a:off x="8703442" y="4626339"/>
            <a:ext cx="3309521" cy="1761925"/>
          </a:xfrm>
          <a:prstGeom prst="leftArrow">
            <a:avLst/>
          </a:prstGeom>
          <a:solidFill>
            <a:srgbClr val="E971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All drag and drop in Tableau Prep</a:t>
            </a:r>
          </a:p>
        </p:txBody>
      </p:sp>
    </p:spTree>
    <p:extLst>
      <p:ext uri="{BB962C8B-B14F-4D97-AF65-F5344CB8AC3E}">
        <p14:creationId xmlns:p14="http://schemas.microsoft.com/office/powerpoint/2010/main" val="341055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6706-8ADF-36A0-0662-1F92BF5A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Loops should become the next GO TO statement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0DCC3-10D0-9662-44BA-F08CC8856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6202"/>
            <a:ext cx="5824928" cy="4855602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75226B0A-AB89-C8CA-946A-BBD2CBC5BDAE}"/>
              </a:ext>
            </a:extLst>
          </p:cNvPr>
          <p:cNvSpPr/>
          <p:nvPr/>
        </p:nvSpPr>
        <p:spPr>
          <a:xfrm>
            <a:off x="7487586" y="3852472"/>
            <a:ext cx="2765685" cy="1339306"/>
          </a:xfrm>
          <a:prstGeom prst="wedgeRoundRectCallout">
            <a:avLst>
              <a:gd name="adj1" fmla="val -78286"/>
              <a:gd name="adj2" fmla="val -47186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Look Mom! No Loops!</a:t>
            </a:r>
          </a:p>
        </p:txBody>
      </p:sp>
    </p:spTree>
    <p:extLst>
      <p:ext uri="{BB962C8B-B14F-4D97-AF65-F5344CB8AC3E}">
        <p14:creationId xmlns:p14="http://schemas.microsoft.com/office/powerpoint/2010/main" val="314836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EADD71-1B0A-6B93-7745-EBD85859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125769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2091E9-6C89-6588-3447-B6881499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Code should read like prose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0E40F4-1D3E-86D3-855A-6578AC99C35A}"/>
              </a:ext>
            </a:extLst>
          </p:cNvPr>
          <p:cNvGrpSpPr/>
          <p:nvPr/>
        </p:nvGrpSpPr>
        <p:grpSpPr>
          <a:xfrm>
            <a:off x="1453021" y="2727902"/>
            <a:ext cx="4092615" cy="1994000"/>
            <a:chOff x="590549" y="5861053"/>
            <a:chExt cx="4092615" cy="1994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5990A8-317C-DBEE-9ADA-0A72AC254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549" y="7042234"/>
              <a:ext cx="4092615" cy="81281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DB51B8-7A3A-B036-9921-98EA44742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549" y="5861053"/>
              <a:ext cx="3891985" cy="960783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F7D199D-BAD1-38EC-1EC3-4A447A9431EA}"/>
              </a:ext>
            </a:extLst>
          </p:cNvPr>
          <p:cNvSpPr txBox="1"/>
          <p:nvPr/>
        </p:nvSpPr>
        <p:spPr>
          <a:xfrm>
            <a:off x="6481474" y="2780744"/>
            <a:ext cx="3784306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Naming rules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Data </a:t>
            </a:r>
            <a:r>
              <a:rPr lang="en-US" sz="2800" dirty="0">
                <a:sym typeface="Wingdings" pitchFamily="2" charset="2"/>
              </a:rPr>
              <a:t> noun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Function  verb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Boolean  predicate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281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5FA3-7663-37F6-193E-2181541A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Learning to program is hard!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A6F9FE-3F91-469C-F173-8EDF2CF841F8}"/>
              </a:ext>
            </a:extLst>
          </p:cNvPr>
          <p:cNvGrpSpPr/>
          <p:nvPr/>
        </p:nvGrpSpPr>
        <p:grpSpPr>
          <a:xfrm>
            <a:off x="10812332" y="3165613"/>
            <a:ext cx="1082936" cy="2400748"/>
            <a:chOff x="885713" y="2624866"/>
            <a:chExt cx="1082936" cy="24007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B07E104-AEB9-343F-A9C5-504FB317F0C9}"/>
                </a:ext>
              </a:extLst>
            </p:cNvPr>
            <p:cNvSpPr/>
            <p:nvPr/>
          </p:nvSpPr>
          <p:spPr>
            <a:xfrm>
              <a:off x="1011220" y="2624866"/>
              <a:ext cx="430306" cy="6347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5AA972-7080-1F1F-768A-3E6CD7638FD5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1226373" y="3259567"/>
              <a:ext cx="0" cy="2796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88CCD77-C04F-857E-6AB2-4B335A59E6B7}"/>
                </a:ext>
              </a:extLst>
            </p:cNvPr>
            <p:cNvCxnSpPr>
              <a:cxnSpLocks/>
            </p:cNvCxnSpPr>
            <p:nvPr/>
          </p:nvCxnSpPr>
          <p:spPr>
            <a:xfrm>
              <a:off x="1226372" y="3550024"/>
              <a:ext cx="1" cy="623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14F3581-1086-4ED2-22EB-044D83B85DA7}"/>
                </a:ext>
              </a:extLst>
            </p:cNvPr>
            <p:cNvCxnSpPr>
              <a:cxnSpLocks/>
            </p:cNvCxnSpPr>
            <p:nvPr/>
          </p:nvCxnSpPr>
          <p:spPr>
            <a:xfrm>
              <a:off x="1226372" y="4173967"/>
              <a:ext cx="340659" cy="8516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AD7AE03-B0B3-279B-05C2-251EE21230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714" y="4173967"/>
              <a:ext cx="340657" cy="8516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4C32B2D-B481-2DF9-1B1E-53023AAB30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6371" y="3487719"/>
              <a:ext cx="430307" cy="623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22DD453-1390-34EC-902D-023D3D01B5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6679" y="2942216"/>
              <a:ext cx="311970" cy="5455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812447C-CE8C-092E-2A2B-F75FB79CCF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5019" y="3550024"/>
              <a:ext cx="291352" cy="3012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AAC249-BF30-5562-54CC-F4C5444934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713" y="3851237"/>
              <a:ext cx="64548" cy="3227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Callout 25">
            <a:extLst>
              <a:ext uri="{FF2B5EF4-FFF2-40B4-BE49-F238E27FC236}">
                <a16:creationId xmlns:a16="http://schemas.microsoft.com/office/drawing/2014/main" id="{80BEE62F-75FB-6484-3416-9348077E58DC}"/>
              </a:ext>
            </a:extLst>
          </p:cNvPr>
          <p:cNvSpPr/>
          <p:nvPr/>
        </p:nvSpPr>
        <p:spPr>
          <a:xfrm>
            <a:off x="7191532" y="2086832"/>
            <a:ext cx="2400496" cy="955182"/>
          </a:xfrm>
          <a:prstGeom prst="wedgeEllipseCallout">
            <a:avLst>
              <a:gd name="adj1" fmla="val 112276"/>
              <a:gd name="adj2" fmla="val 11014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should I do first? Second?</a:t>
            </a:r>
          </a:p>
        </p:txBody>
      </p:sp>
      <p:sp>
        <p:nvSpPr>
          <p:cNvPr id="27" name="Oval Callout 26">
            <a:extLst>
              <a:ext uri="{FF2B5EF4-FFF2-40B4-BE49-F238E27FC236}">
                <a16:creationId xmlns:a16="http://schemas.microsoft.com/office/drawing/2014/main" id="{575B1CB6-A058-6350-7186-D9E5F6C204C1}"/>
              </a:ext>
            </a:extLst>
          </p:cNvPr>
          <p:cNvSpPr/>
          <p:nvPr/>
        </p:nvSpPr>
        <p:spPr>
          <a:xfrm>
            <a:off x="8021870" y="5483874"/>
            <a:ext cx="2400496" cy="1009001"/>
          </a:xfrm>
          <a:prstGeom prst="wedgeEllipseCallout">
            <a:avLst>
              <a:gd name="adj1" fmla="val 78461"/>
              <a:gd name="adj2" fmla="val -23546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 I make my code run/correct?</a:t>
            </a:r>
          </a:p>
        </p:txBody>
      </p:sp>
      <p:sp>
        <p:nvSpPr>
          <p:cNvPr id="28" name="Oval Callout 27">
            <a:extLst>
              <a:ext uri="{FF2B5EF4-FFF2-40B4-BE49-F238E27FC236}">
                <a16:creationId xmlns:a16="http://schemas.microsoft.com/office/drawing/2014/main" id="{27A5EF65-5223-8686-1593-2B38F2CD27D4}"/>
              </a:ext>
            </a:extLst>
          </p:cNvPr>
          <p:cNvSpPr/>
          <p:nvPr/>
        </p:nvSpPr>
        <p:spPr>
          <a:xfrm>
            <a:off x="7191532" y="3812565"/>
            <a:ext cx="2400496" cy="902149"/>
          </a:xfrm>
          <a:prstGeom prst="wedgeEllipseCallout">
            <a:avLst>
              <a:gd name="adj1" fmla="val 114997"/>
              <a:gd name="adj2" fmla="val -7436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functions should I use?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1685E6B-D739-590D-B751-ABFCC36AD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6202"/>
            <a:ext cx="5824928" cy="485560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3E0194D-C792-C9DF-F0A4-E2CFC8800227}"/>
              </a:ext>
            </a:extLst>
          </p:cNvPr>
          <p:cNvSpPr/>
          <p:nvPr/>
        </p:nvSpPr>
        <p:spPr>
          <a:xfrm>
            <a:off x="644577" y="1558977"/>
            <a:ext cx="6190938" cy="4992827"/>
          </a:xfrm>
          <a:prstGeom prst="rect">
            <a:avLst/>
          </a:prstGeom>
          <a:solidFill>
            <a:srgbClr val="FFFFFF">
              <a:alpha val="6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0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5AC6-BD69-AE12-1CE4-3CA19328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Coding should come later in the first course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00975D9-719E-6575-ED61-B86CA396FD7E}"/>
              </a:ext>
            </a:extLst>
          </p:cNvPr>
          <p:cNvSpPr txBox="1">
            <a:spLocks/>
          </p:cNvSpPr>
          <p:nvPr/>
        </p:nvSpPr>
        <p:spPr>
          <a:xfrm>
            <a:off x="3071735" y="1875872"/>
            <a:ext cx="5005388" cy="75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Outline for DSCI 210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3CB905-78B4-199B-98D5-96D65B9B74E6}"/>
              </a:ext>
            </a:extLst>
          </p:cNvPr>
          <p:cNvSpPr txBox="1">
            <a:spLocks/>
          </p:cNvSpPr>
          <p:nvPr/>
        </p:nvSpPr>
        <p:spPr>
          <a:xfrm>
            <a:off x="838200" y="2675731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/>
              <a:t>Intro to Tidy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Aggregation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Data Verbs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Intro to Visualization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Classification and CART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String Verbs and Window Functions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D1D904C-BBAC-6C32-8FD4-574E85835751}"/>
              </a:ext>
            </a:extLst>
          </p:cNvPr>
          <p:cNvSpPr txBox="1">
            <a:spLocks/>
          </p:cNvSpPr>
          <p:nvPr/>
        </p:nvSpPr>
        <p:spPr>
          <a:xfrm>
            <a:off x="6172200" y="2675731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en-US"/>
              <a:t>Managing data with R/tidyverse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/>
              <a:t>Reshaping tables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/>
              <a:t>Table joins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/>
              <a:t>Intro to Arules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F30C3B6-9AD6-FF9B-10FD-EAE972819CF4}"/>
              </a:ext>
            </a:extLst>
          </p:cNvPr>
          <p:cNvSpPr txBox="1">
            <a:spLocks/>
          </p:cNvSpPr>
          <p:nvPr/>
        </p:nvSpPr>
        <p:spPr>
          <a:xfrm>
            <a:off x="685800" y="2531270"/>
            <a:ext cx="5157788" cy="4075060"/>
          </a:xfrm>
          <a:prstGeom prst="rect">
            <a:avLst/>
          </a:prstGeom>
          <a:solidFill>
            <a:srgbClr val="00B0F0">
              <a:alpha val="1451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/>
          </a:p>
          <a:p>
            <a:pPr marL="0" indent="0" algn="ctr">
              <a:buFont typeface="Arial" panose="020B0604020202020204" pitchFamily="34" charset="0"/>
              <a:buNone/>
            </a:pPr>
            <a:endParaRPr lang="en-US"/>
          </a:p>
          <a:p>
            <a:pPr marL="0" indent="0" algn="ctr">
              <a:buFont typeface="Arial" panose="020B0604020202020204" pitchFamily="34" charset="0"/>
              <a:buNone/>
            </a:pPr>
            <a:endParaRPr lang="en-US"/>
          </a:p>
          <a:p>
            <a:pPr marL="0" indent="0" algn="ctr">
              <a:buFont typeface="Arial" panose="020B0604020202020204" pitchFamily="34" charset="0"/>
              <a:buNone/>
            </a:pPr>
            <a:endParaRPr lang="en-US"/>
          </a:p>
          <a:p>
            <a:pPr marL="0" indent="0" algn="ctr">
              <a:buFont typeface="Arial" panose="020B0604020202020204" pitchFamily="34" charset="0"/>
              <a:buNone/>
            </a:pPr>
            <a:endParaRPr lang="en-US"/>
          </a:p>
          <a:p>
            <a:pPr marL="0" indent="0" algn="ctr">
              <a:buFont typeface="Arial" panose="020B0604020202020204" pitchFamily="34" charset="0"/>
              <a:buNone/>
            </a:pPr>
            <a:endParaRPr lang="en-US"/>
          </a:p>
          <a:p>
            <a:pPr marL="0" indent="0" algn="ctr">
              <a:buFont typeface="Arial" panose="020B0604020202020204" pitchFamily="34" charset="0"/>
              <a:buNone/>
            </a:pPr>
            <a:endParaRPr lang="en-US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solidFill>
                  <a:srgbClr val="00B0F0"/>
                </a:solidFill>
              </a:rPr>
              <a:t>Low Code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D3E1F4A-568B-D181-F1AE-C403CEB7F3A6}"/>
              </a:ext>
            </a:extLst>
          </p:cNvPr>
          <p:cNvSpPr txBox="1">
            <a:spLocks/>
          </p:cNvSpPr>
          <p:nvPr/>
        </p:nvSpPr>
        <p:spPr>
          <a:xfrm>
            <a:off x="5995988" y="2531269"/>
            <a:ext cx="5183187" cy="4075060"/>
          </a:xfrm>
          <a:prstGeom prst="rect">
            <a:avLst/>
          </a:prstGeom>
          <a:solidFill>
            <a:srgbClr val="E97132">
              <a:alpha val="15294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 algn="ctr">
              <a:buFont typeface="Arial" panose="020B0604020202020204" pitchFamily="34" charset="0"/>
              <a:buNone/>
            </a:pPr>
            <a:endParaRPr lang="en-US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solidFill>
                  <a:schemeClr val="accent2"/>
                </a:solidFill>
              </a:rPr>
              <a:t>Scripting + Low Code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9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4251</TotalTime>
  <Words>383</Words>
  <Application>Microsoft Macintosh PowerPoint</Application>
  <PresentationFormat>Widescreen</PresentationFormat>
  <Paragraphs>97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Wingdings</vt:lpstr>
      <vt:lpstr>Office Theme</vt:lpstr>
      <vt:lpstr>Teaching novice programmers to manage data</vt:lpstr>
      <vt:lpstr>Beliefs</vt:lpstr>
      <vt:lpstr>1. Side effects impede learning</vt:lpstr>
      <vt:lpstr>2. There is an over-emphasis on programming</vt:lpstr>
      <vt:lpstr>3. Loops should become the next GO TO statement</vt:lpstr>
      <vt:lpstr>Views</vt:lpstr>
      <vt:lpstr>1. Code should read like prose</vt:lpstr>
      <vt:lpstr>2. Learning to program is hard!</vt:lpstr>
      <vt:lpstr>3. Coding should come later in the first course</vt:lpstr>
      <vt:lpstr>Algorithms First!</vt:lpstr>
      <vt:lpstr>Doug is struggling!</vt:lpstr>
      <vt:lpstr>Doug is struggling!</vt:lpstr>
      <vt:lpstr>Doug is struggling!</vt:lpstr>
      <vt:lpstr>PowerPoint Presentation</vt:lpstr>
      <vt:lpstr>The algorithm is most important Let’s make sure Doug is proficient here first!</vt:lpstr>
      <vt:lpstr>Problem 1 Summarize a health survey</vt:lpstr>
      <vt:lpstr>No code solution in Tableau Prep</vt:lpstr>
      <vt:lpstr>Low code solution</vt:lpstr>
      <vt:lpstr>Translate to a scripting language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Iverson, Todd</dc:creator>
  <cp:lastModifiedBy>Iverson, Todd</cp:lastModifiedBy>
  <cp:revision>6</cp:revision>
  <dcterms:created xsi:type="dcterms:W3CDTF">2024-08-02T16:40:11Z</dcterms:created>
  <dcterms:modified xsi:type="dcterms:W3CDTF">2024-08-05T15:31:30Z</dcterms:modified>
</cp:coreProperties>
</file>