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375" r:id="rId3"/>
    <p:sldId id="318" r:id="rId4"/>
    <p:sldId id="319" r:id="rId5"/>
    <p:sldId id="263" r:id="rId6"/>
    <p:sldId id="320" r:id="rId7"/>
    <p:sldId id="321" r:id="rId8"/>
    <p:sldId id="258" r:id="rId9"/>
    <p:sldId id="259" r:id="rId10"/>
    <p:sldId id="261" r:id="rId11"/>
    <p:sldId id="262" r:id="rId12"/>
    <p:sldId id="264" r:id="rId13"/>
    <p:sldId id="265" r:id="rId14"/>
    <p:sldId id="267" r:id="rId15"/>
    <p:sldId id="268" r:id="rId16"/>
    <p:sldId id="280" r:id="rId17"/>
    <p:sldId id="390" r:id="rId18"/>
    <p:sldId id="281" r:id="rId19"/>
    <p:sldId id="266" r:id="rId20"/>
    <p:sldId id="269" r:id="rId21"/>
    <p:sldId id="270" r:id="rId22"/>
    <p:sldId id="276" r:id="rId23"/>
    <p:sldId id="271" r:id="rId24"/>
    <p:sldId id="312" r:id="rId25"/>
    <p:sldId id="315" r:id="rId26"/>
    <p:sldId id="275" r:id="rId27"/>
    <p:sldId id="272" r:id="rId28"/>
    <p:sldId id="273" r:id="rId29"/>
    <p:sldId id="322" r:id="rId30"/>
    <p:sldId id="279" r:id="rId31"/>
    <p:sldId id="296" r:id="rId32"/>
    <p:sldId id="311" r:id="rId33"/>
    <p:sldId id="323" r:id="rId34"/>
    <p:sldId id="313" r:id="rId35"/>
    <p:sldId id="314" r:id="rId36"/>
    <p:sldId id="389" r:id="rId37"/>
    <p:sldId id="388" r:id="rId38"/>
    <p:sldId id="324" r:id="rId39"/>
    <p:sldId id="325" r:id="rId40"/>
    <p:sldId id="327" r:id="rId41"/>
    <p:sldId id="328" r:id="rId42"/>
    <p:sldId id="326" r:id="rId43"/>
    <p:sldId id="329" r:id="rId44"/>
    <p:sldId id="330" r:id="rId45"/>
    <p:sldId id="332" r:id="rId46"/>
    <p:sldId id="333" r:id="rId47"/>
    <p:sldId id="334" r:id="rId48"/>
    <p:sldId id="335" r:id="rId49"/>
    <p:sldId id="336" r:id="rId50"/>
    <p:sldId id="342" r:id="rId51"/>
    <p:sldId id="341" r:id="rId52"/>
    <p:sldId id="337" r:id="rId53"/>
    <p:sldId id="338" r:id="rId54"/>
    <p:sldId id="339" r:id="rId55"/>
    <p:sldId id="340" r:id="rId56"/>
    <p:sldId id="344" r:id="rId57"/>
    <p:sldId id="354" r:id="rId58"/>
    <p:sldId id="355" r:id="rId59"/>
    <p:sldId id="356" r:id="rId60"/>
    <p:sldId id="347" r:id="rId61"/>
    <p:sldId id="350" r:id="rId62"/>
    <p:sldId id="352" r:id="rId63"/>
    <p:sldId id="353" r:id="rId64"/>
    <p:sldId id="381" r:id="rId65"/>
    <p:sldId id="384" r:id="rId66"/>
    <p:sldId id="376" r:id="rId67"/>
    <p:sldId id="383" r:id="rId68"/>
    <p:sldId id="385" r:id="rId69"/>
    <p:sldId id="257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8" r:id="rId81"/>
    <p:sldId id="369" r:id="rId82"/>
    <p:sldId id="386" r:id="rId83"/>
    <p:sldId id="370" r:id="rId84"/>
    <p:sldId id="371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38"/>
    <a:srgbClr val="406FDF"/>
    <a:srgbClr val="EDEDED"/>
    <a:srgbClr val="FFD966"/>
    <a:srgbClr val="0070C0"/>
    <a:srgbClr val="FBE5D6"/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legend is more than just a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“Me”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 +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supposed to look at?  Similarity is too weak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connection helps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7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+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Enclosure + Similarity + connection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Beautiful: Pre-empts the Avant Garde European art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build2.0.0-buildNo/resource/img/kuler/color_wheel_730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d/HSV_color_solid_cylinder_alpha_lowgamma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4.net/blog/posts/avoid-equidistant-hsv-colors/" TargetMode="Externa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SL_and_HSV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clwizard.org/why-hc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ic.edu/~wilkinson/Publications/iesbs.pd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ihmeuw.org/4iuu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ihmeuw.org/4iuu" TargetMode="External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sfew.websitetoolbox.com/post/ranking-the-gestalt-principles-3524646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cglobal.org/hall-of-fame/will-burtin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harshdev_41068/burtins-legendary-data-on-antibiotics-9b32ecd5943f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unctionalart.com/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oc.gov/pictures/resource/ppmsca.33887/?co=anedu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2/?co=anedu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83/?co=anedu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4/upshot/dialect-quiz-map.html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3/?co=anedu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71/?co=anedu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Core Curriculum for Undergraduate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0D1F-7AB0-9949-AE97-2D49D415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Silas Bergen, Brant Deppa, Tisha Hooks, Todd Iverson, April Kerby, and Chris Malone;</a:t>
            </a:r>
          </a:p>
          <a:p>
            <a:r>
              <a:rPr lang="en-US" sz="1500" dirty="0"/>
              <a:t>Winona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968987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76E9-273F-4D5F-9825-73D5966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572126"/>
            <a:ext cx="12031579" cy="528587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A set of visual </a:t>
            </a:r>
            <a:r>
              <a:rPr lang="en-US" b="1" dirty="0"/>
              <a:t>geometries </a:t>
            </a:r>
            <a:r>
              <a:rPr lang="en-US" dirty="0"/>
              <a:t>whose </a:t>
            </a:r>
            <a:r>
              <a:rPr lang="en-US" b="1" dirty="0"/>
              <a:t>aesthetics</a:t>
            </a:r>
            <a:r>
              <a:rPr lang="en-US" dirty="0"/>
              <a:t> are mapped from </a:t>
            </a:r>
            <a:r>
              <a:rPr lang="en-US" b="1" dirty="0"/>
              <a:t>data</a:t>
            </a:r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Many major visualization software (Tableau, </a:t>
            </a:r>
            <a:r>
              <a:rPr lang="en-US" dirty="0" err="1"/>
              <a:t>ggplot</a:t>
            </a:r>
            <a:r>
              <a:rPr lang="en-US" dirty="0"/>
              <a:t> in R, python, graph builder in JMP) are based on this grammar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7696200" y="3378612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3646643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3124200" y="2743202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2514600" y="5143502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8070142" y="5175970"/>
            <a:ext cx="16749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Geometries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5313459" y="2783872"/>
            <a:ext cx="15063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Aesthetics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107F-4E2D-440B-9B9A-D9498B86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geometry </a:t>
            </a:r>
            <a:r>
              <a:rPr lang="en-US" dirty="0"/>
              <a:t>is a visual entity in space.  </a:t>
            </a:r>
          </a:p>
          <a:p>
            <a:r>
              <a:rPr lang="en-US" dirty="0"/>
              <a:t>Some common geometries encountered in data visualizations: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03794-F3EA-4958-81CF-D77C1BFB194F}"/>
              </a:ext>
            </a:extLst>
          </p:cNvPr>
          <p:cNvSpPr/>
          <p:nvPr/>
        </p:nvSpPr>
        <p:spPr>
          <a:xfrm>
            <a:off x="2209799" y="409206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5F22B8-0173-497B-ADD5-05C57AF4D51E}"/>
              </a:ext>
            </a:extLst>
          </p:cNvPr>
          <p:cNvCxnSpPr>
            <a:cxnSpLocks/>
          </p:cNvCxnSpPr>
          <p:nvPr/>
        </p:nvCxnSpPr>
        <p:spPr>
          <a:xfrm>
            <a:off x="5150513" y="4549263"/>
            <a:ext cx="1981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8EE9D-4156-458C-9DD8-9E5770C26B71}"/>
              </a:ext>
            </a:extLst>
          </p:cNvPr>
          <p:cNvSpPr/>
          <p:nvPr/>
        </p:nvSpPr>
        <p:spPr>
          <a:xfrm>
            <a:off x="9067800" y="3810000"/>
            <a:ext cx="457200" cy="194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F8795-8910-42DA-9D6D-F51E8934DDF3}"/>
              </a:ext>
            </a:extLst>
          </p:cNvPr>
          <p:cNvSpPr txBox="1"/>
          <p:nvPr/>
        </p:nvSpPr>
        <p:spPr>
          <a:xfrm>
            <a:off x="2227877" y="3288174"/>
            <a:ext cx="831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3F1A4-B5FC-4C1F-A93E-F7AA8ACA9F9D}"/>
              </a:ext>
            </a:extLst>
          </p:cNvPr>
          <p:cNvSpPr txBox="1"/>
          <p:nvPr/>
        </p:nvSpPr>
        <p:spPr>
          <a:xfrm>
            <a:off x="5707912" y="3270968"/>
            <a:ext cx="700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D619-D793-45B8-AE18-F296A1CBAEF3}"/>
              </a:ext>
            </a:extLst>
          </p:cNvPr>
          <p:cNvSpPr txBox="1"/>
          <p:nvPr/>
        </p:nvSpPr>
        <p:spPr>
          <a:xfrm>
            <a:off x="8964418" y="3270968"/>
            <a:ext cx="6062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2368BE8-D088-4F1D-8B58-81150D6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aesthetic</a:t>
            </a:r>
            <a:r>
              <a:rPr lang="en-US" dirty="0"/>
              <a:t> is a visual attribute of a geometry</a:t>
            </a:r>
            <a:endParaRPr lang="en-US" b="1" i="1" dirty="0"/>
          </a:p>
          <a:p>
            <a:r>
              <a:rPr lang="en-US" dirty="0"/>
              <a:t>Common aesthetics: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Not all aesthetics are available for every geometry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2660-08B4-4ABC-B472-2731956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lor.adobe.com/build2.0.0-buildNo/resource/img/kuler/color_wheel_730.png">
            <a:extLst>
              <a:ext uri="{FF2B5EF4-FFF2-40B4-BE49-F238E27FC236}">
                <a16:creationId xmlns:a16="http://schemas.microsoft.com/office/drawing/2014/main" id="{CE73D5C0-31B2-49F8-9C89-957199A3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58864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raphic 14" descr="Line Arrow: Clockwise curve">
            <a:extLst>
              <a:ext uri="{FF2B5EF4-FFF2-40B4-BE49-F238E27FC236}">
                <a16:creationId xmlns:a16="http://schemas.microsoft.com/office/drawing/2014/main" id="{D37A4FB4-F109-40AA-B1DC-8F7742A7A80A}"/>
              </a:ext>
            </a:extLst>
          </p:cNvPr>
          <p:cNvSpPr/>
          <p:nvPr/>
        </p:nvSpPr>
        <p:spPr>
          <a:xfrm rot="9661825">
            <a:off x="7894831" y="148067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4" descr="Line Arrow: Clockwise curve">
            <a:extLst>
              <a:ext uri="{FF2B5EF4-FFF2-40B4-BE49-F238E27FC236}">
                <a16:creationId xmlns:a16="http://schemas.microsoft.com/office/drawing/2014/main" id="{2BAFC52A-DE38-4BD7-B02E-ABCCF277E8AB}"/>
              </a:ext>
            </a:extLst>
          </p:cNvPr>
          <p:cNvSpPr/>
          <p:nvPr/>
        </p:nvSpPr>
        <p:spPr>
          <a:xfrm rot="11938175" flipH="1">
            <a:off x="2378745" y="24100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6EDD0-A780-475F-BA02-A382AC4A0B37}"/>
              </a:ext>
            </a:extLst>
          </p:cNvPr>
          <p:cNvSpPr txBox="1"/>
          <p:nvPr/>
        </p:nvSpPr>
        <p:spPr>
          <a:xfrm>
            <a:off x="5562601" y="228600"/>
            <a:ext cx="7296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A7B7D-9850-4C27-A25C-DEA93879D3F0}"/>
              </a:ext>
            </a:extLst>
          </p:cNvPr>
          <p:cNvCxnSpPr>
            <a:endCxn id="2" idx="3"/>
          </p:cNvCxnSpPr>
          <p:nvPr/>
        </p:nvCxnSpPr>
        <p:spPr>
          <a:xfrm>
            <a:off x="5991226" y="3629025"/>
            <a:ext cx="294322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9FE48-EC58-4D5B-8B61-80C2E5C0DEBE}"/>
              </a:ext>
            </a:extLst>
          </p:cNvPr>
          <p:cNvSpPr txBox="1"/>
          <p:nvPr/>
        </p:nvSpPr>
        <p:spPr>
          <a:xfrm>
            <a:off x="6499954" y="3016609"/>
            <a:ext cx="18207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SATURATION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3FE75-1356-4739-9727-75F72F17A9FF}"/>
              </a:ext>
            </a:extLst>
          </p:cNvPr>
          <p:cNvSpPr/>
          <p:nvPr/>
        </p:nvSpPr>
        <p:spPr>
          <a:xfrm>
            <a:off x="1176142" y="652009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https://color.adobe.com/build2.0.0-buildNo/resource/img/kuler/color_wheel_730.png</a:t>
            </a:r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901405B-7D60-4E9D-89C7-83226A6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0/0d/HSV_color_solid_cylinder_alpha_lowgamma.png">
            <a:extLst>
              <a:ext uri="{FF2B5EF4-FFF2-40B4-BE49-F238E27FC236}">
                <a16:creationId xmlns:a16="http://schemas.microsoft.com/office/drawing/2014/main" id="{C2194793-CEB3-4310-8B52-B4097BB9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7AE65-4671-4AA2-8EC4-6804AC156D51}"/>
              </a:ext>
            </a:extLst>
          </p:cNvPr>
          <p:cNvSpPr/>
          <p:nvPr/>
        </p:nvSpPr>
        <p:spPr>
          <a:xfrm>
            <a:off x="3392487" y="621167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https://upload.wikimedia.org/wikipedia/commons/0/0d/HSV_color_solid_cylinder_alpha_lowgamma.png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C5F0-AEB5-470A-9B28-CE7B5B63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 with HSV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 hues, full saturation, same 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Converting to grayscale: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Equidistant changes in value not created equal; red step appears much more drastic than blue step: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10" y="1545145"/>
            <a:ext cx="31146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35" y="3092005"/>
            <a:ext cx="31051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964" y="4875847"/>
            <a:ext cx="3124200" cy="149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5701" y="6460212"/>
            <a:ext cx="60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https://www.vis4.net/blog/posts/avoid-equidistant-hsv-colors/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81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ue chroma luminance">
            <a:extLst>
              <a:ext uri="{FF2B5EF4-FFF2-40B4-BE49-F238E27FC236}">
                <a16:creationId xmlns:a16="http://schemas.microsoft.com/office/drawing/2014/main" id="{DD5D3194-3005-4FE0-BF3F-3D0D628A6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9" y="1080908"/>
            <a:ext cx="6345381" cy="47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23D2B7-97A3-4138-8CF4-8ED762BBC4B2}"/>
              </a:ext>
            </a:extLst>
          </p:cNvPr>
          <p:cNvSpPr/>
          <p:nvPr/>
        </p:nvSpPr>
        <p:spPr>
          <a:xfrm>
            <a:off x="3838876" y="5941352"/>
            <a:ext cx="4329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https://en.wikipedia.org/wiki/HSL_and_HSV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5A93D4-0894-4FE6-9A66-342D353DA9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24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H</a:t>
            </a:r>
            <a:r>
              <a:rPr lang="en-US" dirty="0"/>
              <a:t>ue </a:t>
            </a:r>
            <a:r>
              <a:rPr lang="en-US" u="sng" dirty="0"/>
              <a:t>C</a:t>
            </a:r>
            <a:r>
              <a:rPr lang="en-US" dirty="0"/>
              <a:t>hroma </a:t>
            </a:r>
            <a:r>
              <a:rPr lang="en-US" u="sng" dirty="0"/>
              <a:t>L</a:t>
            </a:r>
            <a:r>
              <a:rPr lang="en-US" dirty="0"/>
              <a:t>uminance</a:t>
            </a:r>
          </a:p>
        </p:txBody>
      </p:sp>
    </p:spTree>
    <p:extLst>
      <p:ext uri="{BB962C8B-B14F-4D97-AF65-F5344CB8AC3E}">
        <p14:creationId xmlns:p14="http://schemas.microsoft.com/office/powerpoint/2010/main" val="357173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311"/>
            <a:ext cx="10515600" cy="45236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RGB rainbow">
            <a:extLst>
              <a:ext uri="{FF2B5EF4-FFF2-40B4-BE49-F238E27FC236}">
                <a16:creationId xmlns:a16="http://schemas.microsoft.com/office/drawing/2014/main" id="{6906C246-A3C1-4D30-9966-B5B58E1A3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7" r="63275"/>
          <a:stretch/>
        </p:blipFill>
        <p:spPr bwMode="auto">
          <a:xfrm>
            <a:off x="1024192" y="1004288"/>
            <a:ext cx="4333219" cy="450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0D8E91-5E08-484A-A97B-7D0F2F69D5F5}"/>
              </a:ext>
            </a:extLst>
          </p:cNvPr>
          <p:cNvSpPr/>
          <p:nvPr/>
        </p:nvSpPr>
        <p:spPr>
          <a:xfrm>
            <a:off x="4167122" y="5669046"/>
            <a:ext cx="2989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http://hclwizard.org/why-hcl/</a:t>
            </a:r>
            <a:endParaRPr lang="en-US" dirty="0"/>
          </a:p>
        </p:txBody>
      </p:sp>
      <p:pic>
        <p:nvPicPr>
          <p:cNvPr id="2052" name="Picture 4" descr="HCL rainbow">
            <a:extLst>
              <a:ext uri="{FF2B5EF4-FFF2-40B4-BE49-F238E27FC236}">
                <a16:creationId xmlns:a16="http://schemas.microsoft.com/office/drawing/2014/main" id="{634F0F4B-5D76-413E-897E-0D4A45C39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1" r="63275"/>
          <a:stretch/>
        </p:blipFill>
        <p:spPr bwMode="auto">
          <a:xfrm>
            <a:off x="6817589" y="1348870"/>
            <a:ext cx="4182315" cy="4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D3ECE53-CAF1-4066-B32F-4D53D0F9C464}"/>
              </a:ext>
            </a:extLst>
          </p:cNvPr>
          <p:cNvSpPr/>
          <p:nvPr/>
        </p:nvSpPr>
        <p:spPr>
          <a:xfrm>
            <a:off x="2611372" y="2738173"/>
            <a:ext cx="1027755" cy="10302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FEFFBC-6099-4695-8C4C-B85A3893BF68}"/>
              </a:ext>
            </a:extLst>
          </p:cNvPr>
          <p:cNvSpPr/>
          <p:nvPr/>
        </p:nvSpPr>
        <p:spPr>
          <a:xfrm>
            <a:off x="5237017" y="4742871"/>
            <a:ext cx="424873" cy="4618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C17948-F09C-4BA4-BDD5-5EDD991DC65E}"/>
              </a:ext>
            </a:extLst>
          </p:cNvPr>
          <p:cNvSpPr/>
          <p:nvPr/>
        </p:nvSpPr>
        <p:spPr>
          <a:xfrm>
            <a:off x="8342535" y="2812063"/>
            <a:ext cx="1027755" cy="10302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HCL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C97ED94-07E2-430A-B30D-616C702792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24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H</a:t>
            </a:r>
            <a:r>
              <a:rPr lang="en-US" dirty="0"/>
              <a:t>ue </a:t>
            </a:r>
            <a:r>
              <a:rPr lang="en-US" u="sng" dirty="0"/>
              <a:t>C</a:t>
            </a:r>
            <a:r>
              <a:rPr lang="en-US" dirty="0"/>
              <a:t>hroma </a:t>
            </a:r>
            <a:r>
              <a:rPr lang="en-US" u="sng" dirty="0"/>
              <a:t>L</a:t>
            </a:r>
            <a:r>
              <a:rPr lang="en-US" dirty="0"/>
              <a:t>uminance</a:t>
            </a:r>
          </a:p>
        </p:txBody>
      </p:sp>
    </p:spTree>
    <p:extLst>
      <p:ext uri="{BB962C8B-B14F-4D97-AF65-F5344CB8AC3E}">
        <p14:creationId xmlns:p14="http://schemas.microsoft.com/office/powerpoint/2010/main" val="420572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667000" y="4648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667000" y="3276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252FBA-C165-4D4F-8F60-DD6955E5C7C4}"/>
              </a:ext>
            </a:extLst>
          </p:cNvPr>
          <p:cNvSpPr/>
          <p:nvPr/>
        </p:nvSpPr>
        <p:spPr>
          <a:xfrm>
            <a:off x="2971801" y="41148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E805E-0186-4C87-896B-2EABC6A5071B}"/>
              </a:ext>
            </a:extLst>
          </p:cNvPr>
          <p:cNvSpPr/>
          <p:nvPr/>
        </p:nvSpPr>
        <p:spPr>
          <a:xfrm>
            <a:off x="3104299" y="3563159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3200401" y="27432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3980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point from another point?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DCCFB-9A3C-4273-B906-422AF4938AD9}"/>
              </a:ext>
            </a:extLst>
          </p:cNvPr>
          <p:cNvSpPr/>
          <p:nvPr/>
        </p:nvSpPr>
        <p:spPr>
          <a:xfrm>
            <a:off x="6324607" y="39624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050E-052E-46FA-8448-1149C25EF81B}"/>
              </a:ext>
            </a:extLst>
          </p:cNvPr>
          <p:cNvSpPr/>
          <p:nvPr/>
        </p:nvSpPr>
        <p:spPr>
          <a:xfrm>
            <a:off x="6858006" y="3962400"/>
            <a:ext cx="228601" cy="251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0774C0D-C23D-47DA-BF2F-14B8079D6449}"/>
              </a:ext>
            </a:extLst>
          </p:cNvPr>
          <p:cNvSpPr/>
          <p:nvPr/>
        </p:nvSpPr>
        <p:spPr>
          <a:xfrm>
            <a:off x="7391405" y="3962400"/>
            <a:ext cx="381000" cy="2513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33780-2034-4C9B-B32E-82626688925C}"/>
              </a:ext>
            </a:extLst>
          </p:cNvPr>
          <p:cNvSpPr/>
          <p:nvPr/>
        </p:nvSpPr>
        <p:spPr>
          <a:xfrm>
            <a:off x="8724909" y="3823925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5FBC9-1072-4CBC-BBC1-429243F544C6}"/>
              </a:ext>
            </a:extLst>
          </p:cNvPr>
          <p:cNvSpPr/>
          <p:nvPr/>
        </p:nvSpPr>
        <p:spPr>
          <a:xfrm>
            <a:off x="9179474" y="3548933"/>
            <a:ext cx="650327" cy="648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5C2166-9D92-487F-8CE6-AC5CBACABC13}"/>
              </a:ext>
            </a:extLst>
          </p:cNvPr>
          <p:cNvSpPr/>
          <p:nvPr/>
        </p:nvSpPr>
        <p:spPr>
          <a:xfrm>
            <a:off x="762000" y="5841775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8E58FD-E0C4-4D0B-A692-55F472AE5CDA}"/>
              </a:ext>
            </a:extLst>
          </p:cNvPr>
          <p:cNvSpPr/>
          <p:nvPr/>
        </p:nvSpPr>
        <p:spPr>
          <a:xfrm>
            <a:off x="1295400" y="5843537"/>
            <a:ext cx="228601" cy="2513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A23AC-91E1-42A2-A406-7B951CAA7C75}"/>
              </a:ext>
            </a:extLst>
          </p:cNvPr>
          <p:cNvSpPr/>
          <p:nvPr/>
        </p:nvSpPr>
        <p:spPr>
          <a:xfrm>
            <a:off x="4669694" y="5844674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9836B8-08B6-4C9A-A795-D8D2174B3A9B}"/>
              </a:ext>
            </a:extLst>
          </p:cNvPr>
          <p:cNvSpPr/>
          <p:nvPr/>
        </p:nvSpPr>
        <p:spPr>
          <a:xfrm>
            <a:off x="3732434" y="5841775"/>
            <a:ext cx="228601" cy="25132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3505200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60B23-BFF7-469A-B94C-73A59EEF6BE2}"/>
              </a:ext>
            </a:extLst>
          </p:cNvPr>
          <p:cNvSpPr/>
          <p:nvPr/>
        </p:nvSpPr>
        <p:spPr>
          <a:xfrm>
            <a:off x="7241759" y="5841775"/>
            <a:ext cx="251461" cy="25132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ECAD0-D7BF-4E78-86AE-F82B3BF89441}"/>
              </a:ext>
            </a:extLst>
          </p:cNvPr>
          <p:cNvSpPr/>
          <p:nvPr/>
        </p:nvSpPr>
        <p:spPr>
          <a:xfrm>
            <a:off x="7929198" y="5841775"/>
            <a:ext cx="251461" cy="2513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7162800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818EED-263A-4CC8-8303-1BC194D62A44}"/>
              </a:ext>
            </a:extLst>
          </p:cNvPr>
          <p:cNvSpPr/>
          <p:nvPr/>
        </p:nvSpPr>
        <p:spPr>
          <a:xfrm>
            <a:off x="3657602" y="3905114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63489-E6B5-4732-8054-56FEBA35616A}"/>
              </a:ext>
            </a:extLst>
          </p:cNvPr>
          <p:cNvSpPr txBox="1"/>
          <p:nvPr/>
        </p:nvSpPr>
        <p:spPr>
          <a:xfrm>
            <a:off x="9731410" y="5417043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6E2ACD-9F13-43D5-ACB2-5AD3CEB5AB2A}"/>
              </a:ext>
            </a:extLst>
          </p:cNvPr>
          <p:cNvSpPr/>
          <p:nvPr/>
        </p:nvSpPr>
        <p:spPr>
          <a:xfrm>
            <a:off x="9761633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CF05AD-44D5-4899-AA2F-F3BBDEB730CE}"/>
              </a:ext>
            </a:extLst>
          </p:cNvPr>
          <p:cNvSpPr/>
          <p:nvPr/>
        </p:nvSpPr>
        <p:spPr>
          <a:xfrm>
            <a:off x="10385269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C19EE4-E2C2-48A6-86DF-26B2948CD9C1}"/>
              </a:ext>
            </a:extLst>
          </p:cNvPr>
          <p:cNvSpPr txBox="1"/>
          <p:nvPr/>
        </p:nvSpPr>
        <p:spPr>
          <a:xfrm>
            <a:off x="9283385" y="6342810"/>
            <a:ext cx="781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28CE9-9899-4A27-AA3B-36679955C3BA}"/>
              </a:ext>
            </a:extLst>
          </p:cNvPr>
          <p:cNvSpPr txBox="1"/>
          <p:nvPr/>
        </p:nvSpPr>
        <p:spPr>
          <a:xfrm>
            <a:off x="10718408" y="6172200"/>
            <a:ext cx="7749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B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05113116-0BF6-42AD-BE13-ED25492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2 – Data Visualization</a:t>
            </a:r>
            <a:br>
              <a:rPr lang="en-US" dirty="0"/>
            </a:br>
            <a:r>
              <a:rPr lang="en-US" sz="3600" dirty="0"/>
              <a:t>Wednesday, 8:30-12:30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12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line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2895601" y="28194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000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line from another line?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244973-70B1-440B-A382-3DAEBC761EA4}"/>
              </a:ext>
            </a:extLst>
          </p:cNvPr>
          <p:cNvSpPr/>
          <p:nvPr/>
        </p:nvSpPr>
        <p:spPr>
          <a:xfrm>
            <a:off x="2526425" y="3692278"/>
            <a:ext cx="1351129" cy="791570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C04D96-320E-4FFA-93FD-C3339FDA3F46}"/>
              </a:ext>
            </a:extLst>
          </p:cNvPr>
          <p:cNvSpPr/>
          <p:nvPr/>
        </p:nvSpPr>
        <p:spPr>
          <a:xfrm>
            <a:off x="2487873" y="3428005"/>
            <a:ext cx="1501254" cy="395920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0AEEC-DFEC-4571-8469-412B3F040F1D}"/>
              </a:ext>
            </a:extLst>
          </p:cNvPr>
          <p:cNvCxnSpPr/>
          <p:nvPr/>
        </p:nvCxnSpPr>
        <p:spPr>
          <a:xfrm>
            <a:off x="6409588" y="3713308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1F767-C72A-4998-A9A5-B29E2FD9706C}"/>
              </a:ext>
            </a:extLst>
          </p:cNvPr>
          <p:cNvCxnSpPr/>
          <p:nvPr/>
        </p:nvCxnSpPr>
        <p:spPr>
          <a:xfrm>
            <a:off x="6409588" y="3976596"/>
            <a:ext cx="1333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5610F-85A1-4133-9745-3785FF874BB4}"/>
              </a:ext>
            </a:extLst>
          </p:cNvPr>
          <p:cNvCxnSpPr/>
          <p:nvPr/>
        </p:nvCxnSpPr>
        <p:spPr>
          <a:xfrm>
            <a:off x="6400801" y="4267200"/>
            <a:ext cx="133350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8CB08E-9BA7-4666-9DA7-9897B19E8049}"/>
              </a:ext>
            </a:extLst>
          </p:cNvPr>
          <p:cNvCxnSpPr/>
          <p:nvPr/>
        </p:nvCxnSpPr>
        <p:spPr>
          <a:xfrm>
            <a:off x="8686801" y="3733800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479336-6E6B-4A61-A335-E74A3112ED75}"/>
              </a:ext>
            </a:extLst>
          </p:cNvPr>
          <p:cNvCxnSpPr/>
          <p:nvPr/>
        </p:nvCxnSpPr>
        <p:spPr>
          <a:xfrm>
            <a:off x="8686801" y="4114800"/>
            <a:ext cx="13335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E60EE-F942-4D8F-A03B-26AF5F1968CC}"/>
              </a:ext>
            </a:extLst>
          </p:cNvPr>
          <p:cNvCxnSpPr/>
          <p:nvPr/>
        </p:nvCxnSpPr>
        <p:spPr>
          <a:xfrm>
            <a:off x="609601" y="60198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7D54CD-36CA-4017-8EB3-D0261616821A}"/>
              </a:ext>
            </a:extLst>
          </p:cNvPr>
          <p:cNvCxnSpPr/>
          <p:nvPr/>
        </p:nvCxnSpPr>
        <p:spPr>
          <a:xfrm>
            <a:off x="609601" y="6248400"/>
            <a:ext cx="133350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E79EC5-84BE-4F5D-BC1D-A9D6DC9B12C2}"/>
              </a:ext>
            </a:extLst>
          </p:cNvPr>
          <p:cNvCxnSpPr/>
          <p:nvPr/>
        </p:nvCxnSpPr>
        <p:spPr>
          <a:xfrm>
            <a:off x="5037504" y="62484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68FD3C-B497-4897-9674-05E4872E4F5F}"/>
              </a:ext>
            </a:extLst>
          </p:cNvPr>
          <p:cNvCxnSpPr/>
          <p:nvPr/>
        </p:nvCxnSpPr>
        <p:spPr>
          <a:xfrm>
            <a:off x="5029201" y="5943600"/>
            <a:ext cx="1333505" cy="0"/>
          </a:xfrm>
          <a:prstGeom prst="line">
            <a:avLst/>
          </a:prstGeom>
          <a:ln w="57150">
            <a:solidFill>
              <a:srgbClr val="FF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45F4ED-A42F-4DB3-A939-AC3E42AF7E66}"/>
              </a:ext>
            </a:extLst>
          </p:cNvPr>
          <p:cNvCxnSpPr/>
          <p:nvPr/>
        </p:nvCxnSpPr>
        <p:spPr>
          <a:xfrm>
            <a:off x="8999904" y="6248400"/>
            <a:ext cx="1333505" cy="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1C8207-CF6D-4C5D-865D-AD7E53FEFDEB}"/>
              </a:ext>
            </a:extLst>
          </p:cNvPr>
          <p:cNvCxnSpPr/>
          <p:nvPr/>
        </p:nvCxnSpPr>
        <p:spPr>
          <a:xfrm>
            <a:off x="8991601" y="5943600"/>
            <a:ext cx="1333505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BBC2726-4210-44EE-A803-18623E7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blipFill>
                <a:blip r:embed="rId2"/>
                <a:stretch>
                  <a:fillRect l="-1858" t="-11290" r="-201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59520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7000" y="3581401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9000" y="4114801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2600" y="3359625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2905" y="3590574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1921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8520" y="589845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30519" y="5895834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4960" y="585890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5401" y="5858908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1911" y="5839084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6001" y="5853314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789-22B6-4EAE-87B6-64761A8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68FE-54D4-48A9-8ACD-2EE1EAE3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visualize, must have data in row-by-column format where: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Rows represent </a:t>
            </a:r>
            <a:r>
              <a:rPr lang="en-US" u="sng" dirty="0"/>
              <a:t>cases</a:t>
            </a:r>
            <a:r>
              <a:rPr lang="en-US" dirty="0"/>
              <a:t>: at most one geometry per case (assuming no aggregation)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Columns represent </a:t>
            </a:r>
            <a:r>
              <a:rPr lang="en-US" u="sng" dirty="0"/>
              <a:t>variables</a:t>
            </a:r>
            <a:r>
              <a:rPr lang="en-US" dirty="0"/>
              <a:t>: to be mapped to aesthetic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9237-C1BE-415E-91F3-1556A71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in</a:t>
            </a:r>
            <a:r>
              <a:rPr lang="en-US" b="1" dirty="0"/>
              <a:t> geometry</a:t>
            </a:r>
            <a:r>
              <a:rPr lang="en-US" dirty="0"/>
              <a:t> </a:t>
            </a:r>
            <a:r>
              <a:rPr lang="en-US" b="1" dirty="0"/>
              <a:t>aesthetics </a:t>
            </a:r>
            <a:r>
              <a:rPr lang="en-US" dirty="0"/>
              <a:t>map to differences in </a:t>
            </a:r>
            <a:r>
              <a:rPr lang="en-US" b="1" dirty="0"/>
              <a:t>data variables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Available mappings depend on whether </a:t>
            </a:r>
            <a:r>
              <a:rPr lang="en-US" b="1" dirty="0"/>
              <a:t>data variable </a:t>
            </a:r>
            <a:r>
              <a:rPr lang="en-US" dirty="0"/>
              <a:t>is </a:t>
            </a:r>
            <a:r>
              <a:rPr lang="en-US" i="1" dirty="0"/>
              <a:t>continuous </a:t>
            </a:r>
            <a:r>
              <a:rPr lang="en-US" dirty="0"/>
              <a:t>(height)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discrete </a:t>
            </a:r>
            <a:r>
              <a:rPr lang="en-US" dirty="0"/>
              <a:t>(race)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8B096CE-28C5-4BFF-90E1-0EBBC2AA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The following caveats apply: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An aesthetic attribute can be mapped back to at most one variable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 variable can be mapped to more than one aesthetic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Not all mappings make sense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8744F-3ABB-4305-BBB1-40FDBDEA5DD5}"/>
              </a:ext>
            </a:extLst>
          </p:cNvPr>
          <p:cNvCxnSpPr>
            <a:cxnSpLocks/>
          </p:cNvCxnSpPr>
          <p:nvPr/>
        </p:nvCxnSpPr>
        <p:spPr>
          <a:xfrm flipV="1">
            <a:off x="5650328" y="4696903"/>
            <a:ext cx="903478" cy="356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B351F-EDF9-4F1A-936F-210903CEDC23}"/>
              </a:ext>
            </a:extLst>
          </p:cNvPr>
          <p:cNvCxnSpPr>
            <a:cxnSpLocks/>
          </p:cNvCxnSpPr>
          <p:nvPr/>
        </p:nvCxnSpPr>
        <p:spPr>
          <a:xfrm>
            <a:off x="5650328" y="5137869"/>
            <a:ext cx="902268" cy="22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AC51E-1251-42BD-B3D4-F0A2BC5E8C93}"/>
              </a:ext>
            </a:extLst>
          </p:cNvPr>
          <p:cNvSpPr txBox="1"/>
          <p:nvPr/>
        </p:nvSpPr>
        <p:spPr>
          <a:xfrm>
            <a:off x="4953001" y="4909268"/>
            <a:ext cx="6079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5F55-68BD-4C04-B1CB-710B673D4478}"/>
              </a:ext>
            </a:extLst>
          </p:cNvPr>
          <p:cNvSpPr txBox="1"/>
          <p:nvPr/>
        </p:nvSpPr>
        <p:spPr>
          <a:xfrm>
            <a:off x="6667802" y="44464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DE927-ECC3-48C6-A2C8-62A9A487FD7A}"/>
              </a:ext>
            </a:extLst>
          </p:cNvPr>
          <p:cNvSpPr txBox="1"/>
          <p:nvPr/>
        </p:nvSpPr>
        <p:spPr>
          <a:xfrm>
            <a:off x="6667802" y="5137868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62AC4-8FBF-4CDA-9EC1-F21B5F1B83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60095" y="3053302"/>
            <a:ext cx="752060" cy="38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90D4D-326F-4EB6-9B93-07A37873BDD0}"/>
              </a:ext>
            </a:extLst>
          </p:cNvPr>
          <p:cNvSpPr txBox="1"/>
          <p:nvPr/>
        </p:nvSpPr>
        <p:spPr>
          <a:xfrm>
            <a:off x="4724401" y="2791902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5D7D-ADB4-4A3A-B9E7-25C54B9E6CF5}"/>
              </a:ext>
            </a:extLst>
          </p:cNvPr>
          <p:cNvSpPr txBox="1"/>
          <p:nvPr/>
        </p:nvSpPr>
        <p:spPr>
          <a:xfrm>
            <a:off x="6612155" y="32272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DC0FB-5E07-4CD4-87DB-CCC122BCE684}"/>
              </a:ext>
            </a:extLst>
          </p:cNvPr>
          <p:cNvCxnSpPr>
            <a:cxnSpLocks/>
          </p:cNvCxnSpPr>
          <p:nvPr/>
        </p:nvCxnSpPr>
        <p:spPr>
          <a:xfrm flipV="1">
            <a:off x="5798326" y="3488637"/>
            <a:ext cx="795907" cy="256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61316-2068-4A04-A0A9-D91664608A21}"/>
              </a:ext>
            </a:extLst>
          </p:cNvPr>
          <p:cNvSpPr txBox="1"/>
          <p:nvPr/>
        </p:nvSpPr>
        <p:spPr>
          <a:xfrm>
            <a:off x="4899177" y="3537668"/>
            <a:ext cx="6581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EBD0-EF47-4113-AD23-F22FD031DA52}"/>
              </a:ext>
            </a:extLst>
          </p:cNvPr>
          <p:cNvSpPr txBox="1"/>
          <p:nvPr/>
        </p:nvSpPr>
        <p:spPr>
          <a:xfrm>
            <a:off x="4572001" y="6158630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DF3F0-571E-4663-A66A-077298C668F4}"/>
              </a:ext>
            </a:extLst>
          </p:cNvPr>
          <p:cNvCxnSpPr>
            <a:cxnSpLocks/>
          </p:cNvCxnSpPr>
          <p:nvPr/>
        </p:nvCxnSpPr>
        <p:spPr>
          <a:xfrm flipV="1">
            <a:off x="5718071" y="6377781"/>
            <a:ext cx="8062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6AB4B5-65ED-40C0-89AE-65760FECAB65}"/>
              </a:ext>
            </a:extLst>
          </p:cNvPr>
          <p:cNvSpPr txBox="1"/>
          <p:nvPr/>
        </p:nvSpPr>
        <p:spPr>
          <a:xfrm>
            <a:off x="6614288" y="61722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2F420124-6FF3-43C9-9FE8-83BF2CCF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2928068"/>
            <a:ext cx="914400" cy="9144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F56A35AD-0B19-4C55-B0A2-1601B129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092" y="4413968"/>
            <a:ext cx="914400" cy="914400"/>
          </a:xfrm>
          <a:prstGeom prst="rect">
            <a:avLst/>
          </a:prstGeom>
        </p:spPr>
      </p:pic>
      <p:pic>
        <p:nvPicPr>
          <p:cNvPr id="35" name="Graphic 34" descr="No sign">
            <a:extLst>
              <a:ext uri="{FF2B5EF4-FFF2-40B4-BE49-F238E27FC236}">
                <a16:creationId xmlns:a16="http://schemas.microsoft.com/office/drawing/2014/main" id="{14F8D656-78DD-4242-9E82-4A8A85BB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5886586"/>
            <a:ext cx="914400" cy="914400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33BD479-3D73-4C2E-BC11-203B4234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0BFF-1358-4338-BF24-F9CA623D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676400"/>
            <a:ext cx="9753600" cy="4495800"/>
          </a:xfrm>
        </p:spPr>
        <p:txBody>
          <a:bodyPr/>
          <a:lstStyle/>
          <a:p>
            <a:r>
              <a:rPr lang="en-US" dirty="0"/>
              <a:t>Ties: when two cases yield overlapping geometries under a given mapping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common modifiers:</a:t>
            </a:r>
          </a:p>
          <a:p>
            <a:pPr marL="45720" indent="0">
              <a:buNone/>
            </a:pPr>
            <a:r>
              <a:rPr lang="en-US" dirty="0"/>
              <a:t>	Jitter:				Stack:			Dodge: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0668-9488-4283-B6FF-97968C7EA4A6}"/>
              </a:ext>
            </a:extLst>
          </p:cNvPr>
          <p:cNvSpPr/>
          <p:nvPr/>
        </p:nvSpPr>
        <p:spPr>
          <a:xfrm>
            <a:off x="7864935" y="2895605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2ECD0-407D-451A-B07B-689F678E5F10}"/>
              </a:ext>
            </a:extLst>
          </p:cNvPr>
          <p:cNvSpPr/>
          <p:nvPr/>
        </p:nvSpPr>
        <p:spPr>
          <a:xfrm>
            <a:off x="7227625" y="3075859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00B9-6635-45ED-91AA-06C875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AD61-675C-42E1-BD7C-8FA3E5D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918C3-565C-46EB-AD3C-5AC0892DD745}"/>
              </a:ext>
            </a:extLst>
          </p:cNvPr>
          <p:cNvCxnSpPr/>
          <p:nvPr/>
        </p:nvCxnSpPr>
        <p:spPr>
          <a:xfrm>
            <a:off x="2286000" y="3828241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93318-47B7-4FD1-B1BD-F4BBC47FD6EB}"/>
              </a:ext>
            </a:extLst>
          </p:cNvPr>
          <p:cNvSpPr/>
          <p:nvPr/>
        </p:nvSpPr>
        <p:spPr>
          <a:xfrm>
            <a:off x="2613274" y="3294841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38528-F65D-425B-9AF3-53CE35884923}"/>
              </a:ext>
            </a:extLst>
          </p:cNvPr>
          <p:cNvSpPr/>
          <p:nvPr/>
        </p:nvSpPr>
        <p:spPr>
          <a:xfrm>
            <a:off x="2745772" y="27432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9591B-D33F-4579-B341-74D67D2232A4}"/>
              </a:ext>
            </a:extLst>
          </p:cNvPr>
          <p:cNvCxnSpPr>
            <a:cxnSpLocks/>
          </p:cNvCxnSpPr>
          <p:nvPr/>
        </p:nvCxnSpPr>
        <p:spPr>
          <a:xfrm flipV="1">
            <a:off x="2286000" y="2590801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9C2A75-B037-4D86-A97B-C02F07FE63BB}"/>
              </a:ext>
            </a:extLst>
          </p:cNvPr>
          <p:cNvSpPr/>
          <p:nvPr/>
        </p:nvSpPr>
        <p:spPr>
          <a:xfrm>
            <a:off x="3390899" y="3045714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747196-E7F6-45A1-891B-ED65C3793848}"/>
              </a:ext>
            </a:extLst>
          </p:cNvPr>
          <p:cNvSpPr/>
          <p:nvPr/>
        </p:nvSpPr>
        <p:spPr>
          <a:xfrm>
            <a:off x="3390900" y="3034395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FAFF-6479-402E-B5B0-21ADD63FAC84}"/>
              </a:ext>
            </a:extLst>
          </p:cNvPr>
          <p:cNvCxnSpPr>
            <a:cxnSpLocks/>
          </p:cNvCxnSpPr>
          <p:nvPr/>
        </p:nvCxnSpPr>
        <p:spPr>
          <a:xfrm>
            <a:off x="7055924" y="3657987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5A9991-2AF7-4BB1-8954-036270BA40DA}"/>
              </a:ext>
            </a:extLst>
          </p:cNvPr>
          <p:cNvSpPr/>
          <p:nvPr/>
        </p:nvSpPr>
        <p:spPr>
          <a:xfrm>
            <a:off x="7864936" y="3429001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509CFE-6FA4-4811-B1E1-E9A41BB30E75}"/>
              </a:ext>
            </a:extLst>
          </p:cNvPr>
          <p:cNvSpPr/>
          <p:nvPr/>
        </p:nvSpPr>
        <p:spPr>
          <a:xfrm>
            <a:off x="7227626" y="3294843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32F22-335A-4CAE-A244-C0761FF56209}"/>
              </a:ext>
            </a:extLst>
          </p:cNvPr>
          <p:cNvCxnSpPr/>
          <p:nvPr/>
        </p:nvCxnSpPr>
        <p:spPr>
          <a:xfrm>
            <a:off x="2286000" y="6553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A514EDC-8768-4E71-A598-2E785BCADFB7}"/>
              </a:ext>
            </a:extLst>
          </p:cNvPr>
          <p:cNvSpPr/>
          <p:nvPr/>
        </p:nvSpPr>
        <p:spPr>
          <a:xfrm>
            <a:off x="2613274" y="6019800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0A323C-A343-4DE9-8D08-A769BBD9EBA2}"/>
              </a:ext>
            </a:extLst>
          </p:cNvPr>
          <p:cNvSpPr/>
          <p:nvPr/>
        </p:nvSpPr>
        <p:spPr>
          <a:xfrm>
            <a:off x="2745772" y="5468159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E49389-4337-46DF-B710-D673B7074C0E}"/>
              </a:ext>
            </a:extLst>
          </p:cNvPr>
          <p:cNvCxnSpPr>
            <a:cxnSpLocks/>
          </p:cNvCxnSpPr>
          <p:nvPr/>
        </p:nvCxnSpPr>
        <p:spPr>
          <a:xfrm flipV="1">
            <a:off x="2286000" y="5315760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0C5765-5C50-48AE-A4F1-90E7CFDCD407}"/>
              </a:ext>
            </a:extLst>
          </p:cNvPr>
          <p:cNvSpPr/>
          <p:nvPr/>
        </p:nvSpPr>
        <p:spPr>
          <a:xfrm>
            <a:off x="3390899" y="5770673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928DCE-5518-4922-B0DD-EC45D363BC7A}"/>
              </a:ext>
            </a:extLst>
          </p:cNvPr>
          <p:cNvSpPr/>
          <p:nvPr/>
        </p:nvSpPr>
        <p:spPr>
          <a:xfrm>
            <a:off x="3505201" y="56388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7F14A8-80DD-42BD-9CA8-B68DC5A942E3}"/>
              </a:ext>
            </a:extLst>
          </p:cNvPr>
          <p:cNvSpPr/>
          <p:nvPr/>
        </p:nvSpPr>
        <p:spPr>
          <a:xfrm>
            <a:off x="6600211" y="5715001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E65B75-0949-4A03-9616-B31312478883}"/>
              </a:ext>
            </a:extLst>
          </p:cNvPr>
          <p:cNvSpPr/>
          <p:nvPr/>
        </p:nvSpPr>
        <p:spPr>
          <a:xfrm>
            <a:off x="5962901" y="5895255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7EC227-EADB-4FC5-96F1-824FD0396D6C}"/>
              </a:ext>
            </a:extLst>
          </p:cNvPr>
          <p:cNvCxnSpPr>
            <a:cxnSpLocks/>
          </p:cNvCxnSpPr>
          <p:nvPr/>
        </p:nvCxnSpPr>
        <p:spPr>
          <a:xfrm>
            <a:off x="5791200" y="6477383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EB12-CB39-4503-89CC-AA6B81C6BAE9}"/>
              </a:ext>
            </a:extLst>
          </p:cNvPr>
          <p:cNvSpPr/>
          <p:nvPr/>
        </p:nvSpPr>
        <p:spPr>
          <a:xfrm>
            <a:off x="6600211" y="5470043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A7969C-CF8E-4647-9F84-AC408A7B5415}"/>
              </a:ext>
            </a:extLst>
          </p:cNvPr>
          <p:cNvSpPr/>
          <p:nvPr/>
        </p:nvSpPr>
        <p:spPr>
          <a:xfrm>
            <a:off x="5962902" y="5536507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EB62F-DDAF-47E5-B08D-091867C5A6B9}"/>
              </a:ext>
            </a:extLst>
          </p:cNvPr>
          <p:cNvSpPr/>
          <p:nvPr/>
        </p:nvSpPr>
        <p:spPr>
          <a:xfrm>
            <a:off x="9577984" y="5684657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F1E59F-B5E2-49B3-926E-1104F757AF63}"/>
              </a:ext>
            </a:extLst>
          </p:cNvPr>
          <p:cNvSpPr/>
          <p:nvPr/>
        </p:nvSpPr>
        <p:spPr>
          <a:xfrm>
            <a:off x="8649387" y="5873536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0A9C54-084D-43ED-B38B-CF5E402C1F6E}"/>
              </a:ext>
            </a:extLst>
          </p:cNvPr>
          <p:cNvCxnSpPr>
            <a:cxnSpLocks/>
          </p:cNvCxnSpPr>
          <p:nvPr/>
        </p:nvCxnSpPr>
        <p:spPr>
          <a:xfrm>
            <a:off x="8694222" y="6458428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A74F025-B1C2-4653-9C0C-299CC158FBC3}"/>
              </a:ext>
            </a:extLst>
          </p:cNvPr>
          <p:cNvSpPr/>
          <p:nvPr/>
        </p:nvSpPr>
        <p:spPr>
          <a:xfrm>
            <a:off x="9906001" y="6219797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D645A-B008-49DB-BF26-2807D1F72133}"/>
              </a:ext>
            </a:extLst>
          </p:cNvPr>
          <p:cNvSpPr/>
          <p:nvPr/>
        </p:nvSpPr>
        <p:spPr>
          <a:xfrm>
            <a:off x="8990655" y="610511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96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 the mappings!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three visualizations we encountered earlier.  Identify: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The data cases (assuming one geometry per case);</a:t>
            </a:r>
          </a:p>
          <a:p>
            <a:pPr marL="502920" indent="-457200">
              <a:buAutoNum type="arabicPeriod"/>
            </a:pPr>
            <a:r>
              <a:rPr lang="en-US" dirty="0"/>
              <a:t>The geometries;</a:t>
            </a:r>
          </a:p>
          <a:p>
            <a:pPr marL="502920" indent="-457200">
              <a:buAutoNum type="arabicPeriod"/>
            </a:pPr>
            <a:r>
              <a:rPr lang="en-US" dirty="0"/>
              <a:t>The aesthetic attributes that are varied;</a:t>
            </a:r>
          </a:p>
          <a:p>
            <a:pPr marL="502920" indent="-457200">
              <a:buAutoNum type="arabicPeriod"/>
            </a:pPr>
            <a:r>
              <a:rPr lang="en-US" dirty="0"/>
              <a:t>The variables that control the differences in aesthetic attributes (bonus: are they continuous or discrete?)</a:t>
            </a:r>
          </a:p>
          <a:p>
            <a:pPr marL="502920" indent="-457200">
              <a:buAutoNum type="arabicPeriod"/>
            </a:pPr>
            <a:r>
              <a:rPr lang="en-US" dirty="0"/>
              <a:t>Modifiers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8941-BB42-4FB9-9F7C-5D15ADC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2891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24B34-9FAC-455D-AB25-166E2FF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715001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1DFE-BA92-4112-9A57-E26E29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3EF-0ABB-4294-AD25-F449C06C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compare quantities</a:t>
            </a:r>
          </a:p>
        </p:txBody>
      </p:sp>
    </p:spTree>
    <p:extLst>
      <p:ext uri="{BB962C8B-B14F-4D97-AF65-F5344CB8AC3E}">
        <p14:creationId xmlns:p14="http://schemas.microsoft.com/office/powerpoint/2010/main" val="15158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A994-D455-494F-8892-84AFB17E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should be…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AF8F-7BE2-4AB3-9F0D-07151A34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Savvy with data verbs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Mutate</a:t>
            </a:r>
          </a:p>
          <a:p>
            <a:pPr lvl="1"/>
            <a:r>
              <a:rPr lang="en-US" dirty="0"/>
              <a:t>Gather</a:t>
            </a:r>
          </a:p>
          <a:p>
            <a:pPr lvl="1"/>
            <a:r>
              <a:rPr lang="en-US" dirty="0"/>
              <a:t>Spread</a:t>
            </a:r>
          </a:p>
          <a:p>
            <a:endParaRPr lang="en-US" dirty="0"/>
          </a:p>
          <a:p>
            <a:r>
              <a:rPr lang="en-US" dirty="0"/>
              <a:t>Savvy with aggregated data vs microdata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93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13CB-D80C-4C37-9C2F-40F2FFD4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762000"/>
            <a:ext cx="9753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following aesthetic attributes:</a:t>
            </a:r>
          </a:p>
          <a:p>
            <a:pPr marL="45720" indent="0">
              <a:buNone/>
            </a:pPr>
            <a:endParaRPr lang="en-US" dirty="0"/>
          </a:p>
          <a:p>
            <a:pPr lvl="1"/>
            <a:r>
              <a:rPr lang="en-US" dirty="0"/>
              <a:t>Position on horizontal (X)</a:t>
            </a:r>
          </a:p>
          <a:p>
            <a:pPr lvl="1"/>
            <a:r>
              <a:rPr lang="en-US" dirty="0"/>
              <a:t>Position on vertical (Y) 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Hue</a:t>
            </a:r>
          </a:p>
          <a:p>
            <a:pPr lvl="2"/>
            <a:r>
              <a:rPr lang="en-US" dirty="0"/>
              <a:t>Saturation (“intensity”)</a:t>
            </a:r>
          </a:p>
          <a:p>
            <a:pPr lvl="2"/>
            <a:r>
              <a:rPr lang="en-US" dirty="0"/>
              <a:t>Value (“brightness”)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Cleveland &amp; McGill created a ranking of these when mapping a geometry to a quantitative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092B-F629-40D7-9135-B0CD489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87" y="1351509"/>
            <a:ext cx="6671213" cy="4505002"/>
          </a:xfrm>
        </p:spPr>
        <p:txBody>
          <a:bodyPr>
            <a:normAutofit/>
          </a:bodyPr>
          <a:lstStyle/>
          <a:p>
            <a:r>
              <a:rPr lang="en-US" dirty="0"/>
              <a:t>Hypothetical polling data on 5 candidates.  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40" r="68649"/>
          <a:stretch/>
        </p:blipFill>
        <p:spPr>
          <a:xfrm>
            <a:off x="1792147" y="2384810"/>
            <a:ext cx="2642343" cy="243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AB335A-9C19-491C-9515-366F2F7ADAD0}"/>
              </a:ext>
            </a:extLst>
          </p:cNvPr>
          <p:cNvSpPr/>
          <p:nvPr/>
        </p:nvSpPr>
        <p:spPr>
          <a:xfrm>
            <a:off x="6178512" y="2487374"/>
            <a:ext cx="55184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Geometry: “pie wedge” (a bar in polar coordinates)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Aesthetic mappings: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Candidate (discrete)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hue &amp;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share of vote (continuous)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size, specifically angle</a:t>
            </a:r>
          </a:p>
        </p:txBody>
      </p:sp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854EB-9F79-4238-9101-73EFA95D25F4}"/>
              </a:ext>
            </a:extLst>
          </p:cNvPr>
          <p:cNvSpPr txBox="1">
            <a:spLocks/>
          </p:cNvSpPr>
          <p:nvPr/>
        </p:nvSpPr>
        <p:spPr>
          <a:xfrm>
            <a:off x="339187" y="1368013"/>
            <a:ext cx="5358063" cy="45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data, different visualization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2122540" y="2524842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664D98-2627-400B-8526-E655657007EC}"/>
              </a:ext>
            </a:extLst>
          </p:cNvPr>
          <p:cNvSpPr/>
          <p:nvPr/>
        </p:nvSpPr>
        <p:spPr>
          <a:xfrm>
            <a:off x="6178512" y="2480625"/>
            <a:ext cx="464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Geometry: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Aesthetic mappings: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candidate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hue &amp; 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share of vote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40" y="2345634"/>
            <a:ext cx="62399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/>
              <a:t>Elementary perceptual tasks</a:t>
            </a:r>
          </a:p>
          <a:p>
            <a:pPr algn="ctr"/>
            <a:r>
              <a:rPr lang="en-US" sz="3200" i="1" dirty="0"/>
              <a:t>a set of tasks that are carried out when people extract quantitative information from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C673D-FA3B-4204-ACC4-64A1884567EE}"/>
              </a:ext>
            </a:extLst>
          </p:cNvPr>
          <p:cNvSpPr txBox="1"/>
          <p:nvPr/>
        </p:nvSpPr>
        <p:spPr>
          <a:xfrm>
            <a:off x="1152938" y="5340626"/>
            <a:ext cx="988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 and McGill. </a:t>
            </a:r>
            <a:r>
              <a:rPr lang="en-US" i="1" dirty="0"/>
              <a:t>Graphical Perception: Theory, Experimentation, and Application to the Development of Graphical Methods.  </a:t>
            </a:r>
            <a:r>
              <a:rPr lang="en-US" dirty="0"/>
              <a:t>JASA, 1984</a:t>
            </a:r>
          </a:p>
        </p:txBody>
      </p:sp>
    </p:spTree>
    <p:extLst>
      <p:ext uri="{BB962C8B-B14F-4D97-AF65-F5344CB8AC3E}">
        <p14:creationId xmlns:p14="http://schemas.microsoft.com/office/powerpoint/2010/main" val="2107375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ci.utah.edu/~kpotter/Library/Papers/wilkinson:2001:PG/wilkinson_2001_PG_01.png">
            <a:extLst>
              <a:ext uri="{FF2B5EF4-FFF2-40B4-BE49-F238E27FC236}">
                <a16:creationId xmlns:a16="http://schemas.microsoft.com/office/drawing/2014/main" id="{8C04FA92-AFC0-4295-8847-80E09DC55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4"/>
          <a:stretch/>
        </p:blipFill>
        <p:spPr bwMode="auto">
          <a:xfrm>
            <a:off x="3734129" y="1604548"/>
            <a:ext cx="4829174" cy="44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E853D-5D59-413C-8C5C-6CC3BF4892F2}"/>
              </a:ext>
            </a:extLst>
          </p:cNvPr>
          <p:cNvSpPr txBox="1"/>
          <p:nvPr/>
        </p:nvSpPr>
        <p:spPr>
          <a:xfrm>
            <a:off x="3034038" y="6318554"/>
            <a:ext cx="61239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Image source: Wilkinson, </a:t>
            </a:r>
            <a:r>
              <a:rPr lang="en-US" sz="2400" i="1" dirty="0">
                <a:hlinkClick r:id="rId3"/>
              </a:rPr>
              <a:t>Presentation Graphics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1930083" y="846426"/>
            <a:ext cx="8331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and McGill’s hierarchy of elementary perceptual tasks</a:t>
            </a:r>
          </a:p>
        </p:txBody>
      </p:sp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406FDF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9138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D0ADE-16FC-45AF-A59B-C85B6ACB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3"/>
          <a:stretch/>
        </p:blipFill>
        <p:spPr>
          <a:xfrm>
            <a:off x="2429163" y="784819"/>
            <a:ext cx="6342508" cy="5416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F5E98-7D71-4B45-82F7-B1BDDA491BDC}"/>
              </a:ext>
            </a:extLst>
          </p:cNvPr>
          <p:cNvSpPr txBox="1"/>
          <p:nvPr/>
        </p:nvSpPr>
        <p:spPr>
          <a:xfrm>
            <a:off x="246360" y="2289269"/>
            <a:ext cx="20756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Stack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5FE1F-5DFD-485E-B9C6-AA97C155168F}"/>
              </a:ext>
            </a:extLst>
          </p:cNvPr>
          <p:cNvSpPr/>
          <p:nvPr/>
        </p:nvSpPr>
        <p:spPr>
          <a:xfrm>
            <a:off x="4848222" y="6259810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2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2EE449-4CD3-4168-975F-873BA635B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88"/>
          <a:stretch/>
        </p:blipFill>
        <p:spPr>
          <a:xfrm>
            <a:off x="2300383" y="825313"/>
            <a:ext cx="6471288" cy="5525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839D8-5B1E-401B-B819-370884A7ED90}"/>
              </a:ext>
            </a:extLst>
          </p:cNvPr>
          <p:cNvSpPr txBox="1"/>
          <p:nvPr/>
        </p:nvSpPr>
        <p:spPr>
          <a:xfrm>
            <a:off x="201630" y="2524652"/>
            <a:ext cx="22275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Dodge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406FDF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9138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5FE1F-5DFD-485E-B9C6-AA97C155168F}"/>
              </a:ext>
            </a:extLst>
          </p:cNvPr>
          <p:cNvSpPr/>
          <p:nvPr/>
        </p:nvSpPr>
        <p:spPr>
          <a:xfrm>
            <a:off x="4848222" y="6259810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6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406FDF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9138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DC17F-8D66-4A22-BA6C-2B01BBA8B36B}"/>
              </a:ext>
            </a:extLst>
          </p:cNvPr>
          <p:cNvSpPr txBox="1"/>
          <p:nvPr/>
        </p:nvSpPr>
        <p:spPr>
          <a:xfrm>
            <a:off x="235378" y="2219438"/>
            <a:ext cx="298870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Point + line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Hue, Shape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None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9B75D6-A9FD-452A-821E-5A675CDD7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5" r="24095"/>
          <a:stretch/>
        </p:blipFill>
        <p:spPr>
          <a:xfrm>
            <a:off x="3224083" y="1311564"/>
            <a:ext cx="5743838" cy="51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3DDA-02AC-424F-A76E-0E5FD81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8EC6-60D1-4ACB-A09D-29F946F0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perceive groups</a:t>
            </a:r>
          </a:p>
        </p:txBody>
      </p:sp>
    </p:spTree>
    <p:extLst>
      <p:ext uri="{BB962C8B-B14F-4D97-AF65-F5344CB8AC3E}">
        <p14:creationId xmlns:p14="http://schemas.microsoft.com/office/powerpoint/2010/main" val="2321497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39" y="1643269"/>
            <a:ext cx="6239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gestalt</a:t>
            </a:r>
            <a:r>
              <a:rPr lang="en-US" sz="2800" dirty="0"/>
              <a:t> = form or pattern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philosophy: the whole is greater than the sum of the parts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principles: predictable ways by which we organize sensory information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Developed by Max Wertheimer &amp; followers; early 20</a:t>
            </a:r>
            <a:r>
              <a:rPr lang="en-US" sz="2800" baseline="30000" dirty="0"/>
              <a:t>th</a:t>
            </a:r>
            <a:r>
              <a:rPr lang="en-US" sz="2800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294809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A994-D455-494F-8892-84AFB17E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AF8F-7BE2-4AB3-9F0D-07151A34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8DA54F-23E2-44EC-AE16-FD64271607EA}"/>
              </a:ext>
            </a:extLst>
          </p:cNvPr>
          <p:cNvSpPr/>
          <p:nvPr/>
        </p:nvSpPr>
        <p:spPr>
          <a:xfrm>
            <a:off x="462637" y="3122643"/>
            <a:ext cx="1395266" cy="816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F8303-0C6B-436D-9F25-475B9CBB1DEE}"/>
              </a:ext>
            </a:extLst>
          </p:cNvPr>
          <p:cNvSpPr/>
          <p:nvPr/>
        </p:nvSpPr>
        <p:spPr>
          <a:xfrm>
            <a:off x="4729069" y="3122643"/>
            <a:ext cx="1818893" cy="8163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Critiques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300E7-2846-470F-A597-38C9EE320666}"/>
              </a:ext>
            </a:extLst>
          </p:cNvPr>
          <p:cNvSpPr txBox="1"/>
          <p:nvPr/>
        </p:nvSpPr>
        <p:spPr>
          <a:xfrm>
            <a:off x="1977675" y="2263367"/>
            <a:ext cx="1676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Theory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D232A-804F-49B2-853C-54ECE0DCF29F}"/>
              </a:ext>
            </a:extLst>
          </p:cNvPr>
          <p:cNvSpPr txBox="1"/>
          <p:nvPr/>
        </p:nvSpPr>
        <p:spPr>
          <a:xfrm>
            <a:off x="7152610" y="2226422"/>
            <a:ext cx="1874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Practice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CE795-1D16-42F1-9732-0EE9D312363C}"/>
              </a:ext>
            </a:extLst>
          </p:cNvPr>
          <p:cNvSpPr/>
          <p:nvPr/>
        </p:nvSpPr>
        <p:spPr>
          <a:xfrm>
            <a:off x="1850633" y="3122646"/>
            <a:ext cx="1395266" cy="816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 perception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397E8-BF7D-4BE3-B3DF-3AB922751DE0}"/>
              </a:ext>
            </a:extLst>
          </p:cNvPr>
          <p:cNvSpPr/>
          <p:nvPr/>
        </p:nvSpPr>
        <p:spPr>
          <a:xfrm>
            <a:off x="10185748" y="3126798"/>
            <a:ext cx="1818893" cy="812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03F58-67EB-4AC3-8C1D-A238594B2021}"/>
              </a:ext>
            </a:extLst>
          </p:cNvPr>
          <p:cNvSpPr/>
          <p:nvPr/>
        </p:nvSpPr>
        <p:spPr>
          <a:xfrm>
            <a:off x="3245900" y="3122645"/>
            <a:ext cx="1395266" cy="81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Gestalt principles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3F956-E26C-4408-A406-E74D8A096AD4}"/>
              </a:ext>
            </a:extLst>
          </p:cNvPr>
          <p:cNvSpPr/>
          <p:nvPr/>
        </p:nvSpPr>
        <p:spPr>
          <a:xfrm>
            <a:off x="6547962" y="3122645"/>
            <a:ext cx="1818893" cy="8163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tasks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1E84A-4E79-4D1E-9199-B816B0253996}"/>
              </a:ext>
            </a:extLst>
          </p:cNvPr>
          <p:cNvSpPr/>
          <p:nvPr/>
        </p:nvSpPr>
        <p:spPr>
          <a:xfrm>
            <a:off x="8366855" y="3125263"/>
            <a:ext cx="1818893" cy="816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Projects</a:t>
            </a:r>
          </a:p>
        </p:txBody>
      </p:sp>
      <p:pic>
        <p:nvPicPr>
          <p:cNvPr id="2050" name="Picture 2" descr="Image result for u shaped arrow">
            <a:extLst>
              <a:ext uri="{FF2B5EF4-FFF2-40B4-BE49-F238E27FC236}">
                <a16:creationId xmlns:a16="http://schemas.microsoft.com/office/drawing/2014/main" id="{24AB02F9-92E1-4DE7-BDC4-CBA7BAE6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61" y="4001294"/>
            <a:ext cx="1966147" cy="11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57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6726C-DFCF-4869-8EC7-CD31CAE415E4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D07FF-15E9-4478-BAB0-6A4FA728AF23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49661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AC1B17-6D7A-4E9B-BAB6-1CCF54BA7212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9CE92-B91A-4547-935C-3767179F4432}"/>
              </a:ext>
            </a:extLst>
          </p:cNvPr>
          <p:cNvSpPr txBox="1"/>
          <p:nvPr/>
        </p:nvSpPr>
        <p:spPr>
          <a:xfrm>
            <a:off x="92187" y="6479026"/>
            <a:ext cx="527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by Fig 6.2, </a:t>
            </a:r>
            <a:r>
              <a:rPr lang="en-US" i="1" dirty="0"/>
              <a:t>The Functional Art </a:t>
            </a:r>
            <a:r>
              <a:rPr lang="en-US" dirty="0"/>
              <a:t>by Alberto Cairo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F3C24-7974-4DF6-9A28-814AE75ED25D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1165183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0E703-7832-495B-838C-BBEB642EE3A5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3856079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A2CB7-094B-4C3F-876B-439C573F96D1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9A77DA-404F-4454-A7AD-8010A9EB4F44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1556-4594-40FB-ACFC-384F1F67A9D7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2211955" y="2928731"/>
            <a:ext cx="776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Some principles are stronger than others</a:t>
            </a:r>
          </a:p>
        </p:txBody>
      </p:sp>
    </p:spTree>
    <p:extLst>
      <p:ext uri="{BB962C8B-B14F-4D97-AF65-F5344CB8AC3E}">
        <p14:creationId xmlns:p14="http://schemas.microsoft.com/office/powerpoint/2010/main" val="2752187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5DA02-F704-4DFF-BD36-B0577262DBDA}"/>
              </a:ext>
            </a:extLst>
          </p:cNvPr>
          <p:cNvCxnSpPr>
            <a:cxnSpLocks/>
          </p:cNvCxnSpPr>
          <p:nvPr/>
        </p:nvCxnSpPr>
        <p:spPr>
          <a:xfrm>
            <a:off x="3515550" y="217335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64527F-0F91-407C-A55C-CBAD61E46702}"/>
              </a:ext>
            </a:extLst>
          </p:cNvPr>
          <p:cNvCxnSpPr>
            <a:cxnSpLocks/>
          </p:cNvCxnSpPr>
          <p:nvPr/>
        </p:nvCxnSpPr>
        <p:spPr>
          <a:xfrm>
            <a:off x="3707707" y="3134141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A23DF-9ADF-4AE6-BAA9-54222F254DE9}"/>
              </a:ext>
            </a:extLst>
          </p:cNvPr>
          <p:cNvCxnSpPr>
            <a:cxnSpLocks/>
          </p:cNvCxnSpPr>
          <p:nvPr/>
        </p:nvCxnSpPr>
        <p:spPr>
          <a:xfrm>
            <a:off x="3707707" y="4022037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F0F81-414E-4E0E-9CDF-432561F1E059}"/>
              </a:ext>
            </a:extLst>
          </p:cNvPr>
          <p:cNvCxnSpPr>
            <a:cxnSpLocks/>
          </p:cNvCxnSpPr>
          <p:nvPr/>
        </p:nvCxnSpPr>
        <p:spPr>
          <a:xfrm>
            <a:off x="3707707" y="488342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15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3326296" y="1596928"/>
            <a:ext cx="4293703" cy="19546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3323878" y="3541584"/>
            <a:ext cx="4293703" cy="17194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images-na.ssl-images-amazon.com/images/I/419GVCrktGL._SX358_BO1,204,203,200_.jpg">
            <a:extLst>
              <a:ext uri="{FF2B5EF4-FFF2-40B4-BE49-F238E27FC236}">
                <a16:creationId xmlns:a16="http://schemas.microsoft.com/office/drawing/2014/main" id="{7A970AC6-F475-48BC-8847-6B21D0B2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38" y="484739"/>
            <a:ext cx="2646838" cy="36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grammar of graphics">
            <a:extLst>
              <a:ext uri="{FF2B5EF4-FFF2-40B4-BE49-F238E27FC236}">
                <a16:creationId xmlns:a16="http://schemas.microsoft.com/office/drawing/2014/main" id="{57178487-0138-4ED3-B026-504D428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39" y="606524"/>
            <a:ext cx="1781723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fte quantitative display of visual information">
            <a:extLst>
              <a:ext uri="{FF2B5EF4-FFF2-40B4-BE49-F238E27FC236}">
                <a16:creationId xmlns:a16="http://schemas.microsoft.com/office/drawing/2014/main" id="{EC746B22-BE2A-4E67-8715-4C3B74C2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6" y="3696799"/>
            <a:ext cx="2224111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n jones  communicating data with tableau">
            <a:extLst>
              <a:ext uri="{FF2B5EF4-FFF2-40B4-BE49-F238E27FC236}">
                <a16:creationId xmlns:a16="http://schemas.microsoft.com/office/drawing/2014/main" id="{1C8C5165-C7DF-4282-877C-EC4CD78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086" y="3696799"/>
            <a:ext cx="2017209" cy="3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berto cairo truthful art">
            <a:extLst>
              <a:ext uri="{FF2B5EF4-FFF2-40B4-BE49-F238E27FC236}">
                <a16:creationId xmlns:a16="http://schemas.microsoft.com/office/drawing/2014/main" id="{780917FC-537E-454A-8FA5-5B69CCD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46" y="606524"/>
            <a:ext cx="2200287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how me the numbers">
            <a:extLst>
              <a:ext uri="{FF2B5EF4-FFF2-40B4-BE49-F238E27FC236}">
                <a16:creationId xmlns:a16="http://schemas.microsoft.com/office/drawing/2014/main" id="{E0820068-1C07-4EF9-B5DD-7B3FBF6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656618"/>
            <a:ext cx="2346674" cy="30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omi robbins">
            <a:extLst>
              <a:ext uri="{FF2B5EF4-FFF2-40B4-BE49-F238E27FC236}">
                <a16:creationId xmlns:a16="http://schemas.microsoft.com/office/drawing/2014/main" id="{C1A590F9-2117-4664-AB9C-6431D09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6" y="3696799"/>
            <a:ext cx="2053988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3669598" y="5652124"/>
            <a:ext cx="4852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are the groups?</a:t>
            </a:r>
          </a:p>
          <a:p>
            <a:pPr algn="ctr"/>
            <a:r>
              <a:rPr lang="en-US" sz="2800" dirty="0"/>
              <a:t>Within group: 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86287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404784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6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DF1C64-EAD2-45C8-8797-45E14EE9076C}"/>
              </a:ext>
            </a:extLst>
          </p:cNvPr>
          <p:cNvSpPr/>
          <p:nvPr/>
        </p:nvSpPr>
        <p:spPr>
          <a:xfrm>
            <a:off x="1046921" y="6214235"/>
            <a:ext cx="1040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http://sfew.websitetoolbox.com/post/ranking-the-gestalt-principles-3524646</a:t>
            </a:r>
            <a:r>
              <a:rPr lang="en-US" dirty="0"/>
              <a:t> (now unavailable; 5/8/19)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4ECA8-07FC-4BB5-B9DB-6E9ABA00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413581"/>
            <a:ext cx="9294616" cy="53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61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118915" y="3075057"/>
            <a:ext cx="1195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color usually trumps shape when incorporating similarity</a:t>
            </a:r>
          </a:p>
        </p:txBody>
      </p:sp>
    </p:spTree>
    <p:extLst>
      <p:ext uri="{BB962C8B-B14F-4D97-AF65-F5344CB8AC3E}">
        <p14:creationId xmlns:p14="http://schemas.microsoft.com/office/powerpoint/2010/main" val="1816083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28901-CAE9-4348-9454-C69DF507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67" y="1411770"/>
            <a:ext cx="6008899" cy="403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BEC6F-86B3-4CD8-8711-AA20F7F7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4" y="1464571"/>
            <a:ext cx="5755275" cy="3928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4D32-B5B4-484C-BBB7-11A6EAE4B366}"/>
              </a:ext>
            </a:extLst>
          </p:cNvPr>
          <p:cNvSpPr txBox="1"/>
          <p:nvPr/>
        </p:nvSpPr>
        <p:spPr>
          <a:xfrm>
            <a:off x="1285461" y="6361043"/>
            <a:ext cx="404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World Bank, 2010 indicators</a:t>
            </a:r>
          </a:p>
        </p:txBody>
      </p:sp>
    </p:spTree>
    <p:extLst>
      <p:ext uri="{BB962C8B-B14F-4D97-AF65-F5344CB8AC3E}">
        <p14:creationId xmlns:p14="http://schemas.microsoft.com/office/powerpoint/2010/main" val="4078838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3245251" y="3119086"/>
            <a:ext cx="570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but you can double up</a:t>
            </a:r>
          </a:p>
        </p:txBody>
      </p:sp>
    </p:spTree>
    <p:extLst>
      <p:ext uri="{BB962C8B-B14F-4D97-AF65-F5344CB8AC3E}">
        <p14:creationId xmlns:p14="http://schemas.microsoft.com/office/powerpoint/2010/main" val="2180707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A79F5-61F3-45F3-82BD-E5FEC081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97" y="556759"/>
            <a:ext cx="9437205" cy="60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1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730-EC16-4F2B-A3BB-73CCBD1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C8DC-6B22-42AD-862C-E8168630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compare quantities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perceive groups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Employ these principles to facilitate the most important comparisons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“The most important comparisons” depend on your message</a:t>
            </a:r>
          </a:p>
        </p:txBody>
      </p:sp>
    </p:spTree>
    <p:extLst>
      <p:ext uri="{BB962C8B-B14F-4D97-AF65-F5344CB8AC3E}">
        <p14:creationId xmlns:p14="http://schemas.microsoft.com/office/powerpoint/2010/main" val="1885837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68AEA7-F780-4595-A46E-E8FE8A6ABD7C}"/>
              </a:ext>
            </a:extLst>
          </p:cNvPr>
          <p:cNvSpPr/>
          <p:nvPr/>
        </p:nvSpPr>
        <p:spPr>
          <a:xfrm>
            <a:off x="3048000" y="101295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fake_data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Factor1 Factor2 Response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A       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A      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A     III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B       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B      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B     III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C       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C      II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C     III       10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849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1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D2A1B-C902-4FC9-A4D1-A80C53AE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082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</a:t>
            </a:r>
          </a:p>
          <a:p>
            <a:r>
              <a:rPr lang="en-US" dirty="0">
                <a:sym typeface="Wingdings" panose="05000000000000000000" pitchFamily="2" charset="2"/>
              </a:rPr>
              <a:t>	FACET: Factor 2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A2DD0-033C-466B-B35B-A44A2FF4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EDED-3F78-48A4-BEA7-79522194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3074" name="Picture 2" descr="Image result for tableau">
            <a:extLst>
              <a:ext uri="{FF2B5EF4-FFF2-40B4-BE49-F238E27FC236}">
                <a16:creationId xmlns:a16="http://schemas.microsoft.com/office/drawing/2014/main" id="{CDD9C688-26F4-4B43-ACEE-0BD1BFC8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20" y="2132194"/>
            <a:ext cx="4471737" cy="259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gplot2">
            <a:extLst>
              <a:ext uri="{FF2B5EF4-FFF2-40B4-BE49-F238E27FC236}">
                <a16:creationId xmlns:a16="http://schemas.microsoft.com/office/drawing/2014/main" id="{4767D16C-CB24-48AB-84D6-2C0CF1B3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99" y="1957045"/>
            <a:ext cx="2537369" cy="29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encil and paper">
            <a:extLst>
              <a:ext uri="{FF2B5EF4-FFF2-40B4-BE49-F238E27FC236}">
                <a16:creationId xmlns:a16="http://schemas.microsoft.com/office/drawing/2014/main" id="{1B92564E-A36F-4EBA-B1B6-133EE1B0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32" y="2362898"/>
            <a:ext cx="3198296" cy="213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04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AE7BA2-2A2B-4D6E-B4F8-2753B13A264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AACCC-1C67-4695-A32C-D52BA76B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2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D07000-A372-4792-8078-BEB049616B80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DEF30-0CD4-468E-92FB-69EAF227480C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5C206F-91C4-4A1A-85A1-DC98A516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60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1A7F3-2A1E-4475-A795-2614162F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6045B-A4A5-4B10-A747-9823DBE426C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7CB4D-53FF-445E-8D0C-E688FFB4128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19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146F82-2E95-4E77-81EC-383C9041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D2BF11-C2C6-4323-8275-E8FF054C8EA8}"/>
              </a:ext>
            </a:extLst>
          </p:cNvPr>
          <p:cNvSpPr/>
          <p:nvPr/>
        </p:nvSpPr>
        <p:spPr>
          <a:xfrm>
            <a:off x="3843132" y="1709530"/>
            <a:ext cx="1010222" cy="4480255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F9896-116C-4722-B694-50CADCEA4253}"/>
              </a:ext>
            </a:extLst>
          </p:cNvPr>
          <p:cNvSpPr/>
          <p:nvPr/>
        </p:nvSpPr>
        <p:spPr>
          <a:xfrm>
            <a:off x="5671930" y="1709530"/>
            <a:ext cx="2684279" cy="4480254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6DEE8-3054-49CE-8D65-9838E3D5354D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876F2-E9AF-447D-BE93-64C71DDB8CF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988-40C2-4C82-AEA5-FE5A27F4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C62C-2786-4A25-9459-1FCF394A0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4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89B6-81A6-4B64-9721-EB10212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viz assignment task #1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9CF3C-A0C2-417D-8B53-1C20A140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328" y="2586135"/>
            <a:ext cx="5305425" cy="3495675"/>
          </a:xfrm>
          <a:prstGeom prst="rect">
            <a:avLst/>
          </a:prstGeom>
        </p:spPr>
      </p:pic>
      <p:pic>
        <p:nvPicPr>
          <p:cNvPr id="3074" name="Picture 2" descr="Image result for will burtin">
            <a:extLst>
              <a:ext uri="{FF2B5EF4-FFF2-40B4-BE49-F238E27FC236}">
                <a16:creationId xmlns:a16="http://schemas.microsoft.com/office/drawing/2014/main" id="{32E7FF30-8B1C-48D6-92F0-C661A8AD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78" y="2894027"/>
            <a:ext cx="2239914" cy="287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1B21C4-A04C-49F2-9064-0BDD57C489D7}"/>
              </a:ext>
            </a:extLst>
          </p:cNvPr>
          <p:cNvSpPr txBox="1"/>
          <p:nvPr/>
        </p:nvSpPr>
        <p:spPr>
          <a:xfrm>
            <a:off x="3836709" y="1799800"/>
            <a:ext cx="405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William </a:t>
            </a:r>
            <a:r>
              <a:rPr lang="en-US" sz="2400" dirty="0" err="1"/>
              <a:t>Burtin’s</a:t>
            </a:r>
            <a:r>
              <a:rPr lang="en-US" sz="2400" dirty="0"/>
              <a:t> bacteria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362C95-0F7D-469F-9506-C5BDA98AAE8F}"/>
              </a:ext>
            </a:extLst>
          </p:cNvPr>
          <p:cNvSpPr/>
          <p:nvPr/>
        </p:nvSpPr>
        <p:spPr>
          <a:xfrm>
            <a:off x="191502" y="6221812"/>
            <a:ext cx="5788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Image source: http://adcglobal.org/hall-of-fame/will-burtin/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02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89B6-81A6-4B64-9721-EB10212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viz assignment task 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6A974-9D1F-481B-B602-9655A2C5705C}"/>
              </a:ext>
            </a:extLst>
          </p:cNvPr>
          <p:cNvSpPr txBox="1"/>
          <p:nvPr/>
        </p:nvSpPr>
        <p:spPr>
          <a:xfrm>
            <a:off x="838200" y="1690688"/>
            <a:ext cx="10426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World War II, antibiotics earned the moniker “wonder drugs” for quickly treating previously-incurable diseases. Data was gathered to determine which drug worked best for each bacterial infection. Comparing drug performance was an enormous aid for practitioners and scientists alike. </a:t>
            </a:r>
          </a:p>
          <a:p>
            <a:endParaRPr lang="en-US" dirty="0"/>
          </a:p>
          <a:p>
            <a:r>
              <a:rPr lang="en-US" dirty="0"/>
              <a:t>In the fall of 1951 German graphic designer William </a:t>
            </a:r>
            <a:r>
              <a:rPr lang="en-US" dirty="0" err="1"/>
              <a:t>Burtin</a:t>
            </a:r>
            <a:r>
              <a:rPr lang="en-US" dirty="0"/>
              <a:t> gathered data on the minimum inhibitory concentration (MIC) of three antibiotics for 16 different bacteria (smaller = more effective).  Each bacteria was classified according to Gram Staining: Positive/Negative</a:t>
            </a:r>
          </a:p>
          <a:p>
            <a:endParaRPr lang="en-US" dirty="0"/>
          </a:p>
          <a:p>
            <a:r>
              <a:rPr lang="en-US" dirty="0"/>
              <a:t>Questions to be answered: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bacteria was hardest to kill?  Easiest to kill?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Was one antibiotic the most effective?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antibiotic effectiveness vary by gram staining?</a:t>
            </a:r>
          </a:p>
        </p:txBody>
      </p:sp>
    </p:spTree>
    <p:extLst>
      <p:ext uri="{BB962C8B-B14F-4D97-AF65-F5344CB8AC3E}">
        <p14:creationId xmlns:p14="http://schemas.microsoft.com/office/powerpoint/2010/main" val="1554303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H_oneVq1cyBnXAsOO8ngBg.jpeg">
            <a:extLst>
              <a:ext uri="{FF2B5EF4-FFF2-40B4-BE49-F238E27FC236}">
                <a16:creationId xmlns:a16="http://schemas.microsoft.com/office/drawing/2014/main" id="{9AC6B54C-586E-4F18-AD1B-E2E31B54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21" y="0"/>
            <a:ext cx="4524157" cy="598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3C8E09-F2AA-4E5D-920B-7871C9A8AF4D}"/>
              </a:ext>
            </a:extLst>
          </p:cNvPr>
          <p:cNvSpPr/>
          <p:nvPr/>
        </p:nvSpPr>
        <p:spPr>
          <a:xfrm>
            <a:off x="1310326" y="6112986"/>
            <a:ext cx="1028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https://medium.com/@harshdev_41068/burtins-legendary-data-on-antibiotics-9b32ecd5943f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84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will burtin bacteria">
            <a:extLst>
              <a:ext uri="{FF2B5EF4-FFF2-40B4-BE49-F238E27FC236}">
                <a16:creationId xmlns:a16="http://schemas.microsoft.com/office/drawing/2014/main" id="{88B1ECE8-52E1-4402-94F3-EC3A4CA1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75" y="106218"/>
            <a:ext cx="5409488" cy="664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295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1497-E140-4B80-9EBD-6CA8D6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5651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E139-65CD-44AC-B399-951AA684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5C29-3823-4F14-BAEA-D08EC4CE5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84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lberto cairo">
            <a:extLst>
              <a:ext uri="{FF2B5EF4-FFF2-40B4-BE49-F238E27FC236}">
                <a16:creationId xmlns:a16="http://schemas.microsoft.com/office/drawing/2014/main" id="{A3806546-6400-4C99-998E-325A1D68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11557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3A14A-A137-4D8D-A0F1-C90B271FC582}"/>
              </a:ext>
            </a:extLst>
          </p:cNvPr>
          <p:cNvSpPr txBox="1"/>
          <p:nvPr/>
        </p:nvSpPr>
        <p:spPr>
          <a:xfrm>
            <a:off x="3263358" y="4572000"/>
            <a:ext cx="523348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Alberto Cairo</a:t>
            </a:r>
          </a:p>
          <a:p>
            <a:pPr algn="ctr"/>
            <a:r>
              <a:rPr lang="en-US" sz="2800" dirty="0">
                <a:hlinkClick r:id="rId3"/>
              </a:rPr>
              <a:t>http://www.thefunctionalart.com/</a:t>
            </a:r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76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84F2-FDAE-43D0-A4E2-63C253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qualities of great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0A2D-33DC-4E3E-BB45-4C6082D4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Truthful</a:t>
            </a:r>
          </a:p>
          <a:p>
            <a:pPr marL="514350" indent="-514350">
              <a:buAutoNum type="arabicPeriod"/>
            </a:pPr>
            <a:r>
              <a:rPr lang="en-US" dirty="0"/>
              <a:t>Functional</a:t>
            </a:r>
          </a:p>
          <a:p>
            <a:pPr marL="514350" indent="-514350">
              <a:buAutoNum type="arabicPeriod"/>
            </a:pPr>
            <a:r>
              <a:rPr lang="en-US" dirty="0"/>
              <a:t>Beautiful</a:t>
            </a:r>
          </a:p>
          <a:p>
            <a:pPr marL="514350" indent="-514350">
              <a:buAutoNum type="arabicPeriod"/>
            </a:pPr>
            <a:r>
              <a:rPr lang="en-US" dirty="0"/>
              <a:t>Insightful</a:t>
            </a:r>
          </a:p>
          <a:p>
            <a:pPr marL="514350" indent="-514350">
              <a:buAutoNum type="arabicPeriod"/>
            </a:pPr>
            <a:r>
              <a:rPr lang="en-US" dirty="0"/>
              <a:t>Enlightening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1F1AF-A87D-481F-ADA0-68FAB58E4F98}"/>
              </a:ext>
            </a:extLst>
          </p:cNvPr>
          <p:cNvSpPr txBox="1"/>
          <p:nvPr/>
        </p:nvSpPr>
        <p:spPr>
          <a:xfrm>
            <a:off x="838200" y="6123543"/>
            <a:ext cx="358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Alberto Cairo, </a:t>
            </a:r>
            <a:r>
              <a:rPr lang="en-US" i="1" dirty="0"/>
              <a:t>The Truthful Art, </a:t>
            </a:r>
            <a:r>
              <a:rPr lang="en-US" dirty="0"/>
              <a:t>Ch 2.</a:t>
            </a:r>
          </a:p>
        </p:txBody>
      </p:sp>
    </p:spTree>
    <p:extLst>
      <p:ext uri="{BB962C8B-B14F-4D97-AF65-F5344CB8AC3E}">
        <p14:creationId xmlns:p14="http://schemas.microsoft.com/office/powerpoint/2010/main" val="31953626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1. Truthful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the visualization based on thorough and honest research?</a:t>
            </a:r>
          </a:p>
        </p:txBody>
      </p:sp>
    </p:spTree>
    <p:extLst>
      <p:ext uri="{BB962C8B-B14F-4D97-AF65-F5344CB8AC3E}">
        <p14:creationId xmlns:p14="http://schemas.microsoft.com/office/powerpoint/2010/main" val="24263181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2.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facilitate meaningful comparisons?</a:t>
            </a:r>
          </a:p>
        </p:txBody>
      </p:sp>
    </p:spTree>
    <p:extLst>
      <p:ext uri="{BB962C8B-B14F-4D97-AF65-F5344CB8AC3E}">
        <p14:creationId xmlns:p14="http://schemas.microsoft.com/office/powerpoint/2010/main" val="18948065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3. 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it attractive, intriguing, and aesthetically pleasing?</a:t>
            </a:r>
          </a:p>
        </p:txBody>
      </p:sp>
    </p:spTree>
    <p:extLst>
      <p:ext uri="{BB962C8B-B14F-4D97-AF65-F5344CB8AC3E}">
        <p14:creationId xmlns:p14="http://schemas.microsoft.com/office/powerpoint/2010/main" val="12793810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4. Insightful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elicit an “a-ha”, a “wow”, an “I see”?</a:t>
            </a:r>
          </a:p>
        </p:txBody>
      </p:sp>
    </p:spTree>
    <p:extLst>
      <p:ext uri="{BB962C8B-B14F-4D97-AF65-F5344CB8AC3E}">
        <p14:creationId xmlns:p14="http://schemas.microsoft.com/office/powerpoint/2010/main" val="10990975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5. Enlightening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cast light over relevant issues?  Will it “change minds”?</a:t>
            </a:r>
          </a:p>
        </p:txBody>
      </p:sp>
    </p:spTree>
    <p:extLst>
      <p:ext uri="{BB962C8B-B14F-4D97-AF65-F5344CB8AC3E}">
        <p14:creationId xmlns:p14="http://schemas.microsoft.com/office/powerpoint/2010/main" val="1404605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0A2D-33DC-4E3E-BB45-4C6082D4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33" y="17699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4B54D"/>
                </a:solidFill>
              </a:rPr>
              <a:t>Truthful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67AB69"/>
                </a:solidFill>
              </a:rPr>
              <a:t>Functional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A7765"/>
                </a:solidFill>
              </a:rPr>
              <a:t>Beautiful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A7765"/>
                </a:solidFill>
              </a:rPr>
              <a:t>Insightful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A7765"/>
                </a:solidFill>
              </a:rPr>
              <a:t>Enlightening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10F85-1E3F-4F8C-86BC-92341F039116}"/>
              </a:ext>
            </a:extLst>
          </p:cNvPr>
          <p:cNvSpPr txBox="1"/>
          <p:nvPr/>
        </p:nvSpPr>
        <p:spPr>
          <a:xfrm>
            <a:off x="388033" y="1957497"/>
            <a:ext cx="5971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Winona State data viz course, currently: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E0497-1978-4D0E-B596-47CFF14D5004}"/>
              </a:ext>
            </a:extLst>
          </p:cNvPr>
          <p:cNvSpPr txBox="1"/>
          <p:nvPr/>
        </p:nvSpPr>
        <p:spPr>
          <a:xfrm>
            <a:off x="3374011" y="3390280"/>
            <a:ext cx="667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specifications that exploit principles of visual perception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3AE63-3F26-4E29-AD7E-EAC52639F7D6}"/>
              </a:ext>
            </a:extLst>
          </p:cNvPr>
          <p:cNvCxnSpPr/>
          <p:nvPr/>
        </p:nvCxnSpPr>
        <p:spPr>
          <a:xfrm flipH="1">
            <a:off x="2813537" y="3559125"/>
            <a:ext cx="492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18E6E4-22E1-489E-9966-1C016B5CA589}"/>
              </a:ext>
            </a:extLst>
          </p:cNvPr>
          <p:cNvSpPr txBox="1"/>
          <p:nvPr/>
        </p:nvSpPr>
        <p:spPr>
          <a:xfrm>
            <a:off x="3374011" y="2887765"/>
            <a:ext cx="5067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the right data; aggregating correctly; etc.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425E67-3C09-4A10-AA0F-359D26667965}"/>
              </a:ext>
            </a:extLst>
          </p:cNvPr>
          <p:cNvCxnSpPr/>
          <p:nvPr/>
        </p:nvCxnSpPr>
        <p:spPr>
          <a:xfrm flipH="1">
            <a:off x="2813537" y="3056610"/>
            <a:ext cx="492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AFEFDF-BC7C-4028-AC9C-6E737B515F5A}"/>
              </a:ext>
            </a:extLst>
          </p:cNvPr>
          <p:cNvSpPr txBox="1"/>
          <p:nvPr/>
        </p:nvSpPr>
        <p:spPr>
          <a:xfrm>
            <a:off x="3144126" y="4399580"/>
            <a:ext cx="905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DESIGN: Storytelling, annotating, cleaning, editing, color choices, stretching creativity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ABB1FBB-BF41-4CD0-BE82-BDB94E1CBC04}"/>
              </a:ext>
            </a:extLst>
          </p:cNvPr>
          <p:cNvSpPr/>
          <p:nvPr/>
        </p:nvSpPr>
        <p:spPr>
          <a:xfrm>
            <a:off x="2897941" y="3931515"/>
            <a:ext cx="246185" cy="13297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57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du bois">
            <a:extLst>
              <a:ext uri="{FF2B5EF4-FFF2-40B4-BE49-F238E27FC236}">
                <a16:creationId xmlns:a16="http://schemas.microsoft.com/office/drawing/2014/main" id="{D90BA4F7-A429-4DA7-A5BC-CE1D867A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1430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883E9-A329-4090-ADB9-116E9388CC9D}"/>
              </a:ext>
            </a:extLst>
          </p:cNvPr>
          <p:cNvSpPr txBox="1"/>
          <p:nvPr/>
        </p:nvSpPr>
        <p:spPr>
          <a:xfrm>
            <a:off x="3699208" y="4651633"/>
            <a:ext cx="4501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W.E.B. Du </a:t>
            </a:r>
            <a:r>
              <a:rPr lang="en-US" sz="2800" dirty="0" err="1"/>
              <a:t>Bois</a:t>
            </a:r>
            <a:endParaRPr lang="en-US" sz="2800" dirty="0"/>
          </a:p>
          <a:p>
            <a:pPr algn="ctr"/>
            <a:r>
              <a:rPr lang="en-US" sz="2800" dirty="0"/>
              <a:t>Sociologist, Atlanta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9219-718B-4371-8C1B-300E18A99C9A}"/>
              </a:ext>
            </a:extLst>
          </p:cNvPr>
          <p:cNvSpPr/>
          <p:nvPr/>
        </p:nvSpPr>
        <p:spPr>
          <a:xfrm>
            <a:off x="2829080" y="348734"/>
            <a:ext cx="6533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Exposition </a:t>
            </a:r>
            <a:r>
              <a:rPr lang="en-US" sz="2800" i="1" dirty="0" err="1"/>
              <a:t>Universelle</a:t>
            </a:r>
            <a:r>
              <a:rPr lang="en-US" sz="2800" i="1" dirty="0"/>
              <a:t> </a:t>
            </a:r>
            <a:r>
              <a:rPr lang="en-US" sz="2800" dirty="0"/>
              <a:t>Paris World Fair 1900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40009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The Georgia Negro] Assessed value of household and kitchen furniture owned by Georgia Negroes.">
            <a:extLst>
              <a:ext uri="{FF2B5EF4-FFF2-40B4-BE49-F238E27FC236}">
                <a16:creationId xmlns:a16="http://schemas.microsoft.com/office/drawing/2014/main" id="{CF4F3CC5-4F15-4290-B3ED-FBE38167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7" y="254000"/>
            <a:ext cx="481012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https://www.loc.gov/pictures/resource/ppmsca.33887/?co=anedub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CA5C-2E37-4BD5-A184-3E86D8E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visualizations that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1635-C699-4406-9992-90911DA0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</a:t>
            </a:r>
            <a:r>
              <a:rPr lang="en-US" dirty="0"/>
              <a:t> information can you extract?</a:t>
            </a:r>
          </a:p>
          <a:p>
            <a:r>
              <a:rPr lang="en-US" u="sng" dirty="0"/>
              <a:t>How</a:t>
            </a:r>
            <a:r>
              <a:rPr lang="en-US" dirty="0"/>
              <a:t> are you extracting this information?</a:t>
            </a:r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4838-1579-43FA-B19B-AC252E4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https://www.loc.gov/pictures/resource/ppmsca.33892/?co=anedub</a:t>
            </a:r>
            <a:endParaRPr lang="en-US" dirty="0"/>
          </a:p>
        </p:txBody>
      </p:sp>
      <p:pic>
        <p:nvPicPr>
          <p:cNvPr id="5122" name="Picture 2" descr="[The Georgia Negro] Condition of 300 Negro farm tenants after 1 year's toil, 1898.">
            <a:extLst>
              <a:ext uri="{FF2B5EF4-FFF2-40B4-BE49-F238E27FC236}">
                <a16:creationId xmlns:a16="http://schemas.microsoft.com/office/drawing/2014/main" id="{5C7F5DDF-0C2E-4076-AD7F-1EC1CC78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7813"/>
            <a:ext cx="7454900" cy="59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577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https://www.loc.gov/pictures/resource/ppmsca.33883/?co=anedub</a:t>
            </a:r>
            <a:endParaRPr lang="en-US" dirty="0"/>
          </a:p>
        </p:txBody>
      </p:sp>
      <p:pic>
        <p:nvPicPr>
          <p:cNvPr id="7170" name="Picture 2" descr="[The Georgia Negro] Valuation of town and city property owned by Georgia Negroes.">
            <a:extLst>
              <a:ext uri="{FF2B5EF4-FFF2-40B4-BE49-F238E27FC236}">
                <a16:creationId xmlns:a16="http://schemas.microsoft.com/office/drawing/2014/main" id="{FFB7E40B-2DB1-4405-B5A0-D4DE63FE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203200"/>
            <a:ext cx="48291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098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0B2F6D-7C0F-42C5-89E1-126F9D9E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24" y="316360"/>
            <a:ext cx="7608151" cy="59877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788A35-CA29-4DA2-85DE-65498A5F5C92}"/>
              </a:ext>
            </a:extLst>
          </p:cNvPr>
          <p:cNvSpPr/>
          <p:nvPr/>
        </p:nvSpPr>
        <p:spPr>
          <a:xfrm>
            <a:off x="2650836" y="6172308"/>
            <a:ext cx="8257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https://www.nytimes.com/interactive/2014/upshot/dialect-quiz-map.html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50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https://www.loc.gov/pictures/resource/ppmsca.33893/?co=anedub</a:t>
            </a:r>
            <a:endParaRPr lang="en-US" dirty="0"/>
          </a:p>
        </p:txBody>
      </p:sp>
      <p:pic>
        <p:nvPicPr>
          <p:cNvPr id="6146" name="Picture 2" descr="[The Georgia Negro] Income and expenditure of 150 Negro families in Atlanta, Ga., U.S.A.">
            <a:extLst>
              <a:ext uri="{FF2B5EF4-FFF2-40B4-BE49-F238E27FC236}">
                <a16:creationId xmlns:a16="http://schemas.microsoft.com/office/drawing/2014/main" id="{0B61652E-4874-4B4C-AAC4-A2317FB6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8588"/>
            <a:ext cx="7734300" cy="61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599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https://www.loc.gov/pictures/resource/ppmsca.33871/?co=anedub</a:t>
            </a:r>
            <a:endParaRPr lang="en-US" dirty="0"/>
          </a:p>
        </p:txBody>
      </p:sp>
      <p:pic>
        <p:nvPicPr>
          <p:cNvPr id="8194" name="Picture 2" descr="[The Georgia Negro] Age distribution of Georgia Negroes compared with France.">
            <a:extLst>
              <a:ext uri="{FF2B5EF4-FFF2-40B4-BE49-F238E27FC236}">
                <a16:creationId xmlns:a16="http://schemas.microsoft.com/office/drawing/2014/main" id="{B4F32488-D0E6-463D-9289-24646AE0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35227"/>
            <a:ext cx="4819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4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2891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634C-75D1-460A-946C-0A315609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1858</Words>
  <Application>Microsoft Office PowerPoint</Application>
  <PresentationFormat>Widescreen</PresentationFormat>
  <Paragraphs>598</Paragraphs>
  <Slides>84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A Core Curriculum for Undergraduate Data Science</vt:lpstr>
      <vt:lpstr>Block 2 – Data Visualization Wednesday, 8:30-12:30  </vt:lpstr>
      <vt:lpstr>Students should be…</vt:lpstr>
      <vt:lpstr>Structure</vt:lpstr>
      <vt:lpstr>PowerPoint Presentation</vt:lpstr>
      <vt:lpstr>Software</vt:lpstr>
      <vt:lpstr>Theory</vt:lpstr>
      <vt:lpstr>In the visualizations that follow:</vt:lpstr>
      <vt:lpstr>IHME GBD visualization</vt:lpstr>
      <vt:lpstr>IHME health care spending visualization</vt:lpstr>
      <vt:lpstr>What is a data visualization?</vt:lpstr>
      <vt:lpstr>Geometry</vt:lpstr>
      <vt:lpstr>Aesthetic</vt:lpstr>
      <vt:lpstr>PowerPoint Presentation</vt:lpstr>
      <vt:lpstr>PowerPoint Presentation</vt:lpstr>
      <vt:lpstr>Issues with HSV</vt:lpstr>
      <vt:lpstr>PowerPoint Presentation</vt:lpstr>
      <vt:lpstr>PowerPoint Presentation</vt:lpstr>
      <vt:lpstr>Aesthetic attributes of a point geometry</vt:lpstr>
      <vt:lpstr>Aesthetic attributes of a line geometry</vt:lpstr>
      <vt:lpstr>Aesthetic attributes of a bar geometry</vt:lpstr>
      <vt:lpstr>Data</vt:lpstr>
      <vt:lpstr>Specifying a data visualization</vt:lpstr>
      <vt:lpstr>Specifying a data visualization</vt:lpstr>
      <vt:lpstr>Modifiers</vt:lpstr>
      <vt:lpstr>Specify the mappings!</vt:lpstr>
      <vt:lpstr>IHME GBD visualization</vt:lpstr>
      <vt:lpstr>IHME health care spending visualization</vt:lpstr>
      <vt:lpstr>Visual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for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Introductory viz assignment task #1</vt:lpstr>
      <vt:lpstr>Introductory viz assignment task #1</vt:lpstr>
      <vt:lpstr>PowerPoint Presentation</vt:lpstr>
      <vt:lpstr>PowerPoint Presentation</vt:lpstr>
      <vt:lpstr>Design</vt:lpstr>
      <vt:lpstr>PowerPoint Presentation</vt:lpstr>
      <vt:lpstr>The five qualities of great visualizations</vt:lpstr>
      <vt:lpstr>1. Truthful</vt:lpstr>
      <vt:lpstr>2. Functional</vt:lpstr>
      <vt:lpstr>3.  Beautiful</vt:lpstr>
      <vt:lpstr>4. Insightful</vt:lpstr>
      <vt:lpstr>5. Enlightening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Bergen, Silas R</cp:lastModifiedBy>
  <cp:revision>51</cp:revision>
  <dcterms:created xsi:type="dcterms:W3CDTF">2019-05-08T20:40:49Z</dcterms:created>
  <dcterms:modified xsi:type="dcterms:W3CDTF">2019-05-15T01:30:11Z</dcterms:modified>
</cp:coreProperties>
</file>