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2" r:id="rId5"/>
    <p:sldId id="263" r:id="rId6"/>
    <p:sldId id="270" r:id="rId7"/>
    <p:sldId id="268" r:id="rId8"/>
    <p:sldId id="265" r:id="rId9"/>
    <p:sldId id="267" r:id="rId10"/>
    <p:sldId id="278" r:id="rId11"/>
    <p:sldId id="274" r:id="rId12"/>
    <p:sldId id="279" r:id="rId13"/>
    <p:sldId id="276" r:id="rId14"/>
    <p:sldId id="287" r:id="rId15"/>
    <p:sldId id="286" r:id="rId16"/>
    <p:sldId id="280" r:id="rId17"/>
    <p:sldId id="281" r:id="rId18"/>
    <p:sldId id="282" r:id="rId19"/>
    <p:sldId id="271" r:id="rId20"/>
    <p:sldId id="272" r:id="rId21"/>
    <p:sldId id="277" r:id="rId22"/>
    <p:sldId id="269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7"/>
    <p:restoredTop sz="94650"/>
  </p:normalViewPr>
  <p:slideViewPr>
    <p:cSldViewPr snapToGrid="0" snapToObjects="1">
      <p:cViewPr varScale="1">
        <p:scale>
          <a:sx n="127" d="100"/>
          <a:sy n="127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E5A7-EAF6-2A47-B691-92CEAA1581A9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ltares.com/blog/computing/book-review-clean-cod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ungarian_notation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ancoder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0AE-DBC8-8F4F-9BAE-1F32268C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4CCA-1191-614F-9A80-5F39A6860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clean code starts with picking good names</a:t>
            </a:r>
          </a:p>
        </p:txBody>
      </p:sp>
    </p:spTree>
    <p:extLst>
      <p:ext uri="{BB962C8B-B14F-4D97-AF65-F5344CB8AC3E}">
        <p14:creationId xmlns:p14="http://schemas.microsoft.com/office/powerpoint/2010/main" val="31441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b="1" dirty="0"/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avoids disinformation and encodings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0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F0-8CE0-D24F-9772-64D3707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5B88-6F7F-0642-89FD-BBA345CD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nouns</a:t>
            </a:r>
          </a:p>
          <a:p>
            <a:r>
              <a:rPr lang="en-US" b="1" dirty="0"/>
              <a:t>Functions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verbs</a:t>
            </a:r>
          </a:p>
          <a:p>
            <a:r>
              <a:rPr lang="en-US" b="1" dirty="0"/>
              <a:t>Boolean Variables/Functions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predicates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1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0271-C695-0A49-B2C5-F3B6C53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7274"/>
          </a:xfrm>
        </p:spPr>
        <p:txBody>
          <a:bodyPr>
            <a:normAutofit/>
          </a:bodyPr>
          <a:lstStyle/>
          <a:p>
            <a:r>
              <a:rPr lang="en-US" sz="3200" dirty="0"/>
              <a:t>Using the proper part of speech makes code read like prose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637F6-5324-9448-82D3-ADE75D427A40}"/>
              </a:ext>
            </a:extLst>
          </p:cNvPr>
          <p:cNvGrpSpPr/>
          <p:nvPr/>
        </p:nvGrpSpPr>
        <p:grpSpPr>
          <a:xfrm>
            <a:off x="590550" y="4614869"/>
            <a:ext cx="7886700" cy="1830385"/>
            <a:chOff x="590550" y="4779969"/>
            <a:chExt cx="7886700" cy="183038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182189-1D59-B648-8FB8-311944B9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300" y="5837243"/>
              <a:ext cx="3644900" cy="723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BDCAD6-1A40-5E44-8DF8-DDD7939E8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50" y="5861054"/>
              <a:ext cx="3035300" cy="74930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DF6AEF8C-080B-9946-A313-FA33E5FC20AD}"/>
                </a:ext>
              </a:extLst>
            </p:cNvPr>
            <p:cNvSpPr txBox="1">
              <a:spLocks/>
            </p:cNvSpPr>
            <p:nvPr/>
          </p:nvSpPr>
          <p:spPr>
            <a:xfrm>
              <a:off x="590550" y="4779969"/>
              <a:ext cx="7886700" cy="10572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Even better with the right mix of both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7C6BAD-AEB7-CC4E-BD48-D292016551ED}"/>
              </a:ext>
            </a:extLst>
          </p:cNvPr>
          <p:cNvGrpSpPr/>
          <p:nvPr/>
        </p:nvGrpSpPr>
        <p:grpSpPr>
          <a:xfrm>
            <a:off x="628650" y="2409827"/>
            <a:ext cx="7886700" cy="1744662"/>
            <a:chOff x="628650" y="2409827"/>
            <a:chExt cx="7886700" cy="17446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BD4386-5F56-A045-AA46-B36D58FC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750" y="3582989"/>
              <a:ext cx="2921000" cy="57150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F5E66224-6A14-4749-876E-AAEF4B3A0D43}"/>
                </a:ext>
              </a:extLst>
            </p:cNvPr>
            <p:cNvSpPr txBox="1">
              <a:spLocks/>
            </p:cNvSpPr>
            <p:nvPr/>
          </p:nvSpPr>
          <p:spPr>
            <a:xfrm>
              <a:off x="628650" y="2409827"/>
              <a:ext cx="7886700" cy="10572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This work well with objects and piping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60801C-C15E-D34F-8B54-E5FE4C94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1500" y="3583217"/>
              <a:ext cx="3187700" cy="57127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9FBBD-0E21-404C-985E-B6645D9A998F}"/>
              </a:ext>
            </a:extLst>
          </p:cNvPr>
          <p:cNvGrpSpPr/>
          <p:nvPr/>
        </p:nvGrpSpPr>
        <p:grpSpPr>
          <a:xfrm>
            <a:off x="628650" y="1400571"/>
            <a:ext cx="7276796" cy="756048"/>
            <a:chOff x="628650" y="1400571"/>
            <a:chExt cx="7276796" cy="7560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D108F2-6E13-8F47-A809-97298535A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50" y="1407319"/>
              <a:ext cx="2959100" cy="749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E5A417C-835B-5C45-A549-4A5C3CA9B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1500" y="1400571"/>
              <a:ext cx="3523946" cy="75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9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4069C4C-0F4C-F449-A217-7D8CB377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3" y="2254240"/>
            <a:ext cx="6004493" cy="2013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 2</a:t>
            </a:r>
            <a:br>
              <a:rPr lang="en-US" dirty="0"/>
            </a:br>
            <a:r>
              <a:rPr lang="en-US" sz="3100" dirty="0"/>
              <a:t>Are the names using the correct part of speech?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4CCE-5BF5-FC44-9258-FD9399161BA5}"/>
              </a:ext>
            </a:extLst>
          </p:cNvPr>
          <p:cNvSpPr txBox="1"/>
          <p:nvPr/>
        </p:nvSpPr>
        <p:spPr>
          <a:xfrm>
            <a:off x="442127" y="1872208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2 – dfply module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91C591-EA42-0C4C-A108-42F921106959}"/>
              </a:ext>
            </a:extLst>
          </p:cNvPr>
          <p:cNvGrpSpPr/>
          <p:nvPr/>
        </p:nvGrpSpPr>
        <p:grpSpPr>
          <a:xfrm>
            <a:off x="898196" y="2317740"/>
            <a:ext cx="8057678" cy="1568460"/>
            <a:chOff x="898196" y="2317740"/>
            <a:chExt cx="8057678" cy="1568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AF800A-4ED3-0244-B679-4C77072F84D3}"/>
                </a:ext>
              </a:extLst>
            </p:cNvPr>
            <p:cNvSpPr/>
            <p:nvPr/>
          </p:nvSpPr>
          <p:spPr>
            <a:xfrm>
              <a:off x="3365500" y="2819400"/>
              <a:ext cx="770772" cy="203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14E156-B4AD-BA41-8065-BFD97DF7D009}"/>
                </a:ext>
              </a:extLst>
            </p:cNvPr>
            <p:cNvSpPr/>
            <p:nvPr/>
          </p:nvSpPr>
          <p:spPr>
            <a:xfrm>
              <a:off x="3403600" y="2590800"/>
              <a:ext cx="889000" cy="2286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B6B2D1-7A37-A848-9A21-B1B35F9E0C1B}"/>
                </a:ext>
              </a:extLst>
            </p:cNvPr>
            <p:cNvSpPr/>
            <p:nvPr/>
          </p:nvSpPr>
          <p:spPr>
            <a:xfrm>
              <a:off x="898197" y="3467100"/>
              <a:ext cx="698500" cy="203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47EFA9-C4A1-E040-B1CF-D563AE26DB2B}"/>
                </a:ext>
              </a:extLst>
            </p:cNvPr>
            <p:cNvSpPr/>
            <p:nvPr/>
          </p:nvSpPr>
          <p:spPr>
            <a:xfrm>
              <a:off x="898196" y="3672154"/>
              <a:ext cx="968703" cy="21404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8A0C16-08E3-024D-9BDA-C6883BBEBA39}"/>
                </a:ext>
              </a:extLst>
            </p:cNvPr>
            <p:cNvSpPr txBox="1"/>
            <p:nvPr/>
          </p:nvSpPr>
          <p:spPr>
            <a:xfrm>
              <a:off x="6879472" y="2317740"/>
              <a:ext cx="2076402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These functions are </a:t>
              </a:r>
            </a:p>
            <a:p>
              <a:r>
                <a:rPr lang="en-US" dirty="0"/>
                <a:t>verbs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1E2C1E-F871-BF42-9A33-EF19F56E1B49}"/>
              </a:ext>
            </a:extLst>
          </p:cNvPr>
          <p:cNvGrpSpPr/>
          <p:nvPr/>
        </p:nvGrpSpPr>
        <p:grpSpPr>
          <a:xfrm>
            <a:off x="444500" y="2603500"/>
            <a:ext cx="8471107" cy="1282700"/>
            <a:chOff x="444500" y="2603500"/>
            <a:chExt cx="8471107" cy="1282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78C29C-27CC-E44F-8866-CA0B84CB0957}"/>
                </a:ext>
              </a:extLst>
            </p:cNvPr>
            <p:cNvSpPr/>
            <p:nvPr/>
          </p:nvSpPr>
          <p:spPr>
            <a:xfrm>
              <a:off x="444500" y="2603500"/>
              <a:ext cx="2209800" cy="2159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DE7C56-C806-B047-BC20-5FEF9877A5C2}"/>
                </a:ext>
              </a:extLst>
            </p:cNvPr>
            <p:cNvSpPr/>
            <p:nvPr/>
          </p:nvSpPr>
          <p:spPr>
            <a:xfrm>
              <a:off x="3937000" y="3683000"/>
              <a:ext cx="990600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E961EC-07E8-4D44-8EE9-39317609F6FE}"/>
                </a:ext>
              </a:extLst>
            </p:cNvPr>
            <p:cNvSpPr/>
            <p:nvPr/>
          </p:nvSpPr>
          <p:spPr>
            <a:xfrm>
              <a:off x="4136272" y="2819400"/>
              <a:ext cx="1070728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7F3A85-817E-8840-BD30-C8A5D6CE8175}"/>
                </a:ext>
              </a:extLst>
            </p:cNvPr>
            <p:cNvSpPr txBox="1"/>
            <p:nvPr/>
          </p:nvSpPr>
          <p:spPr>
            <a:xfrm>
              <a:off x="6879472" y="3070422"/>
              <a:ext cx="2036135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These variables are </a:t>
              </a:r>
            </a:p>
            <a:p>
              <a:r>
                <a:rPr lang="en-US" dirty="0"/>
                <a:t>nouns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C92CEC-9E4F-A44E-A141-8E080F749442}"/>
                </a:ext>
              </a:extLst>
            </p:cNvPr>
            <p:cNvSpPr/>
            <p:nvPr/>
          </p:nvSpPr>
          <p:spPr>
            <a:xfrm>
              <a:off x="533400" y="3263900"/>
              <a:ext cx="2235200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08A9D9-D894-1A46-9433-732051E51E46}"/>
              </a:ext>
            </a:extLst>
          </p:cNvPr>
          <p:cNvGrpSpPr/>
          <p:nvPr/>
        </p:nvGrpSpPr>
        <p:grpSpPr>
          <a:xfrm>
            <a:off x="1977695" y="3657599"/>
            <a:ext cx="6942720" cy="811836"/>
            <a:chOff x="1977695" y="3657599"/>
            <a:chExt cx="6942720" cy="81183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ECDDAD-7B32-C644-971C-9A77ED008194}"/>
                </a:ext>
              </a:extLst>
            </p:cNvPr>
            <p:cNvSpPr/>
            <p:nvPr/>
          </p:nvSpPr>
          <p:spPr>
            <a:xfrm>
              <a:off x="1977695" y="3657599"/>
              <a:ext cx="1222705" cy="25400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52ACEE-28EC-1344-B8D9-8BDFE56B0A64}"/>
                </a:ext>
              </a:extLst>
            </p:cNvPr>
            <p:cNvSpPr txBox="1"/>
            <p:nvPr/>
          </p:nvSpPr>
          <p:spPr>
            <a:xfrm>
              <a:off x="6879472" y="3823104"/>
              <a:ext cx="2040943" cy="64633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Boolean function is </a:t>
              </a:r>
            </a:p>
            <a:p>
              <a:r>
                <a:rPr lang="en-US" dirty="0"/>
                <a:t>predicate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55D5D-530A-8D41-AC5F-255EEEC4EA01}"/>
              </a:ext>
            </a:extLst>
          </p:cNvPr>
          <p:cNvGrpSpPr/>
          <p:nvPr/>
        </p:nvGrpSpPr>
        <p:grpSpPr>
          <a:xfrm>
            <a:off x="415068" y="3873500"/>
            <a:ext cx="2468433" cy="1169928"/>
            <a:chOff x="415068" y="3873500"/>
            <a:chExt cx="2468433" cy="1169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D8BD4D-ED4E-874B-A1A7-7CC5650D8F9B}"/>
                </a:ext>
              </a:extLst>
            </p:cNvPr>
            <p:cNvSpPr/>
            <p:nvPr/>
          </p:nvSpPr>
          <p:spPr>
            <a:xfrm>
              <a:off x="841916" y="3873500"/>
              <a:ext cx="611353" cy="322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AE0474-07F0-A743-8322-C8168E292F41}"/>
                </a:ext>
              </a:extLst>
            </p:cNvPr>
            <p:cNvSpPr txBox="1"/>
            <p:nvPr/>
          </p:nvSpPr>
          <p:spPr>
            <a:xfrm>
              <a:off x="415068" y="4397097"/>
              <a:ext cx="2468433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 function that is not a </a:t>
              </a:r>
            </a:p>
            <a:p>
              <a:r>
                <a:rPr lang="en-US" dirty="0"/>
                <a:t>verbs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0FF82F0-CA27-304F-A57A-BAD99928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584516"/>
            <a:ext cx="5715207" cy="2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3287-33B9-4F4C-8FB7-721BAA8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beg to differ 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34C1AE-C57A-C741-BDE6-120E5E2B2131}"/>
              </a:ext>
            </a:extLst>
          </p:cNvPr>
          <p:cNvGrpSpPr/>
          <p:nvPr/>
        </p:nvGrpSpPr>
        <p:grpSpPr>
          <a:xfrm>
            <a:off x="341644" y="1690689"/>
            <a:ext cx="6024393" cy="2354594"/>
            <a:chOff x="341644" y="1690689"/>
            <a:chExt cx="6024393" cy="2354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934DA6-9556-EA4B-9266-D5F96885D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372"/>
            <a:stretch/>
          </p:blipFill>
          <p:spPr>
            <a:xfrm>
              <a:off x="3533038" y="1690689"/>
              <a:ext cx="2832999" cy="2354594"/>
            </a:xfrm>
            <a:prstGeom prst="rect">
              <a:avLst/>
            </a:prstGeom>
          </p:spPr>
        </p:pic>
        <p:sp>
          <p:nvSpPr>
            <p:cNvPr id="6" name="Oval Callout 5">
              <a:extLst>
                <a:ext uri="{FF2B5EF4-FFF2-40B4-BE49-F238E27FC236}">
                  <a16:creationId xmlns:a16="http://schemas.microsoft.com/office/drawing/2014/main" id="{01C2D45A-CAC7-BC4D-8C7D-A2A33EAEBFE6}"/>
                </a:ext>
              </a:extLst>
            </p:cNvPr>
            <p:cNvSpPr/>
            <p:nvPr/>
          </p:nvSpPr>
          <p:spPr>
            <a:xfrm>
              <a:off x="341644" y="1690689"/>
              <a:ext cx="2758679" cy="663191"/>
            </a:xfrm>
            <a:prstGeom prst="wedgeEllipseCallout">
              <a:avLst>
                <a:gd name="adj1" fmla="val 109202"/>
                <a:gd name="adj2" fmla="val 106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names are always verbs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870136-CC44-A949-B2C2-E4E204F933EE}"/>
              </a:ext>
            </a:extLst>
          </p:cNvPr>
          <p:cNvGrpSpPr/>
          <p:nvPr/>
        </p:nvGrpSpPr>
        <p:grpSpPr>
          <a:xfrm>
            <a:off x="628650" y="4180113"/>
            <a:ext cx="7009935" cy="2414535"/>
            <a:chOff x="628650" y="4180113"/>
            <a:chExt cx="7009935" cy="24145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7DF80-DDF3-1647-A911-13CEA3518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180113"/>
              <a:ext cx="1684559" cy="2414535"/>
            </a:xfrm>
            <a:prstGeom prst="rect">
              <a:avLst/>
            </a:prstGeom>
          </p:spPr>
        </p:pic>
        <p:sp>
          <p:nvSpPr>
            <p:cNvPr id="9" name="Oval Callout 8">
              <a:extLst>
                <a:ext uri="{FF2B5EF4-FFF2-40B4-BE49-F238E27FC236}">
                  <a16:creationId xmlns:a16="http://schemas.microsoft.com/office/drawing/2014/main" id="{4789CC41-243A-7E47-AB74-82E1FEFF63D2}"/>
                </a:ext>
              </a:extLst>
            </p:cNvPr>
            <p:cNvSpPr/>
            <p:nvPr/>
          </p:nvSpPr>
          <p:spPr>
            <a:xfrm>
              <a:off x="3533038" y="4586289"/>
              <a:ext cx="4105547" cy="940304"/>
            </a:xfrm>
            <a:prstGeom prst="wedgeEllipseCallout">
              <a:avLst>
                <a:gd name="adj1" fmla="val -100173"/>
                <a:gd name="adj2" fmla="val 7308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Nouns work when representing a parts-of-the-whole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38A7B8-1883-BB4D-AEE9-2A994DA38FCE}"/>
              </a:ext>
            </a:extLst>
          </p:cNvPr>
          <p:cNvSpPr txBox="1"/>
          <p:nvPr/>
        </p:nvSpPr>
        <p:spPr>
          <a:xfrm>
            <a:off x="4159622" y="6456148"/>
            <a:ext cx="4984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4"/>
              </a:rPr>
              <a:t>http://saltares.com/blog/computing/book-review-clean-code/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32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Preposition and Parts-of-the-whole</a:t>
            </a:r>
            <a:br>
              <a:rPr lang="en-US" sz="4000" dirty="0"/>
            </a:br>
            <a:r>
              <a:rPr lang="en-US" sz="3200" dirty="0"/>
              <a:t>Is head really that bad?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02D8E-D92C-964F-B6A6-E53083EB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6" y="2352675"/>
            <a:ext cx="3224474" cy="454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5C3FF-9A87-AE4E-9C23-B066091A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6" y="3535361"/>
            <a:ext cx="3224474" cy="5085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744359-1977-5044-9EE5-51D78694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06" y="4683335"/>
            <a:ext cx="3063701" cy="5106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D2BD3E-0066-7740-8690-FF48014B6218}"/>
              </a:ext>
            </a:extLst>
          </p:cNvPr>
          <p:cNvSpPr txBox="1"/>
          <p:nvPr/>
        </p:nvSpPr>
        <p:spPr>
          <a:xfrm>
            <a:off x="628650" y="193254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9DF2C-6D5F-F044-A7C6-61E8214349B2}"/>
              </a:ext>
            </a:extLst>
          </p:cNvPr>
          <p:cNvSpPr txBox="1"/>
          <p:nvPr/>
        </p:nvSpPr>
        <p:spPr>
          <a:xfrm>
            <a:off x="628649" y="316602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dot chain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7775FE-55ED-134C-B454-1873162CCFA7}"/>
              </a:ext>
            </a:extLst>
          </p:cNvPr>
          <p:cNvSpPr txBox="1"/>
          <p:nvPr/>
        </p:nvSpPr>
        <p:spPr>
          <a:xfrm>
            <a:off x="628649" y="4334304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C531E-8C92-5B45-B2D0-C7D49C2F0133}"/>
              </a:ext>
            </a:extLst>
          </p:cNvPr>
          <p:cNvSpPr txBox="1"/>
          <p:nvPr/>
        </p:nvSpPr>
        <p:spPr>
          <a:xfrm>
            <a:off x="4572000" y="2352675"/>
            <a:ext cx="345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yearly_batting_stats’s head</a:t>
            </a:r>
          </a:p>
          <a:p>
            <a:r>
              <a:rPr lang="en-US" i="1" dirty="0"/>
              <a:t>i.e. possessive 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03EEC7-BAAE-BB4E-AC58-021BE8C7DCF4}"/>
              </a:ext>
            </a:extLst>
          </p:cNvPr>
          <p:cNvSpPr txBox="1"/>
          <p:nvPr/>
        </p:nvSpPr>
        <p:spPr>
          <a:xfrm>
            <a:off x="4572000" y="3535361"/>
            <a:ext cx="345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yearly_batting_stats’s head</a:t>
            </a:r>
          </a:p>
          <a:p>
            <a:r>
              <a:rPr lang="en-US" i="1" dirty="0"/>
              <a:t>i.e. possessive form</a:t>
            </a:r>
            <a:r>
              <a:rPr lang="en-US" b="1" i="1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E4ABA4-6110-5144-A420-A700067F13D1}"/>
              </a:ext>
            </a:extLst>
          </p:cNvPr>
          <p:cNvSpPr txBox="1"/>
          <p:nvPr/>
        </p:nvSpPr>
        <p:spPr>
          <a:xfrm>
            <a:off x="4572000" y="4683335"/>
            <a:ext cx="3561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head of yearly_batting_stats</a:t>
            </a:r>
          </a:p>
          <a:p>
            <a:r>
              <a:rPr lang="en-US" i="1" dirty="0"/>
              <a:t>i.e. prepositional phrase using of </a:t>
            </a:r>
          </a:p>
          <a:p>
            <a:r>
              <a:rPr lang="en-US" dirty="0"/>
              <a:t>Think: ”f of x” for f(x) in math</a:t>
            </a:r>
          </a:p>
        </p:txBody>
      </p:sp>
    </p:spTree>
    <p:extLst>
      <p:ext uri="{BB962C8B-B14F-4D97-AF65-F5344CB8AC3E}">
        <p14:creationId xmlns:p14="http://schemas.microsoft.com/office/powerpoint/2010/main" val="339924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b="1" dirty="0"/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04D-8AA9-C44A-A3D7-7615D44F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Length Rules</a:t>
            </a:r>
            <a:br>
              <a:rPr lang="en-US" dirty="0"/>
            </a:br>
            <a:r>
              <a:rPr lang="en-US" sz="3200" dirty="0"/>
              <a:t>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47B8-02B3-724C-BBBF-6A0F35003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Scope == Short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B97C5-FE83-9A47-BE1F-B4FCBE34E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 names</a:t>
            </a:r>
          </a:p>
          <a:p>
            <a:r>
              <a:rPr lang="en-US" dirty="0"/>
              <a:t>Only used locally</a:t>
            </a:r>
          </a:p>
          <a:p>
            <a:r>
              <a:rPr lang="en-US" dirty="0"/>
              <a:t>Easy to figure 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B9572-9AC9-7145-B303-1DA8FAA8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70350" cy="823912"/>
          </a:xfrm>
        </p:spPr>
        <p:txBody>
          <a:bodyPr>
            <a:normAutofit/>
          </a:bodyPr>
          <a:lstStyle/>
          <a:p>
            <a:r>
              <a:rPr lang="en-US" dirty="0"/>
              <a:t>Larger Scope == Longer Names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405D-D352-DD44-9ADA-11BF558184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Length grows as scope grows</a:t>
            </a:r>
          </a:p>
          <a:p>
            <a:r>
              <a:rPr lang="en-US" dirty="0"/>
              <a:t>Hard to find origin</a:t>
            </a:r>
          </a:p>
          <a:p>
            <a:r>
              <a:rPr lang="en-US" dirty="0"/>
              <a:t>Needs to be self-contained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C7689-F25D-E34C-9F2C-6E4B64CB2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33"/>
          <a:stretch/>
        </p:blipFill>
        <p:spPr>
          <a:xfrm>
            <a:off x="1715803" y="4997060"/>
            <a:ext cx="6004493" cy="8449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5BBD84A-360F-314A-8276-09634BD4206D}"/>
              </a:ext>
            </a:extLst>
          </p:cNvPr>
          <p:cNvGrpSpPr/>
          <p:nvPr/>
        </p:nvGrpSpPr>
        <p:grpSpPr>
          <a:xfrm>
            <a:off x="576553" y="4203499"/>
            <a:ext cx="2758447" cy="1121428"/>
            <a:chOff x="-1314853" y="3610407"/>
            <a:chExt cx="2758447" cy="1121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D1B0A2-66E3-3246-BDE4-B080089614AE}"/>
                </a:ext>
              </a:extLst>
            </p:cNvPr>
            <p:cNvSpPr/>
            <p:nvPr/>
          </p:nvSpPr>
          <p:spPr>
            <a:xfrm>
              <a:off x="-99518" y="4500723"/>
              <a:ext cx="321548" cy="2311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94588C-4C23-234D-83A6-D795339FBB9C}"/>
                </a:ext>
              </a:extLst>
            </p:cNvPr>
            <p:cNvSpPr txBox="1"/>
            <p:nvPr/>
          </p:nvSpPr>
          <p:spPr>
            <a:xfrm>
              <a:off x="-1314853" y="3610407"/>
              <a:ext cx="2758447" cy="64633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/>
                <a:t> is ok </a:t>
              </a:r>
            </a:p>
            <a:p>
              <a:r>
                <a:rPr lang="en-US" dirty="0"/>
                <a:t>it only lives on these 2 lines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79126D-80AA-BF4E-83C0-1FCD8511BF27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 flipH="1">
              <a:off x="61256" y="4256738"/>
              <a:ext cx="3115" cy="2439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81DBE1-5906-7946-9274-E77AA9441683}"/>
              </a:ext>
            </a:extLst>
          </p:cNvPr>
          <p:cNvGrpSpPr/>
          <p:nvPr/>
        </p:nvGrpSpPr>
        <p:grpSpPr>
          <a:xfrm>
            <a:off x="314542" y="5312157"/>
            <a:ext cx="8473858" cy="1193635"/>
            <a:chOff x="-58704" y="3223543"/>
            <a:chExt cx="8473858" cy="11936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B40BE9-D54F-8646-8353-C99466C9DF38}"/>
                </a:ext>
              </a:extLst>
            </p:cNvPr>
            <p:cNvSpPr/>
            <p:nvPr/>
          </p:nvSpPr>
          <p:spPr>
            <a:xfrm>
              <a:off x="1402200" y="3223543"/>
              <a:ext cx="2301254" cy="3072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50BF87-E1D3-B848-A5F6-77630FAA1604}"/>
                </a:ext>
              </a:extLst>
            </p:cNvPr>
            <p:cNvSpPr txBox="1"/>
            <p:nvPr/>
          </p:nvSpPr>
          <p:spPr>
            <a:xfrm>
              <a:off x="-58704" y="4047846"/>
              <a:ext cx="8473858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yearly_batting_stats</a:t>
              </a:r>
              <a:r>
                <a:rPr lang="en-US" dirty="0"/>
                <a:t> likely spans the whole file </a:t>
              </a:r>
              <a:r>
                <a:rPr lang="en-US" dirty="0">
                  <a:sym typeface="Wingdings" pitchFamily="2" charset="2"/>
                </a:rPr>
                <a:t> needs to be long/descriptive</a:t>
              </a:r>
              <a:r>
                <a:rPr lang="en-US" i="1" dirty="0"/>
                <a:t>.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50F1D1-6BFE-F649-AC2E-51C40DD7ECF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2552827" y="3530773"/>
              <a:ext cx="1625398" cy="51707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04D-8AA9-C44A-A3D7-7615D44F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Length Rules</a:t>
            </a:r>
            <a:br>
              <a:rPr lang="en-US" dirty="0"/>
            </a:br>
            <a:r>
              <a:rPr lang="en-US" sz="3200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47B8-02B3-724C-BBBF-6A0F35003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1" y="1681163"/>
            <a:ext cx="4236929" cy="823912"/>
          </a:xfrm>
        </p:spPr>
        <p:txBody>
          <a:bodyPr>
            <a:normAutofit/>
          </a:bodyPr>
          <a:lstStyle/>
          <a:p>
            <a:r>
              <a:rPr lang="en-US" dirty="0"/>
              <a:t>Smaller Scope == Longer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B97C5-FE83-9A47-BE1F-B4FCBE34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400" y="2505075"/>
            <a:ext cx="4091782" cy="3684588"/>
          </a:xfrm>
        </p:spPr>
        <p:txBody>
          <a:bodyPr/>
          <a:lstStyle/>
          <a:p>
            <a:r>
              <a:rPr lang="en-US" dirty="0"/>
              <a:t>Self-documenting</a:t>
            </a:r>
          </a:p>
          <a:p>
            <a:r>
              <a:rPr lang="en-US" dirty="0"/>
              <a:t>Not inconvenient</a:t>
            </a:r>
          </a:p>
          <a:p>
            <a:pPr lvl="1"/>
            <a:r>
              <a:rPr lang="en-US" dirty="0"/>
              <a:t>Only used locally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B9572-9AC9-7145-B303-1DA8FAA8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70350" cy="823912"/>
          </a:xfrm>
        </p:spPr>
        <p:txBody>
          <a:bodyPr>
            <a:normAutofit/>
          </a:bodyPr>
          <a:lstStyle/>
          <a:p>
            <a:r>
              <a:rPr lang="en-US" dirty="0"/>
              <a:t>Large Scope == Short Name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405D-D352-DD44-9ADA-11BF55818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70350" cy="3684588"/>
          </a:xfrm>
        </p:spPr>
        <p:txBody>
          <a:bodyPr/>
          <a:lstStyle/>
          <a:p>
            <a:r>
              <a:rPr lang="en-US" dirty="0"/>
              <a:t>Length shrinks as scope grows</a:t>
            </a:r>
          </a:p>
          <a:p>
            <a:r>
              <a:rPr lang="en-US" dirty="0">
                <a:sym typeface="Wingdings" pitchFamily="2" charset="2"/>
              </a:rPr>
              <a:t>Reader gains familiarity</a:t>
            </a:r>
            <a:endParaRPr lang="en-US" dirty="0"/>
          </a:p>
          <a:p>
            <a:r>
              <a:rPr lang="en-US" dirty="0"/>
              <a:t>Not inconvenient</a:t>
            </a:r>
          </a:p>
          <a:p>
            <a:pPr lvl="1"/>
            <a:r>
              <a:rPr lang="en-US" dirty="0"/>
              <a:t>Easy to read/reread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B15C70-40E8-E743-920D-1CF9FA5E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6144"/>
            <a:ext cx="6299200" cy="762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FB8574C-B444-A246-B1B4-9F654EB97185}"/>
              </a:ext>
            </a:extLst>
          </p:cNvPr>
          <p:cNvGrpSpPr/>
          <p:nvPr/>
        </p:nvGrpSpPr>
        <p:grpSpPr>
          <a:xfrm>
            <a:off x="353112" y="5087144"/>
            <a:ext cx="4656747" cy="1372481"/>
            <a:chOff x="-20134" y="2998530"/>
            <a:chExt cx="4656747" cy="13724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105DD8-2537-6148-A668-79213289730E}"/>
                </a:ext>
              </a:extLst>
            </p:cNvPr>
            <p:cNvSpPr/>
            <p:nvPr/>
          </p:nvSpPr>
          <p:spPr>
            <a:xfrm>
              <a:off x="1512241" y="2998530"/>
              <a:ext cx="3124372" cy="2794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0AEEF2-3E89-FA48-9281-9B84027911AD}"/>
                </a:ext>
              </a:extLst>
            </p:cNvPr>
            <p:cNvSpPr txBox="1"/>
            <p:nvPr/>
          </p:nvSpPr>
          <p:spPr>
            <a:xfrm>
              <a:off x="-20134" y="3724680"/>
              <a:ext cx="2764924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ourier New" panose="02070309020205020404" pitchFamily="49" charset="0"/>
                </a:rPr>
                <a:t>Called exactly once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ourier New" panose="02070309020205020404" pitchFamily="49" charset="0"/>
                  <a:sym typeface="Wingdings" pitchFamily="2" charset="2"/>
                </a:rPr>
                <a:t>Provides documentation</a:t>
              </a:r>
              <a:endParaRPr lang="en-US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96A63-E4E5-0142-95D4-0052897D8E88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1362328" y="3277930"/>
              <a:ext cx="1712099" cy="4467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AC042C0-139B-1D41-B7BC-6B6DDDBFE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"/>
          <a:stretch/>
        </p:blipFill>
        <p:spPr>
          <a:xfrm>
            <a:off x="5511800" y="5630863"/>
            <a:ext cx="3441700" cy="11176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C48A58B-53B2-B14C-92D8-89BD913E177A}"/>
              </a:ext>
            </a:extLst>
          </p:cNvPr>
          <p:cNvGrpSpPr/>
          <p:nvPr/>
        </p:nvGrpSpPr>
        <p:grpSpPr>
          <a:xfrm>
            <a:off x="3606660" y="5696521"/>
            <a:ext cx="3341974" cy="923330"/>
            <a:chOff x="3606660" y="5696521"/>
            <a:chExt cx="3341974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0CD65F-13EF-9842-8FD9-A0EAA62387F4}"/>
                </a:ext>
              </a:extLst>
            </p:cNvPr>
            <p:cNvSpPr txBox="1"/>
            <p:nvPr/>
          </p:nvSpPr>
          <p:spPr>
            <a:xfrm>
              <a:off x="3606660" y="5696521"/>
              <a:ext cx="1889620" cy="92333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dplyr</a:t>
              </a:r>
              <a:r>
                <a:rPr lang="en-US" dirty="0"/>
                <a:t> function</a:t>
              </a:r>
            </a:p>
            <a:p>
              <a:r>
                <a:rPr lang="en-US" dirty="0"/>
                <a:t>are perfect for</a:t>
              </a:r>
            </a:p>
            <a:p>
              <a:r>
                <a:rPr lang="en-US" dirty="0"/>
                <a:t>their scope (huge)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BC97AF-D543-794B-854D-218F5A7CE74A}"/>
                </a:ext>
              </a:extLst>
            </p:cNvPr>
            <p:cNvSpPr/>
            <p:nvPr/>
          </p:nvSpPr>
          <p:spPr>
            <a:xfrm>
              <a:off x="6045200" y="6002090"/>
              <a:ext cx="903434" cy="31219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1D367A-0F7B-0D4C-8A0B-383F2F7F3E4C}"/>
                </a:ext>
              </a:extLst>
            </p:cNvPr>
            <p:cNvSpPr/>
            <p:nvPr/>
          </p:nvSpPr>
          <p:spPr>
            <a:xfrm>
              <a:off x="6045200" y="6301458"/>
              <a:ext cx="903434" cy="31219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b="1" dirty="0"/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E38A-04D3-3C4B-9B73-04D4FCB7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8CF6-D713-374C-8AA9-0B27EBF4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correct answer?</a:t>
            </a:r>
          </a:p>
          <a:p>
            <a:r>
              <a:rPr lang="en-US" dirty="0"/>
              <a:t>Fast?</a:t>
            </a:r>
          </a:p>
          <a:p>
            <a:r>
              <a:rPr lang="en-US" dirty="0"/>
              <a:t>Clean!</a:t>
            </a:r>
          </a:p>
        </p:txBody>
      </p:sp>
    </p:spTree>
    <p:extLst>
      <p:ext uri="{BB962C8B-B14F-4D97-AF65-F5344CB8AC3E}">
        <p14:creationId xmlns:p14="http://schemas.microsoft.com/office/powerpoint/2010/main" val="776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CD7F1-D3A9-BB4E-BB96-DF1A42F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Disinformation</a:t>
            </a:r>
            <a:endParaRPr lang="en-US" sz="32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D34A9B0-DDB2-CF4E-A814-55F6675A7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47D47A6-1C5F-3B43-AF98-23605BCB3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Introduce names that reveal intent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76F052-2797-D54F-AB54-B095E0C7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182" y="1681163"/>
            <a:ext cx="4018359" cy="823912"/>
          </a:xfrm>
        </p:spPr>
        <p:txBody>
          <a:bodyPr/>
          <a:lstStyle/>
          <a:p>
            <a:r>
              <a:rPr lang="en-US" dirty="0"/>
              <a:t>Whenever meaning evolves …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DEBDDE-F224-EB44-B1F0-7D83B9C506A4}"/>
              </a:ext>
            </a:extLst>
          </p:cNvPr>
          <p:cNvGrpSpPr/>
          <p:nvPr/>
        </p:nvGrpSpPr>
        <p:grpSpPr>
          <a:xfrm>
            <a:off x="4573191" y="3006726"/>
            <a:ext cx="3388810" cy="1986525"/>
            <a:chOff x="114300" y="3634908"/>
            <a:chExt cx="3388810" cy="19865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8F775-FB0D-E34C-B79C-1ECAE00963FF}"/>
                </a:ext>
              </a:extLst>
            </p:cNvPr>
            <p:cNvSpPr txBox="1"/>
            <p:nvPr/>
          </p:nvSpPr>
          <p:spPr>
            <a:xfrm>
              <a:off x="114300" y="4216400"/>
              <a:ext cx="12025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Intent </a:t>
              </a:r>
            </a:p>
            <a:p>
              <a:r>
                <a:rPr lang="en-US" sz="2400" dirty="0"/>
                <a:t>changes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D6D81A-50CC-1148-B814-12861BFE876C}"/>
                </a:ext>
              </a:extLst>
            </p:cNvPr>
            <p:cNvSpPr txBox="1"/>
            <p:nvPr/>
          </p:nvSpPr>
          <p:spPr>
            <a:xfrm>
              <a:off x="1924634" y="3634908"/>
              <a:ext cx="1119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Names </a:t>
              </a:r>
            </a:p>
            <a:p>
              <a:r>
                <a:rPr lang="en-US" sz="2400" dirty="0"/>
                <a:t>change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5A6CFE-43B8-4447-ACB1-370447EDDBD7}"/>
                </a:ext>
              </a:extLst>
            </p:cNvPr>
            <p:cNvSpPr txBox="1"/>
            <p:nvPr/>
          </p:nvSpPr>
          <p:spPr>
            <a:xfrm>
              <a:off x="1465373" y="5159768"/>
              <a:ext cx="2037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Disinformation</a:t>
              </a:r>
            </a:p>
          </p:txBody>
        </p:sp>
        <p:sp>
          <p:nvSpPr>
            <p:cNvPr id="30" name="Left-Up Arrow 29">
              <a:extLst>
                <a:ext uri="{FF2B5EF4-FFF2-40B4-BE49-F238E27FC236}">
                  <a16:creationId xmlns:a16="http://schemas.microsoft.com/office/drawing/2014/main" id="{F42BA97A-EC16-9043-9ECE-3C46C4CB7617}"/>
                </a:ext>
              </a:extLst>
            </p:cNvPr>
            <p:cNvSpPr/>
            <p:nvPr/>
          </p:nvSpPr>
          <p:spPr>
            <a:xfrm rot="8403515">
              <a:off x="1208891" y="4221658"/>
              <a:ext cx="829427" cy="814386"/>
            </a:xfrm>
            <a:prstGeom prst="leftUpArrow">
              <a:avLst>
                <a:gd name="adj1" fmla="val 9405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CD7F1-D3A9-BB4E-BB96-DF1A42F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97DDA-1A4A-514D-AADF-34FAD7C3B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from 70/80’s</a:t>
            </a:r>
            <a:endParaRPr lang="en-US" dirty="0">
              <a:sym typeface="Wingdings" pitchFamily="2" charset="2"/>
              <a:hlinkClick r:id="rId2"/>
            </a:endParaRPr>
          </a:p>
          <a:p>
            <a:r>
              <a:rPr lang="en-US" dirty="0">
                <a:sym typeface="Wingdings" pitchFamily="2" charset="2"/>
                <a:hlinkClick r:id="rId2"/>
              </a:rPr>
              <a:t>Hungarian Notation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F0B25-ABFA-D449-8CDF-6EA2A37F1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lSalary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Long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pX</a:t>
            </a:r>
            <a:r>
              <a:rPr lang="en-US" dirty="0">
                <a:sym typeface="Wingdings" pitchFamily="2" charset="2"/>
              </a:rPr>
              <a:t>  pointer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2262A-4C2E-5841-B32D-715D61D78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Encodings in 2019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567D43-9070-BD46-822D-3981F1B943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need</a:t>
            </a:r>
          </a:p>
          <a:p>
            <a:r>
              <a:rPr lang="en-US" dirty="0"/>
              <a:t>Powerful IDEs</a:t>
            </a:r>
          </a:p>
          <a:p>
            <a:r>
              <a:rPr lang="en-US" dirty="0"/>
              <a:t>An excess of memory</a:t>
            </a:r>
          </a:p>
          <a:p>
            <a:r>
              <a:rPr lang="en-US" dirty="0"/>
              <a:t>Great compilers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334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Avoid disinformation and encodings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250048" y="1674931"/>
            <a:ext cx="4873191" cy="158900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3BEA8-BFE6-0C49-A280-786B1A14C110}"/>
              </a:ext>
            </a:extLst>
          </p:cNvPr>
          <p:cNvGrpSpPr/>
          <p:nvPr/>
        </p:nvGrpSpPr>
        <p:grpSpPr>
          <a:xfrm>
            <a:off x="402235" y="1082432"/>
            <a:ext cx="4568815" cy="1510136"/>
            <a:chOff x="1859934" y="4456442"/>
            <a:chExt cx="4568815" cy="1510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69189-F563-214C-A6C1-8218ED6C04DE}"/>
                </a:ext>
              </a:extLst>
            </p:cNvPr>
            <p:cNvSpPr/>
            <p:nvPr/>
          </p:nvSpPr>
          <p:spPr>
            <a:xfrm>
              <a:off x="2843684" y="5695272"/>
              <a:ext cx="432079" cy="2713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46BE72-C5AB-7049-8092-E8A5F592E481}"/>
                </a:ext>
              </a:extLst>
            </p:cNvPr>
            <p:cNvSpPr txBox="1"/>
            <p:nvPr/>
          </p:nvSpPr>
          <p:spPr>
            <a:xfrm>
              <a:off x="1859934" y="4456442"/>
              <a:ext cx="4568815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 is also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  <a:r>
                <a:rPr lang="en-US" dirty="0"/>
                <a:t>.  </a:t>
              </a:r>
            </a:p>
            <a:p>
              <a:r>
                <a:rPr lang="en-US" dirty="0"/>
                <a:t>What’s the difference between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 and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1623B-7B27-9C40-B618-536CF20333D4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3059723" y="5102773"/>
              <a:ext cx="1084619" cy="592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7429A2-F4D4-9246-BD19-2E61DD38F6D7}"/>
              </a:ext>
            </a:extLst>
          </p:cNvPr>
          <p:cNvGrpSpPr/>
          <p:nvPr/>
        </p:nvGrpSpPr>
        <p:grpSpPr>
          <a:xfrm>
            <a:off x="126236" y="3428133"/>
            <a:ext cx="8919391" cy="3272357"/>
            <a:chOff x="126236" y="3428133"/>
            <a:chExt cx="8919391" cy="327235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B5846C2-6979-BB42-80D7-83046247A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89" r="-1251"/>
            <a:stretch/>
          </p:blipFill>
          <p:spPr>
            <a:xfrm>
              <a:off x="126236" y="5016585"/>
              <a:ext cx="5983162" cy="167768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C28B73-0681-1B46-8323-417D8D768230}"/>
                </a:ext>
              </a:extLst>
            </p:cNvPr>
            <p:cNvSpPr txBox="1"/>
            <p:nvPr/>
          </p:nvSpPr>
          <p:spPr>
            <a:xfrm>
              <a:off x="6252875" y="5500161"/>
              <a:ext cx="279275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 always need to consult</a:t>
              </a:r>
            </a:p>
            <a:p>
              <a:r>
                <a:rPr lang="en-US" dirty="0"/>
                <a:t>stack overflow/help/docs</a:t>
              </a:r>
            </a:p>
            <a:p>
              <a:r>
                <a:rPr lang="en-US" dirty="0"/>
                <a:t>when using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  <a:r>
                <a:rPr lang="en-US" dirty="0"/>
                <a:t> and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.</a:t>
              </a:r>
            </a:p>
            <a:p>
              <a:r>
                <a:rPr lang="en-US" dirty="0"/>
                <a:t>A clear sign of a bad name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8EC90-69E3-9543-86F2-5C27DD41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36" y="3428133"/>
              <a:ext cx="5902353" cy="150560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73DD33-0B3C-DC40-BF8F-DA72A5AE5B38}"/>
              </a:ext>
            </a:extLst>
          </p:cNvPr>
          <p:cNvSpPr txBox="1"/>
          <p:nvPr/>
        </p:nvSpPr>
        <p:spPr>
          <a:xfrm>
            <a:off x="5345723" y="1072384"/>
            <a:ext cx="36073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iloc/loc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location?</a:t>
            </a:r>
          </a:p>
          <a:p>
            <a:r>
              <a:rPr lang="en-US" b="1" dirty="0"/>
              <a:t>Disinformation: </a:t>
            </a:r>
            <a:r>
              <a:rPr lang="en-US" dirty="0"/>
              <a:t>Not </a:t>
            </a:r>
            <a:r>
              <a:rPr lang="en-US" i="1" dirty="0"/>
              <a:t>locations,</a:t>
            </a:r>
            <a:r>
              <a:rPr lang="en-US" dirty="0"/>
              <a:t> instead data at that location.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B6AE3-7559-6F47-843C-8328BC064BE7}"/>
              </a:ext>
            </a:extLst>
          </p:cNvPr>
          <p:cNvSpPr txBox="1"/>
          <p:nvPr/>
        </p:nvSpPr>
        <p:spPr>
          <a:xfrm>
            <a:off x="5345723" y="2136168"/>
            <a:ext cx="36073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iloc  integer</a:t>
            </a:r>
            <a:endParaRPr lang="en-US" b="1" dirty="0"/>
          </a:p>
          <a:p>
            <a:r>
              <a:rPr lang="en-US" b="1" dirty="0"/>
              <a:t>Encoding: </a:t>
            </a:r>
            <a:r>
              <a:rPr lang="en-US" dirty="0"/>
              <a:t>Why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Pick a better name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BC0B0F-81A5-CB4C-9B98-0689FE5C072A}"/>
              </a:ext>
            </a:extLst>
          </p:cNvPr>
          <p:cNvGrpSpPr/>
          <p:nvPr/>
        </p:nvGrpSpPr>
        <p:grpSpPr>
          <a:xfrm>
            <a:off x="793820" y="4622241"/>
            <a:ext cx="3386294" cy="1949381"/>
            <a:chOff x="793820" y="4622241"/>
            <a:chExt cx="3386294" cy="19493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A18C34-E050-9547-B8E8-D3491D9EFB9D}"/>
                </a:ext>
              </a:extLst>
            </p:cNvPr>
            <p:cNvSpPr/>
            <p:nvPr/>
          </p:nvSpPr>
          <p:spPr>
            <a:xfrm>
              <a:off x="793820" y="4622241"/>
              <a:ext cx="1527349" cy="221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D16A38-53F8-3D46-AD26-D18B7C239D1D}"/>
                </a:ext>
              </a:extLst>
            </p:cNvPr>
            <p:cNvSpPr/>
            <p:nvPr/>
          </p:nvSpPr>
          <p:spPr>
            <a:xfrm>
              <a:off x="3145134" y="6356112"/>
              <a:ext cx="1034980" cy="215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0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C795-8680-1448-8E55-ECC7659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evaluating your student’s code, spend some time on names!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645E-9E94-1B4B-8C16-F9313BBE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their names </a:t>
            </a:r>
            <a:r>
              <a:rPr lang="en-US" b="1" i="1" dirty="0"/>
              <a:t>reveal intent</a:t>
            </a:r>
            <a:r>
              <a:rPr lang="en-US" dirty="0"/>
              <a:t>?</a:t>
            </a:r>
          </a:p>
          <a:p>
            <a:r>
              <a:rPr lang="en-US" dirty="0"/>
              <a:t>Do they use the </a:t>
            </a:r>
            <a:r>
              <a:rPr lang="en-US" b="1" i="1" dirty="0"/>
              <a:t>proper part of speech</a:t>
            </a:r>
            <a:r>
              <a:rPr lang="en-US" dirty="0"/>
              <a:t>?</a:t>
            </a:r>
          </a:p>
          <a:p>
            <a:r>
              <a:rPr lang="en-US" dirty="0"/>
              <a:t>Are they the </a:t>
            </a:r>
            <a:r>
              <a:rPr lang="en-US" b="1" i="1" dirty="0"/>
              <a:t>right length for their scope</a:t>
            </a:r>
            <a:r>
              <a:rPr lang="en-US" dirty="0"/>
              <a:t>?</a:t>
            </a:r>
          </a:p>
          <a:p>
            <a:r>
              <a:rPr lang="en-US" dirty="0"/>
              <a:t>Do they </a:t>
            </a:r>
            <a:r>
              <a:rPr lang="en-US" b="1" i="1" dirty="0"/>
              <a:t>avoid disinformation and encoding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655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C5074E-CD5F-9149-B1E4-E8D6CA4B5180}"/>
              </a:ext>
            </a:extLst>
          </p:cNvPr>
          <p:cNvSpPr/>
          <p:nvPr/>
        </p:nvSpPr>
        <p:spPr>
          <a:xfrm>
            <a:off x="326878" y="2149223"/>
            <a:ext cx="8490244" cy="197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Instead of imagining that our main task is to instruct a </a:t>
            </a:r>
            <a:r>
              <a:rPr lang="en-US" sz="2400" i="1" dirty="0"/>
              <a:t>computer</a:t>
            </a:r>
            <a:r>
              <a:rPr lang="en-US" sz="2400" dirty="0"/>
              <a:t> what to do, let us concentrate rather on explaining to </a:t>
            </a:r>
            <a:r>
              <a:rPr lang="en-US" sz="2400" i="1" dirty="0"/>
              <a:t>human beings</a:t>
            </a:r>
            <a:r>
              <a:rPr lang="en-US" sz="2400" dirty="0"/>
              <a:t> what we want a computer to do. </a:t>
            </a:r>
          </a:p>
          <a:p>
            <a:pPr algn="r"/>
            <a:r>
              <a:rPr lang="en-US" sz="2400" dirty="0"/>
              <a:t>Donald Knuth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059FF4-A59C-1B44-A63E-233FB6E87E5B}"/>
              </a:ext>
            </a:extLst>
          </p:cNvPr>
          <p:cNvSpPr/>
          <p:nvPr/>
        </p:nvSpPr>
        <p:spPr>
          <a:xfrm>
            <a:off x="326878" y="4572551"/>
            <a:ext cx="8490244" cy="1092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Any fool can write code that a computer can understand. </a:t>
            </a:r>
          </a:p>
          <a:p>
            <a:r>
              <a:rPr lang="en-US" sz="2400" dirty="0"/>
              <a:t>Good programmers write code that humans can understand.</a:t>
            </a:r>
          </a:p>
          <a:p>
            <a:pPr algn="r"/>
            <a:r>
              <a:rPr lang="en-US" sz="2400" dirty="0"/>
              <a:t>Martin Fowler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FEB2B-55D4-0D41-BB10-EB6CE6C2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Great Quotes!</a:t>
            </a:r>
          </a:p>
        </p:txBody>
      </p:sp>
    </p:spTree>
    <p:extLst>
      <p:ext uri="{BB962C8B-B14F-4D97-AF65-F5344CB8AC3E}">
        <p14:creationId xmlns:p14="http://schemas.microsoft.com/office/powerpoint/2010/main" val="2604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E9A1-43EB-1D4B-A815-A9E61AB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AA68-6445-8F47-BDDB-48360A3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Usenet post on names</a:t>
            </a:r>
          </a:p>
          <a:p>
            <a:r>
              <a:rPr lang="en-US" i="1" dirty="0"/>
              <a:t>Clean Code</a:t>
            </a:r>
            <a:r>
              <a:rPr lang="en-US" dirty="0"/>
              <a:t>, a book by Robert Martin</a:t>
            </a:r>
          </a:p>
          <a:p>
            <a:r>
              <a:rPr lang="en-US" dirty="0">
                <a:hlinkClick r:id="rId2"/>
              </a:rPr>
              <a:t>www.cleancoders.com</a:t>
            </a:r>
            <a:r>
              <a:rPr lang="en-US" dirty="0"/>
              <a:t>, videos by Robert Martin and friends</a:t>
            </a:r>
          </a:p>
          <a:p>
            <a:r>
              <a:rPr lang="en-US" i="1" dirty="0"/>
              <a:t>Refactoring Code</a:t>
            </a:r>
            <a:r>
              <a:rPr lang="en-US" dirty="0"/>
              <a:t>, a book by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88999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13EB-CD5E-464A-8A65-7864D600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Well-written prose/code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6C5DD-1FA5-0048-A9D5-DF1522DA0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Writing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E01BB-FAFA-B24E-A196-1CC243F8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999308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Selected </a:t>
            </a:r>
            <a:r>
              <a:rPr lang="en-US" b="1" dirty="0"/>
              <a:t>words</a:t>
            </a:r>
            <a:r>
              <a:rPr lang="en-US" dirty="0"/>
              <a:t> that </a:t>
            </a:r>
          </a:p>
          <a:p>
            <a:r>
              <a:rPr lang="en-US" dirty="0"/>
              <a:t>Express intent</a:t>
            </a:r>
          </a:p>
          <a:p>
            <a:r>
              <a:rPr lang="en-US" dirty="0"/>
              <a:t>Correct parts of speech</a:t>
            </a:r>
          </a:p>
          <a:p>
            <a:r>
              <a:rPr lang="en-US" dirty="0">
                <a:sym typeface="Wingdings" pitchFamily="2" charset="2"/>
              </a:rPr>
              <a:t>Technicality ↔ audience</a:t>
            </a:r>
          </a:p>
          <a:p>
            <a:r>
              <a:rPr lang="en-US" dirty="0">
                <a:sym typeface="Wingdings" pitchFamily="2" charset="2"/>
              </a:rPr>
              <a:t>Not misleading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6E6D5A-9851-284B-A55B-626E8C31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2EF19D-84D6-3C4D-9701-F10C850A3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32529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Selected </a:t>
            </a:r>
            <a:r>
              <a:rPr lang="en-US" b="1" dirty="0"/>
              <a:t>names</a:t>
            </a:r>
            <a:r>
              <a:rPr lang="en-US" dirty="0"/>
              <a:t> that</a:t>
            </a:r>
          </a:p>
          <a:p>
            <a:r>
              <a:rPr lang="en-US" dirty="0"/>
              <a:t>Express intent.</a:t>
            </a:r>
          </a:p>
          <a:p>
            <a:r>
              <a:rPr lang="en-US" dirty="0"/>
              <a:t>Correct parts of speech</a:t>
            </a:r>
          </a:p>
          <a:p>
            <a:r>
              <a:rPr lang="en-US" dirty="0">
                <a:sym typeface="Wingdings" pitchFamily="2" charset="2"/>
              </a:rPr>
              <a:t>Length ↔ scope</a:t>
            </a:r>
          </a:p>
          <a:p>
            <a:r>
              <a:rPr lang="en-US" dirty="0">
                <a:sym typeface="Wingdings" pitchFamily="2" charset="2"/>
              </a:rPr>
              <a:t>No disinformation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D2E58D-C958-DB4A-A009-2F12C01DB40D}"/>
              </a:ext>
            </a:extLst>
          </p:cNvPr>
          <p:cNvSpPr/>
          <p:nvPr/>
        </p:nvSpPr>
        <p:spPr>
          <a:xfrm>
            <a:off x="3505813" y="5434060"/>
            <a:ext cx="5430506" cy="1258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Clean code is simple and direct.  </a:t>
            </a:r>
          </a:p>
          <a:p>
            <a:r>
              <a:rPr lang="en-US" sz="2400" dirty="0"/>
              <a:t>Clean code reads like well-written prose.</a:t>
            </a:r>
          </a:p>
          <a:p>
            <a:pPr algn="r"/>
            <a:r>
              <a:rPr lang="en-US" sz="2400" dirty="0"/>
              <a:t>Gary Booch</a:t>
            </a:r>
          </a:p>
        </p:txBody>
      </p:sp>
    </p:spTree>
    <p:extLst>
      <p:ext uri="{BB962C8B-B14F-4D97-AF65-F5344CB8AC3E}">
        <p14:creationId xmlns:p14="http://schemas.microsoft.com/office/powerpoint/2010/main" val="2325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Reveal intent</a:t>
            </a:r>
          </a:p>
          <a:p>
            <a:r>
              <a:rPr lang="en-US" dirty="0"/>
              <a:t>Use the proper parts of speech</a:t>
            </a:r>
          </a:p>
          <a:p>
            <a:r>
              <a:rPr lang="en-US" dirty="0"/>
              <a:t>Have the proper length for their scope</a:t>
            </a:r>
          </a:p>
          <a:p>
            <a:r>
              <a:rPr lang="en-US" dirty="0"/>
              <a:t>Avoids disinformation and encodings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FB6-925C-7E43-86CC-4E5A7E2C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6B36-714C-8D46-BF3C-915BD921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33513" cy="4351338"/>
          </a:xfrm>
        </p:spPr>
        <p:txBody>
          <a:bodyPr/>
          <a:lstStyle/>
          <a:p>
            <a:r>
              <a:rPr lang="en-US" dirty="0"/>
              <a:t>A comment</a:t>
            </a:r>
          </a:p>
          <a:p>
            <a:r>
              <a:rPr lang="en-US" dirty="0"/>
              <a:t>Consulting </a:t>
            </a:r>
          </a:p>
          <a:p>
            <a:pPr lvl="1"/>
            <a:r>
              <a:rPr lang="en-US" dirty="0"/>
              <a:t>Stack Overflow</a:t>
            </a:r>
          </a:p>
          <a:p>
            <a:pPr lvl="1"/>
            <a:r>
              <a:rPr lang="en-US" dirty="0"/>
              <a:t>Documentation/help</a:t>
            </a:r>
          </a:p>
          <a:p>
            <a:r>
              <a:rPr lang="en-US" dirty="0"/>
              <a:t>Going into the code to understand the name</a:t>
            </a:r>
          </a:p>
        </p:txBody>
      </p:sp>
    </p:spTree>
    <p:extLst>
      <p:ext uri="{BB962C8B-B14F-4D97-AF65-F5344CB8AC3E}">
        <p14:creationId xmlns:p14="http://schemas.microsoft.com/office/powerpoint/2010/main" val="261718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151087"/>
            <a:ext cx="2652765" cy="334907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CDE377-8FDA-B14E-B457-DB93A98859A5}"/>
              </a:ext>
            </a:extLst>
          </p:cNvPr>
          <p:cNvSpPr/>
          <p:nvPr/>
        </p:nvSpPr>
        <p:spPr>
          <a:xfrm>
            <a:off x="326878" y="4712824"/>
            <a:ext cx="8490244" cy="170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Names are not for your convenience, they are your primary tools for communicating intent. And communicating intent is always your first priority. </a:t>
            </a:r>
          </a:p>
          <a:p>
            <a:pPr algn="r"/>
            <a:r>
              <a:rPr lang="en-US" sz="2400" dirty="0"/>
              <a:t>Robert Martin</a:t>
            </a:r>
          </a:p>
        </p:txBody>
      </p:sp>
    </p:spTree>
    <p:extLst>
      <p:ext uri="{BB962C8B-B14F-4D97-AF65-F5344CB8AC3E}">
        <p14:creationId xmlns:p14="http://schemas.microsoft.com/office/powerpoint/2010/main" val="11597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F8CF-DB9F-7241-8C53-73A775D4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express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CF0E-DF67-704C-BD69-ADD82CD4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Data: </a:t>
            </a:r>
            <a:r>
              <a:rPr lang="en-US" dirty="0"/>
              <a:t>What is it?</a:t>
            </a:r>
          </a:p>
          <a:p>
            <a:endParaRPr lang="en-US" b="1" dirty="0"/>
          </a:p>
          <a:p>
            <a:r>
              <a:rPr lang="en-US" b="1" dirty="0"/>
              <a:t>Function/method: </a:t>
            </a:r>
            <a:r>
              <a:rPr lang="en-US" dirty="0"/>
              <a:t>What does it do?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1142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 1</a:t>
            </a:r>
            <a:br>
              <a:rPr lang="en-US" dirty="0"/>
            </a:br>
            <a:r>
              <a:rPr lang="en-US" sz="3100" dirty="0"/>
              <a:t>Do the names reveal intent?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628650" y="1995931"/>
            <a:ext cx="3737987" cy="121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FA42C0-0391-0244-A67D-857B85CD6288}"/>
              </a:ext>
            </a:extLst>
          </p:cNvPr>
          <p:cNvSpPr txBox="1"/>
          <p:nvPr/>
        </p:nvSpPr>
        <p:spPr>
          <a:xfrm>
            <a:off x="688938" y="1690689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1 – Standard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4CCE-5BF5-FC44-9258-FD9399161BA5}"/>
              </a:ext>
            </a:extLst>
          </p:cNvPr>
          <p:cNvSpPr txBox="1"/>
          <p:nvPr/>
        </p:nvSpPr>
        <p:spPr>
          <a:xfrm>
            <a:off x="628650" y="3525629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2 – dfply module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FA0C2D-BA5B-C342-A5C3-F7F58C1D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4961"/>
            <a:ext cx="4997450" cy="16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15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Classic R/pandas code </a:t>
            </a:r>
            <a:r>
              <a:rPr lang="en-US" sz="4000" dirty="0">
                <a:sym typeface="Wingdings" pitchFamily="2" charset="2"/>
              </a:rPr>
              <a:t> Bad/No Names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3883319" y="2751880"/>
            <a:ext cx="4873191" cy="158900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1C00F72-3F62-1743-ACF6-8C26EF8F10E8}"/>
              </a:ext>
            </a:extLst>
          </p:cNvPr>
          <p:cNvGrpSpPr/>
          <p:nvPr/>
        </p:nvGrpSpPr>
        <p:grpSpPr>
          <a:xfrm>
            <a:off x="463190" y="2967669"/>
            <a:ext cx="3827456" cy="646331"/>
            <a:chOff x="222030" y="2967669"/>
            <a:chExt cx="3827456" cy="6463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97BFC4-D100-784C-AAC9-3EA78C313B93}"/>
                </a:ext>
              </a:extLst>
            </p:cNvPr>
            <p:cNvSpPr/>
            <p:nvPr/>
          </p:nvSpPr>
          <p:spPr>
            <a:xfrm>
              <a:off x="3727938" y="3175279"/>
              <a:ext cx="321548" cy="231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F34161-BF03-0B43-9006-ABBB48525A06}"/>
                </a:ext>
              </a:extLst>
            </p:cNvPr>
            <p:cNvSpPr txBox="1"/>
            <p:nvPr/>
          </p:nvSpPr>
          <p:spPr>
            <a:xfrm>
              <a:off x="222030" y="2967669"/>
              <a:ext cx="3164264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dirty="0"/>
                <a:t> does not </a:t>
              </a:r>
            </a:p>
            <a:p>
              <a:r>
                <a:rPr lang="en-US" dirty="0"/>
                <a:t>express what the data frame </a:t>
              </a:r>
              <a:r>
                <a:rPr lang="en-US" i="1" dirty="0"/>
                <a:t>is</a:t>
              </a:r>
              <a:r>
                <a:rPr lang="en-US" dirty="0"/>
                <a:t>.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A615C6-249D-CA47-BF41-2EC6EE49BDFB}"/>
                </a:ext>
              </a:extLst>
            </p:cNvPr>
            <p:cNvCxnSpPr>
              <a:stCxn id="4" idx="3"/>
              <a:endCxn id="3" idx="1"/>
            </p:cNvCxnSpPr>
            <p:nvPr/>
          </p:nvCxnSpPr>
          <p:spPr>
            <a:xfrm>
              <a:off x="3386294" y="3290835"/>
              <a:ext cx="3416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3BEA8-BFE6-0C49-A280-786B1A14C110}"/>
              </a:ext>
            </a:extLst>
          </p:cNvPr>
          <p:cNvGrpSpPr/>
          <p:nvPr/>
        </p:nvGrpSpPr>
        <p:grpSpPr>
          <a:xfrm>
            <a:off x="197477" y="3406391"/>
            <a:ext cx="5480796" cy="1342192"/>
            <a:chOff x="-53731" y="3406391"/>
            <a:chExt cx="5480796" cy="1342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69189-F563-214C-A6C1-8218ED6C04DE}"/>
                </a:ext>
              </a:extLst>
            </p:cNvPr>
            <p:cNvSpPr/>
            <p:nvPr/>
          </p:nvSpPr>
          <p:spPr>
            <a:xfrm>
              <a:off x="4732774" y="3406391"/>
              <a:ext cx="432079" cy="2713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46BE72-C5AB-7049-8092-E8A5F592E481}"/>
                </a:ext>
              </a:extLst>
            </p:cNvPr>
            <p:cNvSpPr txBox="1"/>
            <p:nvPr/>
          </p:nvSpPr>
          <p:spPr>
            <a:xfrm>
              <a:off x="-53731" y="4379251"/>
              <a:ext cx="5480796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 does not express what this method </a:t>
              </a:r>
              <a:r>
                <a:rPr lang="en-US" i="1" dirty="0"/>
                <a:t>does.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1623B-7B27-9C40-B618-536CF20333D4}"/>
                </a:ext>
              </a:extLst>
            </p:cNvPr>
            <p:cNvCxnSpPr>
              <a:cxnSpLocks/>
              <a:stCxn id="6" idx="1"/>
              <a:endCxn id="17" idx="0"/>
            </p:cNvCxnSpPr>
            <p:nvPr/>
          </p:nvCxnSpPr>
          <p:spPr>
            <a:xfrm flipH="1">
              <a:off x="2686667" y="3542044"/>
              <a:ext cx="2046107" cy="83720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695911-E46C-7646-98C9-9667F70ED87A}"/>
              </a:ext>
            </a:extLst>
          </p:cNvPr>
          <p:cNvGrpSpPr/>
          <p:nvPr/>
        </p:nvGrpSpPr>
        <p:grpSpPr>
          <a:xfrm>
            <a:off x="3969098" y="1372748"/>
            <a:ext cx="2886674" cy="1764166"/>
            <a:chOff x="-99518" y="2967669"/>
            <a:chExt cx="2886674" cy="17641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EC89B8-B621-DC49-80FB-BA6A9951F1E3}"/>
                </a:ext>
              </a:extLst>
            </p:cNvPr>
            <p:cNvSpPr/>
            <p:nvPr/>
          </p:nvSpPr>
          <p:spPr>
            <a:xfrm>
              <a:off x="-99518" y="4500723"/>
              <a:ext cx="321548" cy="2311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230FEC-6224-1D4E-A9E7-9C52D094A280}"/>
                </a:ext>
              </a:extLst>
            </p:cNvPr>
            <p:cNvSpPr txBox="1"/>
            <p:nvPr/>
          </p:nvSpPr>
          <p:spPr>
            <a:xfrm>
              <a:off x="222030" y="2967669"/>
              <a:ext cx="2565126" cy="64633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/>
                <a:t> is actually ok</a:t>
              </a:r>
            </a:p>
            <a:p>
              <a:r>
                <a:rPr lang="en-US" dirty="0"/>
                <a:t>(more on this later)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9DFFA4-D6CB-C34E-9252-B14DA5FDAE95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61256" y="3614000"/>
              <a:ext cx="1443337" cy="8867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F17FC3-653B-614C-9225-7B8E933F4F3A}"/>
              </a:ext>
            </a:extLst>
          </p:cNvPr>
          <p:cNvGrpSpPr/>
          <p:nvPr/>
        </p:nvGrpSpPr>
        <p:grpSpPr>
          <a:xfrm>
            <a:off x="3873500" y="3652365"/>
            <a:ext cx="5181599" cy="3098844"/>
            <a:chOff x="4031183" y="3406391"/>
            <a:chExt cx="5181599" cy="30988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C845E0-C924-6641-9D19-D66CAAC2AC93}"/>
                </a:ext>
              </a:extLst>
            </p:cNvPr>
            <p:cNvSpPr/>
            <p:nvPr/>
          </p:nvSpPr>
          <p:spPr>
            <a:xfrm>
              <a:off x="4732774" y="3406391"/>
              <a:ext cx="1876509" cy="27130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1B7849-798E-1741-B31D-EAA47A6B6AD1}"/>
                </a:ext>
              </a:extLst>
            </p:cNvPr>
            <p:cNvSpPr txBox="1"/>
            <p:nvPr/>
          </p:nvSpPr>
          <p:spPr>
            <a:xfrm>
              <a:off x="4031183" y="4935575"/>
              <a:ext cx="5181599" cy="156966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600" dirty="0"/>
                <a:t>🧙🏿‍♂️</a:t>
              </a:r>
              <a:r>
                <a:rPr lang="en-US" sz="3200" i="1" dirty="0"/>
                <a:t>Wingardiam Leviosa.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ECB424-B9B2-9146-89AD-02AA8E85C60F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5671029" y="3677697"/>
              <a:ext cx="950954" cy="125787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d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ds" id="{89415B69-D63E-514E-A0A9-94F2F577541F}" vid="{23C02DF6-D13A-7840-9F58-038E67296E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Todds</Template>
  <TotalTime>2723</TotalTime>
  <Words>844</Words>
  <Application>Microsoft Macintosh PowerPoint</Application>
  <PresentationFormat>On-screen Show (4:3)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Todds</vt:lpstr>
      <vt:lpstr>Evaluating Names</vt:lpstr>
      <vt:lpstr>What is quality code?</vt:lpstr>
      <vt:lpstr>Well-written prose/code</vt:lpstr>
      <vt:lpstr>Good names…</vt:lpstr>
      <vt:lpstr>Signs of bad names</vt:lpstr>
      <vt:lpstr>Good names…</vt:lpstr>
      <vt:lpstr>How to express intent</vt:lpstr>
      <vt:lpstr>Exercise 1 Do the names reveal intent?</vt:lpstr>
      <vt:lpstr>Classic R/pandas code  Bad/No Names</vt:lpstr>
      <vt:lpstr>Good names…</vt:lpstr>
      <vt:lpstr>Parts of Speech</vt:lpstr>
      <vt:lpstr>Using the proper part of speech makes code read like prose</vt:lpstr>
      <vt:lpstr>Exercise 2 Are the names using the correct part of speech?</vt:lpstr>
      <vt:lpstr>I beg to differ …</vt:lpstr>
      <vt:lpstr>Preposition and Parts-of-the-whole Is head really that bad?</vt:lpstr>
      <vt:lpstr>Good names…</vt:lpstr>
      <vt:lpstr>Scope Length Rules Variables</vt:lpstr>
      <vt:lpstr>Scope Length Rules Functions</vt:lpstr>
      <vt:lpstr>Good names…</vt:lpstr>
      <vt:lpstr>Disinformation</vt:lpstr>
      <vt:lpstr>Encodings</vt:lpstr>
      <vt:lpstr>Avoid disinformation and encodings</vt:lpstr>
      <vt:lpstr>When evaluating your student’s code, spend some time on names!</vt:lpstr>
      <vt:lpstr>More Great Quotes!</vt:lpstr>
      <vt:lpstr>Clean Code 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Names</dc:title>
  <dc:creator>Microsoft Office User</dc:creator>
  <cp:lastModifiedBy>Microsoft Office User</cp:lastModifiedBy>
  <cp:revision>39</cp:revision>
  <dcterms:created xsi:type="dcterms:W3CDTF">2019-04-10T16:11:38Z</dcterms:created>
  <dcterms:modified xsi:type="dcterms:W3CDTF">2019-05-15T10:42:50Z</dcterms:modified>
</cp:coreProperties>
</file>