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304" r:id="rId4"/>
    <p:sldId id="307" r:id="rId5"/>
    <p:sldId id="278" r:id="rId6"/>
    <p:sldId id="301" r:id="rId7"/>
    <p:sldId id="302" r:id="rId8"/>
    <p:sldId id="308" r:id="rId9"/>
    <p:sldId id="303" r:id="rId10"/>
    <p:sldId id="300" r:id="rId11"/>
    <p:sldId id="314" r:id="rId12"/>
    <p:sldId id="299" r:id="rId13"/>
    <p:sldId id="305" r:id="rId14"/>
    <p:sldId id="306" r:id="rId15"/>
    <p:sldId id="315" r:id="rId16"/>
    <p:sldId id="280" r:id="rId17"/>
    <p:sldId id="309" r:id="rId18"/>
    <p:sldId id="312" r:id="rId19"/>
    <p:sldId id="313" r:id="rId20"/>
    <p:sldId id="272" r:id="rId21"/>
    <p:sldId id="294" r:id="rId22"/>
    <p:sldId id="295" r:id="rId23"/>
    <p:sldId id="281" r:id="rId24"/>
    <p:sldId id="282" r:id="rId25"/>
    <p:sldId id="279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/>
    <p:restoredTop sz="94650"/>
  </p:normalViewPr>
  <p:slideViewPr>
    <p:cSldViewPr snapToGrid="0" snapToObjects="1">
      <p:cViewPr varScale="1">
        <p:scale>
          <a:sx n="76" d="100"/>
          <a:sy n="76" d="100"/>
        </p:scale>
        <p:origin x="2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0237-30CE-9343-81F3-8F920760EC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C2D3-84C4-534C-B589-69DF200E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0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6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C204-BDDD-3D44-B67A-E71B87C9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5C9B-AE8A-BB4F-A12F-28499493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C31D-3735-E148-81B1-D5F5F9CA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F2A3-7D74-BE48-B57D-FA34AC3B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F86F-2EE1-BD40-905E-0836666A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4B50-9452-D944-9E53-6180D8F1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2008-815B-724B-B3C8-37D32F19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F0F8-191D-0F41-97A0-4ECDCCC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1005-E595-1A41-9453-A9F45267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1F28-B087-9648-95C5-9EBCCD60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13FCF-1E94-8244-992E-B8100D757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6635-0427-9549-A239-9A077169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16C3-076A-7B41-82D3-A9A988CD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B0F8-5FFB-2E44-BB1F-89E1DD29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46E8-7E5E-2D4D-A971-8B0AAE26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841E-647D-454A-BEB8-84BDAA8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738F-D522-C149-AD1F-0D81C4E8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0B94-AF4A-BB43-B71F-887152A2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2BC2-9D67-5A42-8BD7-0A8BBF5A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96EB-50B2-D14E-993B-3B10B741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C111-A30C-7547-A059-2B6146E1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FEF3-5587-7340-82B3-256BCCD0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A5D9-016F-374E-986C-7D6D1959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9B60-6AA2-E24D-9FE1-4CC866A0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1775-EE56-224E-B222-B7A91E21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8527-9A7A-6948-8401-3847BFD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A89C-5C3C-724B-A116-958CAAC3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F75C-AC76-E14D-A54C-F345370C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E0544-74BC-4D41-A693-8350445C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D7FD-04E2-5046-84A2-1D1D0E00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0CB9-FA9E-A84E-A049-99BDB449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F1B0-36B5-9241-9FAF-42CE2FED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75A1-9F0B-A040-BE12-269005F3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7673D-F0DD-F442-8103-F1532FDD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665-4B6A-3C48-B07F-D04F9914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AA81A-BE48-C947-B11A-EFE96ED0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E6839-3861-2A4C-AD5E-D9499262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73E93-426A-DB43-A6BE-571988F6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A1698-2E57-8D48-87D1-B80E0D4E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33C3-F12C-4D47-9A9E-0C89124B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4C1F8-1584-EF4C-91AA-DBF5AE84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ECB10-B6E3-784F-9964-CAD82A55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0A3EC-E951-BB45-AB16-F2235C8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2CC76-15BD-C24B-B23C-32D7B0DD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3E300-27E6-E84F-90BE-E1E5A38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4F081-0A41-6840-8E3F-1DA3EF59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11F-9DAE-0546-806F-63B6D8BC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60A8-9066-B04F-BDD7-20284D0A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7D04-81FD-9B43-898F-DDA8190E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C013-4BA7-3C47-B85B-730A3A76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261B-DC18-DC4A-91F2-0F020779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1BB10-2854-B74E-A2B5-592D10E0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6693-6ACD-E447-AF12-F96BB1AA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BA1F-8921-0F4D-9CF5-8DC4067E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8C2C8-C6D8-384D-9A5D-8A3A47F8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EFA75-564D-C144-9461-45C4BBC3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9623F-4FBA-4D47-9406-857DE4E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EE1E-772D-4B4C-9992-F99F6023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9A876-6BE7-8A4E-AFCC-FD544CC1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18B0-9862-DB4E-9023-C8D057E3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4480-E941-DC4A-805C-B2B6F2E6F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E4D6-5D43-B245-AE72-338AA8BA8E68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3070-E160-394F-B7FC-A557C58E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893C-AE3B-4244-8FAC-7F34F2A84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9B62-9194-1F44-AA0C-FFB93248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Algebra of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ED61-06BD-1443-95E6-88B388042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  <a:p>
            <a:r>
              <a:rPr lang="en-US" dirty="0"/>
              <a:t>How Data Science Is Like Solving a Rubik’s Cube</a:t>
            </a:r>
          </a:p>
        </p:txBody>
      </p:sp>
    </p:spTree>
    <p:extLst>
      <p:ext uri="{BB962C8B-B14F-4D97-AF65-F5344CB8AC3E}">
        <p14:creationId xmlns:p14="http://schemas.microsoft.com/office/powerpoint/2010/main" val="31919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9117105" y="111018"/>
            <a:ext cx="2977043" cy="2564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“Solving” the Table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85995"/>
              </p:ext>
            </p:extLst>
          </p:nvPr>
        </p:nvGraphicFramePr>
        <p:xfrm>
          <a:off x="921908" y="3690832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B90EC7-3981-E845-B4BB-35B7D44A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45904"/>
              </p:ext>
            </p:extLst>
          </p:nvPr>
        </p:nvGraphicFramePr>
        <p:xfrm>
          <a:off x="2910581" y="4089824"/>
          <a:ext cx="588963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16210D3-A5C4-2947-B811-7365277D0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75633"/>
              </p:ext>
            </p:extLst>
          </p:nvPr>
        </p:nvGraphicFramePr>
        <p:xfrm>
          <a:off x="4939577" y="4102312"/>
          <a:ext cx="109815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45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2350">
                  <a:extLst>
                    <a:ext uri="{9D8B030D-6E8A-4147-A177-3AD203B41FA5}">
                      <a16:colId xmlns:a16="http://schemas.microsoft.com/office/drawing/2014/main" val="975305303"/>
                    </a:ext>
                  </a:extLst>
                </a:gridCol>
                <a:gridCol w="36235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B0927D-C3C9-EE43-B364-53BF599EA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95397"/>
              </p:ext>
            </p:extLst>
          </p:nvPr>
        </p:nvGraphicFramePr>
        <p:xfrm>
          <a:off x="7477761" y="4102312"/>
          <a:ext cx="724700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2350">
                  <a:extLst>
                    <a:ext uri="{9D8B030D-6E8A-4147-A177-3AD203B41FA5}">
                      <a16:colId xmlns:a16="http://schemas.microsoft.com/office/drawing/2014/main" val="975305303"/>
                    </a:ext>
                  </a:extLst>
                </a:gridCol>
                <a:gridCol w="36235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5432E2-2FF0-874C-80AF-AF50FA71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3133"/>
              </p:ext>
            </p:extLst>
          </p:nvPr>
        </p:nvGraphicFramePr>
        <p:xfrm>
          <a:off x="9997003" y="4089824"/>
          <a:ext cx="724700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2350">
                  <a:extLst>
                    <a:ext uri="{9D8B030D-6E8A-4147-A177-3AD203B41FA5}">
                      <a16:colId xmlns:a16="http://schemas.microsoft.com/office/drawing/2014/main" val="975305303"/>
                    </a:ext>
                  </a:extLst>
                </a:gridCol>
                <a:gridCol w="36235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828"/>
              </p:ext>
            </p:extLst>
          </p:nvPr>
        </p:nvGraphicFramePr>
        <p:xfrm>
          <a:off x="9418152" y="295684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7F55A8-21D4-F547-9074-16DBA45DD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20385"/>
              </p:ext>
            </p:extLst>
          </p:nvPr>
        </p:nvGraphicFramePr>
        <p:xfrm>
          <a:off x="11102142" y="633360"/>
          <a:ext cx="724700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2350">
                  <a:extLst>
                    <a:ext uri="{9D8B030D-6E8A-4147-A177-3AD203B41FA5}">
                      <a16:colId xmlns:a16="http://schemas.microsoft.com/office/drawing/2014/main" val="975305303"/>
                    </a:ext>
                  </a:extLst>
                </a:gridCol>
                <a:gridCol w="36235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563640" y="4206193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(isOdd(D))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617487" y="48525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74169" y="4206193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  <a:p>
            <a:r>
              <a:rPr lang="en-US" b="1" dirty="0"/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728016" y="48525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169299" y="4206193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</a:p>
          <a:p>
            <a:r>
              <a:rPr lang="en-US" b="1" dirty="0"/>
              <a:t>(X, G)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223146" y="48525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337847" y="4206193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  <a:p>
            <a:r>
              <a:rPr lang="en-US" b="1" dirty="0"/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8577409" y="486626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</p:txBody>
      </p:sp>
    </p:spTree>
    <p:extLst>
      <p:ext uri="{BB962C8B-B14F-4D97-AF65-F5344CB8AC3E}">
        <p14:creationId xmlns:p14="http://schemas.microsoft.com/office/powerpoint/2010/main" val="36778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06496"/>
              </p:ext>
            </p:extLst>
          </p:nvPr>
        </p:nvGraphicFramePr>
        <p:xfrm>
          <a:off x="1553265" y="1846073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1DA2362-F017-9541-A654-6AB6098CC44A}"/>
              </a:ext>
            </a:extLst>
          </p:cNvPr>
          <p:cNvSpPr txBox="1"/>
          <p:nvPr/>
        </p:nvSpPr>
        <p:spPr>
          <a:xfrm>
            <a:off x="2263450" y="2417855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agg(mean(D))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2349983" y="280386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2218594" y="138440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Aggregate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75777"/>
              </p:ext>
            </p:extLst>
          </p:nvPr>
        </p:nvGraphicFramePr>
        <p:xfrm>
          <a:off x="3767624" y="2743096"/>
          <a:ext cx="922366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3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502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Grouping and Aggregating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1085"/>
              </p:ext>
            </p:extLst>
          </p:nvPr>
        </p:nvGraphicFramePr>
        <p:xfrm>
          <a:off x="6355709" y="2339534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126DE5A-D833-014F-8927-D273AB5DB97F}"/>
              </a:ext>
            </a:extLst>
          </p:cNvPr>
          <p:cNvSpPr txBox="1"/>
          <p:nvPr/>
        </p:nvSpPr>
        <p:spPr>
          <a:xfrm>
            <a:off x="6395449" y="1970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6857138" y="2683401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group_by(G)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6943671" y="3069414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63527"/>
              </p:ext>
            </p:extLst>
          </p:nvPr>
        </p:nvGraphicFramePr>
        <p:xfrm>
          <a:off x="8269052" y="2339534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D5D143B-0CE2-0B42-BE2B-99483B298470}"/>
              </a:ext>
            </a:extLst>
          </p:cNvPr>
          <p:cNvSpPr txBox="1"/>
          <p:nvPr/>
        </p:nvSpPr>
        <p:spPr>
          <a:xfrm>
            <a:off x="8308792" y="1970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8880961" y="2683401"/>
            <a:ext cx="133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agg(sum(X))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8967494" y="3069414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25380"/>
              </p:ext>
            </p:extLst>
          </p:nvPr>
        </p:nvGraphicFramePr>
        <p:xfrm>
          <a:off x="10362405" y="2789521"/>
          <a:ext cx="1057435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427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66315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77F5D708-0367-2C4A-A6CE-97602296AED5}"/>
              </a:ext>
            </a:extLst>
          </p:cNvPr>
          <p:cNvSpPr txBox="1"/>
          <p:nvPr/>
        </p:nvSpPr>
        <p:spPr>
          <a:xfrm>
            <a:off x="10385991" y="2462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7070760" y="1384408"/>
            <a:ext cx="2891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Group and Aggregate</a:t>
            </a:r>
          </a:p>
        </p:txBody>
      </p:sp>
    </p:spTree>
    <p:extLst>
      <p:ext uri="{BB962C8B-B14F-4D97-AF65-F5344CB8AC3E}">
        <p14:creationId xmlns:p14="http://schemas.microsoft.com/office/powerpoint/2010/main" val="19449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55" grpId="0"/>
      <p:bldP spid="56" grpId="0"/>
      <p:bldP spid="57" grpId="0" animBg="1"/>
      <p:bldP spid="59" grpId="0"/>
      <p:bldP spid="60" grpId="0"/>
      <p:bldP spid="61" grpId="0" animBg="1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29448"/>
              </p:ext>
            </p:extLst>
          </p:nvPr>
        </p:nvGraphicFramePr>
        <p:xfrm>
          <a:off x="861811" y="2419928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1DA2362-F017-9541-A654-6AB6098CC44A}"/>
              </a:ext>
            </a:extLst>
          </p:cNvPr>
          <p:cNvSpPr txBox="1"/>
          <p:nvPr/>
        </p:nvSpPr>
        <p:spPr>
          <a:xfrm>
            <a:off x="1571996" y="299171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agg(mean(D))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58529" y="337772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1527140" y="195826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Aggregate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23019"/>
              </p:ext>
            </p:extLst>
          </p:nvPr>
        </p:nvGraphicFramePr>
        <p:xfrm>
          <a:off x="3076170" y="3316951"/>
          <a:ext cx="922366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3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9E3A9C-98F4-9045-B8B8-23D3BAF9A6CF}"/>
              </a:ext>
            </a:extLst>
          </p:cNvPr>
          <p:cNvSpPr txBox="1"/>
          <p:nvPr/>
        </p:nvSpPr>
        <p:spPr>
          <a:xfrm>
            <a:off x="4932281" y="195826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1F87-9025-1345-8232-6BB330296559}"/>
              </a:ext>
            </a:extLst>
          </p:cNvPr>
          <p:cNvSpPr txBox="1"/>
          <p:nvPr/>
        </p:nvSpPr>
        <p:spPr>
          <a:xfrm>
            <a:off x="8977982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4730752" y="266854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5CDB-715A-6E43-96E4-238633996C30}"/>
              </a:ext>
            </a:extLst>
          </p:cNvPr>
          <p:cNvSpPr txBox="1"/>
          <p:nvPr/>
        </p:nvSpPr>
        <p:spPr>
          <a:xfrm>
            <a:off x="8244608" y="2668544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summarise(mean(D))</a:t>
            </a:r>
          </a:p>
        </p:txBody>
      </p:sp>
    </p:spTree>
    <p:extLst>
      <p:ext uri="{BB962C8B-B14F-4D97-AF65-F5344CB8AC3E}">
        <p14:creationId xmlns:p14="http://schemas.microsoft.com/office/powerpoint/2010/main" val="427685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1165"/>
              </p:ext>
            </p:extLst>
          </p:nvPr>
        </p:nvGraphicFramePr>
        <p:xfrm>
          <a:off x="347830" y="2913389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849259" y="3257256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group_by(G)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935792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97409"/>
              </p:ext>
            </p:extLst>
          </p:nvPr>
        </p:nvGraphicFramePr>
        <p:xfrm>
          <a:off x="2261173" y="2913389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2873082" y="3257256"/>
            <a:ext cx="133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agg(sum(X))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2959615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3055"/>
              </p:ext>
            </p:extLst>
          </p:nvPr>
        </p:nvGraphicFramePr>
        <p:xfrm>
          <a:off x="4354526" y="3363376"/>
          <a:ext cx="54864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1062881" y="1958263"/>
            <a:ext cx="2891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Group and Aggregate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E8208-8BFD-B046-9B93-295E10224E59}"/>
              </a:ext>
            </a:extLst>
          </p:cNvPr>
          <p:cNvSpPr txBox="1"/>
          <p:nvPr/>
        </p:nvSpPr>
        <p:spPr>
          <a:xfrm>
            <a:off x="5873314" y="195826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11E9B-1D5D-5644-B05C-EF885385BAE5}"/>
              </a:ext>
            </a:extLst>
          </p:cNvPr>
          <p:cNvSpPr txBox="1"/>
          <p:nvPr/>
        </p:nvSpPr>
        <p:spPr>
          <a:xfrm>
            <a:off x="8977982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5673740" y="266854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72389-53F9-7C43-B278-D6F02BC9C69A}"/>
              </a:ext>
            </a:extLst>
          </p:cNvPr>
          <p:cNvSpPr txBox="1"/>
          <p:nvPr/>
        </p:nvSpPr>
        <p:spPr>
          <a:xfrm>
            <a:off x="8589254" y="2668545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group_by(G)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summarise(sum(X))</a:t>
            </a:r>
          </a:p>
        </p:txBody>
      </p:sp>
    </p:spTree>
    <p:extLst>
      <p:ext uri="{BB962C8B-B14F-4D97-AF65-F5344CB8AC3E}">
        <p14:creationId xmlns:p14="http://schemas.microsoft.com/office/powerpoint/2010/main" val="256259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  <a:p>
            <a:r>
              <a:rPr lang="en-US" dirty="0"/>
              <a:t>Number of players that batted at least once</a:t>
            </a:r>
          </a:p>
          <a:p>
            <a:r>
              <a:rPr lang="en-US" dirty="0"/>
              <a:t>Average salary for each team</a:t>
            </a:r>
          </a:p>
        </p:txBody>
      </p:sp>
    </p:spTree>
    <p:extLst>
      <p:ext uri="{BB962C8B-B14F-4D97-AF65-F5344CB8AC3E}">
        <p14:creationId xmlns:p14="http://schemas.microsoft.com/office/powerpoint/2010/main" val="21850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59554"/>
              </p:ext>
            </p:extLst>
          </p:nvPr>
        </p:nvGraphicFramePr>
        <p:xfrm>
          <a:off x="917423" y="2782832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5153"/>
              </p:ext>
            </p:extLst>
          </p:nvPr>
        </p:nvGraphicFramePr>
        <p:xfrm>
          <a:off x="917423" y="433654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812803" y="3515003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908038" y="388433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923355" y="222328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1084559" y="3967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1078652" y="2413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36772"/>
              </p:ext>
            </p:extLst>
          </p:nvPr>
        </p:nvGraphicFramePr>
        <p:xfrm>
          <a:off x="3139251" y="3114392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F8648F-3427-1848-BC03-9D1E5D4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89477"/>
              </p:ext>
            </p:extLst>
          </p:nvPr>
        </p:nvGraphicFramePr>
        <p:xfrm>
          <a:off x="4548495" y="2782832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E97413-7237-E24D-B83A-22680E4D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52856"/>
              </p:ext>
            </p:extLst>
          </p:nvPr>
        </p:nvGraphicFramePr>
        <p:xfrm>
          <a:off x="4548495" y="433654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13F849-EFC2-D442-8DDC-A8C0E8C123AF}"/>
              </a:ext>
            </a:extLst>
          </p:cNvPr>
          <p:cNvSpPr txBox="1"/>
          <p:nvPr/>
        </p:nvSpPr>
        <p:spPr>
          <a:xfrm>
            <a:off x="5319180" y="3515003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A62040-82B1-844A-956D-5A5810D6FCBE}"/>
              </a:ext>
            </a:extLst>
          </p:cNvPr>
          <p:cNvSpPr/>
          <p:nvPr/>
        </p:nvSpPr>
        <p:spPr>
          <a:xfrm>
            <a:off x="5525968" y="389590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8FDB-5EA1-E14A-B284-461A2C3D9CB1}"/>
              </a:ext>
            </a:extLst>
          </p:cNvPr>
          <p:cNvSpPr txBox="1"/>
          <p:nvPr/>
        </p:nvSpPr>
        <p:spPr>
          <a:xfrm>
            <a:off x="5429732" y="2223288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B98B59-3817-A34E-81D2-50DA4FFA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45677"/>
              </p:ext>
            </p:extLst>
          </p:nvPr>
        </p:nvGraphicFramePr>
        <p:xfrm>
          <a:off x="6989894" y="3739545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069FD22-6A48-4049-8FB3-67EC0DE1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22164"/>
              </p:ext>
            </p:extLst>
          </p:nvPr>
        </p:nvGraphicFramePr>
        <p:xfrm>
          <a:off x="8407983" y="2788218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FDE45DB-DE40-D143-9368-D3B866F9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23539"/>
              </p:ext>
            </p:extLst>
          </p:nvPr>
        </p:nvGraphicFramePr>
        <p:xfrm>
          <a:off x="8407983" y="4341932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95E4B54-9013-4C4E-823A-EB1D315156D0}"/>
              </a:ext>
            </a:extLst>
          </p:cNvPr>
          <p:cNvSpPr txBox="1"/>
          <p:nvPr/>
        </p:nvSpPr>
        <p:spPr>
          <a:xfrm>
            <a:off x="9322092" y="3515003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D06C7D-8C7E-5547-80C2-87DDE1F09804}"/>
              </a:ext>
            </a:extLst>
          </p:cNvPr>
          <p:cNvSpPr/>
          <p:nvPr/>
        </p:nvSpPr>
        <p:spPr>
          <a:xfrm>
            <a:off x="9385456" y="3901287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52624-E773-7D4E-9FD5-6C8E90E92C2B}"/>
              </a:ext>
            </a:extLst>
          </p:cNvPr>
          <p:cNvSpPr txBox="1"/>
          <p:nvPr/>
        </p:nvSpPr>
        <p:spPr>
          <a:xfrm>
            <a:off x="9289220" y="2228674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2D241-2501-0948-969B-6D7236CF27BF}"/>
              </a:ext>
            </a:extLst>
          </p:cNvPr>
          <p:cNvSpPr txBox="1"/>
          <p:nvPr/>
        </p:nvSpPr>
        <p:spPr>
          <a:xfrm>
            <a:off x="4744169" y="3966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65619-D380-5C4E-8017-D15FE9DDF087}"/>
              </a:ext>
            </a:extLst>
          </p:cNvPr>
          <p:cNvSpPr txBox="1"/>
          <p:nvPr/>
        </p:nvSpPr>
        <p:spPr>
          <a:xfrm>
            <a:off x="4744169" y="2413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38EE5C-CF64-F64C-91FF-D90F836CB033}"/>
              </a:ext>
            </a:extLst>
          </p:cNvPr>
          <p:cNvSpPr txBox="1"/>
          <p:nvPr/>
        </p:nvSpPr>
        <p:spPr>
          <a:xfrm>
            <a:off x="8575119" y="3966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ACE88-5F87-9948-B1E5-1A7B56472CBA}"/>
              </a:ext>
            </a:extLst>
          </p:cNvPr>
          <p:cNvSpPr txBox="1"/>
          <p:nvPr/>
        </p:nvSpPr>
        <p:spPr>
          <a:xfrm>
            <a:off x="8575119" y="2412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F48380-7065-684E-B5D5-AC965002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7587"/>
              </p:ext>
            </p:extLst>
          </p:nvPr>
        </p:nvGraphicFramePr>
        <p:xfrm>
          <a:off x="10849382" y="3597408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F48F0-B8C4-A942-98EF-656058B7134A}"/>
              </a:ext>
            </a:extLst>
          </p:cNvPr>
          <p:cNvGrpSpPr/>
          <p:nvPr/>
        </p:nvGrpSpPr>
        <p:grpSpPr>
          <a:xfrm>
            <a:off x="4548495" y="3317558"/>
            <a:ext cx="830320" cy="1871810"/>
            <a:chOff x="4457055" y="2586038"/>
            <a:chExt cx="830320" cy="18718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8DAD6-52E3-F344-9B59-015F0DE3E539}"/>
                </a:ext>
              </a:extLst>
            </p:cNvPr>
            <p:cNvSpPr/>
            <p:nvPr/>
          </p:nvSpPr>
          <p:spPr>
            <a:xfrm>
              <a:off x="4457055" y="2586038"/>
              <a:ext cx="830320" cy="275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83402-3079-B341-9A09-1493156D6A72}"/>
                </a:ext>
              </a:extLst>
            </p:cNvPr>
            <p:cNvSpPr/>
            <p:nvPr/>
          </p:nvSpPr>
          <p:spPr>
            <a:xfrm>
              <a:off x="4457055" y="4150288"/>
              <a:ext cx="830320" cy="307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0CE27-F874-1143-BA07-4149933DA2BC}"/>
              </a:ext>
            </a:extLst>
          </p:cNvPr>
          <p:cNvSpPr/>
          <p:nvPr/>
        </p:nvSpPr>
        <p:spPr>
          <a:xfrm>
            <a:off x="8392643" y="4881808"/>
            <a:ext cx="838300" cy="2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6FB082-1F3D-9A4E-B298-0E3B12ABEF06}"/>
              </a:ext>
            </a:extLst>
          </p:cNvPr>
          <p:cNvGrpSpPr/>
          <p:nvPr/>
        </p:nvGrpSpPr>
        <p:grpSpPr>
          <a:xfrm>
            <a:off x="8406498" y="3347294"/>
            <a:ext cx="796279" cy="250114"/>
            <a:chOff x="8315058" y="2615774"/>
            <a:chExt cx="796279" cy="250114"/>
          </a:xfrm>
        </p:grpSpPr>
        <p:sp>
          <p:nvSpPr>
            <p:cNvPr id="31" name="&quot;No&quot; Symbol 30">
              <a:extLst>
                <a:ext uri="{FF2B5EF4-FFF2-40B4-BE49-F238E27FC236}">
                  <a16:creationId xmlns:a16="http://schemas.microsoft.com/office/drawing/2014/main" id="{88B05756-2D83-8E49-BC8F-B933D4698122}"/>
                </a:ext>
              </a:extLst>
            </p:cNvPr>
            <p:cNvSpPr/>
            <p:nvPr/>
          </p:nvSpPr>
          <p:spPr>
            <a:xfrm>
              <a:off x="8315058" y="2619860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>
              <a:extLst>
                <a:ext uri="{FF2B5EF4-FFF2-40B4-BE49-F238E27FC236}">
                  <a16:creationId xmlns:a16="http://schemas.microsoft.com/office/drawing/2014/main" id="{44D04F6E-BCB8-9644-840D-E57F100D8B44}"/>
                </a:ext>
              </a:extLst>
            </p:cNvPr>
            <p:cNvSpPr/>
            <p:nvPr/>
          </p:nvSpPr>
          <p:spPr>
            <a:xfrm>
              <a:off x="8597144" y="2618316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>
              <a:extLst>
                <a:ext uri="{FF2B5EF4-FFF2-40B4-BE49-F238E27FC236}">
                  <a16:creationId xmlns:a16="http://schemas.microsoft.com/office/drawing/2014/main" id="{ED57EC02-BB23-0E47-89B7-D95D8863C0DA}"/>
                </a:ext>
              </a:extLst>
            </p:cNvPr>
            <p:cNvSpPr/>
            <p:nvPr/>
          </p:nvSpPr>
          <p:spPr>
            <a:xfrm>
              <a:off x="8839607" y="2615774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EC5875-88FE-BA4E-8672-2C3D5E623DFE}"/>
              </a:ext>
            </a:extLst>
          </p:cNvPr>
          <p:cNvSpPr txBox="1"/>
          <p:nvPr/>
        </p:nvSpPr>
        <p:spPr>
          <a:xfrm>
            <a:off x="505316" y="581558"/>
            <a:ext cx="730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Combining Tables with Set Operations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16C0D-F641-1F45-BC2E-F8B3C15B10CE}"/>
              </a:ext>
            </a:extLst>
          </p:cNvPr>
          <p:cNvSpPr txBox="1"/>
          <p:nvPr/>
        </p:nvSpPr>
        <p:spPr>
          <a:xfrm>
            <a:off x="6036916" y="5504813"/>
            <a:ext cx="6059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Difference is EXCEPT in SQL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Union, Intersect, and Difference remove duplicates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 All, Intersect All, and Difference keep all duplicates.</a:t>
            </a:r>
          </a:p>
        </p:txBody>
      </p:sp>
    </p:spTree>
    <p:extLst>
      <p:ext uri="{BB962C8B-B14F-4D97-AF65-F5344CB8AC3E}">
        <p14:creationId xmlns:p14="http://schemas.microsoft.com/office/powerpoint/2010/main" val="42797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12" grpId="0"/>
      <p:bldP spid="12" grpId="1"/>
      <p:bldP spid="13" grpId="0" animBg="1"/>
      <p:bldP spid="13" grpId="1" animBg="1"/>
      <p:bldP spid="14" grpId="0"/>
      <p:bldP spid="14" grpId="1"/>
      <p:bldP spid="18" grpId="0"/>
      <p:bldP spid="18" grpId="1"/>
      <p:bldP spid="19" grpId="0" animBg="1"/>
      <p:bldP spid="19" grpId="1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30" grpId="0" animBg="1"/>
      <p:bldP spid="30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9189"/>
              </p:ext>
            </p:extLst>
          </p:nvPr>
        </p:nvGraphicFramePr>
        <p:xfrm>
          <a:off x="729732" y="2517807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24479"/>
              </p:ext>
            </p:extLst>
          </p:nvPr>
        </p:nvGraphicFramePr>
        <p:xfrm>
          <a:off x="729732" y="4071521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625112" y="3249978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720347" y="3619310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735664" y="195826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896868" y="3702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890961" y="21484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7583"/>
              </p:ext>
            </p:extLst>
          </p:nvPr>
        </p:nvGraphicFramePr>
        <p:xfrm>
          <a:off x="2951560" y="2849367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979140" y="1958262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856152" y="1958262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694607" y="266854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union(T2)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70E19-C8DC-DB4D-A696-83497FEDEDB6}"/>
              </a:ext>
            </a:extLst>
          </p:cNvPr>
          <p:cNvSpPr txBox="1"/>
          <p:nvPr/>
        </p:nvSpPr>
        <p:spPr>
          <a:xfrm>
            <a:off x="4694607" y="418238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A3E5E6-C596-B944-B72C-4F8D4CDCEB89}"/>
              </a:ext>
            </a:extLst>
          </p:cNvPr>
          <p:cNvSpPr txBox="1"/>
          <p:nvPr/>
        </p:nvSpPr>
        <p:spPr>
          <a:xfrm>
            <a:off x="8589253" y="407152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union_all(T2)</a:t>
            </a:r>
          </a:p>
        </p:txBody>
      </p:sp>
    </p:spTree>
    <p:extLst>
      <p:ext uri="{BB962C8B-B14F-4D97-AF65-F5344CB8AC3E}">
        <p14:creationId xmlns:p14="http://schemas.microsoft.com/office/powerpoint/2010/main" val="3223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03226" y="1958263"/>
            <a:ext cx="217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680240" y="1955646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694607" y="266854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intersect(T2)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08E847-F0D3-E24F-B1C3-281E8455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52486"/>
              </p:ext>
            </p:extLst>
          </p:nvPr>
        </p:nvGraphicFramePr>
        <p:xfrm>
          <a:off x="784114" y="2517807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E47A7D-1265-DE46-9ED9-E59124BB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13382"/>
              </p:ext>
            </p:extLst>
          </p:nvPr>
        </p:nvGraphicFramePr>
        <p:xfrm>
          <a:off x="784114" y="4071521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8672D3-DCDF-EF4E-955F-4489AF860FF3}"/>
              </a:ext>
            </a:extLst>
          </p:cNvPr>
          <p:cNvSpPr txBox="1"/>
          <p:nvPr/>
        </p:nvSpPr>
        <p:spPr>
          <a:xfrm>
            <a:off x="1585279" y="3249978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7B8322-B067-9345-8A78-1D0FE251A722}"/>
              </a:ext>
            </a:extLst>
          </p:cNvPr>
          <p:cNvSpPr/>
          <p:nvPr/>
        </p:nvSpPr>
        <p:spPr>
          <a:xfrm>
            <a:off x="1761587" y="3630876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51957-A658-924D-9982-A92CECBADA92}"/>
              </a:ext>
            </a:extLst>
          </p:cNvPr>
          <p:cNvSpPr txBox="1"/>
          <p:nvPr/>
        </p:nvSpPr>
        <p:spPr>
          <a:xfrm>
            <a:off x="1665351" y="1958263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E175EA-31D6-BB4D-B10E-EB1710D7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67461"/>
              </p:ext>
            </p:extLst>
          </p:nvPr>
        </p:nvGraphicFramePr>
        <p:xfrm>
          <a:off x="3225513" y="3474520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05AA499-B040-6743-A39C-4C9E83708BF2}"/>
              </a:ext>
            </a:extLst>
          </p:cNvPr>
          <p:cNvSpPr txBox="1"/>
          <p:nvPr/>
        </p:nvSpPr>
        <p:spPr>
          <a:xfrm>
            <a:off x="979788" y="3701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4526C-1D8E-2347-B064-4A3256166D30}"/>
              </a:ext>
            </a:extLst>
          </p:cNvPr>
          <p:cNvSpPr txBox="1"/>
          <p:nvPr/>
        </p:nvSpPr>
        <p:spPr>
          <a:xfrm>
            <a:off x="979788" y="21484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4788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 animBg="1"/>
      <p:bldP spid="19" grpId="1" animBg="1"/>
      <p:bldP spid="20" grpId="0"/>
      <p:bldP spid="20" grpId="1"/>
      <p:bldP spid="22" grpId="0"/>
      <p:bldP spid="22" grpId="1"/>
      <p:bldP spid="23" grpId="0"/>
      <p:bldP spid="2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702237" y="1958263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840124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694607" y="2668545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setdiff(T2)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205C82-7479-9948-B475-372DEBCB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57243"/>
              </p:ext>
            </p:extLst>
          </p:nvPr>
        </p:nvGraphicFramePr>
        <p:xfrm>
          <a:off x="899743" y="2517807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A85B60-6913-204A-AFD0-4D28CB0C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6607"/>
              </p:ext>
            </p:extLst>
          </p:nvPr>
        </p:nvGraphicFramePr>
        <p:xfrm>
          <a:off x="899743" y="4071521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9D80B1-197D-5C4E-924A-F18EBB98640E}"/>
              </a:ext>
            </a:extLst>
          </p:cNvPr>
          <p:cNvSpPr txBox="1"/>
          <p:nvPr/>
        </p:nvSpPr>
        <p:spPr>
          <a:xfrm>
            <a:off x="1813852" y="3244592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7D760BE-68B2-D244-8BF0-C4D82119BD4B}"/>
              </a:ext>
            </a:extLst>
          </p:cNvPr>
          <p:cNvSpPr/>
          <p:nvPr/>
        </p:nvSpPr>
        <p:spPr>
          <a:xfrm>
            <a:off x="1877216" y="3630876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CE4F8-4438-2A42-B889-44F7EC9B1AE1}"/>
              </a:ext>
            </a:extLst>
          </p:cNvPr>
          <p:cNvSpPr txBox="1"/>
          <p:nvPr/>
        </p:nvSpPr>
        <p:spPr>
          <a:xfrm>
            <a:off x="1780980" y="1958263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53D3-4B7F-754A-AA0B-C9E53ED52081}"/>
              </a:ext>
            </a:extLst>
          </p:cNvPr>
          <p:cNvSpPr txBox="1"/>
          <p:nvPr/>
        </p:nvSpPr>
        <p:spPr>
          <a:xfrm>
            <a:off x="1066879" y="3696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88E0E-56E5-8C48-A69D-4DD8A001E661}"/>
              </a:ext>
            </a:extLst>
          </p:cNvPr>
          <p:cNvSpPr txBox="1"/>
          <p:nvPr/>
        </p:nvSpPr>
        <p:spPr>
          <a:xfrm>
            <a:off x="1066879" y="2142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C7A59E-9995-5A44-A9C3-907DA593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25413"/>
              </p:ext>
            </p:extLst>
          </p:nvPr>
        </p:nvGraphicFramePr>
        <p:xfrm>
          <a:off x="3341142" y="3326997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1797803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%&gt;% f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21B24-6B8E-394E-AA0A-7040A9FDEEFA}"/>
              </a:ext>
            </a:extLst>
          </p:cNvPr>
          <p:cNvSpPr txBox="1"/>
          <p:nvPr/>
        </p:nvSpPr>
        <p:spPr>
          <a:xfrm>
            <a:off x="1363851" y="2756115"/>
            <a:ext cx="558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%&gt;% g(2)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g(y,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1363851" y="3714427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%&gt;% h(2,3)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h(z, 2, 3)</a:t>
            </a:r>
          </a:p>
        </p:txBody>
      </p:sp>
    </p:spTree>
    <p:extLst>
      <p:ext uri="{BB962C8B-B14F-4D97-AF65-F5344CB8AC3E}">
        <p14:creationId xmlns:p14="http://schemas.microsoft.com/office/powerpoint/2010/main" val="342553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4715"/>
              </p:ext>
            </p:extLst>
          </p:nvPr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05385"/>
              </p:ext>
            </p:extLst>
          </p:nvPr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9607"/>
              </p:ext>
            </p:extLst>
          </p:nvPr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“Solving”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7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8918"/>
              </p:ext>
            </p:extLst>
          </p:nvPr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99318"/>
              </p:ext>
            </p:extLst>
          </p:nvPr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Solution 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17996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17691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BA3793-4DA8-3C4E-B9E3-B841F958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106"/>
              </p:ext>
            </p:extLst>
          </p:nvPr>
        </p:nvGraphicFramePr>
        <p:xfrm>
          <a:off x="2940291" y="2436278"/>
          <a:ext cx="1063846" cy="42541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37528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994004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FCD711C8-29FF-F142-9549-9FEC16821CD4}"/>
              </a:ext>
            </a:extLst>
          </p:cNvPr>
          <p:cNvSpPr/>
          <p:nvPr/>
        </p:nvSpPr>
        <p:spPr>
          <a:xfrm>
            <a:off x="4239287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88FCE-8E97-B047-8518-C94B894F3F4C}"/>
              </a:ext>
            </a:extLst>
          </p:cNvPr>
          <p:cNvSpPr txBox="1"/>
          <p:nvPr/>
        </p:nvSpPr>
        <p:spPr>
          <a:xfrm>
            <a:off x="4180840" y="3824433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21513"/>
              </p:ext>
            </p:extLst>
          </p:nvPr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900002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88080"/>
              </p:ext>
            </p:extLst>
          </p:nvPr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166607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35440" y="3834957"/>
            <a:ext cx="10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64483"/>
              </p:ext>
            </p:extLst>
          </p:nvPr>
        </p:nvGraphicFramePr>
        <p:xfrm>
          <a:off x="10078574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5442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3966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/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/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Solution 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43067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42762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/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900002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/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166607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35440" y="3834957"/>
            <a:ext cx="10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/>
        </p:nvGraphicFramePr>
        <p:xfrm>
          <a:off x="10078574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7B8FC518-40B8-4F48-B5D8-FA87B7AC0628}"/>
              </a:ext>
            </a:extLst>
          </p:cNvPr>
          <p:cNvSpPr/>
          <p:nvPr/>
        </p:nvSpPr>
        <p:spPr>
          <a:xfrm>
            <a:off x="1604054" y="3091174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C9B9C-4C32-BE4D-89D5-30ED0BAB8C98}"/>
              </a:ext>
            </a:extLst>
          </p:cNvPr>
          <p:cNvSpPr txBox="1"/>
          <p:nvPr/>
        </p:nvSpPr>
        <p:spPr>
          <a:xfrm>
            <a:off x="1545607" y="2417922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7DD09B5-9B0C-6B4B-B856-7B9A7548F43A}"/>
              </a:ext>
            </a:extLst>
          </p:cNvPr>
          <p:cNvSpPr/>
          <p:nvPr/>
        </p:nvSpPr>
        <p:spPr>
          <a:xfrm>
            <a:off x="1635653" y="5624428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F78A1-6C40-584B-8566-7E31326AD3D4}"/>
              </a:ext>
            </a:extLst>
          </p:cNvPr>
          <p:cNvSpPr txBox="1"/>
          <p:nvPr/>
        </p:nvSpPr>
        <p:spPr>
          <a:xfrm>
            <a:off x="1577206" y="4951176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AC4C912-23B9-1449-9CD5-919D2229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123"/>
              </p:ext>
            </p:extLst>
          </p:nvPr>
        </p:nvGraphicFramePr>
        <p:xfrm>
          <a:off x="2784665" y="22054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A45E3D-2EA0-874B-BAFE-B815675D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6918"/>
              </p:ext>
            </p:extLst>
          </p:nvPr>
        </p:nvGraphicFramePr>
        <p:xfrm>
          <a:off x="2784665" y="4563356"/>
          <a:ext cx="1063846" cy="19799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3297F-7792-9145-8BEA-1CF920A35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71602"/>
              </p:ext>
            </p:extLst>
          </p:nvPr>
        </p:nvGraphicFramePr>
        <p:xfrm>
          <a:off x="455723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401DCB-471E-8642-A45C-5A6A8135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05413"/>
              </p:ext>
            </p:extLst>
          </p:nvPr>
        </p:nvGraphicFramePr>
        <p:xfrm>
          <a:off x="481344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DC63C8-1F76-F241-A853-A2D1D78F9BD9}"/>
              </a:ext>
            </a:extLst>
          </p:cNvPr>
          <p:cNvSpPr txBox="1"/>
          <p:nvPr/>
        </p:nvSpPr>
        <p:spPr>
          <a:xfrm>
            <a:off x="822235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BF7F8-0317-2A49-906D-2E8417D38308}"/>
              </a:ext>
            </a:extLst>
          </p:cNvPr>
          <p:cNvSpPr txBox="1"/>
          <p:nvPr/>
        </p:nvSpPr>
        <p:spPr>
          <a:xfrm>
            <a:off x="809424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5503-9714-CF42-A970-D371FDA5EAB3}"/>
              </a:ext>
            </a:extLst>
          </p:cNvPr>
          <p:cNvSpPr txBox="1"/>
          <p:nvPr/>
        </p:nvSpPr>
        <p:spPr>
          <a:xfrm>
            <a:off x="1565813" y="1900897"/>
            <a:ext cx="19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ojoin(T1.G1,T2.G2)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A80429B-7245-9146-8A20-A9D7AD63C994}"/>
              </a:ext>
            </a:extLst>
          </p:cNvPr>
          <p:cNvSpPr/>
          <p:nvPr/>
        </p:nvSpPr>
        <p:spPr>
          <a:xfrm>
            <a:off x="1841137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57665-FD9B-3142-A567-10990036B623}"/>
              </a:ext>
            </a:extLst>
          </p:cNvPr>
          <p:cNvSpPr txBox="1"/>
          <p:nvPr/>
        </p:nvSpPr>
        <p:spPr>
          <a:xfrm>
            <a:off x="1841137" y="796236"/>
            <a:ext cx="926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Outer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4A1019-9BEF-BF40-9365-A8BE91B3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53191"/>
              </p:ext>
            </p:extLst>
          </p:nvPr>
        </p:nvGraphicFramePr>
        <p:xfrm>
          <a:off x="3559604" y="1698700"/>
          <a:ext cx="219456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0970"/>
              </p:ext>
            </p:extLst>
          </p:nvPr>
        </p:nvGraphicFramePr>
        <p:xfrm>
          <a:off x="6598615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58630"/>
              </p:ext>
            </p:extLst>
          </p:nvPr>
        </p:nvGraphicFramePr>
        <p:xfrm>
          <a:off x="6624236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6965127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6952316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7708705" y="190089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7984029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8016603" y="796236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10097"/>
              </p:ext>
            </p:extLst>
          </p:nvPr>
        </p:nvGraphicFramePr>
        <p:xfrm>
          <a:off x="9702496" y="1982974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9C4D79-B899-704C-9FE8-E749D70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98479"/>
              </p:ext>
            </p:extLst>
          </p:nvPr>
        </p:nvGraphicFramePr>
        <p:xfrm>
          <a:off x="481344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434D0C-E608-B74F-9B25-B3D552B8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64386"/>
              </p:ext>
            </p:extLst>
          </p:nvPr>
        </p:nvGraphicFramePr>
        <p:xfrm>
          <a:off x="506965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2674F7-51AF-374B-ADAF-7A6C3B856162}"/>
              </a:ext>
            </a:extLst>
          </p:cNvPr>
          <p:cNvSpPr txBox="1"/>
          <p:nvPr/>
        </p:nvSpPr>
        <p:spPr>
          <a:xfrm>
            <a:off x="847856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D5CBD-8295-6947-8C58-A99224F6650A}"/>
              </a:ext>
            </a:extLst>
          </p:cNvPr>
          <p:cNvSpPr txBox="1"/>
          <p:nvPr/>
        </p:nvSpPr>
        <p:spPr>
          <a:xfrm>
            <a:off x="835045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04F-D690-CB49-83AF-7B2A087448AC}"/>
              </a:ext>
            </a:extLst>
          </p:cNvPr>
          <p:cNvSpPr txBox="1"/>
          <p:nvPr/>
        </p:nvSpPr>
        <p:spPr>
          <a:xfrm>
            <a:off x="1591434" y="4968112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ljoin(T1.G1,T2.G2)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484B682-3463-1644-B109-129C7F9A2D0D}"/>
              </a:ext>
            </a:extLst>
          </p:cNvPr>
          <p:cNvSpPr/>
          <p:nvPr/>
        </p:nvSpPr>
        <p:spPr>
          <a:xfrm>
            <a:off x="1866758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6704-B930-1146-B568-10B0B6C0CF4A}"/>
              </a:ext>
            </a:extLst>
          </p:cNvPr>
          <p:cNvSpPr txBox="1"/>
          <p:nvPr/>
        </p:nvSpPr>
        <p:spPr>
          <a:xfrm>
            <a:off x="1983489" y="3863451"/>
            <a:ext cx="692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Left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3EA1BD7-A32B-944D-A71B-E34DDF60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31045"/>
              </p:ext>
            </p:extLst>
          </p:nvPr>
        </p:nvGraphicFramePr>
        <p:xfrm>
          <a:off x="3562457" y="4913882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D5390EC-B729-844D-9445-B8A658AC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74198"/>
              </p:ext>
            </p:extLst>
          </p:nvPr>
        </p:nvGraphicFramePr>
        <p:xfrm>
          <a:off x="6624236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4E4D6E-1011-8D45-98B1-B3718077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05722"/>
              </p:ext>
            </p:extLst>
          </p:nvPr>
        </p:nvGraphicFramePr>
        <p:xfrm>
          <a:off x="6649857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283EB3-046B-EB42-B9EC-7907CDEC47F1}"/>
              </a:ext>
            </a:extLst>
          </p:cNvPr>
          <p:cNvSpPr txBox="1"/>
          <p:nvPr/>
        </p:nvSpPr>
        <p:spPr>
          <a:xfrm>
            <a:off x="6990748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FF990-EC08-8D45-AD06-052C8565D5BB}"/>
              </a:ext>
            </a:extLst>
          </p:cNvPr>
          <p:cNvSpPr txBox="1"/>
          <p:nvPr/>
        </p:nvSpPr>
        <p:spPr>
          <a:xfrm>
            <a:off x="6977937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0A83B-CF35-8C41-A3B0-76621CB259C8}"/>
              </a:ext>
            </a:extLst>
          </p:cNvPr>
          <p:cNvSpPr txBox="1"/>
          <p:nvPr/>
        </p:nvSpPr>
        <p:spPr>
          <a:xfrm>
            <a:off x="7734326" y="496811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rjoin(T1.G1,T2.G2)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6E73DC7-FBEC-4241-B267-0740E713639B}"/>
              </a:ext>
            </a:extLst>
          </p:cNvPr>
          <p:cNvSpPr/>
          <p:nvPr/>
        </p:nvSpPr>
        <p:spPr>
          <a:xfrm>
            <a:off x="8009650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D1A3-BA79-D34A-AD5A-BFC23E3CF495}"/>
              </a:ext>
            </a:extLst>
          </p:cNvPr>
          <p:cNvSpPr txBox="1"/>
          <p:nvPr/>
        </p:nvSpPr>
        <p:spPr>
          <a:xfrm>
            <a:off x="8048476" y="3863451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Right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ECE2381-8636-6F45-8902-E71ADB73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85193"/>
              </p:ext>
            </p:extLst>
          </p:nvPr>
        </p:nvGraphicFramePr>
        <p:xfrm>
          <a:off x="9702496" y="4765915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255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Joining Table</a:t>
            </a:r>
          </a:p>
        </p:txBody>
      </p:sp>
    </p:spTree>
    <p:extLst>
      <p:ext uri="{BB962C8B-B14F-4D97-AF65-F5344CB8AC3E}">
        <p14:creationId xmlns:p14="http://schemas.microsoft.com/office/powerpoint/2010/main" val="24738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5" grpId="0"/>
      <p:bldP spid="16" grpId="0"/>
      <p:bldP spid="17" grpId="0"/>
      <p:bldP spid="18" grpId="0" animBg="1"/>
      <p:bldP spid="19" grpId="0"/>
      <p:bldP spid="23" grpId="0"/>
      <p:bldP spid="24" grpId="0"/>
      <p:bldP spid="25" grpId="0"/>
      <p:bldP spid="26" grpId="0" animBg="1"/>
      <p:bldP spid="27" grpId="0"/>
      <p:bldP spid="31" grpId="0"/>
      <p:bldP spid="32" grpId="0"/>
      <p:bldP spid="33" grpId="0"/>
      <p:bldP spid="34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66473" y="11246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718049" y="1494015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30451"/>
              </p:ext>
            </p:extLst>
          </p:nvPr>
        </p:nvGraphicFramePr>
        <p:xfrm>
          <a:off x="7429915" y="840409"/>
          <a:ext cx="494978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30394"/>
              </p:ext>
            </p:extLst>
          </p:nvPr>
        </p:nvGraphicFramePr>
        <p:xfrm>
          <a:off x="9784450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8875193" y="41399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37211"/>
              </p:ext>
            </p:extLst>
          </p:nvPr>
        </p:nvGraphicFramePr>
        <p:xfrm>
          <a:off x="8113640" y="840409"/>
          <a:ext cx="488789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14469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8144412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469655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7315201" y="413998"/>
            <a:ext cx="4616388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/>
        </p:nvGraphicFramePr>
        <p:xfrm>
          <a:off x="114715" y="2823382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154455" y="2454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/>
        </p:nvGraphicFramePr>
        <p:xfrm>
          <a:off x="114715" y="4604130"/>
          <a:ext cx="548640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145487" y="4234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616144" y="3167249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group_by(G)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702677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616144" y="4864364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group_by(G)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702677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/>
        </p:nvGraphicFramePr>
        <p:xfrm>
          <a:off x="2028058" y="2823382"/>
          <a:ext cx="54864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067798" y="2454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/>
        </p:nvGraphicFramePr>
        <p:xfrm>
          <a:off x="2028058" y="4604130"/>
          <a:ext cx="548640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058830" y="4234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2639967" y="3167249"/>
            <a:ext cx="133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2726500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2639967" y="4864364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2726500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/>
        </p:nvGraphicFramePr>
        <p:xfrm>
          <a:off x="4121411" y="3273369"/>
          <a:ext cx="54864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/>
        </p:nvGraphicFramePr>
        <p:xfrm>
          <a:off x="4116805" y="4970484"/>
          <a:ext cx="54864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144997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144997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4767167" y="4010616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ijoin(T1.G,T2.G)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042491" y="4374643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/>
        </p:nvGraphicFramePr>
        <p:xfrm>
          <a:off x="6491848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8568898" y="405384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select(G1, X, Y)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8623347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/>
        </p:nvGraphicFramePr>
        <p:xfrm>
          <a:off x="10252001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C3A7E-34D3-2943-9DF3-50032419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“Solving” the Table</a:t>
            </a:r>
          </a:p>
        </p:txBody>
      </p:sp>
    </p:spTree>
    <p:extLst>
      <p:ext uri="{BB962C8B-B14F-4D97-AF65-F5344CB8AC3E}">
        <p14:creationId xmlns:p14="http://schemas.microsoft.com/office/powerpoint/2010/main" val="4435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/>
      <p:bldP spid="20" grpId="0" animBg="1"/>
      <p:bldP spid="22" grpId="0"/>
      <p:bldP spid="24" grpId="0"/>
      <p:bldP spid="25" grpId="0"/>
      <p:bldP spid="26" grpId="0" animBg="1"/>
      <p:bldP spid="27" grpId="0"/>
      <p:bldP spid="28" grpId="0" animBg="1"/>
      <p:bldP spid="31" grpId="0"/>
      <p:bldP spid="32" grpId="0"/>
      <p:bldP spid="33" grpId="0"/>
      <p:bldP spid="34" grpId="0" animBg="1"/>
      <p:bldP spid="3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385594-4D3A-0B4D-9B62-2AC1F19B0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16350"/>
              </p:ext>
            </p:extLst>
          </p:nvPr>
        </p:nvGraphicFramePr>
        <p:xfrm>
          <a:off x="2464012" y="2825567"/>
          <a:ext cx="822960" cy="14213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A9AB59-2E41-9942-ADD7-862424F8D814}"/>
              </a:ext>
            </a:extLst>
          </p:cNvPr>
          <p:cNvSpPr txBox="1"/>
          <p:nvPr/>
        </p:nvSpPr>
        <p:spPr>
          <a:xfrm>
            <a:off x="3339263" y="3027435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stack(X,Y)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F5D0F6F-2DAE-9343-A441-3CC972ED29A4}"/>
              </a:ext>
            </a:extLst>
          </p:cNvPr>
          <p:cNvSpPr/>
          <p:nvPr/>
        </p:nvSpPr>
        <p:spPr>
          <a:xfrm>
            <a:off x="3434498" y="3396767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FC4A0-387D-5244-B8CE-36C6675D7721}"/>
              </a:ext>
            </a:extLst>
          </p:cNvPr>
          <p:cNvSpPr txBox="1"/>
          <p:nvPr/>
        </p:nvSpPr>
        <p:spPr>
          <a:xfrm>
            <a:off x="3425101" y="1735720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3CCA00-C960-464F-93DC-77A8911C5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0368"/>
              </p:ext>
            </p:extLst>
          </p:nvPr>
        </p:nvGraphicFramePr>
        <p:xfrm>
          <a:off x="4499349" y="2257019"/>
          <a:ext cx="822960" cy="25584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027684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577001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0934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3282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E0A791-CB34-DA4D-94AC-1A5355A7B10B}"/>
              </a:ext>
            </a:extLst>
          </p:cNvPr>
          <p:cNvSpPr txBox="1"/>
          <p:nvPr/>
        </p:nvSpPr>
        <p:spPr>
          <a:xfrm>
            <a:off x="8005800" y="1735719"/>
            <a:ext cx="120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A44002-58D5-E840-B138-4B65FDA6C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41792"/>
              </p:ext>
            </p:extLst>
          </p:nvPr>
        </p:nvGraphicFramePr>
        <p:xfrm>
          <a:off x="7057880" y="2257019"/>
          <a:ext cx="822960" cy="25584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027684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577001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0934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32822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51B3F3-5783-7A42-AE2C-F83ACCB20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54735"/>
              </p:ext>
            </p:extLst>
          </p:nvPr>
        </p:nvGraphicFramePr>
        <p:xfrm>
          <a:off x="9342365" y="2825567"/>
          <a:ext cx="822960" cy="14213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8A4661-3EBA-E245-B720-3604B11E6662}"/>
              </a:ext>
            </a:extLst>
          </p:cNvPr>
          <p:cNvSpPr txBox="1"/>
          <p:nvPr/>
        </p:nvSpPr>
        <p:spPr>
          <a:xfrm>
            <a:off x="7937380" y="302743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unstack(L,V)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0A027C-5591-5344-8584-CE6D892B742D}"/>
              </a:ext>
            </a:extLst>
          </p:cNvPr>
          <p:cNvSpPr/>
          <p:nvPr/>
        </p:nvSpPr>
        <p:spPr>
          <a:xfrm>
            <a:off x="8152614" y="339676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06A64-9697-DC47-AC72-94003AA128CF}"/>
              </a:ext>
            </a:extLst>
          </p:cNvPr>
          <p:cNvSpPr txBox="1"/>
          <p:nvPr/>
        </p:nvSpPr>
        <p:spPr>
          <a:xfrm>
            <a:off x="505316" y="581558"/>
            <a:ext cx="541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Actions That Reshape Tables</a:t>
            </a:r>
          </a:p>
        </p:txBody>
      </p:sp>
    </p:spTree>
    <p:extLst>
      <p:ext uri="{BB962C8B-B14F-4D97-AF65-F5344CB8AC3E}">
        <p14:creationId xmlns:p14="http://schemas.microsoft.com/office/powerpoint/2010/main" val="7506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24351"/>
              </p:ext>
            </p:extLst>
          </p:nvPr>
        </p:nvGraphicFramePr>
        <p:xfrm>
          <a:off x="5951082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39102"/>
              </p:ext>
            </p:extLst>
          </p:nvPr>
        </p:nvGraphicFramePr>
        <p:xfrm>
          <a:off x="7205276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855930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852975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5659120" y="111018"/>
            <a:ext cx="6435029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854454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“Solving” the Table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081FC-2ACA-1840-BC20-74432D3A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00200"/>
              </p:ext>
            </p:extLst>
          </p:nvPr>
        </p:nvGraphicFramePr>
        <p:xfrm>
          <a:off x="9351310" y="235961"/>
          <a:ext cx="2610002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6266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1405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85689698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Week1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Week2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6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5951082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7205276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855930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852975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5659120" y="111018"/>
            <a:ext cx="6435029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854454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081FC-2ACA-1840-BC20-74432D3A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56673"/>
              </p:ext>
            </p:extLst>
          </p:nvPr>
        </p:nvGraphicFramePr>
        <p:xfrm>
          <a:off x="9351310" y="235961"/>
          <a:ext cx="2259514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9481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6181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4126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3385689698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FDAAE6-CDA8-B548-A03E-2573D672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9016"/>
              </p:ext>
            </p:extLst>
          </p:nvPr>
        </p:nvGraphicFramePr>
        <p:xfrm>
          <a:off x="306277" y="2069537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D6718F-A5AC-9143-A7B3-08E92CD75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3979"/>
              </p:ext>
            </p:extLst>
          </p:nvPr>
        </p:nvGraphicFramePr>
        <p:xfrm>
          <a:off x="306277" y="4511419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3A06C316-EAA1-124E-A7F5-67CD47F00A1F}"/>
              </a:ext>
            </a:extLst>
          </p:cNvPr>
          <p:cNvSpPr/>
          <p:nvPr/>
        </p:nvSpPr>
        <p:spPr>
          <a:xfrm>
            <a:off x="1662637" y="3173602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7F589-6430-E44C-AF54-889496467D33}"/>
              </a:ext>
            </a:extLst>
          </p:cNvPr>
          <p:cNvSpPr txBox="1"/>
          <p:nvPr/>
        </p:nvSpPr>
        <p:spPr>
          <a:xfrm>
            <a:off x="1405612" y="2448873"/>
            <a:ext cx="1285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Rename</a:t>
            </a:r>
          </a:p>
          <a:p>
            <a:r>
              <a:rPr lang="en-US" b="1" dirty="0"/>
              <a:t>(cnt </a:t>
            </a:r>
            <a:r>
              <a:rPr lang="en-US" b="1" dirty="0">
                <a:sym typeface="Wingdings" pitchFamily="2" charset="2"/>
              </a:rPr>
              <a:t> W1)</a:t>
            </a:r>
            <a:endParaRPr lang="en-US" b="1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5C27CB7-730D-0E4B-82A4-229787909D4A}"/>
              </a:ext>
            </a:extLst>
          </p:cNvPr>
          <p:cNvSpPr/>
          <p:nvPr/>
        </p:nvSpPr>
        <p:spPr>
          <a:xfrm>
            <a:off x="1583734" y="5588821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3D730-0BB5-6F4B-B105-CD85B523C0A8}"/>
              </a:ext>
            </a:extLst>
          </p:cNvPr>
          <p:cNvSpPr txBox="1"/>
          <p:nvPr/>
        </p:nvSpPr>
        <p:spPr>
          <a:xfrm>
            <a:off x="1385567" y="4899479"/>
            <a:ext cx="1285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Rename</a:t>
            </a:r>
          </a:p>
          <a:p>
            <a:r>
              <a:rPr lang="en-US" b="1" dirty="0"/>
              <a:t>(cnt </a:t>
            </a:r>
            <a:r>
              <a:rPr lang="en-US" b="1" dirty="0">
                <a:sym typeface="Wingdings" pitchFamily="2" charset="2"/>
              </a:rPr>
              <a:t> W2)</a:t>
            </a: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855A9E-B983-5346-AD5D-DF8B22090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66042"/>
              </p:ext>
            </p:extLst>
          </p:nvPr>
        </p:nvGraphicFramePr>
        <p:xfrm>
          <a:off x="2650938" y="2069537"/>
          <a:ext cx="1265593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994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68565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D3C96F6-ABDC-EA4F-87F0-15B20628D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36041"/>
              </p:ext>
            </p:extLst>
          </p:nvPr>
        </p:nvGraphicFramePr>
        <p:xfrm>
          <a:off x="2650937" y="4495989"/>
          <a:ext cx="1265593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914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3645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D8E3F35B-3567-2543-8A03-CB69ADC9C47D}"/>
              </a:ext>
            </a:extLst>
          </p:cNvPr>
          <p:cNvSpPr/>
          <p:nvPr/>
        </p:nvSpPr>
        <p:spPr>
          <a:xfrm>
            <a:off x="4252456" y="4484750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98AE0-70B2-F54F-BC79-DEDA20885386}"/>
              </a:ext>
            </a:extLst>
          </p:cNvPr>
          <p:cNvSpPr txBox="1"/>
          <p:nvPr/>
        </p:nvSpPr>
        <p:spPr>
          <a:xfrm>
            <a:off x="3976516" y="3664539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Join</a:t>
            </a:r>
          </a:p>
          <a:p>
            <a:r>
              <a:rPr lang="en-US" b="1" dirty="0"/>
              <a:t>(day == day</a:t>
            </a:r>
            <a:r>
              <a:rPr lang="en-US" b="1" dirty="0">
                <a:sym typeface="Wingdings" pitchFamily="2" charset="2"/>
              </a:rPr>
              <a:t>)</a:t>
            </a:r>
            <a:endParaRPr lang="en-US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693F017-E534-1D47-A787-119A61A6B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21337"/>
              </p:ext>
            </p:extLst>
          </p:nvPr>
        </p:nvGraphicFramePr>
        <p:xfrm>
          <a:off x="5286461" y="3358598"/>
          <a:ext cx="1720741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5916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61423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2A3F79BC-E3FA-8040-A65B-2754E752AC4F}"/>
              </a:ext>
            </a:extLst>
          </p:cNvPr>
          <p:cNvSpPr/>
          <p:nvPr/>
        </p:nvSpPr>
        <p:spPr>
          <a:xfrm>
            <a:off x="7585870" y="4511419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40387-1D68-A140-835F-0E301DCB0081}"/>
              </a:ext>
            </a:extLst>
          </p:cNvPr>
          <p:cNvSpPr txBox="1"/>
          <p:nvPr/>
        </p:nvSpPr>
        <p:spPr>
          <a:xfrm>
            <a:off x="7105324" y="3687444"/>
            <a:ext cx="172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  <a:p>
            <a:r>
              <a:rPr lang="en-US" b="1" dirty="0"/>
              <a:t>(Tot = W1 + W2</a:t>
            </a:r>
            <a:r>
              <a:rPr lang="en-US" b="1" dirty="0">
                <a:sym typeface="Wingdings" pitchFamily="2" charset="2"/>
              </a:rPr>
              <a:t>)</a:t>
            </a:r>
            <a:endParaRPr lang="en-US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F6D7E67-427E-7E40-B664-FA5367D4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73077"/>
              </p:ext>
            </p:extLst>
          </p:nvPr>
        </p:nvGraphicFramePr>
        <p:xfrm>
          <a:off x="8900071" y="3313305"/>
          <a:ext cx="2174329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838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9486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3235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  <a:gridCol w="507843">
                  <a:extLst>
                    <a:ext uri="{9D8B030D-6E8A-4147-A177-3AD203B41FA5}">
                      <a16:colId xmlns:a16="http://schemas.microsoft.com/office/drawing/2014/main" val="3385689698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2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  <p:bldP spid="20" grpId="0" animBg="1"/>
      <p:bldP spid="21" grpId="0"/>
      <p:bldP spid="23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4055"/>
              </p:ext>
            </p:extLst>
          </p:nvPr>
        </p:nvGraphicFramePr>
        <p:xfrm>
          <a:off x="6530202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507"/>
              </p:ext>
            </p:extLst>
          </p:nvPr>
        </p:nvGraphicFramePr>
        <p:xfrm>
          <a:off x="7733596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8945389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891583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6350000" y="111018"/>
            <a:ext cx="5744149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8930627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081FC-2ACA-1840-BC20-74432D3A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44754"/>
              </p:ext>
            </p:extLst>
          </p:nvPr>
        </p:nvGraphicFramePr>
        <p:xfrm>
          <a:off x="9737390" y="235961"/>
          <a:ext cx="2259514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9481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6181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4126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3385689698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FDAAE6-CDA8-B548-A03E-2573D672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45334"/>
              </p:ext>
            </p:extLst>
          </p:nvPr>
        </p:nvGraphicFramePr>
        <p:xfrm>
          <a:off x="103077" y="2018737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D6718F-A5AC-9143-A7B3-08E92CD75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69661"/>
              </p:ext>
            </p:extLst>
          </p:nvPr>
        </p:nvGraphicFramePr>
        <p:xfrm>
          <a:off x="103077" y="4460619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3A06C316-EAA1-124E-A7F5-67CD47F00A1F}"/>
              </a:ext>
            </a:extLst>
          </p:cNvPr>
          <p:cNvSpPr/>
          <p:nvPr/>
        </p:nvSpPr>
        <p:spPr>
          <a:xfrm>
            <a:off x="1245505" y="3364414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7F589-6430-E44C-AF54-889496467D33}"/>
              </a:ext>
            </a:extLst>
          </p:cNvPr>
          <p:cNvSpPr txBox="1"/>
          <p:nvPr/>
        </p:nvSpPr>
        <p:spPr>
          <a:xfrm>
            <a:off x="1202412" y="2398073"/>
            <a:ext cx="87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  <a:p>
            <a:r>
              <a:rPr lang="en-US" b="1" dirty="0"/>
              <a:t>(W </a:t>
            </a:r>
          </a:p>
          <a:p>
            <a:r>
              <a:rPr lang="en-US" b="1" dirty="0">
                <a:sym typeface="Wingdings" pitchFamily="2" charset="2"/>
              </a:rPr>
              <a:t>= W1)</a:t>
            </a:r>
            <a:endParaRPr lang="en-US" b="1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5C27CB7-730D-0E4B-82A4-229787909D4A}"/>
              </a:ext>
            </a:extLst>
          </p:cNvPr>
          <p:cNvSpPr/>
          <p:nvPr/>
        </p:nvSpPr>
        <p:spPr>
          <a:xfrm>
            <a:off x="1269187" y="5742658"/>
            <a:ext cx="707595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3D730-0BB5-6F4B-B105-CD85B523C0A8}"/>
              </a:ext>
            </a:extLst>
          </p:cNvPr>
          <p:cNvSpPr txBox="1"/>
          <p:nvPr/>
        </p:nvSpPr>
        <p:spPr>
          <a:xfrm>
            <a:off x="1182367" y="4848679"/>
            <a:ext cx="910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  <a:p>
            <a:r>
              <a:rPr lang="en-US" b="1" dirty="0"/>
              <a:t>(W </a:t>
            </a:r>
            <a:r>
              <a:rPr lang="en-US" b="1" dirty="0">
                <a:sym typeface="Wingdings" pitchFamily="2" charset="2"/>
              </a:rPr>
              <a:t>= </a:t>
            </a:r>
          </a:p>
          <a:p>
            <a:r>
              <a:rPr lang="en-US" b="1" dirty="0">
                <a:sym typeface="Wingdings" pitchFamily="2" charset="2"/>
              </a:rPr>
              <a:t>W2)</a:t>
            </a: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855A9E-B983-5346-AD5D-DF8B22090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25535"/>
              </p:ext>
            </p:extLst>
          </p:nvPr>
        </p:nvGraphicFramePr>
        <p:xfrm>
          <a:off x="2070074" y="1995832"/>
          <a:ext cx="144297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0406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46871">
                  <a:extLst>
                    <a:ext uri="{9D8B030D-6E8A-4147-A177-3AD203B41FA5}">
                      <a16:colId xmlns:a16="http://schemas.microsoft.com/office/drawing/2014/main" val="3475666918"/>
                    </a:ext>
                  </a:extLst>
                </a:gridCol>
                <a:gridCol w="49569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D3C96F6-ABDC-EA4F-87F0-15B20628D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7058"/>
              </p:ext>
            </p:extLst>
          </p:nvPr>
        </p:nvGraphicFramePr>
        <p:xfrm>
          <a:off x="2086178" y="4445189"/>
          <a:ext cx="1420001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060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11794">
                  <a:extLst>
                    <a:ext uri="{9D8B030D-6E8A-4147-A177-3AD203B41FA5}">
                      <a16:colId xmlns:a16="http://schemas.microsoft.com/office/drawing/2014/main" val="3849253319"/>
                    </a:ext>
                  </a:extLst>
                </a:gridCol>
                <a:gridCol w="50760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D8E3F35B-3567-2543-8A03-CB69ADC9C47D}"/>
              </a:ext>
            </a:extLst>
          </p:cNvPr>
          <p:cNvSpPr/>
          <p:nvPr/>
        </p:nvSpPr>
        <p:spPr>
          <a:xfrm>
            <a:off x="3586302" y="4193422"/>
            <a:ext cx="57288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98AE0-70B2-F54F-BC79-DEDA20885386}"/>
              </a:ext>
            </a:extLst>
          </p:cNvPr>
          <p:cNvSpPr txBox="1"/>
          <p:nvPr/>
        </p:nvSpPr>
        <p:spPr>
          <a:xfrm>
            <a:off x="3515358" y="3521492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  <a:p>
            <a:r>
              <a:rPr lang="en-US" b="1" dirty="0"/>
              <a:t>All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693F017-E534-1D47-A787-119A61A6B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52761"/>
              </p:ext>
            </p:extLst>
          </p:nvPr>
        </p:nvGraphicFramePr>
        <p:xfrm>
          <a:off x="6649933" y="3219703"/>
          <a:ext cx="1623792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459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7962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19574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2A3F79BC-E3FA-8040-A65B-2754E752AC4F}"/>
              </a:ext>
            </a:extLst>
          </p:cNvPr>
          <p:cNvSpPr/>
          <p:nvPr/>
        </p:nvSpPr>
        <p:spPr>
          <a:xfrm>
            <a:off x="5847291" y="4193422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40387-1D68-A140-835F-0E301DCB0081}"/>
              </a:ext>
            </a:extLst>
          </p:cNvPr>
          <p:cNvSpPr txBox="1"/>
          <p:nvPr/>
        </p:nvSpPr>
        <p:spPr>
          <a:xfrm>
            <a:off x="5763356" y="379051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unstack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F6D7E67-427E-7E40-B664-FA5367D4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96931"/>
              </p:ext>
            </p:extLst>
          </p:nvPr>
        </p:nvGraphicFramePr>
        <p:xfrm>
          <a:off x="9919820" y="3219702"/>
          <a:ext cx="2174329" cy="2228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838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9486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3235">
                  <a:extLst>
                    <a:ext uri="{9D8B030D-6E8A-4147-A177-3AD203B41FA5}">
                      <a16:colId xmlns:a16="http://schemas.microsoft.com/office/drawing/2014/main" val="3870914524"/>
                    </a:ext>
                  </a:extLst>
                </a:gridCol>
                <a:gridCol w="507843">
                  <a:extLst>
                    <a:ext uri="{9D8B030D-6E8A-4147-A177-3AD203B41FA5}">
                      <a16:colId xmlns:a16="http://schemas.microsoft.com/office/drawing/2014/main" val="3385689698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57103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36783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7045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1E66849-1AAC-294D-9E33-4E21F9B7E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33442"/>
              </p:ext>
            </p:extLst>
          </p:nvPr>
        </p:nvGraphicFramePr>
        <p:xfrm>
          <a:off x="4233680" y="2225342"/>
          <a:ext cx="1548177" cy="42541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653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1121">
                  <a:extLst>
                    <a:ext uri="{9D8B030D-6E8A-4147-A177-3AD203B41FA5}">
                      <a16:colId xmlns:a16="http://schemas.microsoft.com/office/drawing/2014/main" val="3475666918"/>
                    </a:ext>
                  </a:extLst>
                </a:gridCol>
                <a:gridCol w="58052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123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916416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1112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915784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514453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064917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11725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9938289E-EAB8-1D46-A56D-44D067E1C637}"/>
              </a:ext>
            </a:extLst>
          </p:cNvPr>
          <p:cNvSpPr/>
          <p:nvPr/>
        </p:nvSpPr>
        <p:spPr>
          <a:xfrm>
            <a:off x="8731134" y="4193422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C3AF4-C967-3A48-9ADC-454DF20ACF55}"/>
              </a:ext>
            </a:extLst>
          </p:cNvPr>
          <p:cNvSpPr txBox="1"/>
          <p:nvPr/>
        </p:nvSpPr>
        <p:spPr>
          <a:xfrm>
            <a:off x="8235351" y="3564839"/>
            <a:ext cx="172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  <a:p>
            <a:r>
              <a:rPr lang="en-US" b="1" dirty="0"/>
              <a:t>(Tot = W1 + W2</a:t>
            </a:r>
            <a:r>
              <a:rPr lang="en-US" b="1" dirty="0">
                <a:sym typeface="Wingdings" pitchFamily="2" charset="2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6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  <p:bldP spid="20" grpId="0" animBg="1"/>
      <p:bldP spid="21" grpId="0"/>
      <p:bldP spid="23" grpId="0" animBg="1"/>
      <p:bldP spid="24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122022-7A2A-A34A-B50F-0EE4616EF2F2}"/>
              </a:ext>
            </a:extLst>
          </p:cNvPr>
          <p:cNvSpPr txBox="1"/>
          <p:nvPr/>
        </p:nvSpPr>
        <p:spPr>
          <a:xfrm>
            <a:off x="852862" y="275271"/>
            <a:ext cx="267092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Piping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30333-31A2-2347-989B-B581F6A08677}"/>
              </a:ext>
            </a:extLst>
          </p:cNvPr>
          <p:cNvSpPr txBox="1"/>
          <p:nvPr/>
        </p:nvSpPr>
        <p:spPr>
          <a:xfrm>
            <a:off x="7995778" y="4071150"/>
            <a:ext cx="4027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2),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2,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C9255-05D7-824B-80C5-F01E14652A4B}"/>
              </a:ext>
            </a:extLst>
          </p:cNvPr>
          <p:cNvSpPr txBox="1"/>
          <p:nvPr/>
        </p:nvSpPr>
        <p:spPr>
          <a:xfrm>
            <a:off x="4690193" y="197964"/>
            <a:ext cx="425308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Imperative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t1 &lt;- f(x)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t2 &lt;- g(t1, 2)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h(t2, 2, 3)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AFF8C-1E9E-0A4E-AC31-F8CDB876CEF3}"/>
              </a:ext>
            </a:extLst>
          </p:cNvPr>
          <p:cNvSpPr txBox="1"/>
          <p:nvPr/>
        </p:nvSpPr>
        <p:spPr>
          <a:xfrm>
            <a:off x="755461" y="4071150"/>
            <a:ext cx="6061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2), 2, 3)</a:t>
            </a:r>
          </a:p>
        </p:txBody>
      </p:sp>
    </p:spTree>
    <p:extLst>
      <p:ext uri="{BB962C8B-B14F-4D97-AF65-F5344CB8AC3E}">
        <p14:creationId xmlns:p14="http://schemas.microsoft.com/office/powerpoint/2010/main" val="330238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812918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5977654" y="4104993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 &lt;-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BDF57-90B2-3E4A-86AA-8ED78B4A6201}"/>
              </a:ext>
            </a:extLst>
          </p:cNvPr>
          <p:cNvSpPr/>
          <p:nvPr/>
        </p:nvSpPr>
        <p:spPr>
          <a:xfrm>
            <a:off x="4202589" y="1305360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01C32-5E8D-A14C-B12A-AF8DD8371833}"/>
              </a:ext>
            </a:extLst>
          </p:cNvPr>
          <p:cNvSpPr/>
          <p:nvPr/>
        </p:nvSpPr>
        <p:spPr>
          <a:xfrm>
            <a:off x="5977654" y="1305360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FAFB0-09E6-FF40-8805-91C0689E25F6}"/>
              </a:ext>
            </a:extLst>
          </p:cNvPr>
          <p:cNvSpPr/>
          <p:nvPr/>
        </p:nvSpPr>
        <p:spPr>
          <a:xfrm>
            <a:off x="1363851" y="31201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b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21202-720A-A649-9749-7C095151A12A}"/>
              </a:ext>
            </a:extLst>
          </p:cNvPr>
          <p:cNvSpPr/>
          <p:nvPr/>
        </p:nvSpPr>
        <p:spPr>
          <a:xfrm>
            <a:off x="4202589" y="4104994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542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46410"/>
              </p:ext>
            </p:extLst>
          </p:nvPr>
        </p:nvGraphicFramePr>
        <p:xfrm>
          <a:off x="1513723" y="1391384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223908" y="196316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64319"/>
              </p:ext>
            </p:extLst>
          </p:nvPr>
        </p:nvGraphicFramePr>
        <p:xfrm>
          <a:off x="3338675" y="1391384"/>
          <a:ext cx="27079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79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278357" y="2349179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8334751" y="1885840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8412318" y="2255172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65683-EC24-4B43-8A60-0D27402DC7DA}"/>
              </a:ext>
            </a:extLst>
          </p:cNvPr>
          <p:cNvSpPr txBox="1"/>
          <p:nvPr/>
        </p:nvSpPr>
        <p:spPr>
          <a:xfrm>
            <a:off x="2264086" y="944626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70FAEE-C1A2-5249-B2C0-B48B1E3E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51167"/>
              </p:ext>
            </p:extLst>
          </p:nvPr>
        </p:nvGraphicFramePr>
        <p:xfrm>
          <a:off x="7620411" y="1289036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71687"/>
              </p:ext>
            </p:extLst>
          </p:nvPr>
        </p:nvGraphicFramePr>
        <p:xfrm>
          <a:off x="10189932" y="1580037"/>
          <a:ext cx="54864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EAF2F6B-DE7B-4049-951E-98E6B353CF50}"/>
              </a:ext>
            </a:extLst>
          </p:cNvPr>
          <p:cNvSpPr txBox="1"/>
          <p:nvPr/>
        </p:nvSpPr>
        <p:spPr>
          <a:xfrm>
            <a:off x="8754416" y="850619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228063" y="5028850"/>
            <a:ext cx="17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305630" y="5398182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80825"/>
              </p:ext>
            </p:extLst>
          </p:nvPr>
        </p:nvGraphicFramePr>
        <p:xfrm>
          <a:off x="1513723" y="4432046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E35E836-9148-8046-A59A-6DC743DBCFD4}"/>
              </a:ext>
            </a:extLst>
          </p:cNvPr>
          <p:cNvSpPr txBox="1"/>
          <p:nvPr/>
        </p:nvSpPr>
        <p:spPr>
          <a:xfrm>
            <a:off x="2542786" y="3985288"/>
            <a:ext cx="113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16025"/>
              </p:ext>
            </p:extLst>
          </p:nvPr>
        </p:nvGraphicFramePr>
        <p:xfrm>
          <a:off x="4168894" y="4440386"/>
          <a:ext cx="109728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67448"/>
              </p:ext>
            </p:extLst>
          </p:nvPr>
        </p:nvGraphicFramePr>
        <p:xfrm>
          <a:off x="7984125" y="4229801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0005FC8-E9F0-FE42-808C-5B0F3DA4E3C0}"/>
              </a:ext>
            </a:extLst>
          </p:cNvPr>
          <p:cNvSpPr txBox="1"/>
          <p:nvPr/>
        </p:nvSpPr>
        <p:spPr>
          <a:xfrm>
            <a:off x="8694310" y="4801583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sort(D, G)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8783928" y="518759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8886889" y="376813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54253"/>
              </p:ext>
            </p:extLst>
          </p:nvPr>
        </p:nvGraphicFramePr>
        <p:xfrm>
          <a:off x="9903455" y="4229800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799314" y="1674044"/>
            <a:ext cx="312782" cy="2017392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7619947" y="1573575"/>
            <a:ext cx="619735" cy="573661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484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Actions on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39546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5" grpId="0"/>
      <p:bldP spid="18" grpId="0"/>
      <p:bldP spid="19" grpId="0"/>
      <p:bldP spid="20" grpId="0" animBg="1"/>
      <p:bldP spid="22" grpId="0"/>
      <p:bldP spid="36" grpId="0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9928"/>
              </p:ext>
            </p:extLst>
          </p:nvPr>
        </p:nvGraphicFramePr>
        <p:xfrm>
          <a:off x="1001838" y="2405021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1712023" y="297680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26101"/>
              </p:ext>
            </p:extLst>
          </p:nvPr>
        </p:nvGraphicFramePr>
        <p:xfrm>
          <a:off x="2826790" y="2405021"/>
          <a:ext cx="27079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79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1766472" y="336281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65683-EC24-4B43-8A60-0D27402DC7DA}"/>
              </a:ext>
            </a:extLst>
          </p:cNvPr>
          <p:cNvSpPr txBox="1"/>
          <p:nvPr/>
        </p:nvSpPr>
        <p:spPr>
          <a:xfrm>
            <a:off x="1752201" y="195826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3C37-62EC-414E-BE01-78C1A87DE990}"/>
              </a:ext>
            </a:extLst>
          </p:cNvPr>
          <p:cNvSpPr txBox="1"/>
          <p:nvPr/>
        </p:nvSpPr>
        <p:spPr>
          <a:xfrm>
            <a:off x="4932281" y="1958263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 in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67F51-784E-D64F-9F7E-356C90FD69A6}"/>
              </a:ext>
            </a:extLst>
          </p:cNvPr>
          <p:cNvSpPr txBox="1"/>
          <p:nvPr/>
        </p:nvSpPr>
        <p:spPr>
          <a:xfrm>
            <a:off x="8977982" y="1958263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 in dplyr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4932281" y="265363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F9717-73EF-314B-9690-1DC651BE2FE4}"/>
              </a:ext>
            </a:extLst>
          </p:cNvPr>
          <p:cNvSpPr txBox="1"/>
          <p:nvPr/>
        </p:nvSpPr>
        <p:spPr>
          <a:xfrm>
            <a:off x="8985195" y="2653636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select(D)</a:t>
            </a:r>
          </a:p>
        </p:txBody>
      </p:sp>
    </p:spTree>
    <p:extLst>
      <p:ext uri="{BB962C8B-B14F-4D97-AF65-F5344CB8AC3E}">
        <p14:creationId xmlns:p14="http://schemas.microsoft.com/office/powerpoint/2010/main" val="220597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1708703" y="2993484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1786270" y="3362816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70FAEE-C1A2-5249-B2C0-B48B1E3E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9847"/>
              </p:ext>
            </p:extLst>
          </p:nvPr>
        </p:nvGraphicFramePr>
        <p:xfrm>
          <a:off x="994363" y="2396680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73165"/>
              </p:ext>
            </p:extLst>
          </p:nvPr>
        </p:nvGraphicFramePr>
        <p:xfrm>
          <a:off x="3563884" y="2687681"/>
          <a:ext cx="54864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EAF2F6B-DE7B-4049-951E-98E6B353CF50}"/>
              </a:ext>
            </a:extLst>
          </p:cNvPr>
          <p:cNvSpPr txBox="1"/>
          <p:nvPr/>
        </p:nvSpPr>
        <p:spPr>
          <a:xfrm>
            <a:off x="2128368" y="1958263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6B4A3-0465-E846-B1EE-637A993B5330}"/>
              </a:ext>
            </a:extLst>
          </p:cNvPr>
          <p:cNvSpPr txBox="1"/>
          <p:nvPr/>
        </p:nvSpPr>
        <p:spPr>
          <a:xfrm>
            <a:off x="4932281" y="1958263"/>
            <a:ext cx="171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BC50-E54D-E04F-A008-7D9C8C6773B2}"/>
              </a:ext>
            </a:extLst>
          </p:cNvPr>
          <p:cNvSpPr txBox="1"/>
          <p:nvPr/>
        </p:nvSpPr>
        <p:spPr>
          <a:xfrm>
            <a:off x="8977982" y="1958263"/>
            <a:ext cx="188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4932281" y="2653637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26F4-B931-CF42-9124-55E70F76DF92}"/>
              </a:ext>
            </a:extLst>
          </p:cNvPr>
          <p:cNvSpPr txBox="1"/>
          <p:nvPr/>
        </p:nvSpPr>
        <p:spPr>
          <a:xfrm>
            <a:off x="8670235" y="2670318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filter(G != 'a')</a:t>
            </a:r>
          </a:p>
        </p:txBody>
      </p:sp>
    </p:spTree>
    <p:extLst>
      <p:ext uri="{BB962C8B-B14F-4D97-AF65-F5344CB8AC3E}">
        <p14:creationId xmlns:p14="http://schemas.microsoft.com/office/powerpoint/2010/main" val="10867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1283183" y="3001825"/>
            <a:ext cx="17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1360750" y="3371157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37141"/>
              </p:ext>
            </p:extLst>
          </p:nvPr>
        </p:nvGraphicFramePr>
        <p:xfrm>
          <a:off x="568843" y="2405021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E35E836-9148-8046-A59A-6DC743DBCFD4}"/>
              </a:ext>
            </a:extLst>
          </p:cNvPr>
          <p:cNvSpPr txBox="1"/>
          <p:nvPr/>
        </p:nvSpPr>
        <p:spPr>
          <a:xfrm>
            <a:off x="1597906" y="1958263"/>
            <a:ext cx="113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06493"/>
              </p:ext>
            </p:extLst>
          </p:nvPr>
        </p:nvGraphicFramePr>
        <p:xfrm>
          <a:off x="3224014" y="2413361"/>
          <a:ext cx="109728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F75864E-30E3-F348-96F4-8EDA41F110F0}"/>
              </a:ext>
            </a:extLst>
          </p:cNvPr>
          <p:cNvSpPr txBox="1"/>
          <p:nvPr/>
        </p:nvSpPr>
        <p:spPr>
          <a:xfrm>
            <a:off x="5473326" y="1958263"/>
            <a:ext cx="1997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Mutate in 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6CE24-8006-9B4C-89E7-64D908625D56}"/>
              </a:ext>
            </a:extLst>
          </p:cNvPr>
          <p:cNvSpPr txBox="1"/>
          <p:nvPr/>
        </p:nvSpPr>
        <p:spPr>
          <a:xfrm>
            <a:off x="8986860" y="1950617"/>
            <a:ext cx="217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Mutate in dplyr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4932281" y="2653637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8D0F9B-04DB-9A4F-9E43-540A75FDE0B7}"/>
              </a:ext>
            </a:extLst>
          </p:cNvPr>
          <p:cNvSpPr txBox="1"/>
          <p:nvPr/>
        </p:nvSpPr>
        <p:spPr>
          <a:xfrm>
            <a:off x="8670235" y="2670318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mutate(N = 2*D)</a:t>
            </a:r>
          </a:p>
        </p:txBody>
      </p:sp>
    </p:spTree>
    <p:extLst>
      <p:ext uri="{BB962C8B-B14F-4D97-AF65-F5344CB8AC3E}">
        <p14:creationId xmlns:p14="http://schemas.microsoft.com/office/powerpoint/2010/main" val="265581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49809"/>
              </p:ext>
            </p:extLst>
          </p:nvPr>
        </p:nvGraphicFramePr>
        <p:xfrm>
          <a:off x="1089888" y="2419929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0005FC8-E9F0-FE42-808C-5B0F3DA4E3C0}"/>
              </a:ext>
            </a:extLst>
          </p:cNvPr>
          <p:cNvSpPr txBox="1"/>
          <p:nvPr/>
        </p:nvSpPr>
        <p:spPr>
          <a:xfrm>
            <a:off x="1800073" y="2991711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sort(D, G)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1889691" y="3377724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1992652" y="1958263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36322"/>
              </p:ext>
            </p:extLst>
          </p:nvPr>
        </p:nvGraphicFramePr>
        <p:xfrm>
          <a:off x="3009218" y="2419928"/>
          <a:ext cx="54864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17FA7-5923-6941-8D97-DB72735F6C92}"/>
              </a:ext>
            </a:extLst>
          </p:cNvPr>
          <p:cNvSpPr txBox="1"/>
          <p:nvPr/>
        </p:nvSpPr>
        <p:spPr>
          <a:xfrm>
            <a:off x="4932281" y="1958263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24E0-A45F-794E-8AE0-07EF42A736B3}"/>
              </a:ext>
            </a:extLst>
          </p:cNvPr>
          <p:cNvSpPr txBox="1"/>
          <p:nvPr/>
        </p:nvSpPr>
        <p:spPr>
          <a:xfrm>
            <a:off x="8977982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4732707" y="266854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30DA9-35E6-C541-A23B-2F6729FCD52A}"/>
              </a:ext>
            </a:extLst>
          </p:cNvPr>
          <p:cNvSpPr txBox="1"/>
          <p:nvPr/>
        </p:nvSpPr>
        <p:spPr>
          <a:xfrm>
            <a:off x="8589254" y="2668545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arrange(D, G)</a:t>
            </a:r>
          </a:p>
        </p:txBody>
      </p:sp>
    </p:spTree>
    <p:extLst>
      <p:ext uri="{BB962C8B-B14F-4D97-AF65-F5344CB8AC3E}">
        <p14:creationId xmlns:p14="http://schemas.microsoft.com/office/powerpoint/2010/main" val="238590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2809</Words>
  <Application>Microsoft Macintosh PowerPoint</Application>
  <PresentationFormat>Widescreen</PresentationFormat>
  <Paragraphs>2141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The Algebra of Structured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“Solving” the Table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Algebra of Structured Data</dc:title>
  <dc:creator>Microsoft Office User</dc:creator>
  <cp:lastModifiedBy>Microsoft Office User</cp:lastModifiedBy>
  <cp:revision>29</cp:revision>
  <dcterms:created xsi:type="dcterms:W3CDTF">2019-03-16T11:26:14Z</dcterms:created>
  <dcterms:modified xsi:type="dcterms:W3CDTF">2019-05-03T11:53:14Z</dcterms:modified>
</cp:coreProperties>
</file>