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4"/>
    <p:restoredTop sz="94664"/>
  </p:normalViewPr>
  <p:slideViewPr>
    <p:cSldViewPr snapToGrid="0" snapToObjects="1">
      <p:cViewPr varScale="1">
        <p:scale>
          <a:sx n="188" d="100"/>
          <a:sy n="188" d="100"/>
        </p:scale>
        <p:origin x="1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9EC3-0CB5-C941-AEC8-2968140A65F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Core Curriculum for Undergraduate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0D1F-7AB0-9949-AE97-2D49D415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Silas Bergen, Brant Deppa, Tisha Hooks, Todd Iverson, April Kerby, and Chris Malone;</a:t>
            </a:r>
          </a:p>
          <a:p>
            <a:r>
              <a:rPr lang="en-US" sz="1500" dirty="0"/>
              <a:t>Winona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48024"/>
              </p:ext>
            </p:extLst>
          </p:nvPr>
        </p:nvGraphicFramePr>
        <p:xfrm>
          <a:off x="1094248" y="3837711"/>
          <a:ext cx="705773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88">
                  <a:extLst>
                    <a:ext uri="{9D8B030D-6E8A-4147-A177-3AD203B41FA5}">
                      <a16:colId xmlns:a16="http://schemas.microsoft.com/office/drawing/2014/main" val="2410909952"/>
                    </a:ext>
                  </a:extLst>
                </a:gridCol>
                <a:gridCol w="947141">
                  <a:extLst>
                    <a:ext uri="{9D8B030D-6E8A-4147-A177-3AD203B41FA5}">
                      <a16:colId xmlns:a16="http://schemas.microsoft.com/office/drawing/2014/main" val="3698387799"/>
                    </a:ext>
                  </a:extLst>
                </a:gridCol>
                <a:gridCol w="986049">
                  <a:extLst>
                    <a:ext uri="{9D8B030D-6E8A-4147-A177-3AD203B41FA5}">
                      <a16:colId xmlns:a16="http://schemas.microsoft.com/office/drawing/2014/main" val="553780359"/>
                    </a:ext>
                  </a:extLst>
                </a:gridCol>
                <a:gridCol w="964204">
                  <a:extLst>
                    <a:ext uri="{9D8B030D-6E8A-4147-A177-3AD203B41FA5}">
                      <a16:colId xmlns:a16="http://schemas.microsoft.com/office/drawing/2014/main" val="3255666325"/>
                    </a:ext>
                  </a:extLst>
                </a:gridCol>
                <a:gridCol w="972355">
                  <a:extLst>
                    <a:ext uri="{9D8B030D-6E8A-4147-A177-3AD203B41FA5}">
                      <a16:colId xmlns:a16="http://schemas.microsoft.com/office/drawing/2014/main" val="2512516708"/>
                    </a:ext>
                  </a:extLst>
                </a:gridCol>
                <a:gridCol w="907639">
                  <a:extLst>
                    <a:ext uri="{9D8B030D-6E8A-4147-A177-3AD203B41FA5}">
                      <a16:colId xmlns:a16="http://schemas.microsoft.com/office/drawing/2014/main" val="3751244542"/>
                    </a:ext>
                  </a:extLst>
                </a:gridCol>
                <a:gridCol w="877322">
                  <a:extLst>
                    <a:ext uri="{9D8B030D-6E8A-4147-A177-3AD203B41FA5}">
                      <a16:colId xmlns:a16="http://schemas.microsoft.com/office/drawing/2014/main" val="4261644473"/>
                    </a:ext>
                  </a:extLst>
                </a:gridCol>
                <a:gridCol w="651536">
                  <a:extLst>
                    <a:ext uri="{9D8B030D-6E8A-4147-A177-3AD203B41FA5}">
                      <a16:colId xmlns:a16="http://schemas.microsoft.com/office/drawing/2014/main" val="10608611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‘14-’15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‘</a:t>
                      </a:r>
                      <a:r>
                        <a:rPr lang="en-US" dirty="0" smtClean="0"/>
                        <a:t>15-’2416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‘16-’17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‘17-’18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‘18-’19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591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STAT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851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1584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C12995-239A-0143-8905-3A0BA23B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at WSU</a:t>
            </a:r>
            <a:br>
              <a:rPr lang="en-US" dirty="0"/>
            </a:br>
            <a:r>
              <a:rPr lang="en-US" sz="3200" dirty="0" smtClean="0"/>
              <a:t>A Little </a:t>
            </a:r>
            <a:r>
              <a:rPr lang="en-US" sz="3200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BA8A-017E-184B-AD0F-CA71D6B3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</a:t>
            </a:r>
            <a:r>
              <a:rPr lang="en-US" dirty="0" smtClean="0"/>
              <a:t>Fall 2014</a:t>
            </a:r>
            <a:endParaRPr lang="en-US" dirty="0"/>
          </a:p>
          <a:p>
            <a:r>
              <a:rPr lang="en-US" dirty="0" smtClean="0"/>
              <a:t>Program Growth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70755"/>
              </p:ext>
            </p:extLst>
          </p:nvPr>
        </p:nvGraphicFramePr>
        <p:xfrm>
          <a:off x="1094248" y="3043898"/>
          <a:ext cx="7057734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88">
                  <a:extLst>
                    <a:ext uri="{9D8B030D-6E8A-4147-A177-3AD203B41FA5}">
                      <a16:colId xmlns:a16="http://schemas.microsoft.com/office/drawing/2014/main" val="3277107595"/>
                    </a:ext>
                  </a:extLst>
                </a:gridCol>
                <a:gridCol w="947141">
                  <a:extLst>
                    <a:ext uri="{9D8B030D-6E8A-4147-A177-3AD203B41FA5}">
                      <a16:colId xmlns:a16="http://schemas.microsoft.com/office/drawing/2014/main" val="109790636"/>
                    </a:ext>
                  </a:extLst>
                </a:gridCol>
                <a:gridCol w="986049">
                  <a:extLst>
                    <a:ext uri="{9D8B030D-6E8A-4147-A177-3AD203B41FA5}">
                      <a16:colId xmlns:a16="http://schemas.microsoft.com/office/drawing/2014/main" val="2977520167"/>
                    </a:ext>
                  </a:extLst>
                </a:gridCol>
                <a:gridCol w="964204">
                  <a:extLst>
                    <a:ext uri="{9D8B030D-6E8A-4147-A177-3AD203B41FA5}">
                      <a16:colId xmlns:a16="http://schemas.microsoft.com/office/drawing/2014/main" val="4099176073"/>
                    </a:ext>
                  </a:extLst>
                </a:gridCol>
                <a:gridCol w="972355">
                  <a:extLst>
                    <a:ext uri="{9D8B030D-6E8A-4147-A177-3AD203B41FA5}">
                      <a16:colId xmlns:a16="http://schemas.microsoft.com/office/drawing/2014/main" val="2459809661"/>
                    </a:ext>
                  </a:extLst>
                </a:gridCol>
                <a:gridCol w="907639">
                  <a:extLst>
                    <a:ext uri="{9D8B030D-6E8A-4147-A177-3AD203B41FA5}">
                      <a16:colId xmlns:a16="http://schemas.microsoft.com/office/drawing/2014/main" val="1637044074"/>
                    </a:ext>
                  </a:extLst>
                </a:gridCol>
                <a:gridCol w="877322">
                  <a:extLst>
                    <a:ext uri="{9D8B030D-6E8A-4147-A177-3AD203B41FA5}">
                      <a16:colId xmlns:a16="http://schemas.microsoft.com/office/drawing/2014/main" val="1376920956"/>
                    </a:ext>
                  </a:extLst>
                </a:gridCol>
                <a:gridCol w="651536">
                  <a:extLst>
                    <a:ext uri="{9D8B030D-6E8A-4147-A177-3AD203B41FA5}">
                      <a16:colId xmlns:a16="http://schemas.microsoft.com/office/drawing/2014/main" val="20372664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‘14-’15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‘15-’16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‘16-’17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‘17-’18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‘18-’19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116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DSCI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99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5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76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92247"/>
              </p:ext>
            </p:extLst>
          </p:nvPr>
        </p:nvGraphicFramePr>
        <p:xfrm>
          <a:off x="1094248" y="3837711"/>
          <a:ext cx="705773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88">
                  <a:extLst>
                    <a:ext uri="{9D8B030D-6E8A-4147-A177-3AD203B41FA5}">
                      <a16:colId xmlns:a16="http://schemas.microsoft.com/office/drawing/2014/main" val="2410909952"/>
                    </a:ext>
                  </a:extLst>
                </a:gridCol>
                <a:gridCol w="947141">
                  <a:extLst>
                    <a:ext uri="{9D8B030D-6E8A-4147-A177-3AD203B41FA5}">
                      <a16:colId xmlns:a16="http://schemas.microsoft.com/office/drawing/2014/main" val="3698387799"/>
                    </a:ext>
                  </a:extLst>
                </a:gridCol>
                <a:gridCol w="986049">
                  <a:extLst>
                    <a:ext uri="{9D8B030D-6E8A-4147-A177-3AD203B41FA5}">
                      <a16:colId xmlns:a16="http://schemas.microsoft.com/office/drawing/2014/main" val="553780359"/>
                    </a:ext>
                  </a:extLst>
                </a:gridCol>
                <a:gridCol w="964204">
                  <a:extLst>
                    <a:ext uri="{9D8B030D-6E8A-4147-A177-3AD203B41FA5}">
                      <a16:colId xmlns:a16="http://schemas.microsoft.com/office/drawing/2014/main" val="3255666325"/>
                    </a:ext>
                  </a:extLst>
                </a:gridCol>
                <a:gridCol w="972355">
                  <a:extLst>
                    <a:ext uri="{9D8B030D-6E8A-4147-A177-3AD203B41FA5}">
                      <a16:colId xmlns:a16="http://schemas.microsoft.com/office/drawing/2014/main" val="2512516708"/>
                    </a:ext>
                  </a:extLst>
                </a:gridCol>
                <a:gridCol w="907639">
                  <a:extLst>
                    <a:ext uri="{9D8B030D-6E8A-4147-A177-3AD203B41FA5}">
                      <a16:colId xmlns:a16="http://schemas.microsoft.com/office/drawing/2014/main" val="3751244542"/>
                    </a:ext>
                  </a:extLst>
                </a:gridCol>
                <a:gridCol w="877322">
                  <a:extLst>
                    <a:ext uri="{9D8B030D-6E8A-4147-A177-3AD203B41FA5}">
                      <a16:colId xmlns:a16="http://schemas.microsoft.com/office/drawing/2014/main" val="4261644473"/>
                    </a:ext>
                  </a:extLst>
                </a:gridCol>
                <a:gridCol w="651536">
                  <a:extLst>
                    <a:ext uri="{9D8B030D-6E8A-4147-A177-3AD203B41FA5}">
                      <a16:colId xmlns:a16="http://schemas.microsoft.com/office/drawing/2014/main" val="10608611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‘14-’15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‘</a:t>
                      </a:r>
                      <a:r>
                        <a:rPr lang="en-US" dirty="0" smtClean="0"/>
                        <a:t>15-’2416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‘16-’17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‘17-’18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‘18-’19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591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STAT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851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Minors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1584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C12995-239A-0143-8905-3A0BA23B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at WSU</a:t>
            </a:r>
            <a:br>
              <a:rPr lang="en-US" dirty="0"/>
            </a:br>
            <a:r>
              <a:rPr lang="en-US" sz="3200" dirty="0" smtClean="0"/>
              <a:t>A Little </a:t>
            </a:r>
            <a:r>
              <a:rPr lang="en-US" sz="3200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BA8A-017E-184B-AD0F-CA71D6B3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</a:t>
            </a:r>
            <a:r>
              <a:rPr lang="en-US" dirty="0" smtClean="0"/>
              <a:t>Fall 2014</a:t>
            </a:r>
            <a:endParaRPr lang="en-US" dirty="0"/>
          </a:p>
          <a:p>
            <a:r>
              <a:rPr lang="en-US" dirty="0" smtClean="0"/>
              <a:t>Program Growth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08488"/>
              </p:ext>
            </p:extLst>
          </p:nvPr>
        </p:nvGraphicFramePr>
        <p:xfrm>
          <a:off x="1094248" y="3043898"/>
          <a:ext cx="7057734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88">
                  <a:extLst>
                    <a:ext uri="{9D8B030D-6E8A-4147-A177-3AD203B41FA5}">
                      <a16:colId xmlns:a16="http://schemas.microsoft.com/office/drawing/2014/main" val="3277107595"/>
                    </a:ext>
                  </a:extLst>
                </a:gridCol>
                <a:gridCol w="947141">
                  <a:extLst>
                    <a:ext uri="{9D8B030D-6E8A-4147-A177-3AD203B41FA5}">
                      <a16:colId xmlns:a16="http://schemas.microsoft.com/office/drawing/2014/main" val="109790636"/>
                    </a:ext>
                  </a:extLst>
                </a:gridCol>
                <a:gridCol w="986049">
                  <a:extLst>
                    <a:ext uri="{9D8B030D-6E8A-4147-A177-3AD203B41FA5}">
                      <a16:colId xmlns:a16="http://schemas.microsoft.com/office/drawing/2014/main" val="2977520167"/>
                    </a:ext>
                  </a:extLst>
                </a:gridCol>
                <a:gridCol w="964204">
                  <a:extLst>
                    <a:ext uri="{9D8B030D-6E8A-4147-A177-3AD203B41FA5}">
                      <a16:colId xmlns:a16="http://schemas.microsoft.com/office/drawing/2014/main" val="4099176073"/>
                    </a:ext>
                  </a:extLst>
                </a:gridCol>
                <a:gridCol w="972355">
                  <a:extLst>
                    <a:ext uri="{9D8B030D-6E8A-4147-A177-3AD203B41FA5}">
                      <a16:colId xmlns:a16="http://schemas.microsoft.com/office/drawing/2014/main" val="2459809661"/>
                    </a:ext>
                  </a:extLst>
                </a:gridCol>
                <a:gridCol w="907639">
                  <a:extLst>
                    <a:ext uri="{9D8B030D-6E8A-4147-A177-3AD203B41FA5}">
                      <a16:colId xmlns:a16="http://schemas.microsoft.com/office/drawing/2014/main" val="1637044074"/>
                    </a:ext>
                  </a:extLst>
                </a:gridCol>
                <a:gridCol w="877322">
                  <a:extLst>
                    <a:ext uri="{9D8B030D-6E8A-4147-A177-3AD203B41FA5}">
                      <a16:colId xmlns:a16="http://schemas.microsoft.com/office/drawing/2014/main" val="1376920956"/>
                    </a:ext>
                  </a:extLst>
                </a:gridCol>
                <a:gridCol w="651536">
                  <a:extLst>
                    <a:ext uri="{9D8B030D-6E8A-4147-A177-3AD203B41FA5}">
                      <a16:colId xmlns:a16="http://schemas.microsoft.com/office/drawing/2014/main" val="20372664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‘14-’15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‘15-’16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‘16-’17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‘17-’18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‘18-’19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116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DSCI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Majors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99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Minors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66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530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4248" y="5585792"/>
            <a:ext cx="711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Total = 321; 264 unique (82%)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179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22BA8A-017E-184B-AD0F-CA71D6B3889A}"/>
              </a:ext>
            </a:extLst>
          </p:cNvPr>
          <p:cNvSpPr txBox="1">
            <a:spLocks/>
          </p:cNvSpPr>
          <p:nvPr/>
        </p:nvSpPr>
        <p:spPr>
          <a:xfrm>
            <a:off x="781050" y="217614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Curriculum </a:t>
            </a:r>
          </a:p>
          <a:p>
            <a:pPr lvl="1"/>
            <a:r>
              <a:rPr lang="en-US" dirty="0" smtClean="0"/>
              <a:t>Start: Intro, </a:t>
            </a:r>
            <a:r>
              <a:rPr lang="en-US" dirty="0" err="1" smtClean="0"/>
              <a:t>Viz</a:t>
            </a:r>
            <a:r>
              <a:rPr lang="en-US" dirty="0" smtClean="0"/>
              <a:t>, Data </a:t>
            </a:r>
            <a:r>
              <a:rPr lang="en-US" dirty="0" err="1" smtClean="0"/>
              <a:t>Mgmt</a:t>
            </a:r>
            <a:r>
              <a:rPr lang="en-US" dirty="0" smtClean="0"/>
              <a:t>, Sup Learning</a:t>
            </a:r>
          </a:p>
          <a:p>
            <a:pPr lvl="1"/>
            <a:r>
              <a:rPr lang="en-US" dirty="0" smtClean="0"/>
              <a:t>Added: Data </a:t>
            </a:r>
            <a:r>
              <a:rPr lang="en-US" dirty="0" err="1" smtClean="0"/>
              <a:t>Mgmt</a:t>
            </a:r>
            <a:r>
              <a:rPr lang="en-US" dirty="0" smtClean="0"/>
              <a:t> v2, Big Data, </a:t>
            </a:r>
            <a:r>
              <a:rPr lang="en-US" dirty="0" err="1" smtClean="0"/>
              <a:t>Unsup</a:t>
            </a:r>
            <a:r>
              <a:rPr lang="en-US" dirty="0" smtClean="0"/>
              <a:t> Learning</a:t>
            </a:r>
          </a:p>
          <a:p>
            <a:pPr lvl="1"/>
            <a:r>
              <a:rPr lang="en-US" dirty="0" err="1" smtClean="0"/>
              <a:t>Futre</a:t>
            </a:r>
            <a:r>
              <a:rPr lang="en-US" dirty="0" smtClean="0"/>
              <a:t>: Math for DSCI, Gen Ed DSCI, a DSCI 101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C12995-239A-0143-8905-3A0BA23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 Science at WSU</a:t>
            </a:r>
            <a:br>
              <a:rPr lang="en-US" dirty="0"/>
            </a:br>
            <a:r>
              <a:rPr lang="en-US" sz="3200" dirty="0"/>
              <a:t>A </a:t>
            </a:r>
            <a:r>
              <a:rPr lang="en-US" sz="3200" dirty="0" smtClean="0"/>
              <a:t>Little History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44070" y="1664176"/>
            <a:ext cx="5981010" cy="3054752"/>
            <a:chOff x="3620190" y="1344528"/>
            <a:chExt cx="5772730" cy="2935590"/>
          </a:xfrm>
        </p:grpSpPr>
        <p:grpSp>
          <p:nvGrpSpPr>
            <p:cNvPr id="6" name="Group 5"/>
            <p:cNvGrpSpPr/>
            <p:nvPr/>
          </p:nvGrpSpPr>
          <p:grpSpPr>
            <a:xfrm>
              <a:off x="4724400" y="1344528"/>
              <a:ext cx="3123946" cy="2586699"/>
              <a:chOff x="2989697" y="2029316"/>
              <a:chExt cx="3101340" cy="2568946"/>
            </a:xfrm>
          </p:grpSpPr>
          <p:pic>
            <p:nvPicPr>
              <p:cNvPr id="7" name="Picture 2" descr="http://scpresbyterianpilgrimage.weebly.com/uploads/7/4/5/5/7455594/3499065.jpg?4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6017" y="2029316"/>
                <a:ext cx="2568945" cy="2568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989697" y="2293860"/>
                <a:ext cx="3101340" cy="5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Data Science </a:t>
                </a:r>
              </a:p>
              <a:p>
                <a:pPr algn="ctr"/>
                <a:r>
                  <a:rPr lang="en-US" sz="1400" b="1" dirty="0"/>
                  <a:t>@ Winona State</a:t>
                </a:r>
                <a:endParaRPr lang="en-US" sz="11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620190" y="3469745"/>
              <a:ext cx="2208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Computational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1571" y="3238913"/>
              <a:ext cx="2050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Analytical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15423" y="3572232"/>
              <a:ext cx="23774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Interdisciplinary </a:t>
              </a:r>
              <a:r>
                <a:rPr lang="en-US" sz="2000" dirty="0" smtClean="0"/>
                <a:t> / </a:t>
              </a:r>
              <a:br>
                <a:rPr lang="en-US" sz="2000" dirty="0" smtClean="0"/>
              </a:br>
              <a:r>
                <a:rPr lang="en-US" sz="2000" dirty="0" smtClean="0"/>
                <a:t>Soft Skills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4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The Core Data Science Curriculum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491798" y="1618183"/>
                <a:ext cx="157227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Analytical</a:t>
                </a:r>
                <a:endParaRPr lang="en-US" sz="2400" b="1" dirty="0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80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1 – The Introductory Course</a:t>
            </a:r>
            <a:br>
              <a:rPr lang="en-US" dirty="0"/>
            </a:br>
            <a:r>
              <a:rPr lang="en-US" sz="3600" dirty="0"/>
              <a:t>Tuesday, 1:00-4:30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E0D2D2-39D8-5B4E-837E-363B811F4CF0}"/>
              </a:ext>
            </a:extLst>
          </p:cNvPr>
          <p:cNvSpPr txBox="1"/>
          <p:nvPr/>
        </p:nvSpPr>
        <p:spPr>
          <a:xfrm>
            <a:off x="6563360" y="1952138"/>
            <a:ext cx="157227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Analytical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412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2 – Data Visualization</a:t>
            </a:r>
            <a:br>
              <a:rPr lang="en-US" dirty="0"/>
            </a:br>
            <a:r>
              <a:rPr lang="en-US" sz="3600" dirty="0"/>
              <a:t>Wednesday, 8:30-12:30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E0D2D2-39D8-5B4E-837E-363B811F4CF0}"/>
              </a:ext>
            </a:extLst>
          </p:cNvPr>
          <p:cNvSpPr txBox="1"/>
          <p:nvPr/>
        </p:nvSpPr>
        <p:spPr>
          <a:xfrm>
            <a:off x="6563360" y="1952138"/>
            <a:ext cx="157227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Analytical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212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3 – Data Management</a:t>
            </a:r>
            <a:br>
              <a:rPr lang="en-US" dirty="0"/>
            </a:br>
            <a:r>
              <a:rPr lang="en-US" sz="3600" dirty="0"/>
              <a:t>Tuesday, 1:00-4:30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E0D2D2-39D8-5B4E-837E-363B811F4CF0}"/>
              </a:ext>
            </a:extLst>
          </p:cNvPr>
          <p:cNvSpPr txBox="1"/>
          <p:nvPr/>
        </p:nvSpPr>
        <p:spPr>
          <a:xfrm>
            <a:off x="6563360" y="1952138"/>
            <a:ext cx="157227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Analytical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971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4 – Statistical Learning Theory</a:t>
            </a:r>
            <a:br>
              <a:rPr lang="en-US" dirty="0"/>
            </a:br>
            <a:r>
              <a:rPr lang="en-US" sz="3600" dirty="0"/>
              <a:t>Thursday, 8:30-12:30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E0D2D2-39D8-5B4E-837E-363B811F4CF0}"/>
              </a:ext>
            </a:extLst>
          </p:cNvPr>
          <p:cNvSpPr txBox="1"/>
          <p:nvPr/>
        </p:nvSpPr>
        <p:spPr>
          <a:xfrm>
            <a:off x="6563360" y="1952138"/>
            <a:ext cx="157227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Analytical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468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429</Words>
  <Application>Microsoft Office PowerPoint</Application>
  <PresentationFormat>On-screen Show (4:3)</PresentationFormat>
  <Paragraphs>229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Core Curriculum for Undergraduate Data Science</vt:lpstr>
      <vt:lpstr>Data Science at WSU A Little History</vt:lpstr>
      <vt:lpstr>Data Science at WSU A Little History</vt:lpstr>
      <vt:lpstr>Data Science at WSU A Little History</vt:lpstr>
      <vt:lpstr>The Core Data Science Curriculum</vt:lpstr>
      <vt:lpstr>Block 1 – The Introductory Course Tuesday, 1:00-4:30  </vt:lpstr>
      <vt:lpstr>Block 2 – Data Visualization Wednesday, 8:30-12:30  </vt:lpstr>
      <vt:lpstr>Block 3 – Data Management Tuesday, 1:00-4:30  </vt:lpstr>
      <vt:lpstr>Block 4 – Statistical Learning Theory Thursday, 8:30-12:30 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Core Curriculum for Undergraduate Data Science</dc:title>
  <dc:creator>Microsoft Office User</dc:creator>
  <cp:lastModifiedBy>Malone, Christopher J</cp:lastModifiedBy>
  <cp:revision>11</cp:revision>
  <dcterms:created xsi:type="dcterms:W3CDTF">2019-05-10T19:11:35Z</dcterms:created>
  <dcterms:modified xsi:type="dcterms:W3CDTF">2019-05-12T17:20:06Z</dcterms:modified>
</cp:coreProperties>
</file>