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sldIdLst>
    <p:sldId id="256" r:id="rId2"/>
    <p:sldId id="263" r:id="rId3"/>
    <p:sldId id="278" r:id="rId4"/>
    <p:sldId id="301" r:id="rId5"/>
    <p:sldId id="317" r:id="rId6"/>
    <p:sldId id="302" r:id="rId7"/>
    <p:sldId id="308" r:id="rId8"/>
    <p:sldId id="303" r:id="rId9"/>
    <p:sldId id="300" r:id="rId10"/>
    <p:sldId id="325" r:id="rId11"/>
    <p:sldId id="314" r:id="rId12"/>
    <p:sldId id="299" r:id="rId13"/>
    <p:sldId id="305" r:id="rId14"/>
    <p:sldId id="306" r:id="rId15"/>
    <p:sldId id="315" r:id="rId16"/>
    <p:sldId id="328" r:id="rId17"/>
    <p:sldId id="281" r:id="rId18"/>
    <p:sldId id="326" r:id="rId19"/>
    <p:sldId id="329" r:id="rId20"/>
    <p:sldId id="332" r:id="rId21"/>
    <p:sldId id="327" r:id="rId22"/>
    <p:sldId id="316" r:id="rId23"/>
    <p:sldId id="318" r:id="rId24"/>
    <p:sldId id="319" r:id="rId25"/>
    <p:sldId id="320" r:id="rId26"/>
    <p:sldId id="322" r:id="rId27"/>
    <p:sldId id="323" r:id="rId28"/>
    <p:sldId id="274" r:id="rId29"/>
    <p:sldId id="331" r:id="rId30"/>
    <p:sldId id="304" r:id="rId31"/>
    <p:sldId id="307" r:id="rId32"/>
    <p:sldId id="330" r:id="rId33"/>
    <p:sldId id="280" r:id="rId34"/>
    <p:sldId id="309" r:id="rId35"/>
    <p:sldId id="312" r:id="rId36"/>
    <p:sldId id="313" r:id="rId37"/>
    <p:sldId id="272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7"/>
    <p:restoredTop sz="94650"/>
  </p:normalViewPr>
  <p:slideViewPr>
    <p:cSldViewPr snapToGrid="0" snapToObjects="1">
      <p:cViewPr varScale="1">
        <p:scale>
          <a:sx n="75" d="100"/>
          <a:sy n="75" d="100"/>
        </p:scale>
        <p:origin x="1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E0237-30CE-9343-81F3-8F920760EC3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6C2D3-84C4-534C-B589-69DF200E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8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21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97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21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40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26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79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24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29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56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20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68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1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33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666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883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917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98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615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48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1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00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86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72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4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56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9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8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54F0-8DD5-479D-B424-0EE40A7B0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279CD-DFA7-4E7E-BC39-79128075F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C664-1239-49BD-8FCD-14FEE4CB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C7E7A-478C-403C-A1CD-860F15773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DE978-6480-46C5-AC0C-33A8982F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4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E0C5C-EE63-48B0-BAED-DFB187A9F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8418C-CE5E-4C5F-A3C0-561F960B3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85D67-85F2-45E5-989D-6E01C7B0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CEDAC-B60B-4ACD-8331-A418589A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66306-29EE-4EA3-A49B-A9DD05B3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6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271A6-2DF7-42AA-88F0-C02846D01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46423-8271-4A05-992D-6961B6017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1E07D-8CEC-4EBA-BAE9-9691199E2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E3DD0-7BC8-4378-837F-771A36B7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C2CA5-DBF2-4D3C-97FC-5CB82D56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8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6D0-5A80-47C4-AFED-20874C5E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0182B-CD52-4582-9053-9653D140A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642A6-90DB-4327-B6A8-BD6196A39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B9573-AD74-49A1-9539-1B41E2DA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4ADCF-FA40-440F-8224-A35A9410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3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5744-5CDC-4BCF-9087-2B2EC1F7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02EAA-BC7A-48B4-9BB7-F828EA190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DE23A-4BE4-4175-87FC-E95AF14F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E0668-8FE6-440F-B9E0-E74E1A52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419B5-7E44-4271-8730-418FC471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85D17-F819-4E16-86CC-B905FB15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355E0-7DCE-44BE-B323-E2343C63C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959CA-9E1E-4293-8661-0DC058304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0606E-C43B-45DB-9889-48396994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93664-46F9-41F8-9A05-A34C5F2C0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A9846-581F-455A-965C-53B6FA8D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2280-AD1F-49C9-AE23-1DB3DA8A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797C1-D567-4861-8BC7-7EBED1CE4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24443-4466-4458-8EC7-988117185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A4823D-F8A4-429A-BE47-DCBF6E3BF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1EE738-C754-4D81-8CEA-9B44E68E4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5CDA1-1469-4342-9F28-91B76E0D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11C367-40D1-4D83-A7F8-87A371809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E900F-F2A0-45A0-99EC-0A6C87A7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9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A2526-E90E-401E-A08D-CA305269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29A38-F61E-4CC3-A2D4-81191945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9B851-C144-4991-A96E-1AEBEFE91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0079C-7DA0-430E-B703-E1CB839E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1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ED5E8-0CCD-4805-B6E9-8917E663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5E1B4-531D-4BD0-9239-D4FC32B1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06EA5-2EE3-4659-87AD-F096E66A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4B45-46F6-4E43-87BB-CB1923FC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D6A74-87E5-417B-8866-E64FCE23F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B1C52-4A4D-4695-93B1-CDB3A1827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FCD29-848D-4AB0-AD7E-45286B09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F0741-EAFC-486F-91FD-9D3EC690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5F4D4-FFB0-47C0-B182-3C6CBCE8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5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6C0F-4725-4335-9FEB-A9A2CDD7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A63F5-E452-4FA3-9E2E-4F0AA33F0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83E98-276A-4161-B4E2-1BC7B044B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E80D5-605E-4A34-907F-C7E3322A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DB784-B634-4D01-84E8-91C3006C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21F37-C04C-48C4-AC46-45192061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9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674312-99C8-416B-BB89-DA83EFE9F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36A5C-F5BF-4B81-9AF5-76E26D290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87A90-FDB4-45BD-9C7E-A4BE963E6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CE4D6-5D43-B245-AE72-338AA8BA8E6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7F051-0558-4E13-A9A9-0A791B9C1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4B0CF-1852-45F5-B50A-D2CA087F5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9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9B62-9194-1F44-AA0C-FFB932484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Core Curriculum for Undergraduate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DED61-06BD-1443-95E6-88B388042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Block 3 –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3191902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ight Arrow 72">
            <a:extLst>
              <a:ext uri="{FF2B5EF4-FFF2-40B4-BE49-F238E27FC236}">
                <a16:creationId xmlns:a16="http://schemas.microsoft.com/office/drawing/2014/main" id="{4C1772B8-6D10-7B44-8A31-63D7D2879F2C}"/>
              </a:ext>
            </a:extLst>
          </p:cNvPr>
          <p:cNvSpPr/>
          <p:nvPr/>
        </p:nvSpPr>
        <p:spPr>
          <a:xfrm>
            <a:off x="9995038" y="119103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9068C1-E48A-E84A-A015-641323285661}"/>
              </a:ext>
            </a:extLst>
          </p:cNvPr>
          <p:cNvSpPr txBox="1"/>
          <p:nvPr/>
        </p:nvSpPr>
        <p:spPr>
          <a:xfrm>
            <a:off x="10882953" y="268285"/>
            <a:ext cx="7829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Task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7F147E4-E497-1945-B968-42007255601F}"/>
              </a:ext>
            </a:extLst>
          </p:cNvPr>
          <p:cNvSpPr/>
          <p:nvPr/>
        </p:nvSpPr>
        <p:spPr>
          <a:xfrm>
            <a:off x="8791662" y="111018"/>
            <a:ext cx="3302486" cy="3177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EE2027-897C-8D4F-B375-D3A36CF377A4}"/>
              </a:ext>
            </a:extLst>
          </p:cNvPr>
          <p:cNvSpPr txBox="1"/>
          <p:nvPr/>
        </p:nvSpPr>
        <p:spPr>
          <a:xfrm>
            <a:off x="9980276" y="8721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????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4389D75-F435-364C-AA58-56379A12760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7569" y="3061981"/>
          <a:ext cx="873779" cy="3413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680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06979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FCB486B-CADE-784A-87C7-E2CBF47B0E3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15406" y="249727"/>
          <a:ext cx="882936" cy="2926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146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41468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3F4D189-4563-554B-A506-39D3E705146B}"/>
              </a:ext>
            </a:extLst>
          </p:cNvPr>
          <p:cNvSpPr txBox="1"/>
          <p:nvPr/>
        </p:nvSpPr>
        <p:spPr>
          <a:xfrm>
            <a:off x="1478563" y="4184454"/>
            <a:ext cx="880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Filter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(D&gt;3)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CA780FA-5CEE-D24A-A51A-C0B237891507}"/>
              </a:ext>
            </a:extLst>
          </p:cNvPr>
          <p:cNvSpPr/>
          <p:nvPr/>
        </p:nvSpPr>
        <p:spPr>
          <a:xfrm>
            <a:off x="1446172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2EF550-1486-2F4E-928C-326747119A72}"/>
              </a:ext>
            </a:extLst>
          </p:cNvPr>
          <p:cNvSpPr txBox="1"/>
          <p:nvPr/>
        </p:nvSpPr>
        <p:spPr>
          <a:xfrm>
            <a:off x="3614698" y="4106969"/>
            <a:ext cx="1342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Mutate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(X = 2*D)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BC34C096-1779-3545-94CA-7EF0C72D5D12}"/>
              </a:ext>
            </a:extLst>
          </p:cNvPr>
          <p:cNvSpPr/>
          <p:nvPr/>
        </p:nvSpPr>
        <p:spPr>
          <a:xfrm>
            <a:off x="3687281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C9C1D1-7C54-A845-A1FA-173E90CF4475}"/>
              </a:ext>
            </a:extLst>
          </p:cNvPr>
          <p:cNvSpPr txBox="1"/>
          <p:nvPr/>
        </p:nvSpPr>
        <p:spPr>
          <a:xfrm>
            <a:off x="6690888" y="4228214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Select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(G, X)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13656B0D-8FCF-7346-A30F-9B12D349C88E}"/>
              </a:ext>
            </a:extLst>
          </p:cNvPr>
          <p:cNvSpPr/>
          <p:nvPr/>
        </p:nvSpPr>
        <p:spPr>
          <a:xfrm>
            <a:off x="6621644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F8057A-FD60-8A4B-9A74-A3945EAA957C}"/>
              </a:ext>
            </a:extLst>
          </p:cNvPr>
          <p:cNvSpPr txBox="1"/>
          <p:nvPr/>
        </p:nvSpPr>
        <p:spPr>
          <a:xfrm>
            <a:off x="8956598" y="4187763"/>
            <a:ext cx="2047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Mutate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(G = Upper(G))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DA469208-CDFA-5942-A081-C55EDB2922D4}"/>
              </a:ext>
            </a:extLst>
          </p:cNvPr>
          <p:cNvSpPr/>
          <p:nvPr/>
        </p:nvSpPr>
        <p:spPr>
          <a:xfrm>
            <a:off x="9483427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A154E0E-4CC0-437B-AFCB-D6C4D39EFF3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09615" y="4106969"/>
          <a:ext cx="629286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14643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14643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B5D9B6E-74BF-473E-A61A-447CC1EE06B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09447" y="4106969"/>
          <a:ext cx="1339318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652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77505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8615998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DC922B-4D81-4DC8-86A1-8A8EC9F0A75B}"/>
              </a:ext>
            </a:extLst>
          </p:cNvPr>
          <p:cNvGraphicFramePr>
            <a:graphicFrameLocks noGrp="1"/>
          </p:cNvGraphicFramePr>
          <p:nvPr/>
        </p:nvGraphicFramePr>
        <p:xfrm>
          <a:off x="7968309" y="4106969"/>
          <a:ext cx="922789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505">
                  <a:extLst>
                    <a:ext uri="{9D8B030D-6E8A-4147-A177-3AD203B41FA5}">
                      <a16:colId xmlns:a16="http://schemas.microsoft.com/office/drawing/2014/main" val="2516585435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649700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4945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759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2205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9271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833895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9407B30-5E9C-4010-B554-D5EBCEBB9F85}"/>
              </a:ext>
            </a:extLst>
          </p:cNvPr>
          <p:cNvGraphicFramePr>
            <a:graphicFrameLocks noGrp="1"/>
          </p:cNvGraphicFramePr>
          <p:nvPr/>
        </p:nvGraphicFramePr>
        <p:xfrm>
          <a:off x="10981090" y="4078433"/>
          <a:ext cx="922789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505">
                  <a:extLst>
                    <a:ext uri="{9D8B030D-6E8A-4147-A177-3AD203B41FA5}">
                      <a16:colId xmlns:a16="http://schemas.microsoft.com/office/drawing/2014/main" val="2516585435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649700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4945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759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2205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9271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8338954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D755E68-C28B-4B07-98AD-9C1CB50295C9}"/>
              </a:ext>
            </a:extLst>
          </p:cNvPr>
          <p:cNvGraphicFramePr>
            <a:graphicFrameLocks noGrp="1"/>
          </p:cNvGraphicFramePr>
          <p:nvPr/>
        </p:nvGraphicFramePr>
        <p:xfrm>
          <a:off x="10882953" y="841168"/>
          <a:ext cx="922789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505">
                  <a:extLst>
                    <a:ext uri="{9D8B030D-6E8A-4147-A177-3AD203B41FA5}">
                      <a16:colId xmlns:a16="http://schemas.microsoft.com/office/drawing/2014/main" val="2516585435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649700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4945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759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2205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9271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833895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061A28D-64CC-4EDA-B4BD-23FA4E4EDA37}"/>
              </a:ext>
            </a:extLst>
          </p:cNvPr>
          <p:cNvSpPr txBox="1"/>
          <p:nvPr/>
        </p:nvSpPr>
        <p:spPr>
          <a:xfrm>
            <a:off x="333679" y="204288"/>
            <a:ext cx="5263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“Solving” the Table – Task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9DEB0-51E3-4FF8-BB62-E9B80BACA86E}"/>
              </a:ext>
            </a:extLst>
          </p:cNvPr>
          <p:cNvSpPr txBox="1"/>
          <p:nvPr/>
        </p:nvSpPr>
        <p:spPr>
          <a:xfrm>
            <a:off x="660400" y="1056794"/>
            <a:ext cx="31665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SQL Code:</a:t>
            </a:r>
          </a:p>
        </p:txBody>
      </p:sp>
    </p:spTree>
    <p:extLst>
      <p:ext uri="{BB962C8B-B14F-4D97-AF65-F5344CB8AC3E}">
        <p14:creationId xmlns:p14="http://schemas.microsoft.com/office/powerpoint/2010/main" val="2853675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E78A2-472A-9947-A52E-03641D78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Exercise – Baseball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FEF98-AE83-6244-83BF-A5571F37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Highest salary earned for 2014</a:t>
            </a:r>
          </a:p>
        </p:txBody>
      </p:sp>
    </p:spTree>
    <p:extLst>
      <p:ext uri="{BB962C8B-B14F-4D97-AF65-F5344CB8AC3E}">
        <p14:creationId xmlns:p14="http://schemas.microsoft.com/office/powerpoint/2010/main" val="3677866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BB8D1A9-48E9-D34D-B94D-D2D45329D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606251"/>
              </p:ext>
            </p:extLst>
          </p:nvPr>
        </p:nvGraphicFramePr>
        <p:xfrm>
          <a:off x="604007" y="2223578"/>
          <a:ext cx="818390" cy="3901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9195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09195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27" name="Right Arrow 26">
            <a:extLst>
              <a:ext uri="{FF2B5EF4-FFF2-40B4-BE49-F238E27FC236}">
                <a16:creationId xmlns:a16="http://schemas.microsoft.com/office/drawing/2014/main" id="{D078B6ED-B48A-0D42-BB88-3D00CBC481DE}"/>
              </a:ext>
            </a:extLst>
          </p:cNvPr>
          <p:cNvSpPr/>
          <p:nvPr/>
        </p:nvSpPr>
        <p:spPr>
          <a:xfrm>
            <a:off x="1632219" y="3558878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124C19-9D93-114A-B2D7-FC17625AA315}"/>
              </a:ext>
            </a:extLst>
          </p:cNvPr>
          <p:cNvSpPr txBox="1"/>
          <p:nvPr/>
        </p:nvSpPr>
        <p:spPr>
          <a:xfrm>
            <a:off x="1994253" y="1834166"/>
            <a:ext cx="22382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Aggregate</a:t>
            </a:r>
            <a:br>
              <a:rPr lang="en-US" sz="3000" b="1" dirty="0"/>
            </a:br>
            <a:r>
              <a:rPr lang="en-US" sz="3000" b="1" dirty="0"/>
              <a:t>(with MEAN)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B4D8867-4433-1749-BACD-77689FEC6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379696"/>
              </p:ext>
            </p:extLst>
          </p:nvPr>
        </p:nvGraphicFramePr>
        <p:xfrm>
          <a:off x="3027129" y="3221663"/>
          <a:ext cx="1592012" cy="975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92012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Mean(D)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3.71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E4B8AA85-6689-3244-9F3C-D06544045BA2}"/>
              </a:ext>
            </a:extLst>
          </p:cNvPr>
          <p:cNvSpPr txBox="1"/>
          <p:nvPr/>
        </p:nvSpPr>
        <p:spPr>
          <a:xfrm>
            <a:off x="333679" y="166188"/>
            <a:ext cx="4718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AGGREGATE and GROUP</a:t>
            </a:r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A480F905-859C-224C-8672-355487CA0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448993"/>
              </p:ext>
            </p:extLst>
          </p:nvPr>
        </p:nvGraphicFramePr>
        <p:xfrm>
          <a:off x="5662691" y="2790390"/>
          <a:ext cx="818390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9195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09195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6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BE0B1975-0C28-6C49-B4FA-1429F33A6AC0}"/>
              </a:ext>
            </a:extLst>
          </p:cNvPr>
          <p:cNvSpPr txBox="1"/>
          <p:nvPr/>
        </p:nvSpPr>
        <p:spPr>
          <a:xfrm>
            <a:off x="6427263" y="2806164"/>
            <a:ext cx="1524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Group By G</a:t>
            </a:r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616E48A9-8380-7848-86C8-8DFF8522B9FB}"/>
              </a:ext>
            </a:extLst>
          </p:cNvPr>
          <p:cNvSpPr/>
          <p:nvPr/>
        </p:nvSpPr>
        <p:spPr>
          <a:xfrm>
            <a:off x="6546903" y="3719849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456BD112-518B-0042-9A7C-6E677184D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870855"/>
              </p:ext>
            </p:extLst>
          </p:nvPr>
        </p:nvGraphicFramePr>
        <p:xfrm>
          <a:off x="7985606" y="2790390"/>
          <a:ext cx="807958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979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0397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F2C9EB45-C857-0D41-91B1-CBA318DB52CE}"/>
              </a:ext>
            </a:extLst>
          </p:cNvPr>
          <p:cNvSpPr txBox="1"/>
          <p:nvPr/>
        </p:nvSpPr>
        <p:spPr>
          <a:xfrm>
            <a:off x="8885037" y="2806164"/>
            <a:ext cx="1544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Aggregate 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with SUM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07375F3E-F45E-9248-AAC7-9BF00A1A83BE}"/>
              </a:ext>
            </a:extLst>
          </p:cNvPr>
          <p:cNvSpPr/>
          <p:nvPr/>
        </p:nvSpPr>
        <p:spPr>
          <a:xfrm>
            <a:off x="8954883" y="3719849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AE69532F-FB93-6C4D-A402-F6C601F02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99548"/>
              </p:ext>
            </p:extLst>
          </p:nvPr>
        </p:nvGraphicFramePr>
        <p:xfrm>
          <a:off x="10443741" y="3041381"/>
          <a:ext cx="1662546" cy="1463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5513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1197033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Sum(X)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F6D93EBB-A9FA-9047-913A-D81C0C7A9114}"/>
              </a:ext>
            </a:extLst>
          </p:cNvPr>
          <p:cNvSpPr txBox="1"/>
          <p:nvPr/>
        </p:nvSpPr>
        <p:spPr>
          <a:xfrm>
            <a:off x="5662691" y="1834166"/>
            <a:ext cx="35687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Group and Aggregate</a:t>
            </a:r>
          </a:p>
        </p:txBody>
      </p:sp>
    </p:spTree>
    <p:extLst>
      <p:ext uri="{BB962C8B-B14F-4D97-AF65-F5344CB8AC3E}">
        <p14:creationId xmlns:p14="http://schemas.microsoft.com/office/powerpoint/2010/main" val="194495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 animBg="1"/>
      <p:bldP spid="60" grpId="0"/>
      <p:bldP spid="61" grpId="0" animBg="1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BB8D1A9-48E9-D34D-B94D-D2D45329D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89313"/>
              </p:ext>
            </p:extLst>
          </p:nvPr>
        </p:nvGraphicFramePr>
        <p:xfrm>
          <a:off x="591142" y="1822051"/>
          <a:ext cx="940612" cy="4389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70306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70306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27" name="Right Arrow 26">
            <a:extLst>
              <a:ext uri="{FF2B5EF4-FFF2-40B4-BE49-F238E27FC236}">
                <a16:creationId xmlns:a16="http://schemas.microsoft.com/office/drawing/2014/main" id="{D078B6ED-B48A-0D42-BB88-3D00CBC481DE}"/>
              </a:ext>
            </a:extLst>
          </p:cNvPr>
          <p:cNvSpPr/>
          <p:nvPr/>
        </p:nvSpPr>
        <p:spPr>
          <a:xfrm>
            <a:off x="1658529" y="3377723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B4D8867-4433-1749-BACD-77689FEC6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307623"/>
              </p:ext>
            </p:extLst>
          </p:nvPr>
        </p:nvGraphicFramePr>
        <p:xfrm>
          <a:off x="3076169" y="3316951"/>
          <a:ext cx="1592545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92545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Mean(D)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3.71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00733AF-7767-2647-BFD6-3A07284B3D24}"/>
              </a:ext>
            </a:extLst>
          </p:cNvPr>
          <p:cNvSpPr txBox="1"/>
          <p:nvPr/>
        </p:nvSpPr>
        <p:spPr>
          <a:xfrm>
            <a:off x="5715490" y="2362060"/>
            <a:ext cx="31854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AVG(D)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18FC9F-4F01-4827-9AF6-946BE3707243}"/>
              </a:ext>
            </a:extLst>
          </p:cNvPr>
          <p:cNvSpPr txBox="1"/>
          <p:nvPr/>
        </p:nvSpPr>
        <p:spPr>
          <a:xfrm>
            <a:off x="333679" y="166188"/>
            <a:ext cx="371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AGGREGATE in 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D368AB-772B-41BF-BBE3-F1B750CDD904}"/>
              </a:ext>
            </a:extLst>
          </p:cNvPr>
          <p:cNvSpPr txBox="1"/>
          <p:nvPr/>
        </p:nvSpPr>
        <p:spPr>
          <a:xfrm>
            <a:off x="6984411" y="3802047"/>
            <a:ext cx="4533512" cy="240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dirty="0"/>
              <a:t>Other Common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COUNT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26AB80-4115-48EF-BCF2-4112BC77D609}"/>
              </a:ext>
            </a:extLst>
          </p:cNvPr>
          <p:cNvSpPr/>
          <p:nvPr/>
        </p:nvSpPr>
        <p:spPr>
          <a:xfrm>
            <a:off x="7308233" y="2433894"/>
            <a:ext cx="1381947" cy="40431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urved Connector 6"/>
          <p:cNvCxnSpPr>
            <a:cxnSpLocks/>
          </p:cNvCxnSpPr>
          <p:nvPr/>
        </p:nvCxnSpPr>
        <p:spPr>
          <a:xfrm rot="16200000" flipH="1">
            <a:off x="8311381" y="2862261"/>
            <a:ext cx="972306" cy="907267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85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A480F905-859C-224C-8672-355487CA0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656319"/>
              </p:ext>
            </p:extLst>
          </p:nvPr>
        </p:nvGraphicFramePr>
        <p:xfrm>
          <a:off x="491844" y="2717928"/>
          <a:ext cx="971018" cy="2743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5509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8550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57" name="Right Arrow 56">
            <a:extLst>
              <a:ext uri="{FF2B5EF4-FFF2-40B4-BE49-F238E27FC236}">
                <a16:creationId xmlns:a16="http://schemas.microsoft.com/office/drawing/2014/main" id="{616E48A9-8380-7848-86C8-8DFF8522B9FB}"/>
              </a:ext>
            </a:extLst>
          </p:cNvPr>
          <p:cNvSpPr/>
          <p:nvPr/>
        </p:nvSpPr>
        <p:spPr>
          <a:xfrm>
            <a:off x="1691013" y="3685753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456BD112-518B-0042-9A7C-6E677184D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789359"/>
              </p:ext>
            </p:extLst>
          </p:nvPr>
        </p:nvGraphicFramePr>
        <p:xfrm>
          <a:off x="3165238" y="2717928"/>
          <a:ext cx="895266" cy="2743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7633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47633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61" name="Right Arrow 60">
            <a:extLst>
              <a:ext uri="{FF2B5EF4-FFF2-40B4-BE49-F238E27FC236}">
                <a16:creationId xmlns:a16="http://schemas.microsoft.com/office/drawing/2014/main" id="{07375F3E-F45E-9248-AAC7-9BF00A1A83BE}"/>
              </a:ext>
            </a:extLst>
          </p:cNvPr>
          <p:cNvSpPr/>
          <p:nvPr/>
        </p:nvSpPr>
        <p:spPr>
          <a:xfrm>
            <a:off x="4288654" y="3643269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AE69532F-FB93-6C4D-A402-F6C601F02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321852"/>
              </p:ext>
            </p:extLst>
          </p:nvPr>
        </p:nvGraphicFramePr>
        <p:xfrm>
          <a:off x="5762878" y="3359298"/>
          <a:ext cx="807966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983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03983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AC5E616-D0E2-D44E-B03C-92C3DAB3E08A}"/>
              </a:ext>
            </a:extLst>
          </p:cNvPr>
          <p:cNvSpPr txBox="1"/>
          <p:nvPr/>
        </p:nvSpPr>
        <p:spPr>
          <a:xfrm>
            <a:off x="7482578" y="2727827"/>
            <a:ext cx="31854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SUM(X)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 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73481D-53D5-4174-B466-30E15027219F}"/>
              </a:ext>
            </a:extLst>
          </p:cNvPr>
          <p:cNvSpPr txBox="1"/>
          <p:nvPr/>
        </p:nvSpPr>
        <p:spPr>
          <a:xfrm>
            <a:off x="333679" y="166188"/>
            <a:ext cx="598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AGGREGATE and GROUP in SQL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8AEE33-C292-4C84-B4F4-62842CC971AA}"/>
              </a:ext>
            </a:extLst>
          </p:cNvPr>
          <p:cNvSpPr/>
          <p:nvPr/>
        </p:nvSpPr>
        <p:spPr>
          <a:xfrm>
            <a:off x="7559329" y="3704033"/>
            <a:ext cx="2393564" cy="40431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FCD0A3-0D01-4304-A625-83286FAD03D1}"/>
              </a:ext>
            </a:extLst>
          </p:cNvPr>
          <p:cNvSpPr/>
          <p:nvPr/>
        </p:nvSpPr>
        <p:spPr>
          <a:xfrm>
            <a:off x="9059874" y="2817974"/>
            <a:ext cx="1500375" cy="40431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91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E78A2-472A-9947-A52E-03641D78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Exercise – Baseball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FEF98-AE83-6244-83BF-A5571F37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Highest salary earned for 2014</a:t>
            </a:r>
          </a:p>
          <a:p>
            <a:r>
              <a:rPr lang="en-US" dirty="0"/>
              <a:t>Number of players that batted at least once</a:t>
            </a:r>
          </a:p>
          <a:p>
            <a:r>
              <a:rPr lang="en-US" dirty="0"/>
              <a:t>Average salary for each team</a:t>
            </a:r>
          </a:p>
          <a:p>
            <a:endParaRPr lang="en-US" dirty="0"/>
          </a:p>
          <a:p>
            <a:r>
              <a:rPr lang="en-US" dirty="0"/>
              <a:t>Recall common AGGREGATE </a:t>
            </a:r>
            <a:r>
              <a:rPr lang="en-US" i="1" dirty="0">
                <a:solidFill>
                  <a:srgbClr val="FF0000"/>
                </a:solidFill>
              </a:rPr>
              <a:t>functions</a:t>
            </a:r>
            <a:r>
              <a:rPr lang="en-US" dirty="0"/>
              <a:t>: MIN, MAX, SUM, AVG, COUNT</a:t>
            </a:r>
          </a:p>
        </p:txBody>
      </p:sp>
    </p:spTree>
    <p:extLst>
      <p:ext uri="{BB962C8B-B14F-4D97-AF65-F5344CB8AC3E}">
        <p14:creationId xmlns:p14="http://schemas.microsoft.com/office/powerpoint/2010/main" val="2185023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1733-A59B-4FBC-9791-EDA463A1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585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Joining Tables</a:t>
            </a:r>
          </a:p>
        </p:txBody>
      </p:sp>
    </p:spTree>
    <p:extLst>
      <p:ext uri="{BB962C8B-B14F-4D97-AF65-F5344CB8AC3E}">
        <p14:creationId xmlns:p14="http://schemas.microsoft.com/office/powerpoint/2010/main" val="1707904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483297F-7792-9145-8BEA-1CF920A35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628898"/>
              </p:ext>
            </p:extLst>
          </p:nvPr>
        </p:nvGraphicFramePr>
        <p:xfrm>
          <a:off x="455723" y="1051286"/>
          <a:ext cx="1122901" cy="11271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54515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02626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401DCB-471E-8642-A45C-5A6A8135D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361982"/>
              </p:ext>
            </p:extLst>
          </p:nvPr>
        </p:nvGraphicFramePr>
        <p:xfrm>
          <a:off x="481344" y="2543893"/>
          <a:ext cx="109728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12076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4DC63C8-1F76-F241-A853-A2D1D78F9BD9}"/>
              </a:ext>
            </a:extLst>
          </p:cNvPr>
          <p:cNvSpPr txBox="1"/>
          <p:nvPr/>
        </p:nvSpPr>
        <p:spPr>
          <a:xfrm>
            <a:off x="822235" y="21758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2BF7F8-0317-2A49-906D-2E8417D38308}"/>
              </a:ext>
            </a:extLst>
          </p:cNvPr>
          <p:cNvSpPr txBox="1"/>
          <p:nvPr/>
        </p:nvSpPr>
        <p:spPr>
          <a:xfrm>
            <a:off x="809424" y="6813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35503-9714-CF42-A970-D371FDA5EAB3}"/>
              </a:ext>
            </a:extLst>
          </p:cNvPr>
          <p:cNvSpPr txBox="1"/>
          <p:nvPr/>
        </p:nvSpPr>
        <p:spPr>
          <a:xfrm>
            <a:off x="1565813" y="1900897"/>
            <a:ext cx="1967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ojoin</a:t>
            </a:r>
            <a:r>
              <a:rPr lang="en-US" b="1" dirty="0"/>
              <a:t>(T1.G1,T2.G2)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A80429B-7245-9146-8A20-A9D7AD63C994}"/>
              </a:ext>
            </a:extLst>
          </p:cNvPr>
          <p:cNvSpPr/>
          <p:nvPr/>
        </p:nvSpPr>
        <p:spPr>
          <a:xfrm>
            <a:off x="1841137" y="2264924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57665-FD9B-3142-A567-10990036B623}"/>
              </a:ext>
            </a:extLst>
          </p:cNvPr>
          <p:cNvSpPr txBox="1"/>
          <p:nvPr/>
        </p:nvSpPr>
        <p:spPr>
          <a:xfrm>
            <a:off x="1841137" y="796236"/>
            <a:ext cx="926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Outer</a:t>
            </a:r>
          </a:p>
          <a:p>
            <a:pPr algn="ctr"/>
            <a:r>
              <a:rPr lang="en-US" sz="2400" b="1" dirty="0"/>
              <a:t>Join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A4A1019-9BEF-BF40-9365-A8BE91B3A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05388"/>
              </p:ext>
            </p:extLst>
          </p:nvPr>
        </p:nvGraphicFramePr>
        <p:xfrm>
          <a:off x="3559604" y="1698700"/>
          <a:ext cx="2194560" cy="14114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4705492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580398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5619931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020950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C1E326D-A524-5240-8AF8-20DDAA983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698355"/>
              </p:ext>
            </p:extLst>
          </p:nvPr>
        </p:nvGraphicFramePr>
        <p:xfrm>
          <a:off x="6598615" y="1051286"/>
          <a:ext cx="1122901" cy="11271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54515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02626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A26979C-EF81-9D43-BEC1-09963ACB2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413398"/>
              </p:ext>
            </p:extLst>
          </p:nvPr>
        </p:nvGraphicFramePr>
        <p:xfrm>
          <a:off x="6624236" y="2543893"/>
          <a:ext cx="109728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12076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4041AAB-1C01-DD43-8E8F-DCA02F95E524}"/>
              </a:ext>
            </a:extLst>
          </p:cNvPr>
          <p:cNvSpPr txBox="1"/>
          <p:nvPr/>
        </p:nvSpPr>
        <p:spPr>
          <a:xfrm>
            <a:off x="6965127" y="21758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7DA088-5BB4-124D-AC3E-B380587ACAD6}"/>
              </a:ext>
            </a:extLst>
          </p:cNvPr>
          <p:cNvSpPr txBox="1"/>
          <p:nvPr/>
        </p:nvSpPr>
        <p:spPr>
          <a:xfrm>
            <a:off x="6952316" y="6813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346CCD-DF40-F443-910F-30433282162C}"/>
              </a:ext>
            </a:extLst>
          </p:cNvPr>
          <p:cNvSpPr txBox="1"/>
          <p:nvPr/>
        </p:nvSpPr>
        <p:spPr>
          <a:xfrm>
            <a:off x="7708705" y="1900897"/>
            <a:ext cx="189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ijoin(T1.G1,T2.G2)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0D9FC73E-5D93-A346-91EC-E0FE05950601}"/>
              </a:ext>
            </a:extLst>
          </p:cNvPr>
          <p:cNvSpPr/>
          <p:nvPr/>
        </p:nvSpPr>
        <p:spPr>
          <a:xfrm>
            <a:off x="7984029" y="2264924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298FA5-D40C-9A47-A444-298A8FB703A1}"/>
              </a:ext>
            </a:extLst>
          </p:cNvPr>
          <p:cNvSpPr txBox="1"/>
          <p:nvPr/>
        </p:nvSpPr>
        <p:spPr>
          <a:xfrm>
            <a:off x="8016603" y="796236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Inner</a:t>
            </a:r>
          </a:p>
          <a:p>
            <a:pPr algn="ctr"/>
            <a:r>
              <a:rPr lang="en-US" sz="2400" b="1" dirty="0"/>
              <a:t>Join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F07DE9D-1B20-454A-BB39-23DDA19AB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939551"/>
              </p:ext>
            </p:extLst>
          </p:nvPr>
        </p:nvGraphicFramePr>
        <p:xfrm>
          <a:off x="9702496" y="1982974"/>
          <a:ext cx="2194560" cy="8428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4705492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580398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5619931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C9C4D79-B899-704C-9FE8-E749D705E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662839"/>
              </p:ext>
            </p:extLst>
          </p:nvPr>
        </p:nvGraphicFramePr>
        <p:xfrm>
          <a:off x="481344" y="4118501"/>
          <a:ext cx="1122901" cy="11271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54515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02626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4434D0C-E608-B74F-9B25-B3D552B88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850980"/>
              </p:ext>
            </p:extLst>
          </p:nvPr>
        </p:nvGraphicFramePr>
        <p:xfrm>
          <a:off x="506965" y="5611108"/>
          <a:ext cx="109728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1207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C2674F7-51AF-374B-ADAF-7A6C3B856162}"/>
              </a:ext>
            </a:extLst>
          </p:cNvPr>
          <p:cNvSpPr txBox="1"/>
          <p:nvPr/>
        </p:nvSpPr>
        <p:spPr>
          <a:xfrm>
            <a:off x="847856" y="52430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3D5CBD-8295-6947-8C58-A99224F6650A}"/>
              </a:ext>
            </a:extLst>
          </p:cNvPr>
          <p:cNvSpPr txBox="1"/>
          <p:nvPr/>
        </p:nvSpPr>
        <p:spPr>
          <a:xfrm>
            <a:off x="835045" y="37485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2DB04F-D690-CB49-83AF-7B2A087448AC}"/>
              </a:ext>
            </a:extLst>
          </p:cNvPr>
          <p:cNvSpPr txBox="1"/>
          <p:nvPr/>
        </p:nvSpPr>
        <p:spPr>
          <a:xfrm>
            <a:off x="1591434" y="4968112"/>
            <a:ext cx="189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ljoin</a:t>
            </a:r>
            <a:r>
              <a:rPr lang="en-US" b="1" dirty="0"/>
              <a:t>(T1.G1,T2.G2)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9484B682-3463-1644-B109-129C7F9A2D0D}"/>
              </a:ext>
            </a:extLst>
          </p:cNvPr>
          <p:cNvSpPr/>
          <p:nvPr/>
        </p:nvSpPr>
        <p:spPr>
          <a:xfrm>
            <a:off x="1866758" y="5332139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06704-B930-1146-B568-10B0B6C0CF4A}"/>
              </a:ext>
            </a:extLst>
          </p:cNvPr>
          <p:cNvSpPr txBox="1"/>
          <p:nvPr/>
        </p:nvSpPr>
        <p:spPr>
          <a:xfrm>
            <a:off x="1983489" y="3863451"/>
            <a:ext cx="6928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Left</a:t>
            </a:r>
          </a:p>
          <a:p>
            <a:pPr algn="ctr"/>
            <a:r>
              <a:rPr lang="en-US" sz="2400" b="1" dirty="0"/>
              <a:t>Join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3EA1BD7-A32B-944D-A71B-E34DDF604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939722"/>
              </p:ext>
            </p:extLst>
          </p:nvPr>
        </p:nvGraphicFramePr>
        <p:xfrm>
          <a:off x="3562457" y="4913882"/>
          <a:ext cx="2194560" cy="11271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4705492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580398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5619931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D5390EC-B729-844D-9445-B8A658AC1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182340"/>
              </p:ext>
            </p:extLst>
          </p:nvPr>
        </p:nvGraphicFramePr>
        <p:xfrm>
          <a:off x="6624236" y="4118501"/>
          <a:ext cx="1122901" cy="11271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54515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02626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94E4D6E-1011-8D45-98B1-B37180775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762542"/>
              </p:ext>
            </p:extLst>
          </p:nvPr>
        </p:nvGraphicFramePr>
        <p:xfrm>
          <a:off x="6649857" y="5611108"/>
          <a:ext cx="109728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12076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52283EB3-046B-EB42-B9EC-7907CDEC47F1}"/>
              </a:ext>
            </a:extLst>
          </p:cNvPr>
          <p:cNvSpPr txBox="1"/>
          <p:nvPr/>
        </p:nvSpPr>
        <p:spPr>
          <a:xfrm>
            <a:off x="6990748" y="52430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4FF990-EC08-8D45-AD06-052C8565D5BB}"/>
              </a:ext>
            </a:extLst>
          </p:cNvPr>
          <p:cNvSpPr txBox="1"/>
          <p:nvPr/>
        </p:nvSpPr>
        <p:spPr>
          <a:xfrm>
            <a:off x="6977937" y="37485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80A83B-CF35-8C41-A3B0-76621CB259C8}"/>
              </a:ext>
            </a:extLst>
          </p:cNvPr>
          <p:cNvSpPr txBox="1"/>
          <p:nvPr/>
        </p:nvSpPr>
        <p:spPr>
          <a:xfrm>
            <a:off x="7734326" y="4968112"/>
            <a:ext cx="192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rjoin(T1.G1,T2.G2)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26E73DC7-FBEC-4241-B267-0740E713639B}"/>
              </a:ext>
            </a:extLst>
          </p:cNvPr>
          <p:cNvSpPr/>
          <p:nvPr/>
        </p:nvSpPr>
        <p:spPr>
          <a:xfrm>
            <a:off x="8009650" y="5332139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DFD1A3-BA79-D34A-AD5A-BFC23E3CF495}"/>
              </a:ext>
            </a:extLst>
          </p:cNvPr>
          <p:cNvSpPr txBox="1"/>
          <p:nvPr/>
        </p:nvSpPr>
        <p:spPr>
          <a:xfrm>
            <a:off x="8048476" y="3863451"/>
            <a:ext cx="848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Right</a:t>
            </a:r>
          </a:p>
          <a:p>
            <a:pPr algn="ctr"/>
            <a:r>
              <a:rPr lang="en-US" sz="2400" b="1" dirty="0"/>
              <a:t>Join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7ECE2381-8636-6F45-8902-E71ADB73C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95385"/>
              </p:ext>
            </p:extLst>
          </p:nvPr>
        </p:nvGraphicFramePr>
        <p:xfrm>
          <a:off x="9702496" y="4765915"/>
          <a:ext cx="2194560" cy="11271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4705492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580398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5619931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0209505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9EFF55D5-F66F-7A41-A9E3-FB08EA52AA6F}"/>
              </a:ext>
            </a:extLst>
          </p:cNvPr>
          <p:cNvSpPr txBox="1"/>
          <p:nvPr/>
        </p:nvSpPr>
        <p:spPr>
          <a:xfrm>
            <a:off x="177964" y="51790"/>
            <a:ext cx="2729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Joining Tables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AA6492-1690-4DD8-84F5-57292CCD747D}"/>
              </a:ext>
            </a:extLst>
          </p:cNvPr>
          <p:cNvSpPr/>
          <p:nvPr/>
        </p:nvSpPr>
        <p:spPr>
          <a:xfrm>
            <a:off x="296330" y="698121"/>
            <a:ext cx="5596662" cy="3028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ECD5806-4609-4A10-BF9D-BFCEE56E1DB9}"/>
              </a:ext>
            </a:extLst>
          </p:cNvPr>
          <p:cNvSpPr/>
          <p:nvPr/>
        </p:nvSpPr>
        <p:spPr>
          <a:xfrm>
            <a:off x="6400798" y="698121"/>
            <a:ext cx="5596662" cy="3028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DEB99E-199F-4751-BDAD-4ED8F49DDA93}"/>
              </a:ext>
            </a:extLst>
          </p:cNvPr>
          <p:cNvSpPr/>
          <p:nvPr/>
        </p:nvSpPr>
        <p:spPr>
          <a:xfrm>
            <a:off x="304441" y="3798303"/>
            <a:ext cx="5596662" cy="2990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0838C2-76FA-42B8-AD6E-84B840150745}"/>
              </a:ext>
            </a:extLst>
          </p:cNvPr>
          <p:cNvSpPr/>
          <p:nvPr/>
        </p:nvSpPr>
        <p:spPr>
          <a:xfrm>
            <a:off x="6400798" y="3798303"/>
            <a:ext cx="5596662" cy="2990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3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 animBg="1"/>
      <p:bldP spid="19" grpId="0"/>
      <p:bldP spid="23" grpId="0"/>
      <p:bldP spid="24" grpId="0"/>
      <p:bldP spid="25" grpId="0"/>
      <p:bldP spid="26" grpId="0" animBg="1"/>
      <p:bldP spid="27" grpId="0"/>
      <p:bldP spid="31" grpId="0"/>
      <p:bldP spid="32" grpId="0"/>
      <p:bldP spid="33" grpId="0"/>
      <p:bldP spid="34" grpId="0" animBg="1"/>
      <p:bldP spid="35" grpId="0"/>
      <p:bldP spid="38" grpId="0" animBg="1"/>
      <p:bldP spid="39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2FEFF7-D518-B34D-88AE-BF83FDC6D2CF}"/>
              </a:ext>
            </a:extLst>
          </p:cNvPr>
          <p:cNvSpPr txBox="1"/>
          <p:nvPr/>
        </p:nvSpPr>
        <p:spPr>
          <a:xfrm>
            <a:off x="8856589" y="119648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????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DC702A1-D0A6-E446-AD12-6004C0D9156A}"/>
              </a:ext>
            </a:extLst>
          </p:cNvPr>
          <p:cNvSpPr/>
          <p:nvPr/>
        </p:nvSpPr>
        <p:spPr>
          <a:xfrm>
            <a:off x="8671107" y="1535203"/>
            <a:ext cx="917977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6B41DD-DD24-464A-81C5-3DFDBE665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48183"/>
              </p:ext>
            </p:extLst>
          </p:nvPr>
        </p:nvGraphicFramePr>
        <p:xfrm>
          <a:off x="7069724" y="860107"/>
          <a:ext cx="638761" cy="14114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324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25521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521461-17E2-7745-BF0A-28AAC735C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476949"/>
              </p:ext>
            </p:extLst>
          </p:nvPr>
        </p:nvGraphicFramePr>
        <p:xfrm>
          <a:off x="9740425" y="1266820"/>
          <a:ext cx="2039823" cy="85282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5023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Sum(X)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Sum(Y)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BA7DEBB-F405-864F-B795-59B6E1B199AE}"/>
              </a:ext>
            </a:extLst>
          </p:cNvPr>
          <p:cNvSpPr txBox="1"/>
          <p:nvPr/>
        </p:nvSpPr>
        <p:spPr>
          <a:xfrm>
            <a:off x="10777681" y="509028"/>
            <a:ext cx="7829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Task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37E9884-981E-5D43-9DFE-8AF66499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788502"/>
              </p:ext>
            </p:extLst>
          </p:nvPr>
        </p:nvGraphicFramePr>
        <p:xfrm>
          <a:off x="7856909" y="840409"/>
          <a:ext cx="680324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1814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9851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816209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6BB71E8-F858-E344-9386-DD635DA0AC93}"/>
              </a:ext>
            </a:extLst>
          </p:cNvPr>
          <p:cNvSpPr txBox="1"/>
          <p:nvPr/>
        </p:nvSpPr>
        <p:spPr>
          <a:xfrm>
            <a:off x="7942189" y="4710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F157F9-9CF2-0B4B-8828-0980C0636119}"/>
              </a:ext>
            </a:extLst>
          </p:cNvPr>
          <p:cNvSpPr txBox="1"/>
          <p:nvPr/>
        </p:nvSpPr>
        <p:spPr>
          <a:xfrm>
            <a:off x="7165970" y="5090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CE3185-11D2-364E-A7FC-A11B13DE1B78}"/>
              </a:ext>
            </a:extLst>
          </p:cNvPr>
          <p:cNvSpPr/>
          <p:nvPr/>
        </p:nvSpPr>
        <p:spPr>
          <a:xfrm>
            <a:off x="6866792" y="413998"/>
            <a:ext cx="5064797" cy="2208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108EE1B-9DB5-7449-93A2-38F186C6B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765853"/>
              </p:ext>
            </p:extLst>
          </p:nvPr>
        </p:nvGraphicFramePr>
        <p:xfrm>
          <a:off x="114715" y="2823382"/>
          <a:ext cx="680432" cy="14114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8862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1157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958F6C6-664C-3E49-AEA4-F9755B6CC9EB}"/>
              </a:ext>
            </a:extLst>
          </p:cNvPr>
          <p:cNvSpPr txBox="1"/>
          <p:nvPr/>
        </p:nvSpPr>
        <p:spPr>
          <a:xfrm>
            <a:off x="258464" y="24579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4C00D40-FA5C-F542-A424-05DB4B572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616443"/>
              </p:ext>
            </p:extLst>
          </p:nvPr>
        </p:nvGraphicFramePr>
        <p:xfrm>
          <a:off x="114715" y="4604130"/>
          <a:ext cx="680432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654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02778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816209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DC986E1-D79A-F24C-99FF-D48B120468A5}"/>
              </a:ext>
            </a:extLst>
          </p:cNvPr>
          <p:cNvSpPr txBox="1"/>
          <p:nvPr/>
        </p:nvSpPr>
        <p:spPr>
          <a:xfrm>
            <a:off x="249496" y="42387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54C581-15F0-DC4A-978E-5B54D92C49D9}"/>
              </a:ext>
            </a:extLst>
          </p:cNvPr>
          <p:cNvSpPr txBox="1"/>
          <p:nvPr/>
        </p:nvSpPr>
        <p:spPr>
          <a:xfrm>
            <a:off x="855079" y="3167249"/>
            <a:ext cx="154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Group_By</a:t>
            </a:r>
            <a:r>
              <a:rPr lang="en-US" b="1" dirty="0"/>
              <a:t>(G1)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B60F862-093C-A84C-9969-EC8F1D03DB97}"/>
              </a:ext>
            </a:extLst>
          </p:cNvPr>
          <p:cNvSpPr/>
          <p:nvPr/>
        </p:nvSpPr>
        <p:spPr>
          <a:xfrm>
            <a:off x="958463" y="3553262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CDD7FA-0209-4248-856E-4C0E4CA86DF1}"/>
              </a:ext>
            </a:extLst>
          </p:cNvPr>
          <p:cNvSpPr txBox="1"/>
          <p:nvPr/>
        </p:nvSpPr>
        <p:spPr>
          <a:xfrm>
            <a:off x="854116" y="4864364"/>
            <a:ext cx="154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Group_By</a:t>
            </a:r>
            <a:r>
              <a:rPr lang="en-US" b="1" dirty="0"/>
              <a:t>(G2)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CCE0CA18-634C-4D46-A41E-18082A6A0EB1}"/>
              </a:ext>
            </a:extLst>
          </p:cNvPr>
          <p:cNvSpPr/>
          <p:nvPr/>
        </p:nvSpPr>
        <p:spPr>
          <a:xfrm>
            <a:off x="984028" y="5250377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14E8EA2-7EF1-8A49-976E-663E8A1A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965992"/>
              </p:ext>
            </p:extLst>
          </p:nvPr>
        </p:nvGraphicFramePr>
        <p:xfrm>
          <a:off x="2353372" y="2823382"/>
          <a:ext cx="650434" cy="14114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982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60606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B8C03B3-3733-3843-8058-C32497C30C3A}"/>
              </a:ext>
            </a:extLst>
          </p:cNvPr>
          <p:cNvSpPr txBox="1"/>
          <p:nvPr/>
        </p:nvSpPr>
        <p:spPr>
          <a:xfrm>
            <a:off x="2472110" y="24579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1C2EB86-E104-6646-8F31-1EA7BF89F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961788"/>
              </p:ext>
            </p:extLst>
          </p:nvPr>
        </p:nvGraphicFramePr>
        <p:xfrm>
          <a:off x="2353374" y="4604130"/>
          <a:ext cx="650432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34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85092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16209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0F45212-A5CF-194C-B55E-296EA6A76D55}"/>
              </a:ext>
            </a:extLst>
          </p:cNvPr>
          <p:cNvSpPr txBox="1"/>
          <p:nvPr/>
        </p:nvSpPr>
        <p:spPr>
          <a:xfrm>
            <a:off x="2463142" y="42387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FEE3D9-87C3-0E43-AE56-7CF06FD8D85D}"/>
              </a:ext>
            </a:extLst>
          </p:cNvPr>
          <p:cNvSpPr txBox="1"/>
          <p:nvPr/>
        </p:nvSpPr>
        <p:spPr>
          <a:xfrm>
            <a:off x="3026830" y="3167249"/>
            <a:ext cx="137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Agg</a:t>
            </a:r>
            <a:r>
              <a:rPr lang="en-US" b="1" dirty="0"/>
              <a:t>(Sum(X))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99E0CFBC-88E1-684D-B501-A4910FC7ACDB}"/>
              </a:ext>
            </a:extLst>
          </p:cNvPr>
          <p:cNvSpPr/>
          <p:nvPr/>
        </p:nvSpPr>
        <p:spPr>
          <a:xfrm>
            <a:off x="3113363" y="3553262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1A7587-A465-2E4D-8F99-D3A72E1C588B}"/>
              </a:ext>
            </a:extLst>
          </p:cNvPr>
          <p:cNvSpPr txBox="1"/>
          <p:nvPr/>
        </p:nvSpPr>
        <p:spPr>
          <a:xfrm>
            <a:off x="3026830" y="4864364"/>
            <a:ext cx="137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Agg</a:t>
            </a:r>
            <a:r>
              <a:rPr lang="en-US" b="1" dirty="0"/>
              <a:t>(Sum(Y))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E056FACA-23C0-CB49-B7EB-6E023DFE5E7A}"/>
              </a:ext>
            </a:extLst>
          </p:cNvPr>
          <p:cNvSpPr/>
          <p:nvPr/>
        </p:nvSpPr>
        <p:spPr>
          <a:xfrm>
            <a:off x="3113363" y="5250377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DEEA14A-0BAA-C343-A1B7-D3A3E81DA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722716"/>
              </p:ext>
            </p:extLst>
          </p:nvPr>
        </p:nvGraphicFramePr>
        <p:xfrm>
          <a:off x="4508273" y="3273369"/>
          <a:ext cx="859593" cy="8428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3927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65666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X_S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181C9E-048A-5743-8EED-9E922A883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302464"/>
              </p:ext>
            </p:extLst>
          </p:nvPr>
        </p:nvGraphicFramePr>
        <p:xfrm>
          <a:off x="4503668" y="4962095"/>
          <a:ext cx="859592" cy="11271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8532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610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Y_S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106309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EB32FF2B-CD0C-F641-8D7D-05493E13F524}"/>
              </a:ext>
            </a:extLst>
          </p:cNvPr>
          <p:cNvSpPr txBox="1"/>
          <p:nvPr/>
        </p:nvSpPr>
        <p:spPr>
          <a:xfrm>
            <a:off x="4737809" y="29465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0BD907-1A32-014C-A9FE-43924FE855A2}"/>
              </a:ext>
            </a:extLst>
          </p:cNvPr>
          <p:cNvSpPr txBox="1"/>
          <p:nvPr/>
        </p:nvSpPr>
        <p:spPr>
          <a:xfrm>
            <a:off x="4737809" y="46536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16AB5B-B1C2-EF42-9CC3-B0EA7667FED3}"/>
              </a:ext>
            </a:extLst>
          </p:cNvPr>
          <p:cNvSpPr txBox="1"/>
          <p:nvPr/>
        </p:nvSpPr>
        <p:spPr>
          <a:xfrm>
            <a:off x="5062225" y="4220177"/>
            <a:ext cx="189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ijoin</a:t>
            </a:r>
            <a:r>
              <a:rPr lang="en-US" b="1" dirty="0"/>
              <a:t>(T1.G1,T2.G2)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34DA4AD2-4F69-AB4A-BD05-86FE287F3D51}"/>
              </a:ext>
            </a:extLst>
          </p:cNvPr>
          <p:cNvSpPr/>
          <p:nvPr/>
        </p:nvSpPr>
        <p:spPr>
          <a:xfrm>
            <a:off x="5454570" y="4608044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D3B38BC-C403-F34F-812E-6102A7400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512525"/>
              </p:ext>
            </p:extLst>
          </p:nvPr>
        </p:nvGraphicFramePr>
        <p:xfrm>
          <a:off x="7027789" y="4095295"/>
          <a:ext cx="182880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5203945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8781605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X_S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Y_S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36731D9-3311-914A-81B3-070287C4409E}"/>
              </a:ext>
            </a:extLst>
          </p:cNvPr>
          <p:cNvSpPr txBox="1"/>
          <p:nvPr/>
        </p:nvSpPr>
        <p:spPr>
          <a:xfrm>
            <a:off x="9001416" y="3694803"/>
            <a:ext cx="1513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Select</a:t>
            </a:r>
            <a:br>
              <a:rPr lang="en-US" b="1" dirty="0"/>
            </a:br>
            <a:r>
              <a:rPr lang="en-US" b="1" dirty="0"/>
              <a:t>(G1, X_S, Y_S)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47A8557F-65DA-DD4F-9EDF-643F5FD40D6C}"/>
              </a:ext>
            </a:extLst>
          </p:cNvPr>
          <p:cNvSpPr/>
          <p:nvPr/>
        </p:nvSpPr>
        <p:spPr>
          <a:xfrm>
            <a:off x="9045863" y="4439854"/>
            <a:ext cx="1424662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7E36F59-A8F4-A845-9B83-1E5FD6FF2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850571"/>
              </p:ext>
            </p:extLst>
          </p:nvPr>
        </p:nvGraphicFramePr>
        <p:xfrm>
          <a:off x="10630070" y="4095295"/>
          <a:ext cx="137160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8781605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X_S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Y_S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BF5A9AF1-1952-43E4-B5E0-A6A79073BF05}"/>
              </a:ext>
            </a:extLst>
          </p:cNvPr>
          <p:cNvSpPr txBox="1"/>
          <p:nvPr/>
        </p:nvSpPr>
        <p:spPr>
          <a:xfrm>
            <a:off x="333679" y="204288"/>
            <a:ext cx="547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“Solving” the Table – Task 2</a:t>
            </a:r>
          </a:p>
        </p:txBody>
      </p:sp>
    </p:spTree>
    <p:extLst>
      <p:ext uri="{BB962C8B-B14F-4D97-AF65-F5344CB8AC3E}">
        <p14:creationId xmlns:p14="http://schemas.microsoft.com/office/powerpoint/2010/main" val="148906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 animBg="1"/>
      <p:bldP spid="19" grpId="0"/>
      <p:bldP spid="20" grpId="0" animBg="1"/>
      <p:bldP spid="22" grpId="0"/>
      <p:bldP spid="24" grpId="0"/>
      <p:bldP spid="25" grpId="0"/>
      <p:bldP spid="26" grpId="0" animBg="1"/>
      <p:bldP spid="27" grpId="0"/>
      <p:bldP spid="28" grpId="0" animBg="1"/>
      <p:bldP spid="31" grpId="0"/>
      <p:bldP spid="32" grpId="0"/>
      <p:bldP spid="33" grpId="0"/>
      <p:bldP spid="34" grpId="0" animBg="1"/>
      <p:bldP spid="36" grpId="0"/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2FEFF7-D518-B34D-88AE-BF83FDC6D2CF}"/>
              </a:ext>
            </a:extLst>
          </p:cNvPr>
          <p:cNvSpPr txBox="1"/>
          <p:nvPr/>
        </p:nvSpPr>
        <p:spPr>
          <a:xfrm>
            <a:off x="8856589" y="119648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????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DC702A1-D0A6-E446-AD12-6004C0D9156A}"/>
              </a:ext>
            </a:extLst>
          </p:cNvPr>
          <p:cNvSpPr/>
          <p:nvPr/>
        </p:nvSpPr>
        <p:spPr>
          <a:xfrm>
            <a:off x="8671107" y="1535203"/>
            <a:ext cx="917977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6B41DD-DD24-464A-81C5-3DFDBE66500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69724" y="860107"/>
          <a:ext cx="638761" cy="14114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324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25521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521461-17E2-7745-BF0A-28AAC735CA5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40425" y="1266820"/>
          <a:ext cx="2039823" cy="85282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5023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Sum(X)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Sum(Y)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BA7DEBB-F405-864F-B795-59B6E1B199AE}"/>
              </a:ext>
            </a:extLst>
          </p:cNvPr>
          <p:cNvSpPr txBox="1"/>
          <p:nvPr/>
        </p:nvSpPr>
        <p:spPr>
          <a:xfrm>
            <a:off x="10777681" y="509028"/>
            <a:ext cx="7829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Task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37E9884-981E-5D43-9DFE-8AF664991D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56909" y="840409"/>
          <a:ext cx="680324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1814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9851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816209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6BB71E8-F858-E344-9386-DD635DA0AC93}"/>
              </a:ext>
            </a:extLst>
          </p:cNvPr>
          <p:cNvSpPr txBox="1"/>
          <p:nvPr/>
        </p:nvSpPr>
        <p:spPr>
          <a:xfrm>
            <a:off x="7942189" y="4710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F157F9-9CF2-0B4B-8828-0980C0636119}"/>
              </a:ext>
            </a:extLst>
          </p:cNvPr>
          <p:cNvSpPr txBox="1"/>
          <p:nvPr/>
        </p:nvSpPr>
        <p:spPr>
          <a:xfrm>
            <a:off x="7165970" y="5090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CE3185-11D2-364E-A7FC-A11B13DE1B78}"/>
              </a:ext>
            </a:extLst>
          </p:cNvPr>
          <p:cNvSpPr/>
          <p:nvPr/>
        </p:nvSpPr>
        <p:spPr>
          <a:xfrm>
            <a:off x="6866792" y="413998"/>
            <a:ext cx="5064797" cy="2208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108EE1B-9DB5-7449-93A2-38F186C6BD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715" y="2823382"/>
          <a:ext cx="680432" cy="14114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8862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1157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958F6C6-664C-3E49-AEA4-F9755B6CC9EB}"/>
              </a:ext>
            </a:extLst>
          </p:cNvPr>
          <p:cNvSpPr txBox="1"/>
          <p:nvPr/>
        </p:nvSpPr>
        <p:spPr>
          <a:xfrm>
            <a:off x="258464" y="24579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4C00D40-FA5C-F542-A424-05DB4B57274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715" y="4604130"/>
          <a:ext cx="680432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654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02778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816209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DC986E1-D79A-F24C-99FF-D48B120468A5}"/>
              </a:ext>
            </a:extLst>
          </p:cNvPr>
          <p:cNvSpPr txBox="1"/>
          <p:nvPr/>
        </p:nvSpPr>
        <p:spPr>
          <a:xfrm>
            <a:off x="249496" y="42387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54C581-15F0-DC4A-978E-5B54D92C49D9}"/>
              </a:ext>
            </a:extLst>
          </p:cNvPr>
          <p:cNvSpPr txBox="1"/>
          <p:nvPr/>
        </p:nvSpPr>
        <p:spPr>
          <a:xfrm>
            <a:off x="855079" y="3167249"/>
            <a:ext cx="154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Group_By</a:t>
            </a:r>
            <a:r>
              <a:rPr lang="en-US" b="1" dirty="0"/>
              <a:t>(G1)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B60F862-093C-A84C-9969-EC8F1D03DB97}"/>
              </a:ext>
            </a:extLst>
          </p:cNvPr>
          <p:cNvSpPr/>
          <p:nvPr/>
        </p:nvSpPr>
        <p:spPr>
          <a:xfrm>
            <a:off x="958463" y="3553262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CDD7FA-0209-4248-856E-4C0E4CA86DF1}"/>
              </a:ext>
            </a:extLst>
          </p:cNvPr>
          <p:cNvSpPr txBox="1"/>
          <p:nvPr/>
        </p:nvSpPr>
        <p:spPr>
          <a:xfrm>
            <a:off x="854116" y="4864364"/>
            <a:ext cx="154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Group_By</a:t>
            </a:r>
            <a:r>
              <a:rPr lang="en-US" b="1" dirty="0"/>
              <a:t>(G2)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CCE0CA18-634C-4D46-A41E-18082A6A0EB1}"/>
              </a:ext>
            </a:extLst>
          </p:cNvPr>
          <p:cNvSpPr/>
          <p:nvPr/>
        </p:nvSpPr>
        <p:spPr>
          <a:xfrm>
            <a:off x="984028" y="5250377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14E8EA2-7EF1-8A49-976E-663E8A1A0B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53372" y="2823382"/>
          <a:ext cx="650434" cy="14114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982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60606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B8C03B3-3733-3843-8058-C32497C30C3A}"/>
              </a:ext>
            </a:extLst>
          </p:cNvPr>
          <p:cNvSpPr txBox="1"/>
          <p:nvPr/>
        </p:nvSpPr>
        <p:spPr>
          <a:xfrm>
            <a:off x="2472110" y="24579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1C2EB86-E104-6646-8F31-1EA7BF89F5C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53374" y="4604130"/>
          <a:ext cx="650432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34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85092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16209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0F45212-A5CF-194C-B55E-296EA6A76D55}"/>
              </a:ext>
            </a:extLst>
          </p:cNvPr>
          <p:cNvSpPr txBox="1"/>
          <p:nvPr/>
        </p:nvSpPr>
        <p:spPr>
          <a:xfrm>
            <a:off x="2463142" y="42387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FEE3D9-87C3-0E43-AE56-7CF06FD8D85D}"/>
              </a:ext>
            </a:extLst>
          </p:cNvPr>
          <p:cNvSpPr txBox="1"/>
          <p:nvPr/>
        </p:nvSpPr>
        <p:spPr>
          <a:xfrm>
            <a:off x="3026830" y="3167249"/>
            <a:ext cx="142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Agg</a:t>
            </a:r>
            <a:r>
              <a:rPr lang="en-US" b="1" dirty="0"/>
              <a:t>(SUM(X))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99E0CFBC-88E1-684D-B501-A4910FC7ACDB}"/>
              </a:ext>
            </a:extLst>
          </p:cNvPr>
          <p:cNvSpPr/>
          <p:nvPr/>
        </p:nvSpPr>
        <p:spPr>
          <a:xfrm>
            <a:off x="3113363" y="3553262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1A7587-A465-2E4D-8F99-D3A72E1C588B}"/>
              </a:ext>
            </a:extLst>
          </p:cNvPr>
          <p:cNvSpPr txBox="1"/>
          <p:nvPr/>
        </p:nvSpPr>
        <p:spPr>
          <a:xfrm>
            <a:off x="3026830" y="4864364"/>
            <a:ext cx="141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Agg</a:t>
            </a:r>
            <a:r>
              <a:rPr lang="en-US" b="1" dirty="0"/>
              <a:t>(SUM(Y))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E056FACA-23C0-CB49-B7EB-6E023DFE5E7A}"/>
              </a:ext>
            </a:extLst>
          </p:cNvPr>
          <p:cNvSpPr/>
          <p:nvPr/>
        </p:nvSpPr>
        <p:spPr>
          <a:xfrm>
            <a:off x="3113363" y="5250377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DEEA14A-0BAA-C343-A1B7-D3A3E81DAE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08273" y="3273369"/>
          <a:ext cx="859593" cy="8428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3927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65666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X_S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181C9E-048A-5743-8EED-9E922A8833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03668" y="4962095"/>
          <a:ext cx="859592" cy="11271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8532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610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Y_S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106309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EB32FF2B-CD0C-F641-8D7D-05493E13F524}"/>
              </a:ext>
            </a:extLst>
          </p:cNvPr>
          <p:cNvSpPr txBox="1"/>
          <p:nvPr/>
        </p:nvSpPr>
        <p:spPr>
          <a:xfrm>
            <a:off x="4627742" y="29465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0BD907-1A32-014C-A9FE-43924FE855A2}"/>
              </a:ext>
            </a:extLst>
          </p:cNvPr>
          <p:cNvSpPr txBox="1"/>
          <p:nvPr/>
        </p:nvSpPr>
        <p:spPr>
          <a:xfrm>
            <a:off x="4627742" y="46536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16AB5B-B1C2-EF42-9CC3-B0EA7667FED3}"/>
              </a:ext>
            </a:extLst>
          </p:cNvPr>
          <p:cNvSpPr txBox="1"/>
          <p:nvPr/>
        </p:nvSpPr>
        <p:spPr>
          <a:xfrm>
            <a:off x="5062225" y="4220177"/>
            <a:ext cx="189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ijoin</a:t>
            </a:r>
            <a:r>
              <a:rPr lang="en-US" b="1" dirty="0"/>
              <a:t>(T1.G1,T2.G2)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34DA4AD2-4F69-AB4A-BD05-86FE287F3D51}"/>
              </a:ext>
            </a:extLst>
          </p:cNvPr>
          <p:cNvSpPr/>
          <p:nvPr/>
        </p:nvSpPr>
        <p:spPr>
          <a:xfrm>
            <a:off x="5454570" y="4608044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D3B38BC-C403-F34F-812E-6102A74009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27789" y="4095295"/>
          <a:ext cx="182880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5203945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8781605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X_S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Y_S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36731D9-3311-914A-81B3-070287C4409E}"/>
              </a:ext>
            </a:extLst>
          </p:cNvPr>
          <p:cNvSpPr txBox="1"/>
          <p:nvPr/>
        </p:nvSpPr>
        <p:spPr>
          <a:xfrm>
            <a:off x="8946967" y="4053841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select(G1, X, Y)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47A8557F-65DA-DD4F-9EDF-643F5FD40D6C}"/>
              </a:ext>
            </a:extLst>
          </p:cNvPr>
          <p:cNvSpPr/>
          <p:nvPr/>
        </p:nvSpPr>
        <p:spPr>
          <a:xfrm>
            <a:off x="9001416" y="4439854"/>
            <a:ext cx="1424662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7E36F59-A8F4-A845-9B83-1E5FD6FF27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630070" y="4095295"/>
          <a:ext cx="137160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8781605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X_S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Y_S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BF5A9AF1-1952-43E4-B5E0-A6A79073BF05}"/>
              </a:ext>
            </a:extLst>
          </p:cNvPr>
          <p:cNvSpPr txBox="1"/>
          <p:nvPr/>
        </p:nvSpPr>
        <p:spPr>
          <a:xfrm>
            <a:off x="333679" y="204288"/>
            <a:ext cx="547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“Solving” the Table – Task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C7BF2E-15BA-40A1-92F6-3BF7E4191E8F}"/>
              </a:ext>
            </a:extLst>
          </p:cNvPr>
          <p:cNvSpPr txBox="1"/>
          <p:nvPr/>
        </p:nvSpPr>
        <p:spPr>
          <a:xfrm>
            <a:off x="660400" y="1056794"/>
            <a:ext cx="31665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SQL Code:</a:t>
            </a:r>
          </a:p>
        </p:txBody>
      </p:sp>
    </p:spTree>
    <p:extLst>
      <p:ext uri="{BB962C8B-B14F-4D97-AF65-F5344CB8AC3E}">
        <p14:creationId xmlns:p14="http://schemas.microsoft.com/office/powerpoint/2010/main" val="23800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A6FF-E87D-4841-9AD2-774772CD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812269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3 – Data Management</a:t>
            </a:r>
            <a:br>
              <a:rPr lang="en-US" dirty="0"/>
            </a:br>
            <a:r>
              <a:rPr lang="en-US" sz="3600" dirty="0"/>
              <a:t>Tuesday, 1:00-4:30  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A53FF1C-1607-CD4C-9E6A-DAA732AD4814}"/>
              </a:ext>
            </a:extLst>
          </p:cNvPr>
          <p:cNvGrpSpPr/>
          <p:nvPr/>
        </p:nvGrpSpPr>
        <p:grpSpPr>
          <a:xfrm>
            <a:off x="1762539" y="1950104"/>
            <a:ext cx="3276903" cy="4076985"/>
            <a:chOff x="166976" y="1616148"/>
            <a:chExt cx="3276903" cy="40769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392738-3CC7-844B-B631-94E1C622820D}"/>
                </a:ext>
              </a:extLst>
            </p:cNvPr>
            <p:cNvSpPr txBox="1"/>
            <p:nvPr/>
          </p:nvSpPr>
          <p:spPr>
            <a:xfrm>
              <a:off x="488671" y="1616149"/>
              <a:ext cx="2565831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Data Management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49D6B0-3C35-AE41-93B3-85F0062E3381}"/>
                </a:ext>
              </a:extLst>
            </p:cNvPr>
            <p:cNvGrpSpPr/>
            <p:nvPr/>
          </p:nvGrpSpPr>
          <p:grpSpPr>
            <a:xfrm>
              <a:off x="335315" y="2333475"/>
              <a:ext cx="2947002" cy="3052125"/>
              <a:chOff x="58914" y="2397297"/>
              <a:chExt cx="2947002" cy="3052125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6E0F888-725B-664F-A8F6-68481AE9A95B}"/>
                  </a:ext>
                </a:extLst>
              </p:cNvPr>
              <p:cNvSpPr/>
              <p:nvPr/>
            </p:nvSpPr>
            <p:spPr>
              <a:xfrm>
                <a:off x="743473" y="2397297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99E3C68-33F7-E445-9E7A-138CF1C2B9F2}"/>
                  </a:ext>
                </a:extLst>
              </p:cNvPr>
              <p:cNvSpPr/>
              <p:nvPr/>
            </p:nvSpPr>
            <p:spPr>
              <a:xfrm>
                <a:off x="58914" y="3619194"/>
                <a:ext cx="1361797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325</a:t>
                </a:r>
              </a:p>
              <a:p>
                <a:pPr algn="ctr"/>
                <a:r>
                  <a:rPr lang="en-US" sz="1600" dirty="0"/>
                  <a:t>Structured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9E36C11-9A81-9D4E-89D8-A6E7DC731DF2}"/>
                  </a:ext>
                </a:extLst>
              </p:cNvPr>
              <p:cNvSpPr/>
              <p:nvPr/>
            </p:nvSpPr>
            <p:spPr>
              <a:xfrm>
                <a:off x="1593836" y="3619194"/>
                <a:ext cx="1412080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330</a:t>
                </a:r>
              </a:p>
              <a:p>
                <a:pPr algn="ctr"/>
                <a:r>
                  <a:rPr lang="en-US" sz="1600" dirty="0"/>
                  <a:t>Unstructured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36D5113-6306-DC4B-807F-9C2AA01D2892}"/>
                  </a:ext>
                </a:extLst>
              </p:cNvPr>
              <p:cNvSpPr/>
              <p:nvPr/>
            </p:nvSpPr>
            <p:spPr>
              <a:xfrm>
                <a:off x="739812" y="4845124"/>
                <a:ext cx="1510748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430</a:t>
                </a:r>
              </a:p>
              <a:p>
                <a:pPr algn="ctr"/>
                <a:r>
                  <a:rPr lang="en-US" sz="1600" dirty="0"/>
                  <a:t>DS @ Scale</a:t>
                </a:r>
              </a:p>
            </p:txBody>
          </p: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8E1F0846-6A66-1241-874C-2065B4DE6F69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rot="5400000">
                <a:off x="810531" y="2930877"/>
                <a:ext cx="617599" cy="759034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4AEA619E-879C-3545-A56D-9928705117A6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rot="16200000" flipH="1">
                <a:off x="1590562" y="2909879"/>
                <a:ext cx="617599" cy="801029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E04B6A03-3DD6-E546-9614-19D8633720B9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rot="5400000">
                <a:off x="1586715" y="4131963"/>
                <a:ext cx="621632" cy="804690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5A5CE30-4202-C546-B930-606418FA4DDE}"/>
                </a:ext>
              </a:extLst>
            </p:cNvPr>
            <p:cNvSpPr/>
            <p:nvPr/>
          </p:nvSpPr>
          <p:spPr>
            <a:xfrm>
              <a:off x="166976" y="1616148"/>
              <a:ext cx="3276903" cy="40769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A41D647-DB22-E943-BF80-DF7EAC0C1D44}"/>
              </a:ext>
            </a:extLst>
          </p:cNvPr>
          <p:cNvGrpSpPr/>
          <p:nvPr/>
        </p:nvGrpSpPr>
        <p:grpSpPr>
          <a:xfrm>
            <a:off x="5143091" y="1950103"/>
            <a:ext cx="2116677" cy="4076984"/>
            <a:chOff x="3547528" y="1616148"/>
            <a:chExt cx="2116677" cy="40769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DAC5B9-BB73-7745-B38A-6243EB3C79F5}"/>
                </a:ext>
              </a:extLst>
            </p:cNvPr>
            <p:cNvSpPr txBox="1"/>
            <p:nvPr/>
          </p:nvSpPr>
          <p:spPr>
            <a:xfrm>
              <a:off x="3664732" y="1616149"/>
              <a:ext cx="1814536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Visualization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9DFAC6-4E3F-BB42-ABEF-D1E9E4CB21C4}"/>
                </a:ext>
              </a:extLst>
            </p:cNvPr>
            <p:cNvGrpSpPr/>
            <p:nvPr/>
          </p:nvGrpSpPr>
          <p:grpSpPr>
            <a:xfrm>
              <a:off x="3859451" y="2397297"/>
              <a:ext cx="1510748" cy="1742811"/>
              <a:chOff x="1073426" y="2397297"/>
              <a:chExt cx="1510748" cy="1742811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CE6F6A6-5C3B-514B-A562-854F21A54F34}"/>
                  </a:ext>
                </a:extLst>
              </p:cNvPr>
              <p:cNvSpPr/>
              <p:nvPr/>
            </p:nvSpPr>
            <p:spPr>
              <a:xfrm>
                <a:off x="1187185" y="2397297"/>
                <a:ext cx="1283229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C2C7884-F786-234F-8B13-C2A6E22EF521}"/>
                  </a:ext>
                </a:extLst>
              </p:cNvPr>
              <p:cNvSpPr/>
              <p:nvPr/>
            </p:nvSpPr>
            <p:spPr>
              <a:xfrm>
                <a:off x="1073426" y="3535810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310</a:t>
                </a:r>
              </a:p>
              <a:p>
                <a:pPr algn="ctr"/>
                <a:r>
                  <a:rPr lang="en-US" sz="1600" dirty="0"/>
                  <a:t>Intro to Viz</a:t>
                </a:r>
              </a:p>
            </p:txBody>
          </p:sp>
          <p:cxnSp>
            <p:nvCxnSpPr>
              <p:cNvPr id="35" name="Curved Connector 34">
                <a:extLst>
                  <a:ext uri="{FF2B5EF4-FFF2-40B4-BE49-F238E27FC236}">
                    <a16:creationId xmlns:a16="http://schemas.microsoft.com/office/drawing/2014/main" id="{8B9D0885-3960-6749-B45C-0D6BEF216EFE}"/>
                  </a:ext>
                </a:extLst>
              </p:cNvPr>
              <p:cNvCxnSpPr>
                <a:cxnSpLocks/>
                <a:stCxn id="29" idx="2"/>
                <a:endCxn id="32" idx="0"/>
              </p:cNvCxnSpPr>
              <p:nvPr/>
            </p:nvCxnSpPr>
            <p:spPr>
              <a:xfrm rot="5400000">
                <a:off x="1561693" y="3268702"/>
                <a:ext cx="534215" cy="1270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4E42BC-2ECB-B34A-B85B-FC0E472E7346}"/>
                </a:ext>
              </a:extLst>
            </p:cNvPr>
            <p:cNvSpPr/>
            <p:nvPr/>
          </p:nvSpPr>
          <p:spPr>
            <a:xfrm>
              <a:off x="3547528" y="1616148"/>
              <a:ext cx="2116677" cy="40769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D72943E-7520-A94C-806D-D05560CADA34}"/>
              </a:ext>
            </a:extLst>
          </p:cNvPr>
          <p:cNvGrpSpPr/>
          <p:nvPr/>
        </p:nvGrpSpPr>
        <p:grpSpPr>
          <a:xfrm>
            <a:off x="7363417" y="1950103"/>
            <a:ext cx="3105521" cy="4076985"/>
            <a:chOff x="5839416" y="1950102"/>
            <a:chExt cx="3105521" cy="4076985"/>
          </a:xfrm>
        </p:grpSpPr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D829E195-979F-D549-BDF1-2C52880120CA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rot="16200000" flipH="1">
              <a:off x="6770124" y="3259088"/>
              <a:ext cx="534215" cy="687137"/>
            </a:xfrm>
            <a:prstGeom prst="curvedConnector3">
              <a:avLst>
                <a:gd name="adj1" fmla="val 50000"/>
              </a:avLst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C8AAEE9-2FD2-4649-8560-4919649DD598}"/>
                </a:ext>
              </a:extLst>
            </p:cNvPr>
            <p:cNvGrpSpPr/>
            <p:nvPr/>
          </p:nvGrpSpPr>
          <p:grpSpPr>
            <a:xfrm>
              <a:off x="5839416" y="1950102"/>
              <a:ext cx="3105521" cy="4076985"/>
              <a:chOff x="5767854" y="1616147"/>
              <a:chExt cx="3105521" cy="407698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E0D2D2-39D8-5B4E-837E-363B811F4CF0}"/>
                  </a:ext>
                </a:extLst>
              </p:cNvPr>
              <p:cNvSpPr txBox="1"/>
              <p:nvPr/>
            </p:nvSpPr>
            <p:spPr>
              <a:xfrm>
                <a:off x="6108545" y="1618183"/>
                <a:ext cx="2590837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Statistical Learning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81755EC-A7C0-684E-BAB5-8509BFEC2C38}"/>
                  </a:ext>
                </a:extLst>
              </p:cNvPr>
              <p:cNvGrpSpPr/>
              <p:nvPr/>
            </p:nvGrpSpPr>
            <p:grpSpPr>
              <a:xfrm>
                <a:off x="6053582" y="2397297"/>
                <a:ext cx="2697630" cy="2988303"/>
                <a:chOff x="6069707" y="2388416"/>
                <a:chExt cx="2697630" cy="2988303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461915A-06B6-BE45-8FF1-5CB7A4526577}"/>
                    </a:ext>
                  </a:extLst>
                </p:cNvPr>
                <p:cNvGrpSpPr/>
                <p:nvPr/>
              </p:nvGrpSpPr>
              <p:grpSpPr>
                <a:xfrm>
                  <a:off x="6069707" y="2388416"/>
                  <a:ext cx="2697630" cy="1742811"/>
                  <a:chOff x="473030" y="3548932"/>
                  <a:chExt cx="2697630" cy="1742811"/>
                </a:xfrm>
              </p:grpSpPr>
              <p:sp>
                <p:nvSpPr>
                  <p:cNvPr id="40" name="Rounded Rectangle 39">
                    <a:extLst>
                      <a:ext uri="{FF2B5EF4-FFF2-40B4-BE49-F238E27FC236}">
                        <a16:creationId xmlns:a16="http://schemas.microsoft.com/office/drawing/2014/main" id="{740E30BD-57B3-A445-BA29-A7111FA9DB6E}"/>
                      </a:ext>
                    </a:extLst>
                  </p:cNvPr>
                  <p:cNvSpPr/>
                  <p:nvPr/>
                </p:nvSpPr>
                <p:spPr>
                  <a:xfrm>
                    <a:off x="473030" y="3548932"/>
                    <a:ext cx="113703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DSCI 210</a:t>
                    </a:r>
                  </a:p>
                  <a:p>
                    <a:pPr algn="ctr"/>
                    <a:r>
                      <a:rPr lang="en-US" sz="1600" dirty="0"/>
                      <a:t>Survey</a:t>
                    </a:r>
                  </a:p>
                </p:txBody>
              </p:sp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D1F3472-33FD-9645-9EE5-0B6119300990}"/>
                      </a:ext>
                    </a:extLst>
                  </p:cNvPr>
                  <p:cNvSpPr/>
                  <p:nvPr/>
                </p:nvSpPr>
                <p:spPr>
                  <a:xfrm>
                    <a:off x="1796383" y="3548932"/>
                    <a:ext cx="137427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210/310</a:t>
                    </a:r>
                  </a:p>
                  <a:p>
                    <a:pPr algn="ctr"/>
                    <a:r>
                      <a:rPr lang="en-US" sz="1600" dirty="0"/>
                      <a:t>Statistics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B1BBF33C-73A4-D746-88B6-B2278399B1AB}"/>
                      </a:ext>
                    </a:extLst>
                  </p:cNvPr>
                  <p:cNvSpPr/>
                  <p:nvPr/>
                </p:nvSpPr>
                <p:spPr>
                  <a:xfrm>
                    <a:off x="1101488" y="4687445"/>
                    <a:ext cx="1254395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360</a:t>
                    </a:r>
                  </a:p>
                  <a:p>
                    <a:pPr algn="ctr"/>
                    <a:r>
                      <a:rPr lang="en-US" sz="1600" dirty="0"/>
                      <a:t>Regression</a:t>
                    </a:r>
                  </a:p>
                </p:txBody>
              </p:sp>
              <p:cxnSp>
                <p:nvCxnSpPr>
                  <p:cNvPr id="45" name="Curved Connector 44">
                    <a:extLst>
                      <a:ext uri="{FF2B5EF4-FFF2-40B4-BE49-F238E27FC236}">
                        <a16:creationId xmlns:a16="http://schemas.microsoft.com/office/drawing/2014/main" id="{F41626E9-E70A-8E43-95F8-5510BFD63FA2}"/>
                      </a:ext>
                    </a:extLst>
                  </p:cNvPr>
                  <p:cNvCxnSpPr>
                    <a:cxnSpLocks/>
                    <a:stCxn id="41" idx="2"/>
                    <a:endCxn id="42" idx="0"/>
                  </p:cNvCxnSpPr>
                  <p:nvPr/>
                </p:nvCxnSpPr>
                <p:spPr>
                  <a:xfrm rot="5400000">
                    <a:off x="1838997" y="4042919"/>
                    <a:ext cx="534215" cy="754836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E7D356C8-1A18-3646-86C7-520FC3BFBAC8}"/>
                    </a:ext>
                  </a:extLst>
                </p:cNvPr>
                <p:cNvSpPr/>
                <p:nvPr/>
              </p:nvSpPr>
              <p:spPr>
                <a:xfrm>
                  <a:off x="6069707" y="4772421"/>
                  <a:ext cx="1406562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415</a:t>
                  </a:r>
                </a:p>
                <a:p>
                  <a:pPr algn="ctr"/>
                  <a:r>
                    <a:rPr lang="en-US" sz="1600" dirty="0"/>
                    <a:t>Unsupervised </a:t>
                  </a:r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E20CCF1-E476-474A-AE7F-1CB5250577D6}"/>
                    </a:ext>
                  </a:extLst>
                </p:cNvPr>
                <p:cNvSpPr/>
                <p:nvPr/>
              </p:nvSpPr>
              <p:spPr>
                <a:xfrm>
                  <a:off x="7546216" y="4772421"/>
                  <a:ext cx="1153166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425</a:t>
                  </a:r>
                </a:p>
                <a:p>
                  <a:pPr algn="ctr"/>
                  <a:r>
                    <a:rPr lang="en-US" sz="1600" dirty="0"/>
                    <a:t>Supervised</a:t>
                  </a:r>
                </a:p>
              </p:txBody>
            </p:sp>
            <p:cxnSp>
              <p:nvCxnSpPr>
                <p:cNvPr id="55" name="Curved Connector 54">
                  <a:extLst>
                    <a:ext uri="{FF2B5EF4-FFF2-40B4-BE49-F238E27FC236}">
                      <a16:creationId xmlns:a16="http://schemas.microsoft.com/office/drawing/2014/main" id="{CCC1204D-03E1-4247-AE3B-47526D8ACFC3}"/>
                    </a:ext>
                  </a:extLst>
                </p:cNvPr>
                <p:cNvCxnSpPr>
                  <a:cxnSpLocks/>
                  <a:stCxn id="42" idx="2"/>
                  <a:endCxn id="53" idx="0"/>
                </p:cNvCxnSpPr>
                <p:nvPr/>
              </p:nvCxnSpPr>
              <p:spPr>
                <a:xfrm rot="5400000">
                  <a:off x="6728579" y="4175637"/>
                  <a:ext cx="641194" cy="552375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>
                  <a:extLst>
                    <a:ext uri="{FF2B5EF4-FFF2-40B4-BE49-F238E27FC236}">
                      <a16:creationId xmlns:a16="http://schemas.microsoft.com/office/drawing/2014/main" id="{C68C3899-7691-6E40-A475-FFBFA8A62E8F}"/>
                    </a:ext>
                  </a:extLst>
                </p:cNvPr>
                <p:cNvCxnSpPr>
                  <a:cxnSpLocks/>
                  <a:stCxn id="42" idx="2"/>
                  <a:endCxn id="54" idx="0"/>
                </p:cNvCxnSpPr>
                <p:nvPr/>
              </p:nvCxnSpPr>
              <p:spPr>
                <a:xfrm rot="16200000" flipH="1">
                  <a:off x="7403484" y="4053106"/>
                  <a:ext cx="641194" cy="797436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45E49AF-D818-8041-857C-BFCF4AEFBE46}"/>
                  </a:ext>
                </a:extLst>
              </p:cNvPr>
              <p:cNvSpPr/>
              <p:nvPr/>
            </p:nvSpPr>
            <p:spPr>
              <a:xfrm>
                <a:off x="5767854" y="1616147"/>
                <a:ext cx="3105521" cy="4076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9718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E78A2-472A-9947-A52E-03641D78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Exercise – Baseball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FEF98-AE83-6244-83BF-A5571F37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the first and last names of all players that have hit at least 50 home runs (HR) in a season.</a:t>
            </a:r>
          </a:p>
          <a:p>
            <a:endParaRPr lang="en-US" dirty="0"/>
          </a:p>
          <a:p>
            <a:r>
              <a:rPr lang="en-US" dirty="0"/>
              <a:t>You will need to join the Batting and People tables and apply a select and filter.</a:t>
            </a:r>
          </a:p>
        </p:txBody>
      </p:sp>
    </p:spTree>
    <p:extLst>
      <p:ext uri="{BB962C8B-B14F-4D97-AF65-F5344CB8AC3E}">
        <p14:creationId xmlns:p14="http://schemas.microsoft.com/office/powerpoint/2010/main" val="2017516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1733-A59B-4FBC-9791-EDA463A1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585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Actions on a Single Table -</a:t>
            </a:r>
            <a:br>
              <a:rPr lang="en-US" dirty="0"/>
            </a:br>
            <a:r>
              <a:rPr lang="en-US" dirty="0"/>
              <a:t>SQL and </a:t>
            </a:r>
            <a:r>
              <a:rPr lang="en-US" dirty="0" err="1"/>
              <a:t>dplyr</a:t>
            </a:r>
            <a:r>
              <a:rPr lang="en-US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1760253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5DB902-F0B8-5840-A995-3B5031AFF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340606"/>
              </p:ext>
            </p:extLst>
          </p:nvPr>
        </p:nvGraphicFramePr>
        <p:xfrm>
          <a:off x="708464" y="1886275"/>
          <a:ext cx="853340" cy="4389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667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667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30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8DE55E-5C43-1B46-9243-5E8A19989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144208"/>
              </p:ext>
            </p:extLst>
          </p:nvPr>
        </p:nvGraphicFramePr>
        <p:xfrm>
          <a:off x="2826789" y="1886275"/>
          <a:ext cx="523079" cy="4389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307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6F507361-2E34-9549-9258-3B51799E7046}"/>
              </a:ext>
            </a:extLst>
          </p:cNvPr>
          <p:cNvSpPr/>
          <p:nvPr/>
        </p:nvSpPr>
        <p:spPr>
          <a:xfrm>
            <a:off x="1766472" y="3362816"/>
            <a:ext cx="917977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33C37-62EC-414E-BE01-78C1A87DE990}"/>
              </a:ext>
            </a:extLst>
          </p:cNvPr>
          <p:cNvSpPr txBox="1"/>
          <p:nvPr/>
        </p:nvSpPr>
        <p:spPr>
          <a:xfrm>
            <a:off x="4932281" y="1958263"/>
            <a:ext cx="22236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Select in SQL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C67F51-784E-D64F-9F7E-356C90FD69A6}"/>
              </a:ext>
            </a:extLst>
          </p:cNvPr>
          <p:cNvSpPr txBox="1"/>
          <p:nvPr/>
        </p:nvSpPr>
        <p:spPr>
          <a:xfrm>
            <a:off x="4926330" y="4244263"/>
            <a:ext cx="24432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Select in dplyr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CADB40-7F37-354E-9574-EF3247271031}"/>
              </a:ext>
            </a:extLst>
          </p:cNvPr>
          <p:cNvSpPr txBox="1"/>
          <p:nvPr/>
        </p:nvSpPr>
        <p:spPr>
          <a:xfrm>
            <a:off x="4932281" y="2653637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0F9717-73EF-314B-9690-1DC651BE2FE4}"/>
              </a:ext>
            </a:extLst>
          </p:cNvPr>
          <p:cNvSpPr txBox="1"/>
          <p:nvPr/>
        </p:nvSpPr>
        <p:spPr>
          <a:xfrm>
            <a:off x="4933543" y="4939636"/>
            <a:ext cx="31854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%&gt;% select(D)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9DB23-2CBF-4F06-A4B5-9ADD0F9AE23E}"/>
              </a:ext>
            </a:extLst>
          </p:cNvPr>
          <p:cNvSpPr txBox="1"/>
          <p:nvPr/>
        </p:nvSpPr>
        <p:spPr>
          <a:xfrm>
            <a:off x="333679" y="204288"/>
            <a:ext cx="4621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SELECT in SQL and </a:t>
            </a:r>
            <a:r>
              <a:rPr lang="en-US" sz="3600" u="sng" dirty="0" err="1">
                <a:latin typeface="+mj-lt"/>
              </a:rPr>
              <a:t>dplyr</a:t>
            </a:r>
            <a:endParaRPr lang="en-US" sz="3600" u="sng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74223" y="1958263"/>
            <a:ext cx="3042139" cy="1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74223" y="4244263"/>
            <a:ext cx="3346353" cy="1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7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2" grpId="0"/>
      <p:bldP spid="12" grpId="0"/>
      <p:bldP spid="4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7E42CBE-746E-304B-9EFD-B7DFF690AC42}"/>
              </a:ext>
            </a:extLst>
          </p:cNvPr>
          <p:cNvSpPr txBox="1"/>
          <p:nvPr/>
        </p:nvSpPr>
        <p:spPr>
          <a:xfrm>
            <a:off x="1880472" y="3272453"/>
            <a:ext cx="171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Filter(G is not a)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9CFEF2F-C1F2-F549-ACED-A73611F2176E}"/>
              </a:ext>
            </a:extLst>
          </p:cNvPr>
          <p:cNvSpPr/>
          <p:nvPr/>
        </p:nvSpPr>
        <p:spPr>
          <a:xfrm>
            <a:off x="1958039" y="3641785"/>
            <a:ext cx="1606291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CAF3A6A-1FAB-354A-8140-F94E47699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21112"/>
              </p:ext>
            </p:extLst>
          </p:nvPr>
        </p:nvGraphicFramePr>
        <p:xfrm>
          <a:off x="3915060" y="2689795"/>
          <a:ext cx="955362" cy="3291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77681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77681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F16B4A3-0465-E846-B1EE-637A993B5330}"/>
              </a:ext>
            </a:extLst>
          </p:cNvPr>
          <p:cNvSpPr txBox="1"/>
          <p:nvPr/>
        </p:nvSpPr>
        <p:spPr>
          <a:xfrm>
            <a:off x="6683756" y="1871498"/>
            <a:ext cx="20907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Filter in SQL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5BC50-E54D-E04F-A008-7D9C8C6773B2}"/>
              </a:ext>
            </a:extLst>
          </p:cNvPr>
          <p:cNvSpPr txBox="1"/>
          <p:nvPr/>
        </p:nvSpPr>
        <p:spPr>
          <a:xfrm>
            <a:off x="6525698" y="4141621"/>
            <a:ext cx="23103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Filter in dplyr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E6EFB-49AF-404D-B197-B993ED692942}"/>
              </a:ext>
            </a:extLst>
          </p:cNvPr>
          <p:cNvSpPr txBox="1"/>
          <p:nvPr/>
        </p:nvSpPr>
        <p:spPr>
          <a:xfrm>
            <a:off x="6683756" y="2566872"/>
            <a:ext cx="27655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D, G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WHERE G != 'a'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FB26F4-B931-CF42-9124-55E70F76DF92}"/>
              </a:ext>
            </a:extLst>
          </p:cNvPr>
          <p:cNvSpPr txBox="1"/>
          <p:nvPr/>
        </p:nvSpPr>
        <p:spPr>
          <a:xfrm>
            <a:off x="6525698" y="4853676"/>
            <a:ext cx="3871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%&gt;% filter(G != 'a')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8DF90A-8E36-4745-BCF7-1FB1D8D4CCA5}"/>
              </a:ext>
            </a:extLst>
          </p:cNvPr>
          <p:cNvSpPr txBox="1"/>
          <p:nvPr/>
        </p:nvSpPr>
        <p:spPr>
          <a:xfrm>
            <a:off x="333679" y="204288"/>
            <a:ext cx="4477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FILTER in SQL and </a:t>
            </a:r>
            <a:r>
              <a:rPr lang="en-US" sz="3600" u="sng" dirty="0" err="1">
                <a:latin typeface="+mj-lt"/>
              </a:rPr>
              <a:t>dplyr</a:t>
            </a:r>
            <a:endParaRPr lang="en-US" sz="3600" u="sng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25698" y="1871498"/>
            <a:ext cx="3042139" cy="1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25698" y="4123322"/>
            <a:ext cx="3799673" cy="1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15DB902-F0B8-5840-A995-3B5031AFF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785611"/>
              </p:ext>
            </p:extLst>
          </p:nvPr>
        </p:nvGraphicFramePr>
        <p:xfrm>
          <a:off x="708464" y="1886275"/>
          <a:ext cx="853340" cy="4389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667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667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30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21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95992B6-B67B-FE4E-BAEA-14BA6BA1A211}"/>
              </a:ext>
            </a:extLst>
          </p:cNvPr>
          <p:cNvSpPr txBox="1"/>
          <p:nvPr/>
        </p:nvSpPr>
        <p:spPr>
          <a:xfrm>
            <a:off x="1705213" y="2474286"/>
            <a:ext cx="178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Mutate(N = 2*D)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E15AE471-0EA1-A140-9D53-69AAD3C3401F}"/>
              </a:ext>
            </a:extLst>
          </p:cNvPr>
          <p:cNvSpPr/>
          <p:nvPr/>
        </p:nvSpPr>
        <p:spPr>
          <a:xfrm>
            <a:off x="1782780" y="2843618"/>
            <a:ext cx="1606291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11BFF7E-4094-AE4E-B1A4-4EEA10095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842657"/>
              </p:ext>
            </p:extLst>
          </p:nvPr>
        </p:nvGraphicFramePr>
        <p:xfrm>
          <a:off x="3505367" y="1885822"/>
          <a:ext cx="1479871" cy="4145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237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2031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3345340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5F75864E-30E3-F348-96F4-8EDA41F110F0}"/>
              </a:ext>
            </a:extLst>
          </p:cNvPr>
          <p:cNvSpPr txBox="1"/>
          <p:nvPr/>
        </p:nvSpPr>
        <p:spPr>
          <a:xfrm>
            <a:off x="6259919" y="1958263"/>
            <a:ext cx="24472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Mutate in SQL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46CE24-8006-9B4C-89E7-64D908625D56}"/>
              </a:ext>
            </a:extLst>
          </p:cNvPr>
          <p:cNvSpPr txBox="1"/>
          <p:nvPr/>
        </p:nvSpPr>
        <p:spPr>
          <a:xfrm>
            <a:off x="6259919" y="4317228"/>
            <a:ext cx="26668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Mutate in dplyr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ECCA33-DA98-E04C-89C8-2048641C3106}"/>
              </a:ext>
            </a:extLst>
          </p:cNvPr>
          <p:cNvSpPr txBox="1"/>
          <p:nvPr/>
        </p:nvSpPr>
        <p:spPr>
          <a:xfrm>
            <a:off x="6259919" y="2653637"/>
            <a:ext cx="50321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D, G, 2*D AS N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8D0F9B-04DB-9A4F-9E43-540A75FDE0B7}"/>
              </a:ext>
            </a:extLst>
          </p:cNvPr>
          <p:cNvSpPr txBox="1"/>
          <p:nvPr/>
        </p:nvSpPr>
        <p:spPr>
          <a:xfrm>
            <a:off x="6259919" y="5036929"/>
            <a:ext cx="45704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%&gt;% mutate(N = 2*D)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D77112-41C6-4803-A67F-743DC5984698}"/>
              </a:ext>
            </a:extLst>
          </p:cNvPr>
          <p:cNvSpPr txBox="1"/>
          <p:nvPr/>
        </p:nvSpPr>
        <p:spPr>
          <a:xfrm>
            <a:off x="333679" y="212755"/>
            <a:ext cx="484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MUTATE in SQL and </a:t>
            </a:r>
            <a:r>
              <a:rPr lang="en-US" sz="3600" u="sng" dirty="0" err="1">
                <a:latin typeface="+mj-lt"/>
              </a:rPr>
              <a:t>dplyr</a:t>
            </a:r>
            <a:endParaRPr lang="en-US" sz="3600" u="sng" dirty="0">
              <a:latin typeface="+mj-lt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15DB902-F0B8-5840-A995-3B5031AFF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065365"/>
              </p:ext>
            </p:extLst>
          </p:nvPr>
        </p:nvGraphicFramePr>
        <p:xfrm>
          <a:off x="708464" y="1886275"/>
          <a:ext cx="853340" cy="4389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667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667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30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153929" y="1886275"/>
            <a:ext cx="5106525" cy="1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53928" y="4317228"/>
            <a:ext cx="5106525" cy="1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8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0005FC8-E9F0-FE42-808C-5B0F3DA4E3C0}"/>
              </a:ext>
            </a:extLst>
          </p:cNvPr>
          <p:cNvSpPr txBox="1"/>
          <p:nvPr/>
        </p:nvSpPr>
        <p:spPr>
          <a:xfrm>
            <a:off x="1800073" y="2991711"/>
            <a:ext cx="11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Sort(D, G)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0A4F290C-A748-7745-9B69-450AE104E9EE}"/>
              </a:ext>
            </a:extLst>
          </p:cNvPr>
          <p:cNvSpPr/>
          <p:nvPr/>
        </p:nvSpPr>
        <p:spPr>
          <a:xfrm>
            <a:off x="1889691" y="3377724"/>
            <a:ext cx="917977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E1E4D9E9-F561-514A-B989-DBA0AFD22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392474"/>
              </p:ext>
            </p:extLst>
          </p:nvPr>
        </p:nvGraphicFramePr>
        <p:xfrm>
          <a:off x="3009218" y="1886275"/>
          <a:ext cx="850392" cy="438912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5196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5196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631087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536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536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536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536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536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536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536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F17FA7-5923-6941-8D97-DB72735F6C92}"/>
              </a:ext>
            </a:extLst>
          </p:cNvPr>
          <p:cNvSpPr txBox="1"/>
          <p:nvPr/>
        </p:nvSpPr>
        <p:spPr>
          <a:xfrm>
            <a:off x="6256891" y="1791786"/>
            <a:ext cx="1923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Sort in SQL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624E0-A45F-794E-8AE0-07EF42A736B3}"/>
              </a:ext>
            </a:extLst>
          </p:cNvPr>
          <p:cNvSpPr txBox="1"/>
          <p:nvPr/>
        </p:nvSpPr>
        <p:spPr>
          <a:xfrm>
            <a:off x="6256891" y="4383656"/>
            <a:ext cx="2143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Sort in dplyr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0C809-6026-B142-B8D3-3870BCE6F054}"/>
              </a:ext>
            </a:extLst>
          </p:cNvPr>
          <p:cNvSpPr txBox="1"/>
          <p:nvPr/>
        </p:nvSpPr>
        <p:spPr>
          <a:xfrm>
            <a:off x="6256891" y="2420957"/>
            <a:ext cx="31854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D, 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30DA9-35E6-C541-A23B-2F6729FCD52A}"/>
              </a:ext>
            </a:extLst>
          </p:cNvPr>
          <p:cNvSpPr txBox="1"/>
          <p:nvPr/>
        </p:nvSpPr>
        <p:spPr>
          <a:xfrm>
            <a:off x="6256891" y="4928143"/>
            <a:ext cx="41088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%&gt;% arrange(D, G)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C2A196-25F2-4FFA-B6F4-D7232D48B366}"/>
              </a:ext>
            </a:extLst>
          </p:cNvPr>
          <p:cNvSpPr txBox="1"/>
          <p:nvPr/>
        </p:nvSpPr>
        <p:spPr>
          <a:xfrm>
            <a:off x="333679" y="170421"/>
            <a:ext cx="4272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SORT in SQL and </a:t>
            </a:r>
            <a:r>
              <a:rPr lang="en-US" sz="3600" u="sng" dirty="0" err="1">
                <a:latin typeface="+mj-lt"/>
              </a:rPr>
              <a:t>dplyr</a:t>
            </a:r>
            <a:endParaRPr lang="en-US" sz="3600" u="sng"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55A0E5-8DE3-4608-A3BF-F046C45F43E1}"/>
              </a:ext>
            </a:extLst>
          </p:cNvPr>
          <p:cNvSpPr/>
          <p:nvPr/>
        </p:nvSpPr>
        <p:spPr>
          <a:xfrm>
            <a:off x="6153929" y="1760810"/>
            <a:ext cx="5106525" cy="2226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F859D-2443-4B82-B8D0-DAB336D0771E}"/>
              </a:ext>
            </a:extLst>
          </p:cNvPr>
          <p:cNvSpPr/>
          <p:nvPr/>
        </p:nvSpPr>
        <p:spPr>
          <a:xfrm>
            <a:off x="6153928" y="4317228"/>
            <a:ext cx="5106525" cy="1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6A60C64-43E9-4054-9557-F86B7DC89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942010"/>
              </p:ext>
            </p:extLst>
          </p:nvPr>
        </p:nvGraphicFramePr>
        <p:xfrm>
          <a:off x="708464" y="1886275"/>
          <a:ext cx="853340" cy="4389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667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667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30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1DA2362-F017-9541-A654-6AB6098CC44A}"/>
              </a:ext>
            </a:extLst>
          </p:cNvPr>
          <p:cNvSpPr txBox="1"/>
          <p:nvPr/>
        </p:nvSpPr>
        <p:spPr>
          <a:xfrm>
            <a:off x="1571996" y="2991710"/>
            <a:ext cx="213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Aggregate(Mean(D))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D078B6ED-B48A-0D42-BB88-3D00CBC481DE}"/>
              </a:ext>
            </a:extLst>
          </p:cNvPr>
          <p:cNvSpPr/>
          <p:nvPr/>
        </p:nvSpPr>
        <p:spPr>
          <a:xfrm>
            <a:off x="1816372" y="3377723"/>
            <a:ext cx="165852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B4D8867-4433-1749-BACD-77689FEC6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527462"/>
              </p:ext>
            </p:extLst>
          </p:nvPr>
        </p:nvGraphicFramePr>
        <p:xfrm>
          <a:off x="3829702" y="2800485"/>
          <a:ext cx="1605897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05897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Mean(D)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3.71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59E3A9C-98F4-9045-B8B8-23D3BAF9A6CF}"/>
              </a:ext>
            </a:extLst>
          </p:cNvPr>
          <p:cNvSpPr txBox="1"/>
          <p:nvPr/>
        </p:nvSpPr>
        <p:spPr>
          <a:xfrm>
            <a:off x="6247294" y="1865930"/>
            <a:ext cx="28777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Aggregate in SQL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F1F87-9025-1345-8232-6BB330296559}"/>
              </a:ext>
            </a:extLst>
          </p:cNvPr>
          <p:cNvSpPr txBox="1"/>
          <p:nvPr/>
        </p:nvSpPr>
        <p:spPr>
          <a:xfrm>
            <a:off x="6247294" y="4545878"/>
            <a:ext cx="30973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Aggregate in dplyr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733AF-7767-2647-BFD6-3A07284B3D24}"/>
              </a:ext>
            </a:extLst>
          </p:cNvPr>
          <p:cNvSpPr txBox="1"/>
          <p:nvPr/>
        </p:nvSpPr>
        <p:spPr>
          <a:xfrm>
            <a:off x="6247294" y="2557246"/>
            <a:ext cx="31854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AVG(D)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D65CDB-715A-6E43-96E4-238633996C30}"/>
              </a:ext>
            </a:extLst>
          </p:cNvPr>
          <p:cNvSpPr txBox="1"/>
          <p:nvPr/>
        </p:nvSpPr>
        <p:spPr>
          <a:xfrm>
            <a:off x="6247294" y="5272283"/>
            <a:ext cx="5262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%&gt;% summarise(mean(D))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18FC9F-4F01-4827-9AF6-946BE3707243}"/>
              </a:ext>
            </a:extLst>
          </p:cNvPr>
          <p:cNvSpPr txBox="1"/>
          <p:nvPr/>
        </p:nvSpPr>
        <p:spPr>
          <a:xfrm>
            <a:off x="333679" y="166188"/>
            <a:ext cx="5566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AGGREGATE in SQL and </a:t>
            </a:r>
            <a:r>
              <a:rPr lang="en-US" sz="3600" u="sng" dirty="0" err="1">
                <a:latin typeface="+mj-lt"/>
              </a:rPr>
              <a:t>dplyr</a:t>
            </a:r>
            <a:endParaRPr lang="en-US" sz="3600" u="sng" dirty="0">
              <a:latin typeface="+mj-lt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576EA5A-F2CD-4266-906F-ED507D694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357462"/>
              </p:ext>
            </p:extLst>
          </p:nvPr>
        </p:nvGraphicFramePr>
        <p:xfrm>
          <a:off x="708464" y="1886275"/>
          <a:ext cx="853340" cy="4389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667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667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30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C180E7CC-57C8-4BDA-8DDC-309C9DA9F2D0}"/>
              </a:ext>
            </a:extLst>
          </p:cNvPr>
          <p:cNvSpPr/>
          <p:nvPr/>
        </p:nvSpPr>
        <p:spPr>
          <a:xfrm>
            <a:off x="6110270" y="1743477"/>
            <a:ext cx="5412865" cy="2024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55A5D1-3A68-4ACF-8078-0DDC525B1AFB}"/>
              </a:ext>
            </a:extLst>
          </p:cNvPr>
          <p:cNvSpPr/>
          <p:nvPr/>
        </p:nvSpPr>
        <p:spPr>
          <a:xfrm>
            <a:off x="6110270" y="4545829"/>
            <a:ext cx="5412865" cy="1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9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A480F905-859C-224C-8672-355487CA0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26666"/>
              </p:ext>
            </p:extLst>
          </p:nvPr>
        </p:nvGraphicFramePr>
        <p:xfrm>
          <a:off x="393007" y="2308650"/>
          <a:ext cx="885521" cy="308995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04315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81206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61799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61799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61799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61799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61799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BE0B1975-0C28-6C49-B4FA-1429F33A6AC0}"/>
              </a:ext>
            </a:extLst>
          </p:cNvPr>
          <p:cNvSpPr txBox="1"/>
          <p:nvPr/>
        </p:nvSpPr>
        <p:spPr>
          <a:xfrm>
            <a:off x="1404538" y="3300850"/>
            <a:ext cx="1410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Group by (G)</a:t>
            </a:r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616E48A9-8380-7848-86C8-8DFF8522B9FB}"/>
              </a:ext>
            </a:extLst>
          </p:cNvPr>
          <p:cNvSpPr/>
          <p:nvPr/>
        </p:nvSpPr>
        <p:spPr>
          <a:xfrm>
            <a:off x="1491071" y="3686862"/>
            <a:ext cx="1246074" cy="365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456BD112-518B-0042-9A7C-6E677184D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747119"/>
              </p:ext>
            </p:extLst>
          </p:nvPr>
        </p:nvGraphicFramePr>
        <p:xfrm>
          <a:off x="2910156" y="2315514"/>
          <a:ext cx="845860" cy="308995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293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2293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61799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61799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61799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61799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61799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F2C9EB45-C857-0D41-91B1-CBA318DB52CE}"/>
              </a:ext>
            </a:extLst>
          </p:cNvPr>
          <p:cNvSpPr txBox="1"/>
          <p:nvPr/>
        </p:nvSpPr>
        <p:spPr>
          <a:xfrm>
            <a:off x="3868631" y="3300850"/>
            <a:ext cx="137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Agg</a:t>
            </a:r>
            <a:r>
              <a:rPr lang="en-US" b="1" dirty="0"/>
              <a:t>(Sum(X))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07375F3E-F45E-9248-AAC7-9BF00A1A83BE}"/>
              </a:ext>
            </a:extLst>
          </p:cNvPr>
          <p:cNvSpPr/>
          <p:nvPr/>
        </p:nvSpPr>
        <p:spPr>
          <a:xfrm>
            <a:off x="3955164" y="3686863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AE69532F-FB93-6C4D-A402-F6C601F02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110579"/>
              </p:ext>
            </p:extLst>
          </p:nvPr>
        </p:nvGraphicFramePr>
        <p:xfrm>
          <a:off x="5308068" y="2882844"/>
          <a:ext cx="761694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0847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80847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94E8208-8BFD-B046-9B93-295E10224E59}"/>
              </a:ext>
            </a:extLst>
          </p:cNvPr>
          <p:cNvSpPr txBox="1"/>
          <p:nvPr/>
        </p:nvSpPr>
        <p:spPr>
          <a:xfrm>
            <a:off x="6686090" y="1689794"/>
            <a:ext cx="46508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Group and Aggregate in SQL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D11E9B-1D5D-5644-B05C-EF885385BAE5}"/>
              </a:ext>
            </a:extLst>
          </p:cNvPr>
          <p:cNvSpPr txBox="1"/>
          <p:nvPr/>
        </p:nvSpPr>
        <p:spPr>
          <a:xfrm>
            <a:off x="6686090" y="4349494"/>
            <a:ext cx="48704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Group and Aggregate in dplyr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5E616-D0E2-D44E-B03C-92C3DAB3E08A}"/>
              </a:ext>
            </a:extLst>
          </p:cNvPr>
          <p:cNvSpPr txBox="1"/>
          <p:nvPr/>
        </p:nvSpPr>
        <p:spPr>
          <a:xfrm>
            <a:off x="6686090" y="2400076"/>
            <a:ext cx="31854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SUM(X)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C72389-53F9-7C43-B278-D6F02BC9C69A}"/>
              </a:ext>
            </a:extLst>
          </p:cNvPr>
          <p:cNvSpPr txBox="1"/>
          <p:nvPr/>
        </p:nvSpPr>
        <p:spPr>
          <a:xfrm>
            <a:off x="6686090" y="4957956"/>
            <a:ext cx="50321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%&gt;% group_by(G)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%&gt;% summarise(sum(X))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73481D-53D5-4174-B466-30E15027219F}"/>
              </a:ext>
            </a:extLst>
          </p:cNvPr>
          <p:cNvSpPr txBox="1"/>
          <p:nvPr/>
        </p:nvSpPr>
        <p:spPr>
          <a:xfrm>
            <a:off x="333679" y="166188"/>
            <a:ext cx="7833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GROUP and AGGREGATE in SQL and </a:t>
            </a:r>
            <a:r>
              <a:rPr lang="en-US" sz="3600" u="sng" dirty="0" err="1">
                <a:latin typeface="+mj-lt"/>
              </a:rPr>
              <a:t>dplyr</a:t>
            </a:r>
            <a:endParaRPr lang="en-US" sz="3600" u="sng"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340513-1901-4366-B4A6-20CDE1AF2B73}"/>
              </a:ext>
            </a:extLst>
          </p:cNvPr>
          <p:cNvSpPr/>
          <p:nvPr/>
        </p:nvSpPr>
        <p:spPr>
          <a:xfrm>
            <a:off x="6695793" y="1693076"/>
            <a:ext cx="5106525" cy="2226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0D2088-E267-492F-A221-F1E0591490F0}"/>
              </a:ext>
            </a:extLst>
          </p:cNvPr>
          <p:cNvSpPr/>
          <p:nvPr/>
        </p:nvSpPr>
        <p:spPr>
          <a:xfrm>
            <a:off x="6695793" y="4317227"/>
            <a:ext cx="5106525" cy="2226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0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8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F26050-B569-094A-958E-F9575D1D90CB}"/>
              </a:ext>
            </a:extLst>
          </p:cNvPr>
          <p:cNvSpPr txBox="1"/>
          <p:nvPr/>
        </p:nvSpPr>
        <p:spPr>
          <a:xfrm>
            <a:off x="788118" y="1230534"/>
            <a:ext cx="4229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%&gt;% f </a:t>
            </a:r>
            <a:r>
              <a:rPr lang="en-US" sz="3200" dirty="0">
                <a:cs typeface="Consolas" panose="020B0609020204030204" pitchFamily="49" charset="0"/>
              </a:rPr>
              <a:t>means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f(x)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121B24-6B8E-394E-AA0A-7040A9FDEEFA}"/>
              </a:ext>
            </a:extLst>
          </p:cNvPr>
          <p:cNvSpPr txBox="1"/>
          <p:nvPr/>
        </p:nvSpPr>
        <p:spPr>
          <a:xfrm>
            <a:off x="788118" y="3535049"/>
            <a:ext cx="5585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%&gt;% g(2) </a:t>
            </a:r>
            <a:r>
              <a:rPr lang="en-US" sz="3200" dirty="0">
                <a:cs typeface="Consolas" panose="020B0609020204030204" pitchFamily="49" charset="0"/>
              </a:rPr>
              <a:t>means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g(y, 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03CD1-6230-794C-B0E1-AADA995D96D3}"/>
              </a:ext>
            </a:extLst>
          </p:cNvPr>
          <p:cNvSpPr txBox="1"/>
          <p:nvPr/>
        </p:nvSpPr>
        <p:spPr>
          <a:xfrm>
            <a:off x="788118" y="5814163"/>
            <a:ext cx="6965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%&gt;% h(2,3)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means 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h(z, 2, 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B6F996-F2DD-478A-A49A-0355ED4AA412}"/>
              </a:ext>
            </a:extLst>
          </p:cNvPr>
          <p:cNvSpPr txBox="1"/>
          <p:nvPr/>
        </p:nvSpPr>
        <p:spPr>
          <a:xfrm>
            <a:off x="333679" y="204288"/>
            <a:ext cx="8886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Understanding the Pipe Operator in </a:t>
            </a:r>
            <a:r>
              <a:rPr lang="en-US" sz="3600" u="sng" dirty="0" err="1">
                <a:latin typeface="+mj-lt"/>
              </a:rPr>
              <a:t>dplyr</a:t>
            </a:r>
            <a:r>
              <a:rPr lang="en-US" sz="3600" u="sng" dirty="0">
                <a:latin typeface="+mj-lt"/>
              </a:rPr>
              <a:t>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9DA9F-4860-4E98-88CD-401D11562983}"/>
              </a:ext>
            </a:extLst>
          </p:cNvPr>
          <p:cNvSpPr txBox="1"/>
          <p:nvPr/>
        </p:nvSpPr>
        <p:spPr>
          <a:xfrm>
            <a:off x="788118" y="1955694"/>
            <a:ext cx="10229723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cs typeface="Consolas" panose="020B0609020204030204" pitchFamily="49" charset="0"/>
              </a:rPr>
              <a:t>Functions that take one argument,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function(argument)</a:t>
            </a:r>
            <a:b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cs typeface="Consolas" panose="020B0609020204030204" pitchFamily="49" charset="0"/>
              </a:rPr>
              <a:t>can be written as: 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 %&gt;% function()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0DF3C-6952-441F-8A99-6CEF046417B5}"/>
              </a:ext>
            </a:extLst>
          </p:cNvPr>
          <p:cNvSpPr txBox="1"/>
          <p:nvPr/>
        </p:nvSpPr>
        <p:spPr>
          <a:xfrm>
            <a:off x="788118" y="4199365"/>
            <a:ext cx="1084950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cs typeface="Consolas" panose="020B0609020204030204" pitchFamily="49" charset="0"/>
              </a:rPr>
              <a:t>Functions that take two arguments,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function(arg1, arg2)</a:t>
            </a:r>
            <a:b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cs typeface="Consolas" panose="020B0609020204030204" pitchFamily="49" charset="0"/>
              </a:rPr>
              <a:t>can be written as: 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arg1 %&gt;% function(arg2)</a:t>
            </a:r>
          </a:p>
        </p:txBody>
      </p:sp>
    </p:spTree>
    <p:extLst>
      <p:ext uri="{BB962C8B-B14F-4D97-AF65-F5344CB8AC3E}">
        <p14:creationId xmlns:p14="http://schemas.microsoft.com/office/powerpoint/2010/main" val="270740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B6F996-F2DD-478A-A49A-0355ED4AA412}"/>
              </a:ext>
            </a:extLst>
          </p:cNvPr>
          <p:cNvSpPr txBox="1"/>
          <p:nvPr/>
        </p:nvSpPr>
        <p:spPr>
          <a:xfrm>
            <a:off x="333679" y="204288"/>
            <a:ext cx="8886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Understanding the Pipe Operator in </a:t>
            </a:r>
            <a:r>
              <a:rPr lang="en-US" sz="3600" u="sng" dirty="0" err="1">
                <a:latin typeface="+mj-lt"/>
              </a:rPr>
              <a:t>dplyr</a:t>
            </a:r>
            <a:r>
              <a:rPr lang="en-US" sz="3600" u="sng" dirty="0">
                <a:latin typeface="+mj-lt"/>
              </a:rPr>
              <a:t>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1A9AB7-1F77-4F31-9F52-1677F289970A}"/>
              </a:ext>
            </a:extLst>
          </p:cNvPr>
          <p:cNvSpPr/>
          <p:nvPr/>
        </p:nvSpPr>
        <p:spPr>
          <a:xfrm>
            <a:off x="993065" y="4449004"/>
            <a:ext cx="5162202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%&gt;%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(G)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%&gt;%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(sum(X))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287B15-A50C-4B26-ACAB-E6FFC7F376EC}"/>
              </a:ext>
            </a:extLst>
          </p:cNvPr>
          <p:cNvSpPr/>
          <p:nvPr/>
        </p:nvSpPr>
        <p:spPr>
          <a:xfrm>
            <a:off x="993065" y="2151816"/>
            <a:ext cx="5162202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(df, G)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sum(X))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B29720-8669-4C67-931E-CC5C282DDB25}"/>
              </a:ext>
            </a:extLst>
          </p:cNvPr>
          <p:cNvSpPr/>
          <p:nvPr/>
        </p:nvSpPr>
        <p:spPr>
          <a:xfrm>
            <a:off x="993065" y="1301121"/>
            <a:ext cx="510293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Example with no pipe operator: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9738AF-C98E-45AA-9367-5F612D3B2B83}"/>
              </a:ext>
            </a:extLst>
          </p:cNvPr>
          <p:cNvSpPr/>
          <p:nvPr/>
        </p:nvSpPr>
        <p:spPr>
          <a:xfrm>
            <a:off x="993065" y="3666405"/>
            <a:ext cx="461081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Example with pipe operator:</a:t>
            </a:r>
          </a:p>
        </p:txBody>
      </p:sp>
    </p:spTree>
    <p:extLst>
      <p:ext uri="{BB962C8B-B14F-4D97-AF65-F5344CB8AC3E}">
        <p14:creationId xmlns:p14="http://schemas.microsoft.com/office/powerpoint/2010/main" val="162431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F51D142F-B001-4983-81AE-88E6DEAC0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004706"/>
              </p:ext>
            </p:extLst>
          </p:nvPr>
        </p:nvGraphicFramePr>
        <p:xfrm>
          <a:off x="6606773" y="1139714"/>
          <a:ext cx="841906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0953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0953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5DB902-F0B8-5840-A995-3B5031AFF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199265"/>
              </p:ext>
            </p:extLst>
          </p:nvPr>
        </p:nvGraphicFramePr>
        <p:xfrm>
          <a:off x="1220458" y="1139714"/>
          <a:ext cx="841906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0953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0953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5499302-3D83-934A-B0A5-A550B71F982F}"/>
              </a:ext>
            </a:extLst>
          </p:cNvPr>
          <p:cNvSpPr txBox="1"/>
          <p:nvPr/>
        </p:nvSpPr>
        <p:spPr>
          <a:xfrm>
            <a:off x="2441540" y="1317754"/>
            <a:ext cx="1662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Select</a:t>
            </a:r>
            <a:r>
              <a:rPr lang="en-US" sz="2800" b="1" dirty="0"/>
              <a:t> </a:t>
            </a:r>
            <a:r>
              <a:rPr lang="en-US" sz="2800" dirty="0"/>
              <a:t>(D)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8DE55E-5C43-1B46-9243-5E8A19989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213557"/>
              </p:ext>
            </p:extLst>
          </p:nvPr>
        </p:nvGraphicFramePr>
        <p:xfrm>
          <a:off x="4515880" y="1139714"/>
          <a:ext cx="439560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95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6F507361-2E34-9549-9258-3B51799E7046}"/>
              </a:ext>
            </a:extLst>
          </p:cNvPr>
          <p:cNvSpPr/>
          <p:nvPr/>
        </p:nvSpPr>
        <p:spPr>
          <a:xfrm>
            <a:off x="2485977" y="2122494"/>
            <a:ext cx="1606291" cy="309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E42CBE-746E-304B-9EFD-B7DFF690AC42}"/>
              </a:ext>
            </a:extLst>
          </p:cNvPr>
          <p:cNvSpPr txBox="1"/>
          <p:nvPr/>
        </p:nvSpPr>
        <p:spPr>
          <a:xfrm>
            <a:off x="7836851" y="1263430"/>
            <a:ext cx="176682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/>
              <a:t>Filter </a:t>
            </a:r>
            <a:br>
              <a:rPr lang="en-US" sz="2800" b="1" dirty="0"/>
            </a:br>
            <a:r>
              <a:rPr lang="en-US" sz="2800" dirty="0"/>
              <a:t>(G is not a)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9CFEF2F-C1F2-F549-ACED-A73611F2176E}"/>
              </a:ext>
            </a:extLst>
          </p:cNvPr>
          <p:cNvSpPr/>
          <p:nvPr/>
        </p:nvSpPr>
        <p:spPr>
          <a:xfrm>
            <a:off x="7917121" y="2306681"/>
            <a:ext cx="1606291" cy="31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CAF3A6A-1FAB-354A-8140-F94E47699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367710"/>
              </p:ext>
            </p:extLst>
          </p:nvPr>
        </p:nvGraphicFramePr>
        <p:xfrm>
          <a:off x="9903455" y="1483663"/>
          <a:ext cx="841906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793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83967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95992B6-B67B-FE4E-BAEA-14BA6BA1A211}"/>
              </a:ext>
            </a:extLst>
          </p:cNvPr>
          <p:cNvSpPr txBox="1"/>
          <p:nvPr/>
        </p:nvSpPr>
        <p:spPr>
          <a:xfrm>
            <a:off x="2310252" y="4324529"/>
            <a:ext cx="156164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/>
              <a:t>Mutate</a:t>
            </a:r>
            <a:r>
              <a:rPr lang="en-US" sz="2800" b="1" dirty="0"/>
              <a:t> </a:t>
            </a:r>
            <a:br>
              <a:rPr lang="en-US" sz="2800" b="1" dirty="0"/>
            </a:br>
            <a:r>
              <a:rPr lang="en-US" sz="2800" dirty="0"/>
              <a:t>(N = 2*D)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E15AE471-0EA1-A140-9D53-69AAD3C3401F}"/>
              </a:ext>
            </a:extLst>
          </p:cNvPr>
          <p:cNvSpPr/>
          <p:nvPr/>
        </p:nvSpPr>
        <p:spPr>
          <a:xfrm>
            <a:off x="2259385" y="5398181"/>
            <a:ext cx="1606291" cy="31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642067E-90E5-7745-83DE-90E77FE13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248299"/>
              </p:ext>
            </p:extLst>
          </p:nvPr>
        </p:nvGraphicFramePr>
        <p:xfrm>
          <a:off x="1220458" y="4138431"/>
          <a:ext cx="844474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3784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069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11BFF7E-4094-AE4E-B1A4-4EEA10095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121698"/>
              </p:ext>
            </p:extLst>
          </p:nvPr>
        </p:nvGraphicFramePr>
        <p:xfrm>
          <a:off x="4060129" y="4138431"/>
          <a:ext cx="1351062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0354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50354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  <a:gridCol w="450354">
                  <a:extLst>
                    <a:ext uri="{9D8B030D-6E8A-4147-A177-3AD203B41FA5}">
                      <a16:colId xmlns:a16="http://schemas.microsoft.com/office/drawing/2014/main" val="3345340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9FB46C33-669D-F44E-835D-358436B47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350339"/>
              </p:ext>
            </p:extLst>
          </p:nvPr>
        </p:nvGraphicFramePr>
        <p:xfrm>
          <a:off x="6606773" y="4138431"/>
          <a:ext cx="884596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997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44617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37" name="Right Arrow 36">
            <a:extLst>
              <a:ext uri="{FF2B5EF4-FFF2-40B4-BE49-F238E27FC236}">
                <a16:creationId xmlns:a16="http://schemas.microsoft.com/office/drawing/2014/main" id="{0A4F290C-A748-7745-9B69-450AE104E9EE}"/>
              </a:ext>
            </a:extLst>
          </p:cNvPr>
          <p:cNvSpPr/>
          <p:nvPr/>
        </p:nvSpPr>
        <p:spPr>
          <a:xfrm>
            <a:off x="7917121" y="5086252"/>
            <a:ext cx="1606291" cy="311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2E0164-54F0-DC49-ADD3-8FFA85B9CCBF}"/>
              </a:ext>
            </a:extLst>
          </p:cNvPr>
          <p:cNvSpPr txBox="1"/>
          <p:nvPr/>
        </p:nvSpPr>
        <p:spPr>
          <a:xfrm>
            <a:off x="7865705" y="4394242"/>
            <a:ext cx="17508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Sort</a:t>
            </a:r>
            <a:r>
              <a:rPr lang="en-US" sz="2800" b="1" dirty="0"/>
              <a:t> </a:t>
            </a:r>
            <a:r>
              <a:rPr lang="en-US" sz="2800" dirty="0"/>
              <a:t>(D, G)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E1E4D9E9-F561-514A-B989-DBA0AFD22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399126"/>
              </p:ext>
            </p:extLst>
          </p:nvPr>
        </p:nvGraphicFramePr>
        <p:xfrm>
          <a:off x="9903455" y="4159767"/>
          <a:ext cx="960502" cy="241706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071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69783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pSp>
        <p:nvGrpSpPr>
          <p:cNvPr id="47" name="Group 46">
            <a:extLst>
              <a:ext uri="{FF2B5EF4-FFF2-40B4-BE49-F238E27FC236}">
                <a16:creationId xmlns:a16="http://schemas.microsoft.com/office/drawing/2014/main" id="{F76D55E5-DFD9-0048-80B8-7B565508EF68}"/>
              </a:ext>
            </a:extLst>
          </p:cNvPr>
          <p:cNvGrpSpPr/>
          <p:nvPr/>
        </p:nvGrpSpPr>
        <p:grpSpPr>
          <a:xfrm>
            <a:off x="1682038" y="1484127"/>
            <a:ext cx="335497" cy="2093987"/>
            <a:chOff x="538805" y="999865"/>
            <a:chExt cx="312782" cy="2017392"/>
          </a:xfrm>
        </p:grpSpPr>
        <p:sp>
          <p:nvSpPr>
            <p:cNvPr id="40" name="&quot;No&quot; Symbol 39">
              <a:extLst>
                <a:ext uri="{FF2B5EF4-FFF2-40B4-BE49-F238E27FC236}">
                  <a16:creationId xmlns:a16="http://schemas.microsoft.com/office/drawing/2014/main" id="{124B5916-7AB1-7B41-954B-83DFA8A6261C}"/>
                </a:ext>
              </a:extLst>
            </p:cNvPr>
            <p:cNvSpPr/>
            <p:nvPr/>
          </p:nvSpPr>
          <p:spPr>
            <a:xfrm>
              <a:off x="545314" y="999865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&quot;No&quot; Symbol 40">
              <a:extLst>
                <a:ext uri="{FF2B5EF4-FFF2-40B4-BE49-F238E27FC236}">
                  <a16:creationId xmlns:a16="http://schemas.microsoft.com/office/drawing/2014/main" id="{792031F6-40D5-EC41-88B4-99C5329936E5}"/>
                </a:ext>
              </a:extLst>
            </p:cNvPr>
            <p:cNvSpPr/>
            <p:nvPr/>
          </p:nvSpPr>
          <p:spPr>
            <a:xfrm>
              <a:off x="545314" y="1282525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&quot;No&quot; Symbol 41">
              <a:extLst>
                <a:ext uri="{FF2B5EF4-FFF2-40B4-BE49-F238E27FC236}">
                  <a16:creationId xmlns:a16="http://schemas.microsoft.com/office/drawing/2014/main" id="{1DA5FBCC-EDF1-5B47-9CD0-3618335DEDC7}"/>
                </a:ext>
              </a:extLst>
            </p:cNvPr>
            <p:cNvSpPr/>
            <p:nvPr/>
          </p:nvSpPr>
          <p:spPr>
            <a:xfrm>
              <a:off x="538805" y="1571647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&quot;No&quot; Symbol 42">
              <a:extLst>
                <a:ext uri="{FF2B5EF4-FFF2-40B4-BE49-F238E27FC236}">
                  <a16:creationId xmlns:a16="http://schemas.microsoft.com/office/drawing/2014/main" id="{4651F074-C5F4-2F47-8329-BB28F075A4B8}"/>
                </a:ext>
              </a:extLst>
            </p:cNvPr>
            <p:cNvSpPr/>
            <p:nvPr/>
          </p:nvSpPr>
          <p:spPr>
            <a:xfrm>
              <a:off x="538805" y="1854307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&quot;No&quot; Symbol 43">
              <a:extLst>
                <a:ext uri="{FF2B5EF4-FFF2-40B4-BE49-F238E27FC236}">
                  <a16:creationId xmlns:a16="http://schemas.microsoft.com/office/drawing/2014/main" id="{735CCB64-6E1D-4243-9EC4-AF8B31FE9BD0}"/>
                </a:ext>
              </a:extLst>
            </p:cNvPr>
            <p:cNvSpPr/>
            <p:nvPr/>
          </p:nvSpPr>
          <p:spPr>
            <a:xfrm>
              <a:off x="545314" y="2149891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5" name="&quot;No&quot; Symbol 44">
              <a:extLst>
                <a:ext uri="{FF2B5EF4-FFF2-40B4-BE49-F238E27FC236}">
                  <a16:creationId xmlns:a16="http://schemas.microsoft.com/office/drawing/2014/main" id="{837437F7-E9FA-BF42-9EA2-25CDAE00EBF8}"/>
                </a:ext>
              </a:extLst>
            </p:cNvPr>
            <p:cNvSpPr/>
            <p:nvPr/>
          </p:nvSpPr>
          <p:spPr>
            <a:xfrm>
              <a:off x="545314" y="2432551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6" name="&quot;No&quot; Symbol 45">
              <a:extLst>
                <a:ext uri="{FF2B5EF4-FFF2-40B4-BE49-F238E27FC236}">
                  <a16:creationId xmlns:a16="http://schemas.microsoft.com/office/drawing/2014/main" id="{B9BE30B1-794C-B140-AEC9-38024858846D}"/>
                </a:ext>
              </a:extLst>
            </p:cNvPr>
            <p:cNvSpPr/>
            <p:nvPr/>
          </p:nvSpPr>
          <p:spPr>
            <a:xfrm>
              <a:off x="545314" y="2728135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551CAF5-0AA0-AF4A-8710-C1B4B8E2016C}"/>
              </a:ext>
            </a:extLst>
          </p:cNvPr>
          <p:cNvGrpSpPr/>
          <p:nvPr/>
        </p:nvGrpSpPr>
        <p:grpSpPr>
          <a:xfrm>
            <a:off x="6667524" y="1454900"/>
            <a:ext cx="719655" cy="622718"/>
            <a:chOff x="3812413" y="993403"/>
            <a:chExt cx="619735" cy="573661"/>
          </a:xfrm>
        </p:grpSpPr>
        <p:sp>
          <p:nvSpPr>
            <p:cNvPr id="48" name="&quot;No&quot; Symbol 47">
              <a:extLst>
                <a:ext uri="{FF2B5EF4-FFF2-40B4-BE49-F238E27FC236}">
                  <a16:creationId xmlns:a16="http://schemas.microsoft.com/office/drawing/2014/main" id="{093A9808-27C8-B64F-8A5A-938FED11F40E}"/>
                </a:ext>
              </a:extLst>
            </p:cNvPr>
            <p:cNvSpPr/>
            <p:nvPr/>
          </p:nvSpPr>
          <p:spPr>
            <a:xfrm>
              <a:off x="3812413" y="993403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&quot;No&quot; Symbol 48">
              <a:extLst>
                <a:ext uri="{FF2B5EF4-FFF2-40B4-BE49-F238E27FC236}">
                  <a16:creationId xmlns:a16="http://schemas.microsoft.com/office/drawing/2014/main" id="{6FC68599-CFEB-2648-9C28-93F94450A7C5}"/>
                </a:ext>
              </a:extLst>
            </p:cNvPr>
            <p:cNvSpPr/>
            <p:nvPr/>
          </p:nvSpPr>
          <p:spPr>
            <a:xfrm>
              <a:off x="4116406" y="993403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&quot;No&quot; Symbol 49">
              <a:extLst>
                <a:ext uri="{FF2B5EF4-FFF2-40B4-BE49-F238E27FC236}">
                  <a16:creationId xmlns:a16="http://schemas.microsoft.com/office/drawing/2014/main" id="{C6DECE54-406D-9248-BFDD-A733F8FC31D5}"/>
                </a:ext>
              </a:extLst>
            </p:cNvPr>
            <p:cNvSpPr/>
            <p:nvPr/>
          </p:nvSpPr>
          <p:spPr>
            <a:xfrm>
              <a:off x="3821882" y="1277942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&quot;No&quot; Symbol 50">
              <a:extLst>
                <a:ext uri="{FF2B5EF4-FFF2-40B4-BE49-F238E27FC236}">
                  <a16:creationId xmlns:a16="http://schemas.microsoft.com/office/drawing/2014/main" id="{43CC5712-5F98-754D-86B9-EC1E6AA7D194}"/>
                </a:ext>
              </a:extLst>
            </p:cNvPr>
            <p:cNvSpPr/>
            <p:nvPr/>
          </p:nvSpPr>
          <p:spPr>
            <a:xfrm>
              <a:off x="4125875" y="1277942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E4B8AA85-6689-3244-9F3C-D06544045BA2}"/>
              </a:ext>
            </a:extLst>
          </p:cNvPr>
          <p:cNvSpPr txBox="1"/>
          <p:nvPr/>
        </p:nvSpPr>
        <p:spPr>
          <a:xfrm>
            <a:off x="333679" y="204288"/>
            <a:ext cx="8992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Review of Data Verbs - Actions on a Single Table</a:t>
            </a:r>
          </a:p>
        </p:txBody>
      </p:sp>
    </p:spTree>
    <p:extLst>
      <p:ext uri="{BB962C8B-B14F-4D97-AF65-F5344CB8AC3E}">
        <p14:creationId xmlns:p14="http://schemas.microsoft.com/office/powerpoint/2010/main" val="395462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2" grpId="0"/>
      <p:bldP spid="13" grpId="0" animBg="1"/>
      <p:bldP spid="19" grpId="0"/>
      <p:bldP spid="20" grpId="0" animBg="1"/>
      <p:bldP spid="37" grpId="0" animBg="1"/>
      <p:bldP spid="3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F122022-7A2A-A34A-B50F-0EE4616EF2F2}"/>
              </a:ext>
            </a:extLst>
          </p:cNvPr>
          <p:cNvSpPr txBox="1"/>
          <p:nvPr/>
        </p:nvSpPr>
        <p:spPr>
          <a:xfrm>
            <a:off x="852862" y="275271"/>
            <a:ext cx="2670924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+mj-lt"/>
              </a:rPr>
              <a:t>Piping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(x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%&gt;% f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%&gt;% g(2)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%&gt;% h(2,3)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 -&gt; ans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530333-31A2-2347-989B-B581F6A08677}"/>
              </a:ext>
            </a:extLst>
          </p:cNvPr>
          <p:cNvSpPr txBox="1"/>
          <p:nvPr/>
        </p:nvSpPr>
        <p:spPr>
          <a:xfrm>
            <a:off x="7995778" y="4071150"/>
            <a:ext cx="402706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+mj-lt"/>
              </a:rPr>
              <a:t>Functional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ans &lt;- h(g(f(x),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    2),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  2,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  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6C9255-05D7-824B-80C5-F01E14652A4B}"/>
              </a:ext>
            </a:extLst>
          </p:cNvPr>
          <p:cNvSpPr txBox="1"/>
          <p:nvPr/>
        </p:nvSpPr>
        <p:spPr>
          <a:xfrm>
            <a:off x="4690193" y="197964"/>
            <a:ext cx="4253087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+mj-lt"/>
              </a:rPr>
              <a:t>Imperative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t1 &lt;- f(x)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t2 &lt;- g(t1, 2)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ans &lt;- h(t2, 2, 3)</a:t>
            </a:r>
          </a:p>
          <a:p>
            <a:endParaRPr lang="en-US" sz="3200" b="1" dirty="0">
              <a:latin typeface="+mj-lt"/>
            </a:endParaRPr>
          </a:p>
          <a:p>
            <a:endParaRPr lang="en-US" sz="3200" b="1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0AFF8C-1E9E-0A4E-AC31-F8CDB876CEF3}"/>
              </a:ext>
            </a:extLst>
          </p:cNvPr>
          <p:cNvSpPr txBox="1"/>
          <p:nvPr/>
        </p:nvSpPr>
        <p:spPr>
          <a:xfrm>
            <a:off x="755461" y="4071150"/>
            <a:ext cx="606127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+mj-lt"/>
              </a:rPr>
              <a:t>Functional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ans &lt;- h(g(f(x), 2), 2, 3)</a:t>
            </a:r>
          </a:p>
        </p:txBody>
      </p:sp>
    </p:spTree>
    <p:extLst>
      <p:ext uri="{BB962C8B-B14F-4D97-AF65-F5344CB8AC3E}">
        <p14:creationId xmlns:p14="http://schemas.microsoft.com/office/powerpoint/2010/main" val="1404571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F26050-B569-094A-958E-F9575D1D90CB}"/>
              </a:ext>
            </a:extLst>
          </p:cNvPr>
          <p:cNvSpPr txBox="1"/>
          <p:nvPr/>
        </p:nvSpPr>
        <p:spPr>
          <a:xfrm>
            <a:off x="1363851" y="812918"/>
            <a:ext cx="221887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f</a:t>
            </a:r>
          </a:p>
          <a:p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g(2)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 -&gt; a</a:t>
            </a:r>
            <a:endParaRPr lang="en-US" sz="32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03CD1-6230-794C-B0E1-AADA995D96D3}"/>
              </a:ext>
            </a:extLst>
          </p:cNvPr>
          <p:cNvSpPr txBox="1"/>
          <p:nvPr/>
        </p:nvSpPr>
        <p:spPr>
          <a:xfrm>
            <a:off x="5977654" y="4104993"/>
            <a:ext cx="5609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b &lt;- 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h(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g(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2)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2, 3)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3BDF57-90B2-3E4A-86AA-8ED78B4A6201}"/>
              </a:ext>
            </a:extLst>
          </p:cNvPr>
          <p:cNvSpPr/>
          <p:nvPr/>
        </p:nvSpPr>
        <p:spPr>
          <a:xfrm>
            <a:off x="4202589" y="1305360"/>
            <a:ext cx="12907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cs typeface="Consolas" panose="020B0609020204030204" pitchFamily="49" charset="0"/>
              </a:rPr>
              <a:t>means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001C32-5E8D-A14C-B12A-AF8DD8371833}"/>
              </a:ext>
            </a:extLst>
          </p:cNvPr>
          <p:cNvSpPr/>
          <p:nvPr/>
        </p:nvSpPr>
        <p:spPr>
          <a:xfrm>
            <a:off x="5977654" y="1305360"/>
            <a:ext cx="35750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 &lt;- 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g(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2)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FAFB0-09E6-FF40-8805-91C0689E25F6}"/>
              </a:ext>
            </a:extLst>
          </p:cNvPr>
          <p:cNvSpPr/>
          <p:nvPr/>
        </p:nvSpPr>
        <p:spPr>
          <a:xfrm>
            <a:off x="1363851" y="3120110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f</a:t>
            </a:r>
          </a:p>
          <a:p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g(2)</a:t>
            </a:r>
          </a:p>
          <a:p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h(2,3)</a:t>
            </a:r>
            <a:endParaRPr lang="en-US" sz="32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 -&gt; b</a:t>
            </a:r>
            <a:endParaRPr lang="en-US" sz="32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21202-720A-A649-9749-7C095151A12A}"/>
              </a:ext>
            </a:extLst>
          </p:cNvPr>
          <p:cNvSpPr/>
          <p:nvPr/>
        </p:nvSpPr>
        <p:spPr>
          <a:xfrm>
            <a:off x="4202589" y="4104994"/>
            <a:ext cx="13147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means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09992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1733-A59B-4FBC-9791-EDA463A1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585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Combining Tables</a:t>
            </a:r>
          </a:p>
        </p:txBody>
      </p:sp>
    </p:spTree>
    <p:extLst>
      <p:ext uri="{BB962C8B-B14F-4D97-AF65-F5344CB8AC3E}">
        <p14:creationId xmlns:p14="http://schemas.microsoft.com/office/powerpoint/2010/main" val="1839053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DA646A-64B8-1B4B-BB2C-2F3E24FB6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969651"/>
              </p:ext>
            </p:extLst>
          </p:nvPr>
        </p:nvGraphicFramePr>
        <p:xfrm>
          <a:off x="824286" y="2562690"/>
          <a:ext cx="82296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6F292C-BF01-CC42-9E41-066DD7FF1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153895"/>
              </p:ext>
            </p:extLst>
          </p:nvPr>
        </p:nvGraphicFramePr>
        <p:xfrm>
          <a:off x="824286" y="4116404"/>
          <a:ext cx="82296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1C77114-E443-2348-B280-07CB343D72E2}"/>
              </a:ext>
            </a:extLst>
          </p:cNvPr>
          <p:cNvSpPr txBox="1"/>
          <p:nvPr/>
        </p:nvSpPr>
        <p:spPr>
          <a:xfrm>
            <a:off x="1719666" y="3294861"/>
            <a:ext cx="141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Union(T1,T2)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57702C9-1012-6A4F-A601-C5458A5B76BB}"/>
              </a:ext>
            </a:extLst>
          </p:cNvPr>
          <p:cNvSpPr/>
          <p:nvPr/>
        </p:nvSpPr>
        <p:spPr>
          <a:xfrm>
            <a:off x="1814901" y="3664193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8460F7-0936-6F40-92A5-0A584A578453}"/>
              </a:ext>
            </a:extLst>
          </p:cNvPr>
          <p:cNvSpPr txBox="1"/>
          <p:nvPr/>
        </p:nvSpPr>
        <p:spPr>
          <a:xfrm>
            <a:off x="1830218" y="1757611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Union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C836EE-5963-0D40-B399-813F05AD595B}"/>
              </a:ext>
            </a:extLst>
          </p:cNvPr>
          <p:cNvSpPr txBox="1"/>
          <p:nvPr/>
        </p:nvSpPr>
        <p:spPr>
          <a:xfrm>
            <a:off x="991422" y="37470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4BEFE-EF25-AB4F-A217-BD6F43088CD1}"/>
              </a:ext>
            </a:extLst>
          </p:cNvPr>
          <p:cNvSpPr txBox="1"/>
          <p:nvPr/>
        </p:nvSpPr>
        <p:spPr>
          <a:xfrm>
            <a:off x="985515" y="21933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1B06822-80F0-FA44-AFF7-495069EE9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021644"/>
              </p:ext>
            </p:extLst>
          </p:nvPr>
        </p:nvGraphicFramePr>
        <p:xfrm>
          <a:off x="3088449" y="2894250"/>
          <a:ext cx="822960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5001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5436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F8648F-3427-1848-BC03-9D1E5D41E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85704"/>
              </p:ext>
            </p:extLst>
          </p:nvPr>
        </p:nvGraphicFramePr>
        <p:xfrm>
          <a:off x="4548495" y="2562690"/>
          <a:ext cx="82296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EE97413-7237-E24D-B83A-22680E4D6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52669"/>
              </p:ext>
            </p:extLst>
          </p:nvPr>
        </p:nvGraphicFramePr>
        <p:xfrm>
          <a:off x="4497693" y="4116404"/>
          <a:ext cx="82296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813F849-EFC2-D442-8DDC-A8C0E8C123AF}"/>
              </a:ext>
            </a:extLst>
          </p:cNvPr>
          <p:cNvSpPr txBox="1"/>
          <p:nvPr/>
        </p:nvSpPr>
        <p:spPr>
          <a:xfrm>
            <a:off x="5361515" y="3294861"/>
            <a:ext cx="167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Intersect(T1,T2)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DA62040-82B1-844A-956D-5A5810D6FCBE}"/>
              </a:ext>
            </a:extLst>
          </p:cNvPr>
          <p:cNvSpPr/>
          <p:nvPr/>
        </p:nvSpPr>
        <p:spPr>
          <a:xfrm>
            <a:off x="5568303" y="3675759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8FDB-5EA1-E14A-B284-461A2C3D9CB1}"/>
              </a:ext>
            </a:extLst>
          </p:cNvPr>
          <p:cNvSpPr txBox="1"/>
          <p:nvPr/>
        </p:nvSpPr>
        <p:spPr>
          <a:xfrm>
            <a:off x="5429732" y="1757611"/>
            <a:ext cx="1307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Intersect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DB98B59-3817-A34E-81D2-50DA4FFA2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976153"/>
              </p:ext>
            </p:extLst>
          </p:nvPr>
        </p:nvGraphicFramePr>
        <p:xfrm>
          <a:off x="6989894" y="3519403"/>
          <a:ext cx="822960" cy="548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069FD22-6A48-4049-8FB3-67EC0DE12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368085"/>
              </p:ext>
            </p:extLst>
          </p:nvPr>
        </p:nvGraphicFramePr>
        <p:xfrm>
          <a:off x="8407983" y="2568076"/>
          <a:ext cx="82296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FDE45DB-DE40-D143-9368-D3B866F91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613634"/>
              </p:ext>
            </p:extLst>
          </p:nvPr>
        </p:nvGraphicFramePr>
        <p:xfrm>
          <a:off x="8407983" y="4121790"/>
          <a:ext cx="82296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95E4B54-9013-4C4E-823A-EB1D315156D0}"/>
              </a:ext>
            </a:extLst>
          </p:cNvPr>
          <p:cNvSpPr txBox="1"/>
          <p:nvPr/>
        </p:nvSpPr>
        <p:spPr>
          <a:xfrm>
            <a:off x="9322092" y="3294861"/>
            <a:ext cx="118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Diff(T1,T2)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A8D06C7D-8C7E-5547-80C2-87DDE1F09804}"/>
              </a:ext>
            </a:extLst>
          </p:cNvPr>
          <p:cNvSpPr/>
          <p:nvPr/>
        </p:nvSpPr>
        <p:spPr>
          <a:xfrm>
            <a:off x="9385456" y="3681145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552624-E773-7D4E-9FD5-6C8E90E92C2B}"/>
              </a:ext>
            </a:extLst>
          </p:cNvPr>
          <p:cNvSpPr txBox="1"/>
          <p:nvPr/>
        </p:nvSpPr>
        <p:spPr>
          <a:xfrm>
            <a:off x="9289220" y="1762997"/>
            <a:ext cx="1509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Difference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A2D241-2501-0948-969B-6D7236CF27BF}"/>
              </a:ext>
            </a:extLst>
          </p:cNvPr>
          <p:cNvSpPr txBox="1"/>
          <p:nvPr/>
        </p:nvSpPr>
        <p:spPr>
          <a:xfrm>
            <a:off x="4693367" y="37464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265619-D380-5C4E-8017-D15FE9DDF087}"/>
              </a:ext>
            </a:extLst>
          </p:cNvPr>
          <p:cNvSpPr txBox="1"/>
          <p:nvPr/>
        </p:nvSpPr>
        <p:spPr>
          <a:xfrm>
            <a:off x="4693367" y="21933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38EE5C-CF64-F64C-91FF-D90F836CB033}"/>
              </a:ext>
            </a:extLst>
          </p:cNvPr>
          <p:cNvSpPr txBox="1"/>
          <p:nvPr/>
        </p:nvSpPr>
        <p:spPr>
          <a:xfrm>
            <a:off x="8575119" y="37464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5ACE88-5F87-9948-B1E5-1A7B56472CBA}"/>
              </a:ext>
            </a:extLst>
          </p:cNvPr>
          <p:cNvSpPr txBox="1"/>
          <p:nvPr/>
        </p:nvSpPr>
        <p:spPr>
          <a:xfrm>
            <a:off x="8575119" y="21927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AF48380-7065-684E-B5D5-AC9650020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382669"/>
              </p:ext>
            </p:extLst>
          </p:nvPr>
        </p:nvGraphicFramePr>
        <p:xfrm>
          <a:off x="10849382" y="3377266"/>
          <a:ext cx="82296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7C7F48F0-B8C4-A942-98EF-656058B7134A}"/>
              </a:ext>
            </a:extLst>
          </p:cNvPr>
          <p:cNvGrpSpPr/>
          <p:nvPr/>
        </p:nvGrpSpPr>
        <p:grpSpPr>
          <a:xfrm>
            <a:off x="4497693" y="3097416"/>
            <a:ext cx="830320" cy="1871810"/>
            <a:chOff x="4457055" y="2586038"/>
            <a:chExt cx="830320" cy="187181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F8DAD6-52E3-F344-9B59-015F0DE3E539}"/>
                </a:ext>
              </a:extLst>
            </p:cNvPr>
            <p:cNvSpPr/>
            <p:nvPr/>
          </p:nvSpPr>
          <p:spPr>
            <a:xfrm>
              <a:off x="4457055" y="2586038"/>
              <a:ext cx="830320" cy="2757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8183402-3079-B341-9A09-1493156D6A72}"/>
                </a:ext>
              </a:extLst>
            </p:cNvPr>
            <p:cNvSpPr/>
            <p:nvPr/>
          </p:nvSpPr>
          <p:spPr>
            <a:xfrm>
              <a:off x="4457055" y="4150288"/>
              <a:ext cx="830320" cy="3075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EB0CE27-F874-1143-BA07-4149933DA2BC}"/>
              </a:ext>
            </a:extLst>
          </p:cNvPr>
          <p:cNvSpPr/>
          <p:nvPr/>
        </p:nvSpPr>
        <p:spPr>
          <a:xfrm>
            <a:off x="8392643" y="4661666"/>
            <a:ext cx="838300" cy="279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6FB082-1F3D-9A4E-B298-0E3B12ABEF06}"/>
              </a:ext>
            </a:extLst>
          </p:cNvPr>
          <p:cNvGrpSpPr/>
          <p:nvPr/>
        </p:nvGrpSpPr>
        <p:grpSpPr>
          <a:xfrm>
            <a:off x="8406498" y="3127152"/>
            <a:ext cx="796279" cy="250114"/>
            <a:chOff x="8315058" y="2615774"/>
            <a:chExt cx="796279" cy="250114"/>
          </a:xfrm>
        </p:grpSpPr>
        <p:sp>
          <p:nvSpPr>
            <p:cNvPr id="31" name="&quot;No&quot; Symbol 30">
              <a:extLst>
                <a:ext uri="{FF2B5EF4-FFF2-40B4-BE49-F238E27FC236}">
                  <a16:creationId xmlns:a16="http://schemas.microsoft.com/office/drawing/2014/main" id="{88B05756-2D83-8E49-BC8F-B933D4698122}"/>
                </a:ext>
              </a:extLst>
            </p:cNvPr>
            <p:cNvSpPr/>
            <p:nvPr/>
          </p:nvSpPr>
          <p:spPr>
            <a:xfrm>
              <a:off x="8315058" y="2619860"/>
              <a:ext cx="271730" cy="24602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&quot;No&quot; Symbol 31">
              <a:extLst>
                <a:ext uri="{FF2B5EF4-FFF2-40B4-BE49-F238E27FC236}">
                  <a16:creationId xmlns:a16="http://schemas.microsoft.com/office/drawing/2014/main" id="{44D04F6E-BCB8-9644-840D-E57F100D8B44}"/>
                </a:ext>
              </a:extLst>
            </p:cNvPr>
            <p:cNvSpPr/>
            <p:nvPr/>
          </p:nvSpPr>
          <p:spPr>
            <a:xfrm>
              <a:off x="8597144" y="2618316"/>
              <a:ext cx="271730" cy="24602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&quot;No&quot; Symbol 32">
              <a:extLst>
                <a:ext uri="{FF2B5EF4-FFF2-40B4-BE49-F238E27FC236}">
                  <a16:creationId xmlns:a16="http://schemas.microsoft.com/office/drawing/2014/main" id="{ED57EC02-BB23-0E47-89B7-D95D8863C0DA}"/>
                </a:ext>
              </a:extLst>
            </p:cNvPr>
            <p:cNvSpPr/>
            <p:nvPr/>
          </p:nvSpPr>
          <p:spPr>
            <a:xfrm>
              <a:off x="8839607" y="2615774"/>
              <a:ext cx="271730" cy="24602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FEC5875-88FE-BA4E-8672-2C3D5E623DFE}"/>
              </a:ext>
            </a:extLst>
          </p:cNvPr>
          <p:cNvSpPr txBox="1"/>
          <p:nvPr/>
        </p:nvSpPr>
        <p:spPr>
          <a:xfrm>
            <a:off x="505316" y="581558"/>
            <a:ext cx="7200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Combining Tables with Set Operations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616C0D-F641-1F45-BC2E-F8B3C15B10CE}"/>
              </a:ext>
            </a:extLst>
          </p:cNvPr>
          <p:cNvSpPr txBox="1"/>
          <p:nvPr/>
        </p:nvSpPr>
        <p:spPr>
          <a:xfrm>
            <a:off x="917423" y="5435379"/>
            <a:ext cx="605999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Union, Intersect, and Difference remove duplicates rows.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Union All keeps all duplicates.</a:t>
            </a:r>
          </a:p>
        </p:txBody>
      </p:sp>
    </p:spTree>
    <p:extLst>
      <p:ext uri="{BB962C8B-B14F-4D97-AF65-F5344CB8AC3E}">
        <p14:creationId xmlns:p14="http://schemas.microsoft.com/office/powerpoint/2010/main" val="427972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/>
      <p:bldP spid="12" grpId="0"/>
      <p:bldP spid="13" grpId="0" animBg="1"/>
      <p:bldP spid="14" grpId="0"/>
      <p:bldP spid="18" grpId="0"/>
      <p:bldP spid="19" grpId="0" animBg="1"/>
      <p:bldP spid="20" grpId="0"/>
      <p:bldP spid="22" grpId="0"/>
      <p:bldP spid="23" grpId="0"/>
      <p:bldP spid="24" grpId="0"/>
      <p:bldP spid="25" grpId="0"/>
      <p:bldP spid="30" grpId="0" animBg="1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DA646A-64B8-1B4B-BB2C-2F3E24FB6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916139"/>
              </p:ext>
            </p:extLst>
          </p:nvPr>
        </p:nvGraphicFramePr>
        <p:xfrm>
          <a:off x="602733" y="2119873"/>
          <a:ext cx="822960" cy="1584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6F292C-BF01-CC42-9E41-066DD7FF1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672899"/>
              </p:ext>
            </p:extLst>
          </p:nvPr>
        </p:nvGraphicFramePr>
        <p:xfrm>
          <a:off x="602733" y="4477920"/>
          <a:ext cx="822960" cy="118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1C77114-E443-2348-B280-07CB343D72E2}"/>
              </a:ext>
            </a:extLst>
          </p:cNvPr>
          <p:cNvSpPr txBox="1"/>
          <p:nvPr/>
        </p:nvSpPr>
        <p:spPr>
          <a:xfrm>
            <a:off x="1625112" y="3249978"/>
            <a:ext cx="141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Union(T1,T2)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57702C9-1012-6A4F-A601-C5458A5B76BB}"/>
              </a:ext>
            </a:extLst>
          </p:cNvPr>
          <p:cNvSpPr/>
          <p:nvPr/>
        </p:nvSpPr>
        <p:spPr>
          <a:xfrm>
            <a:off x="1720347" y="3619310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C836EE-5963-0D40-B399-813F05AD595B}"/>
              </a:ext>
            </a:extLst>
          </p:cNvPr>
          <p:cNvSpPr txBox="1"/>
          <p:nvPr/>
        </p:nvSpPr>
        <p:spPr>
          <a:xfrm>
            <a:off x="730822" y="4142455"/>
            <a:ext cx="566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4BEFE-EF25-AB4F-A217-BD6F43088CD1}"/>
              </a:ext>
            </a:extLst>
          </p:cNvPr>
          <p:cNvSpPr txBox="1"/>
          <p:nvPr/>
        </p:nvSpPr>
        <p:spPr>
          <a:xfrm>
            <a:off x="793640" y="175054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T1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1B06822-80F0-FA44-AFF7-495069EE9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297705"/>
              </p:ext>
            </p:extLst>
          </p:nvPr>
        </p:nvGraphicFramePr>
        <p:xfrm>
          <a:off x="3205562" y="2739300"/>
          <a:ext cx="822960" cy="237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5001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54367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4CEB1E63-6E83-C94D-9319-EE500DC81057}"/>
              </a:ext>
            </a:extLst>
          </p:cNvPr>
          <p:cNvSpPr txBox="1"/>
          <p:nvPr/>
        </p:nvSpPr>
        <p:spPr>
          <a:xfrm>
            <a:off x="4880874" y="1958262"/>
            <a:ext cx="182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Union in SQL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88DA63-BB92-2345-9F8F-7CA656F0AA4B}"/>
              </a:ext>
            </a:extLst>
          </p:cNvPr>
          <p:cNvSpPr txBox="1"/>
          <p:nvPr/>
        </p:nvSpPr>
        <p:spPr>
          <a:xfrm>
            <a:off x="8589253" y="1958262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Union in dplyr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5E416A-59B4-4F45-9CBA-29810B6F5374}"/>
              </a:ext>
            </a:extLst>
          </p:cNvPr>
          <p:cNvSpPr txBox="1"/>
          <p:nvPr/>
        </p:nvSpPr>
        <p:spPr>
          <a:xfrm>
            <a:off x="4880874" y="2668545"/>
            <a:ext cx="29033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T1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7F875E-F42E-1D46-B3ED-D40C67386973}"/>
              </a:ext>
            </a:extLst>
          </p:cNvPr>
          <p:cNvSpPr txBox="1"/>
          <p:nvPr/>
        </p:nvSpPr>
        <p:spPr>
          <a:xfrm>
            <a:off x="8589253" y="2668545"/>
            <a:ext cx="23936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%&gt;% union(T2)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F70E19-C8DC-DB4D-A696-83497FEDEDB6}"/>
              </a:ext>
            </a:extLst>
          </p:cNvPr>
          <p:cNvSpPr txBox="1"/>
          <p:nvPr/>
        </p:nvSpPr>
        <p:spPr>
          <a:xfrm>
            <a:off x="4880874" y="4182385"/>
            <a:ext cx="29033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T1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UNION ALL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A3E5E6-C596-B944-B72C-4F8D4CDCEB89}"/>
              </a:ext>
            </a:extLst>
          </p:cNvPr>
          <p:cNvSpPr txBox="1"/>
          <p:nvPr/>
        </p:nvSpPr>
        <p:spPr>
          <a:xfrm>
            <a:off x="8589253" y="4071521"/>
            <a:ext cx="30732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%&gt;% union_all(T2)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9B8DDC-865E-42D8-A93F-8E80C63CB63F}"/>
              </a:ext>
            </a:extLst>
          </p:cNvPr>
          <p:cNvSpPr txBox="1"/>
          <p:nvPr/>
        </p:nvSpPr>
        <p:spPr>
          <a:xfrm>
            <a:off x="333679" y="204288"/>
            <a:ext cx="459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UNION in SQL and </a:t>
            </a:r>
            <a:r>
              <a:rPr lang="en-US" sz="3600" u="sng" dirty="0" err="1">
                <a:latin typeface="+mj-lt"/>
              </a:rPr>
              <a:t>dplyr</a:t>
            </a:r>
            <a:endParaRPr lang="en-US" sz="3600" u="sng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7AA633-0F86-4EB5-A919-65223C58480A}"/>
              </a:ext>
            </a:extLst>
          </p:cNvPr>
          <p:cNvSpPr/>
          <p:nvPr/>
        </p:nvSpPr>
        <p:spPr>
          <a:xfrm>
            <a:off x="4766734" y="1950596"/>
            <a:ext cx="3200400" cy="3256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53EA70-E049-4C6F-875A-E3FDC09620C0}"/>
              </a:ext>
            </a:extLst>
          </p:cNvPr>
          <p:cNvSpPr/>
          <p:nvPr/>
        </p:nvSpPr>
        <p:spPr>
          <a:xfrm>
            <a:off x="8445543" y="1950596"/>
            <a:ext cx="3323124" cy="3256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4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  <p:bldP spid="10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4CEB1E63-6E83-C94D-9319-EE500DC81057}"/>
              </a:ext>
            </a:extLst>
          </p:cNvPr>
          <p:cNvSpPr txBox="1"/>
          <p:nvPr/>
        </p:nvSpPr>
        <p:spPr>
          <a:xfrm>
            <a:off x="4811693" y="1958263"/>
            <a:ext cx="2173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Intersect in SQL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88DA63-BB92-2345-9F8F-7CA656F0AA4B}"/>
              </a:ext>
            </a:extLst>
          </p:cNvPr>
          <p:cNvSpPr txBox="1"/>
          <p:nvPr/>
        </p:nvSpPr>
        <p:spPr>
          <a:xfrm>
            <a:off x="8589254" y="1971041"/>
            <a:ext cx="2346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Intersect in dplyr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5E416A-59B4-4F45-9CBA-29810B6F5374}"/>
              </a:ext>
            </a:extLst>
          </p:cNvPr>
          <p:cNvSpPr txBox="1"/>
          <p:nvPr/>
        </p:nvSpPr>
        <p:spPr>
          <a:xfrm>
            <a:off x="4811693" y="2723782"/>
            <a:ext cx="31341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7F875E-F42E-1D46-B3ED-D40C67386973}"/>
              </a:ext>
            </a:extLst>
          </p:cNvPr>
          <p:cNvSpPr txBox="1"/>
          <p:nvPr/>
        </p:nvSpPr>
        <p:spPr>
          <a:xfrm>
            <a:off x="8589254" y="2668545"/>
            <a:ext cx="3318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%&gt;% intersect(T2)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708E847-F0D3-E24F-B1C3-281E84557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68932"/>
              </p:ext>
            </p:extLst>
          </p:nvPr>
        </p:nvGraphicFramePr>
        <p:xfrm>
          <a:off x="784114" y="2128339"/>
          <a:ext cx="822960" cy="1584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EE47A7D-1265-DE46-9ED9-E59124BBF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09458"/>
              </p:ext>
            </p:extLst>
          </p:nvPr>
        </p:nvGraphicFramePr>
        <p:xfrm>
          <a:off x="784114" y="4418655"/>
          <a:ext cx="822960" cy="118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78672D3-DCDF-EF4E-955F-4489AF860FF3}"/>
              </a:ext>
            </a:extLst>
          </p:cNvPr>
          <p:cNvSpPr txBox="1"/>
          <p:nvPr/>
        </p:nvSpPr>
        <p:spPr>
          <a:xfrm>
            <a:off x="1796945" y="3554779"/>
            <a:ext cx="167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Intersect(T1,T2)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287B8322-B067-9345-8A78-1D0FE251A722}"/>
              </a:ext>
            </a:extLst>
          </p:cNvPr>
          <p:cNvSpPr/>
          <p:nvPr/>
        </p:nvSpPr>
        <p:spPr>
          <a:xfrm>
            <a:off x="1973253" y="3935677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3E175EA-31D6-BB4D-B10E-EB1710D7B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808457"/>
              </p:ext>
            </p:extLst>
          </p:nvPr>
        </p:nvGraphicFramePr>
        <p:xfrm>
          <a:off x="3504915" y="3474520"/>
          <a:ext cx="822960" cy="792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05AA499-B040-6743-A39C-4C9E83708BF2}"/>
              </a:ext>
            </a:extLst>
          </p:cNvPr>
          <p:cNvSpPr txBox="1"/>
          <p:nvPr/>
        </p:nvSpPr>
        <p:spPr>
          <a:xfrm>
            <a:off x="979788" y="404874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44526C-1D8E-2347-B064-4A3256166D30}"/>
              </a:ext>
            </a:extLst>
          </p:cNvPr>
          <p:cNvSpPr txBox="1"/>
          <p:nvPr/>
        </p:nvSpPr>
        <p:spPr>
          <a:xfrm>
            <a:off x="979788" y="175900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713512-9C99-447A-9812-698BA5B47AFA}"/>
              </a:ext>
            </a:extLst>
          </p:cNvPr>
          <p:cNvSpPr txBox="1"/>
          <p:nvPr/>
        </p:nvSpPr>
        <p:spPr>
          <a:xfrm>
            <a:off x="333679" y="204288"/>
            <a:ext cx="5295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INTERSECT in SQL and </a:t>
            </a:r>
            <a:r>
              <a:rPr lang="en-US" sz="3600" u="sng" dirty="0" err="1">
                <a:latin typeface="+mj-lt"/>
              </a:rPr>
              <a:t>dplyr</a:t>
            </a:r>
            <a:endParaRPr lang="en-US" sz="3600" u="sng"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F771A7-52F1-4368-89BA-0B4EE206FBB9}"/>
              </a:ext>
            </a:extLst>
          </p:cNvPr>
          <p:cNvSpPr/>
          <p:nvPr/>
        </p:nvSpPr>
        <p:spPr>
          <a:xfrm>
            <a:off x="4783668" y="1950596"/>
            <a:ext cx="3200400" cy="3256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476B7E-6AA1-47BB-A226-E88DF3197E72}"/>
              </a:ext>
            </a:extLst>
          </p:cNvPr>
          <p:cNvSpPr/>
          <p:nvPr/>
        </p:nvSpPr>
        <p:spPr>
          <a:xfrm>
            <a:off x="8487878" y="1950596"/>
            <a:ext cx="3323124" cy="3256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8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15" grpId="0" animBg="1"/>
      <p:bldP spid="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4CEB1E63-6E83-C94D-9319-EE500DC81057}"/>
              </a:ext>
            </a:extLst>
          </p:cNvPr>
          <p:cNvSpPr txBox="1"/>
          <p:nvPr/>
        </p:nvSpPr>
        <p:spPr>
          <a:xfrm>
            <a:off x="4820775" y="1958263"/>
            <a:ext cx="2375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Difference in SQL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88DA63-BB92-2345-9F8F-7CA656F0AA4B}"/>
              </a:ext>
            </a:extLst>
          </p:cNvPr>
          <p:cNvSpPr txBox="1"/>
          <p:nvPr/>
        </p:nvSpPr>
        <p:spPr>
          <a:xfrm>
            <a:off x="8589254" y="1958263"/>
            <a:ext cx="175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 in dplyr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5E416A-59B4-4F45-9CBA-29810B6F5374}"/>
              </a:ext>
            </a:extLst>
          </p:cNvPr>
          <p:cNvSpPr txBox="1"/>
          <p:nvPr/>
        </p:nvSpPr>
        <p:spPr>
          <a:xfrm>
            <a:off x="4813145" y="2668545"/>
            <a:ext cx="31341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MINUS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7F875E-F42E-1D46-B3ED-D40C67386973}"/>
              </a:ext>
            </a:extLst>
          </p:cNvPr>
          <p:cNvSpPr txBox="1"/>
          <p:nvPr/>
        </p:nvSpPr>
        <p:spPr>
          <a:xfrm>
            <a:off x="8589254" y="2668545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%&gt;% setdiff(T2)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2205C82-7479-9948-B475-372DEBCB2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18273"/>
              </p:ext>
            </p:extLst>
          </p:nvPr>
        </p:nvGraphicFramePr>
        <p:xfrm>
          <a:off x="887857" y="1874338"/>
          <a:ext cx="822960" cy="1584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7A85B60-6913-204A-AFD0-4D28CB0C1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83026"/>
              </p:ext>
            </p:extLst>
          </p:nvPr>
        </p:nvGraphicFramePr>
        <p:xfrm>
          <a:off x="887857" y="4202429"/>
          <a:ext cx="822960" cy="118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19D80B1-197D-5C4E-924A-F18EBB98640E}"/>
              </a:ext>
            </a:extLst>
          </p:cNvPr>
          <p:cNvSpPr txBox="1"/>
          <p:nvPr/>
        </p:nvSpPr>
        <p:spPr>
          <a:xfrm>
            <a:off x="2008586" y="3227658"/>
            <a:ext cx="118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Diff(T1,T2)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7D760BE-68B2-D244-8BF0-C4D82119BD4B}"/>
              </a:ext>
            </a:extLst>
          </p:cNvPr>
          <p:cNvSpPr/>
          <p:nvPr/>
        </p:nvSpPr>
        <p:spPr>
          <a:xfrm>
            <a:off x="2071950" y="3613942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0153D3-4B7F-754A-AA0B-C9E53ED52081}"/>
              </a:ext>
            </a:extLst>
          </p:cNvPr>
          <p:cNvSpPr txBox="1"/>
          <p:nvPr/>
        </p:nvSpPr>
        <p:spPr>
          <a:xfrm>
            <a:off x="1078764" y="369622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T2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A88E0E-56E5-8C48-A69D-4DD8A001E661}"/>
              </a:ext>
            </a:extLst>
          </p:cNvPr>
          <p:cNvSpPr txBox="1"/>
          <p:nvPr/>
        </p:nvSpPr>
        <p:spPr>
          <a:xfrm>
            <a:off x="1078764" y="149903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T1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9C7A59E-9995-5A44-A9C3-907DA5936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250691"/>
              </p:ext>
            </p:extLst>
          </p:nvPr>
        </p:nvGraphicFramePr>
        <p:xfrm>
          <a:off x="3349609" y="3326997"/>
          <a:ext cx="822960" cy="118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E1B4F30-54E7-4790-A98F-F0A1A00ECE1D}"/>
              </a:ext>
            </a:extLst>
          </p:cNvPr>
          <p:cNvSpPr txBox="1"/>
          <p:nvPr/>
        </p:nvSpPr>
        <p:spPr>
          <a:xfrm>
            <a:off x="333679" y="204288"/>
            <a:ext cx="5580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DIFFERENCE in SQL and </a:t>
            </a:r>
            <a:r>
              <a:rPr lang="en-US" sz="3600" u="sng" dirty="0" err="1">
                <a:latin typeface="+mj-lt"/>
              </a:rPr>
              <a:t>dplyr</a:t>
            </a:r>
            <a:endParaRPr lang="en-US" sz="3600" u="sng"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0C014E-12A1-491E-B24C-5B9ED640CB9D}"/>
              </a:ext>
            </a:extLst>
          </p:cNvPr>
          <p:cNvSpPr/>
          <p:nvPr/>
        </p:nvSpPr>
        <p:spPr>
          <a:xfrm>
            <a:off x="4783668" y="1950596"/>
            <a:ext cx="3200400" cy="3256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566F75-9263-4A83-A011-C5C6D4FADA3E}"/>
              </a:ext>
            </a:extLst>
          </p:cNvPr>
          <p:cNvSpPr/>
          <p:nvPr/>
        </p:nvSpPr>
        <p:spPr>
          <a:xfrm>
            <a:off x="8487878" y="1950596"/>
            <a:ext cx="3323124" cy="3256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8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15" grpId="0" animBg="1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CA439EE8-DD6F-DE40-91B8-AE7C9FCF5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394715"/>
              </p:ext>
            </p:extLst>
          </p:nvPr>
        </p:nvGraphicFramePr>
        <p:xfrm>
          <a:off x="7631279" y="240276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BD501223-C488-B041-8237-41CB7A289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705385"/>
              </p:ext>
            </p:extLst>
          </p:nvPr>
        </p:nvGraphicFramePr>
        <p:xfrm>
          <a:off x="8885473" y="240276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B9F187E4-9114-3A4A-B3D2-D61E23E70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659607"/>
              </p:ext>
            </p:extLst>
          </p:nvPr>
        </p:nvGraphicFramePr>
        <p:xfrm>
          <a:off x="10926813" y="240276"/>
          <a:ext cx="1063846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3425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3595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3189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</a:tbl>
          </a:graphicData>
        </a:graphic>
      </p:graphicFrame>
      <p:sp>
        <p:nvSpPr>
          <p:cNvPr id="73" name="Right Arrow 72">
            <a:extLst>
              <a:ext uri="{FF2B5EF4-FFF2-40B4-BE49-F238E27FC236}">
                <a16:creationId xmlns:a16="http://schemas.microsoft.com/office/drawing/2014/main" id="{4C1772B8-6D10-7B44-8A31-63D7D2879F2C}"/>
              </a:ext>
            </a:extLst>
          </p:cNvPr>
          <p:cNvSpPr/>
          <p:nvPr/>
        </p:nvSpPr>
        <p:spPr>
          <a:xfrm>
            <a:off x="10104713" y="119103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9068C1-E48A-E84A-A015-641323285661}"/>
              </a:ext>
            </a:extLst>
          </p:cNvPr>
          <p:cNvSpPr txBox="1"/>
          <p:nvPr/>
        </p:nvSpPr>
        <p:spPr>
          <a:xfrm>
            <a:off x="10124873" y="111018"/>
            <a:ext cx="59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Task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7F147E4-E497-1945-B968-42007255601F}"/>
              </a:ext>
            </a:extLst>
          </p:cNvPr>
          <p:cNvSpPr/>
          <p:nvPr/>
        </p:nvSpPr>
        <p:spPr>
          <a:xfrm>
            <a:off x="7477761" y="111018"/>
            <a:ext cx="4616388" cy="2550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EE2027-897C-8D4F-B375-D3A36CF377A4}"/>
              </a:ext>
            </a:extLst>
          </p:cNvPr>
          <p:cNvSpPr txBox="1"/>
          <p:nvPr/>
        </p:nvSpPr>
        <p:spPr>
          <a:xfrm>
            <a:off x="10163216" y="8721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????</a:t>
            </a:r>
          </a:p>
        </p:txBody>
      </p:sp>
      <p:sp>
        <p:nvSpPr>
          <p:cNvPr id="79" name="Title 1">
            <a:extLst>
              <a:ext uri="{FF2B5EF4-FFF2-40B4-BE49-F238E27FC236}">
                <a16:creationId xmlns:a16="http://schemas.microsoft.com/office/drawing/2014/main" id="{316D24A6-A263-3145-9573-35E1C787788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“Solving” the Table</a:t>
            </a:r>
          </a:p>
        </p:txBody>
      </p:sp>
    </p:spTree>
    <p:extLst>
      <p:ext uri="{BB962C8B-B14F-4D97-AF65-F5344CB8AC3E}">
        <p14:creationId xmlns:p14="http://schemas.microsoft.com/office/powerpoint/2010/main" val="31727731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CA439EE8-DD6F-DE40-91B8-AE7C9FCF5531}"/>
              </a:ext>
            </a:extLst>
          </p:cNvPr>
          <p:cNvGraphicFramePr>
            <a:graphicFrameLocks noGrp="1"/>
          </p:cNvGraphicFramePr>
          <p:nvPr/>
        </p:nvGraphicFramePr>
        <p:xfrm>
          <a:off x="7631279" y="240276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BD501223-C488-B041-8237-41CB7A289820}"/>
              </a:ext>
            </a:extLst>
          </p:cNvPr>
          <p:cNvGraphicFramePr>
            <a:graphicFrameLocks noGrp="1"/>
          </p:cNvGraphicFramePr>
          <p:nvPr/>
        </p:nvGraphicFramePr>
        <p:xfrm>
          <a:off x="8885473" y="240276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B9F187E4-9114-3A4A-B3D2-D61E23E7030F}"/>
              </a:ext>
            </a:extLst>
          </p:cNvPr>
          <p:cNvGraphicFramePr>
            <a:graphicFrameLocks noGrp="1"/>
          </p:cNvGraphicFramePr>
          <p:nvPr/>
        </p:nvGraphicFramePr>
        <p:xfrm>
          <a:off x="10926813" y="240276"/>
          <a:ext cx="1063846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3425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3595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3189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</a:tbl>
          </a:graphicData>
        </a:graphic>
      </p:graphicFrame>
      <p:sp>
        <p:nvSpPr>
          <p:cNvPr id="73" name="Right Arrow 72">
            <a:extLst>
              <a:ext uri="{FF2B5EF4-FFF2-40B4-BE49-F238E27FC236}">
                <a16:creationId xmlns:a16="http://schemas.microsoft.com/office/drawing/2014/main" id="{4C1772B8-6D10-7B44-8A31-63D7D2879F2C}"/>
              </a:ext>
            </a:extLst>
          </p:cNvPr>
          <p:cNvSpPr/>
          <p:nvPr/>
        </p:nvSpPr>
        <p:spPr>
          <a:xfrm>
            <a:off x="10089173" y="119103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9068C1-E48A-E84A-A015-641323285661}"/>
              </a:ext>
            </a:extLst>
          </p:cNvPr>
          <p:cNvSpPr txBox="1"/>
          <p:nvPr/>
        </p:nvSpPr>
        <p:spPr>
          <a:xfrm>
            <a:off x="10124873" y="111018"/>
            <a:ext cx="59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Task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7F147E4-E497-1945-B968-42007255601F}"/>
              </a:ext>
            </a:extLst>
          </p:cNvPr>
          <p:cNvSpPr/>
          <p:nvPr/>
        </p:nvSpPr>
        <p:spPr>
          <a:xfrm>
            <a:off x="7477761" y="111018"/>
            <a:ext cx="4616388" cy="2550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EE2027-897C-8D4F-B375-D3A36CF377A4}"/>
              </a:ext>
            </a:extLst>
          </p:cNvPr>
          <p:cNvSpPr txBox="1"/>
          <p:nvPr/>
        </p:nvSpPr>
        <p:spPr>
          <a:xfrm>
            <a:off x="10147676" y="8721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????</a:t>
            </a:r>
          </a:p>
        </p:txBody>
      </p:sp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0E768485-03F7-9A4E-AF1A-D65E31197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718918"/>
              </p:ext>
            </p:extLst>
          </p:nvPr>
        </p:nvGraphicFramePr>
        <p:xfrm>
          <a:off x="300958" y="1921163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11F0F54B-7F90-0A43-A797-1F3A4BF3A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99318"/>
              </p:ext>
            </p:extLst>
          </p:nvPr>
        </p:nvGraphicFramePr>
        <p:xfrm>
          <a:off x="305919" y="4426196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6809C7F-D8B4-534F-A9F1-F0202572060C}"/>
              </a:ext>
            </a:extLst>
          </p:cNvPr>
          <p:cNvSpPr txBox="1"/>
          <p:nvPr/>
        </p:nvSpPr>
        <p:spPr>
          <a:xfrm>
            <a:off x="538480" y="240276"/>
            <a:ext cx="1845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+mj-lt"/>
              </a:rPr>
              <a:t>Solution 1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A76E1FE-7914-B240-896D-90DE8EAB635B}"/>
              </a:ext>
            </a:extLst>
          </p:cNvPr>
          <p:cNvSpPr/>
          <p:nvPr/>
        </p:nvSpPr>
        <p:spPr>
          <a:xfrm>
            <a:off x="1799663" y="449768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A0A260-01D6-2B4A-9F9B-46762A5E7EE0}"/>
              </a:ext>
            </a:extLst>
          </p:cNvPr>
          <p:cNvSpPr txBox="1"/>
          <p:nvPr/>
        </p:nvSpPr>
        <p:spPr>
          <a:xfrm>
            <a:off x="1769193" y="412835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Union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ABA3793-4DA8-3C4E-B9E3-B841F958E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914106"/>
              </p:ext>
            </p:extLst>
          </p:nvPr>
        </p:nvGraphicFramePr>
        <p:xfrm>
          <a:off x="2940291" y="2436278"/>
          <a:ext cx="1063846" cy="425415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453370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4695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171530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293752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124073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337528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3994004"/>
                  </a:ext>
                </a:extLst>
              </a:tr>
            </a:tbl>
          </a:graphicData>
        </a:graphic>
      </p:graphicFrame>
      <p:sp>
        <p:nvSpPr>
          <p:cNvPr id="15" name="Right Arrow 14">
            <a:extLst>
              <a:ext uri="{FF2B5EF4-FFF2-40B4-BE49-F238E27FC236}">
                <a16:creationId xmlns:a16="http://schemas.microsoft.com/office/drawing/2014/main" id="{FCD711C8-29FF-F142-9549-9FEC16821CD4}"/>
              </a:ext>
            </a:extLst>
          </p:cNvPr>
          <p:cNvSpPr/>
          <p:nvPr/>
        </p:nvSpPr>
        <p:spPr>
          <a:xfrm>
            <a:off x="4403696" y="449768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188FCE-8E97-B047-8518-C94B894F3F4C}"/>
              </a:ext>
            </a:extLst>
          </p:cNvPr>
          <p:cNvSpPr txBox="1"/>
          <p:nvPr/>
        </p:nvSpPr>
        <p:spPr>
          <a:xfrm>
            <a:off x="4180840" y="3824433"/>
            <a:ext cx="117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Filter</a:t>
            </a:r>
            <a:br>
              <a:rPr lang="en-US" b="1" dirty="0"/>
            </a:br>
            <a:r>
              <a:rPr lang="en-US" b="1" dirty="0"/>
              <a:t>(weekday)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3C52828-18C2-0243-8BD3-E1D97FB66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721513"/>
              </p:ext>
            </p:extLst>
          </p:nvPr>
        </p:nvGraphicFramePr>
        <p:xfrm>
          <a:off x="5436425" y="3004826"/>
          <a:ext cx="1063846" cy="31170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453370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4695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171530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293752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124073"/>
                  </a:ext>
                </a:extLst>
              </a:tr>
            </a:tbl>
          </a:graphicData>
        </a:graphic>
      </p:graphicFrame>
      <p:sp>
        <p:nvSpPr>
          <p:cNvPr id="18" name="Right Arrow 17">
            <a:extLst>
              <a:ext uri="{FF2B5EF4-FFF2-40B4-BE49-F238E27FC236}">
                <a16:creationId xmlns:a16="http://schemas.microsoft.com/office/drawing/2014/main" id="{62E8578D-481B-894D-8278-6AF2F3B33D06}"/>
              </a:ext>
            </a:extLst>
          </p:cNvPr>
          <p:cNvSpPr/>
          <p:nvPr/>
        </p:nvSpPr>
        <p:spPr>
          <a:xfrm>
            <a:off x="6835939" y="449768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8954BE-A747-294B-B2D5-18ED5629EBF0}"/>
              </a:ext>
            </a:extLst>
          </p:cNvPr>
          <p:cNvSpPr txBox="1"/>
          <p:nvPr/>
        </p:nvSpPr>
        <p:spPr>
          <a:xfrm>
            <a:off x="6668835" y="3834957"/>
            <a:ext cx="1065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Group By</a:t>
            </a:r>
          </a:p>
          <a:p>
            <a:pPr algn="ctr"/>
            <a:r>
              <a:rPr lang="en-US" b="1" dirty="0"/>
              <a:t>(day)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8E423A9-BC39-6145-89C9-0CE638BC9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188080"/>
              </p:ext>
            </p:extLst>
          </p:nvPr>
        </p:nvGraphicFramePr>
        <p:xfrm>
          <a:off x="7932559" y="3004826"/>
          <a:ext cx="1016353" cy="31170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6255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453370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4695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171530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293752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124073"/>
                  </a:ext>
                </a:extLst>
              </a:tr>
            </a:tbl>
          </a:graphicData>
        </a:graphic>
      </p:graphicFrame>
      <p:sp>
        <p:nvSpPr>
          <p:cNvPr id="21" name="Right Arrow 20">
            <a:extLst>
              <a:ext uri="{FF2B5EF4-FFF2-40B4-BE49-F238E27FC236}">
                <a16:creationId xmlns:a16="http://schemas.microsoft.com/office/drawing/2014/main" id="{DCAC1D6E-934B-B74E-87F8-FCE979098174}"/>
              </a:ext>
            </a:extLst>
          </p:cNvPr>
          <p:cNvSpPr/>
          <p:nvPr/>
        </p:nvSpPr>
        <p:spPr>
          <a:xfrm>
            <a:off x="9203138" y="449768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7E128A-7F5E-0145-80C7-5908886E46E4}"/>
              </a:ext>
            </a:extLst>
          </p:cNvPr>
          <p:cNvSpPr txBox="1"/>
          <p:nvPr/>
        </p:nvSpPr>
        <p:spPr>
          <a:xfrm>
            <a:off x="8994709" y="3834957"/>
            <a:ext cx="1148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Aggregate</a:t>
            </a:r>
          </a:p>
          <a:p>
            <a:r>
              <a:rPr lang="en-US" b="1" dirty="0"/>
              <a:t>Sum(cnt)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A5BD7E3-ACD7-404B-BB76-8DF791D6E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65971"/>
              </p:ext>
            </p:extLst>
          </p:nvPr>
        </p:nvGraphicFramePr>
        <p:xfrm>
          <a:off x="10247909" y="3741937"/>
          <a:ext cx="1063846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3425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3595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3189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07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 animBg="1"/>
      <p:bldP spid="16" grpId="0"/>
      <p:bldP spid="18" grpId="0" animBg="1"/>
      <p:bldP spid="19" grpId="0"/>
      <p:bldP spid="21" grpId="0" animBg="1"/>
      <p:bldP spid="2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CA439EE8-DD6F-DE40-91B8-AE7C9FCF5531}"/>
              </a:ext>
            </a:extLst>
          </p:cNvPr>
          <p:cNvGraphicFramePr>
            <a:graphicFrameLocks noGrp="1"/>
          </p:cNvGraphicFramePr>
          <p:nvPr/>
        </p:nvGraphicFramePr>
        <p:xfrm>
          <a:off x="7631279" y="240276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BD501223-C488-B041-8237-41CB7A289820}"/>
              </a:ext>
            </a:extLst>
          </p:cNvPr>
          <p:cNvGraphicFramePr>
            <a:graphicFrameLocks noGrp="1"/>
          </p:cNvGraphicFramePr>
          <p:nvPr/>
        </p:nvGraphicFramePr>
        <p:xfrm>
          <a:off x="8885473" y="240276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B9F187E4-9114-3A4A-B3D2-D61E23E7030F}"/>
              </a:ext>
            </a:extLst>
          </p:cNvPr>
          <p:cNvGraphicFramePr>
            <a:graphicFrameLocks noGrp="1"/>
          </p:cNvGraphicFramePr>
          <p:nvPr/>
        </p:nvGraphicFramePr>
        <p:xfrm>
          <a:off x="10926813" y="240276"/>
          <a:ext cx="1063846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3425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3595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3189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</a:tbl>
          </a:graphicData>
        </a:graphic>
      </p:graphicFrame>
      <p:sp>
        <p:nvSpPr>
          <p:cNvPr id="73" name="Right Arrow 72">
            <a:extLst>
              <a:ext uri="{FF2B5EF4-FFF2-40B4-BE49-F238E27FC236}">
                <a16:creationId xmlns:a16="http://schemas.microsoft.com/office/drawing/2014/main" id="{4C1772B8-6D10-7B44-8A31-63D7D2879F2C}"/>
              </a:ext>
            </a:extLst>
          </p:cNvPr>
          <p:cNvSpPr/>
          <p:nvPr/>
        </p:nvSpPr>
        <p:spPr>
          <a:xfrm>
            <a:off x="10100748" y="119103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9068C1-E48A-E84A-A015-641323285661}"/>
              </a:ext>
            </a:extLst>
          </p:cNvPr>
          <p:cNvSpPr txBox="1"/>
          <p:nvPr/>
        </p:nvSpPr>
        <p:spPr>
          <a:xfrm>
            <a:off x="10124873" y="111018"/>
            <a:ext cx="59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Task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7F147E4-E497-1945-B968-42007255601F}"/>
              </a:ext>
            </a:extLst>
          </p:cNvPr>
          <p:cNvSpPr/>
          <p:nvPr/>
        </p:nvSpPr>
        <p:spPr>
          <a:xfrm>
            <a:off x="7477761" y="111018"/>
            <a:ext cx="4616388" cy="2550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EE2027-897C-8D4F-B375-D3A36CF377A4}"/>
              </a:ext>
            </a:extLst>
          </p:cNvPr>
          <p:cNvSpPr txBox="1"/>
          <p:nvPr/>
        </p:nvSpPr>
        <p:spPr>
          <a:xfrm>
            <a:off x="10159251" y="8721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????</a:t>
            </a:r>
          </a:p>
        </p:txBody>
      </p:sp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0E768485-03F7-9A4E-AF1A-D65E31197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769739"/>
              </p:ext>
            </p:extLst>
          </p:nvPr>
        </p:nvGraphicFramePr>
        <p:xfrm>
          <a:off x="300958" y="1284555"/>
          <a:ext cx="1063846" cy="252753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3062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317331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317331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317331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317331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317331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317331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317331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11F0F54B-7F90-0A43-A797-1F3A4BF3A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114838"/>
              </p:ext>
            </p:extLst>
          </p:nvPr>
        </p:nvGraphicFramePr>
        <p:xfrm>
          <a:off x="305919" y="4009507"/>
          <a:ext cx="1063846" cy="252753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3062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317331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317331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317331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317331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317331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317331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317331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6809C7F-D8B4-534F-A9F1-F0202572060C}"/>
              </a:ext>
            </a:extLst>
          </p:cNvPr>
          <p:cNvSpPr txBox="1"/>
          <p:nvPr/>
        </p:nvSpPr>
        <p:spPr>
          <a:xfrm>
            <a:off x="538480" y="240276"/>
            <a:ext cx="1845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+mj-lt"/>
              </a:rPr>
              <a:t>Solution 2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A76E1FE-7914-B240-896D-90DE8EAB635B}"/>
              </a:ext>
            </a:extLst>
          </p:cNvPr>
          <p:cNvSpPr/>
          <p:nvPr/>
        </p:nvSpPr>
        <p:spPr>
          <a:xfrm>
            <a:off x="4291528" y="449768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A0A260-01D6-2B4A-9F9B-46762A5E7EE0}"/>
              </a:ext>
            </a:extLst>
          </p:cNvPr>
          <p:cNvSpPr txBox="1"/>
          <p:nvPr/>
        </p:nvSpPr>
        <p:spPr>
          <a:xfrm>
            <a:off x="4276293" y="412835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Union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3C52828-18C2-0243-8BD3-E1D97FB667F3}"/>
              </a:ext>
            </a:extLst>
          </p:cNvPr>
          <p:cNvGraphicFramePr>
            <a:graphicFrameLocks noGrp="1"/>
          </p:cNvGraphicFramePr>
          <p:nvPr/>
        </p:nvGraphicFramePr>
        <p:xfrm>
          <a:off x="5436425" y="3004826"/>
          <a:ext cx="1063846" cy="31170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453370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4695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171530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293752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124073"/>
                  </a:ext>
                </a:extLst>
              </a:tr>
            </a:tbl>
          </a:graphicData>
        </a:graphic>
      </p:graphicFrame>
      <p:sp>
        <p:nvSpPr>
          <p:cNvPr id="18" name="Right Arrow 17">
            <a:extLst>
              <a:ext uri="{FF2B5EF4-FFF2-40B4-BE49-F238E27FC236}">
                <a16:creationId xmlns:a16="http://schemas.microsoft.com/office/drawing/2014/main" id="{62E8578D-481B-894D-8278-6AF2F3B33D06}"/>
              </a:ext>
            </a:extLst>
          </p:cNvPr>
          <p:cNvSpPr/>
          <p:nvPr/>
        </p:nvSpPr>
        <p:spPr>
          <a:xfrm>
            <a:off x="6835939" y="449768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8954BE-A747-294B-B2D5-18ED5629EBF0}"/>
              </a:ext>
            </a:extLst>
          </p:cNvPr>
          <p:cNvSpPr txBox="1"/>
          <p:nvPr/>
        </p:nvSpPr>
        <p:spPr>
          <a:xfrm>
            <a:off x="6668835" y="3834957"/>
            <a:ext cx="1065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Group By</a:t>
            </a:r>
          </a:p>
          <a:p>
            <a:pPr algn="ctr"/>
            <a:r>
              <a:rPr lang="en-US" b="1" dirty="0"/>
              <a:t>(day)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8E423A9-BC39-6145-89C9-0CE638BC94C0}"/>
              </a:ext>
            </a:extLst>
          </p:cNvPr>
          <p:cNvGraphicFramePr>
            <a:graphicFrameLocks noGrp="1"/>
          </p:cNvGraphicFramePr>
          <p:nvPr/>
        </p:nvGraphicFramePr>
        <p:xfrm>
          <a:off x="7932559" y="3004826"/>
          <a:ext cx="1016353" cy="31170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6255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453370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4695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171530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293752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124073"/>
                  </a:ext>
                </a:extLst>
              </a:tr>
            </a:tbl>
          </a:graphicData>
        </a:graphic>
      </p:graphicFrame>
      <p:sp>
        <p:nvSpPr>
          <p:cNvPr id="21" name="Right Arrow 20">
            <a:extLst>
              <a:ext uri="{FF2B5EF4-FFF2-40B4-BE49-F238E27FC236}">
                <a16:creationId xmlns:a16="http://schemas.microsoft.com/office/drawing/2014/main" id="{DCAC1D6E-934B-B74E-87F8-FCE979098174}"/>
              </a:ext>
            </a:extLst>
          </p:cNvPr>
          <p:cNvSpPr/>
          <p:nvPr/>
        </p:nvSpPr>
        <p:spPr>
          <a:xfrm>
            <a:off x="9338603" y="449768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7E128A-7F5E-0145-80C7-5908886E46E4}"/>
              </a:ext>
            </a:extLst>
          </p:cNvPr>
          <p:cNvSpPr txBox="1"/>
          <p:nvPr/>
        </p:nvSpPr>
        <p:spPr>
          <a:xfrm>
            <a:off x="9130174" y="3834957"/>
            <a:ext cx="1148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Aggregate</a:t>
            </a:r>
          </a:p>
          <a:p>
            <a:pPr algn="ctr"/>
            <a:r>
              <a:rPr lang="en-US" b="1" dirty="0"/>
              <a:t>Sum(cnt)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A5BD7E3-ACD7-404B-BB76-8DF791D6E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724969"/>
              </p:ext>
            </p:extLst>
          </p:nvPr>
        </p:nvGraphicFramePr>
        <p:xfrm>
          <a:off x="10501909" y="3741937"/>
          <a:ext cx="1063846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3425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3595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3189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</a:tbl>
          </a:graphicData>
        </a:graphic>
      </p:graphicFrame>
      <p:sp>
        <p:nvSpPr>
          <p:cNvPr id="24" name="Right Arrow 23">
            <a:extLst>
              <a:ext uri="{FF2B5EF4-FFF2-40B4-BE49-F238E27FC236}">
                <a16:creationId xmlns:a16="http://schemas.microsoft.com/office/drawing/2014/main" id="{7B8FC518-40B8-4F48-B5D8-FA87B7AC0628}"/>
              </a:ext>
            </a:extLst>
          </p:cNvPr>
          <p:cNvSpPr/>
          <p:nvPr/>
        </p:nvSpPr>
        <p:spPr>
          <a:xfrm>
            <a:off x="1734595" y="3091174"/>
            <a:ext cx="731277" cy="354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0C9B9C-4C32-BE4D-89D5-30ED0BAB8C98}"/>
              </a:ext>
            </a:extLst>
          </p:cNvPr>
          <p:cNvSpPr txBox="1"/>
          <p:nvPr/>
        </p:nvSpPr>
        <p:spPr>
          <a:xfrm>
            <a:off x="1511739" y="2417922"/>
            <a:ext cx="117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Filter</a:t>
            </a:r>
          </a:p>
          <a:p>
            <a:r>
              <a:rPr lang="en-US" b="1" dirty="0"/>
              <a:t>(weekday)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47DD09B5-9B0C-6B4B-B856-7B9A7548F43A}"/>
              </a:ext>
            </a:extLst>
          </p:cNvPr>
          <p:cNvSpPr/>
          <p:nvPr/>
        </p:nvSpPr>
        <p:spPr>
          <a:xfrm>
            <a:off x="1766194" y="5624428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8F78A1-6C40-584B-8566-7E31326AD3D4}"/>
              </a:ext>
            </a:extLst>
          </p:cNvPr>
          <p:cNvSpPr txBox="1"/>
          <p:nvPr/>
        </p:nvSpPr>
        <p:spPr>
          <a:xfrm>
            <a:off x="1543338" y="4951176"/>
            <a:ext cx="117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Filter</a:t>
            </a:r>
          </a:p>
          <a:p>
            <a:r>
              <a:rPr lang="en-US" b="1" dirty="0"/>
              <a:t>(weekday)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AC4C912-23B9-1449-9CD5-919D2229B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223123"/>
              </p:ext>
            </p:extLst>
          </p:nvPr>
        </p:nvGraphicFramePr>
        <p:xfrm>
          <a:off x="2784665" y="2205437"/>
          <a:ext cx="1063846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7A45E3D-2EA0-874B-BAFE-B815675DF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76918"/>
              </p:ext>
            </p:extLst>
          </p:nvPr>
        </p:nvGraphicFramePr>
        <p:xfrm>
          <a:off x="2784665" y="4563356"/>
          <a:ext cx="1063846" cy="197996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87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8" grpId="0" animBg="1"/>
      <p:bldP spid="19" grpId="0"/>
      <p:bldP spid="21" grpId="0" animBg="1"/>
      <p:bldP spid="22" grpId="0"/>
      <p:bldP spid="24" grpId="0" animBg="1"/>
      <p:bldP spid="25" grpId="0"/>
      <p:bldP spid="26" grpId="0" animBg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399DB23-2CBF-4F06-A4B5-9ADD0F9AE23E}"/>
              </a:ext>
            </a:extLst>
          </p:cNvPr>
          <p:cNvSpPr txBox="1"/>
          <p:nvPr/>
        </p:nvSpPr>
        <p:spPr>
          <a:xfrm>
            <a:off x="333679" y="204288"/>
            <a:ext cx="379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Introduction to SQL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76B791C0-A901-45BF-A1A4-F08F8389AE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2032" y="1253331"/>
                <a:ext cx="10939942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000" dirty="0"/>
                  <a:t>SQL = </a:t>
                </a:r>
                <a:r>
                  <a:rPr lang="en-US" sz="3000" u="sng" dirty="0"/>
                  <a:t>S</a:t>
                </a:r>
                <a:r>
                  <a:rPr lang="en-US" sz="3000" dirty="0"/>
                  <a:t>tructured </a:t>
                </a:r>
                <a:r>
                  <a:rPr lang="en-US" sz="3000" u="sng" dirty="0"/>
                  <a:t>Q</a:t>
                </a:r>
                <a:r>
                  <a:rPr lang="en-US" sz="3000" dirty="0"/>
                  <a:t>uery </a:t>
                </a:r>
                <a:r>
                  <a:rPr lang="en-US" sz="3000" u="sng" dirty="0"/>
                  <a:t>L</a:t>
                </a:r>
                <a:r>
                  <a:rPr lang="en-US" sz="3000" dirty="0"/>
                  <a:t>anguage</a:t>
                </a:r>
              </a:p>
              <a:p>
                <a:r>
                  <a:rPr lang="en-US" sz="3000" dirty="0"/>
                  <a:t>Language designed to work with databases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>
                  <a:spcAft>
                    <a:spcPts val="600"/>
                  </a:spcAft>
                </a:pPr>
                <a:r>
                  <a:rPr lang="en-US" sz="3000" i="1" dirty="0"/>
                  <a:t>Why should our students learn SQL?</a:t>
                </a:r>
              </a:p>
              <a:p>
                <a:pPr lvl="1">
                  <a:buFontTx/>
                  <a:buChar char="—"/>
                </a:pP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35% improvement for reading/writing large tables</a:t>
                </a:r>
              </a:p>
              <a:p>
                <a:pPr lvl="1">
                  <a:buFontTx/>
                  <a:buChar char="—"/>
                </a:pPr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/>
                  <a:t>Industry standard</a:t>
                </a:r>
              </a:p>
              <a:p>
                <a:pPr lvl="1">
                  <a:buFontTx/>
                  <a:buChar char="—"/>
                </a:pPr>
                <a:r>
                  <a:rPr lang="en-US" sz="3000" dirty="0"/>
                  <a:t> Student feedback after internships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need more SQL</a:t>
                </a:r>
              </a:p>
              <a:p>
                <a:pPr lvl="1"/>
                <a:endParaRPr lang="en-US" sz="3000" dirty="0"/>
              </a:p>
              <a:p>
                <a:pPr lvl="1"/>
                <a:endParaRPr lang="en-US" sz="30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76B791C0-A901-45BF-A1A4-F08F8389A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2" y="1253331"/>
                <a:ext cx="10939942" cy="4351338"/>
              </a:xfrm>
              <a:prstGeom prst="rect">
                <a:avLst/>
              </a:prstGeom>
              <a:blipFill>
                <a:blip r:embed="rId3"/>
                <a:stretch>
                  <a:fillRect l="-1171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97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5DB902-F0B8-5840-A995-3B5031AFF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160060"/>
              </p:ext>
            </p:extLst>
          </p:nvPr>
        </p:nvGraphicFramePr>
        <p:xfrm>
          <a:off x="1001838" y="1926848"/>
          <a:ext cx="1061854" cy="4145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30927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530927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8DE55E-5C43-1B46-9243-5E8A19989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09504"/>
              </p:ext>
            </p:extLst>
          </p:nvPr>
        </p:nvGraphicFramePr>
        <p:xfrm>
          <a:off x="3732802" y="1926848"/>
          <a:ext cx="444916" cy="4145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4916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6F507361-2E34-9549-9258-3B51799E7046}"/>
              </a:ext>
            </a:extLst>
          </p:cNvPr>
          <p:cNvSpPr/>
          <p:nvPr/>
        </p:nvSpPr>
        <p:spPr>
          <a:xfrm>
            <a:off x="2334232" y="3362816"/>
            <a:ext cx="1169674" cy="361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CADB40-7F37-354E-9574-EF3247271031}"/>
              </a:ext>
            </a:extLst>
          </p:cNvPr>
          <p:cNvSpPr txBox="1"/>
          <p:nvPr/>
        </p:nvSpPr>
        <p:spPr>
          <a:xfrm>
            <a:off x="5527900" y="2653637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D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9DB23-2CBF-4F06-A4B5-9ADD0F9AE23E}"/>
              </a:ext>
            </a:extLst>
          </p:cNvPr>
          <p:cNvSpPr txBox="1"/>
          <p:nvPr/>
        </p:nvSpPr>
        <p:spPr>
          <a:xfrm>
            <a:off x="333679" y="204288"/>
            <a:ext cx="2872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SELECT in 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7E096-5492-47E4-8F32-46EF86D085FC}"/>
              </a:ext>
            </a:extLst>
          </p:cNvPr>
          <p:cNvSpPr/>
          <p:nvPr/>
        </p:nvSpPr>
        <p:spPr>
          <a:xfrm>
            <a:off x="5563606" y="2714881"/>
            <a:ext cx="1961319" cy="40582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E8EE1F-462F-47F6-A7C5-B66AE9AAB9FB}"/>
              </a:ext>
            </a:extLst>
          </p:cNvPr>
          <p:cNvSpPr txBox="1"/>
          <p:nvPr/>
        </p:nvSpPr>
        <p:spPr>
          <a:xfrm>
            <a:off x="6962578" y="4209405"/>
            <a:ext cx="318895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dirty="0"/>
              <a:t>Note:  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/>
              <a:t>selects all columns</a:t>
            </a:r>
          </a:p>
        </p:txBody>
      </p:sp>
      <p:cxnSp>
        <p:nvCxnSpPr>
          <p:cNvPr id="11" name="Curved Connector 6">
            <a:extLst>
              <a:ext uri="{FF2B5EF4-FFF2-40B4-BE49-F238E27FC236}">
                <a16:creationId xmlns:a16="http://schemas.microsoft.com/office/drawing/2014/main" id="{187810AA-E6C9-480D-B856-8870C3D4280A}"/>
              </a:ext>
            </a:extLst>
          </p:cNvPr>
          <p:cNvCxnSpPr>
            <a:cxnSpLocks/>
          </p:cNvCxnSpPr>
          <p:nvPr/>
        </p:nvCxnSpPr>
        <p:spPr>
          <a:xfrm>
            <a:off x="7524924" y="2876664"/>
            <a:ext cx="1846150" cy="1332743"/>
          </a:xfrm>
          <a:prstGeom prst="curvedConnector3">
            <a:avLst>
              <a:gd name="adj1" fmla="val 11191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05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>
            <a:extLst>
              <a:ext uri="{FF2B5EF4-FFF2-40B4-BE49-F238E27FC236}">
                <a16:creationId xmlns:a16="http://schemas.microsoft.com/office/drawing/2014/main" id="{C9CFEF2F-C1F2-F549-ACED-A73611F2176E}"/>
              </a:ext>
            </a:extLst>
          </p:cNvPr>
          <p:cNvSpPr/>
          <p:nvPr/>
        </p:nvSpPr>
        <p:spPr>
          <a:xfrm>
            <a:off x="2331554" y="3362554"/>
            <a:ext cx="1170432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CAF3A6A-1FAB-354A-8140-F94E47699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16050"/>
              </p:ext>
            </p:extLst>
          </p:nvPr>
        </p:nvGraphicFramePr>
        <p:xfrm>
          <a:off x="4021802" y="2536679"/>
          <a:ext cx="915838" cy="3108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791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57919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0BE6EFB-49AF-404D-B197-B993ED692942}"/>
              </a:ext>
            </a:extLst>
          </p:cNvPr>
          <p:cNvSpPr txBox="1"/>
          <p:nvPr/>
        </p:nvSpPr>
        <p:spPr>
          <a:xfrm>
            <a:off x="6240965" y="2653637"/>
            <a:ext cx="34163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D, G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G != 'a'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8DF90A-8E36-4745-BCF7-1FB1D8D4CCA5}"/>
              </a:ext>
            </a:extLst>
          </p:cNvPr>
          <p:cNvSpPr txBox="1"/>
          <p:nvPr/>
        </p:nvSpPr>
        <p:spPr>
          <a:xfrm>
            <a:off x="333679" y="204288"/>
            <a:ext cx="2624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FILTER in SQL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D4E152-4C14-4B1E-A976-86F826E137A0}"/>
              </a:ext>
            </a:extLst>
          </p:cNvPr>
          <p:cNvSpPr/>
          <p:nvPr/>
        </p:nvSpPr>
        <p:spPr>
          <a:xfrm>
            <a:off x="6276671" y="3692884"/>
            <a:ext cx="3253223" cy="329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38011A1-731B-41BB-BFD5-6F49CB40E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49415"/>
              </p:ext>
            </p:extLst>
          </p:nvPr>
        </p:nvGraphicFramePr>
        <p:xfrm>
          <a:off x="1001838" y="1926848"/>
          <a:ext cx="1061854" cy="4145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30927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530927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74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11BFF7E-4094-AE4E-B1A4-4EEA10095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66338"/>
              </p:ext>
            </p:extLst>
          </p:nvPr>
        </p:nvGraphicFramePr>
        <p:xfrm>
          <a:off x="3967700" y="1926848"/>
          <a:ext cx="1661310" cy="4145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377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55377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  <a:gridCol w="553770">
                  <a:extLst>
                    <a:ext uri="{9D8B030D-6E8A-4147-A177-3AD203B41FA5}">
                      <a16:colId xmlns:a16="http://schemas.microsoft.com/office/drawing/2014/main" val="3345340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90ECCA33-DA98-E04C-89C8-2048641C3106}"/>
              </a:ext>
            </a:extLst>
          </p:cNvPr>
          <p:cNvSpPr txBox="1"/>
          <p:nvPr/>
        </p:nvSpPr>
        <p:spPr>
          <a:xfrm>
            <a:off x="6744305" y="2653637"/>
            <a:ext cx="50321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D, G, 2*D AS N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D77112-41C6-4803-A67F-743DC5984698}"/>
              </a:ext>
            </a:extLst>
          </p:cNvPr>
          <p:cNvSpPr txBox="1"/>
          <p:nvPr/>
        </p:nvSpPr>
        <p:spPr>
          <a:xfrm>
            <a:off x="333679" y="204288"/>
            <a:ext cx="2988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MUTATE in SQL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284F51-7738-4814-BA42-19242BB08963}"/>
              </a:ext>
            </a:extLst>
          </p:cNvPr>
          <p:cNvSpPr/>
          <p:nvPr/>
        </p:nvSpPr>
        <p:spPr>
          <a:xfrm>
            <a:off x="9679605" y="2712002"/>
            <a:ext cx="2096847" cy="38400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7D0BD12-B5E6-449A-8F62-BA6E12BA6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205446"/>
              </p:ext>
            </p:extLst>
          </p:nvPr>
        </p:nvGraphicFramePr>
        <p:xfrm>
          <a:off x="1001838" y="1926848"/>
          <a:ext cx="1061854" cy="4145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30927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530927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9" name="Right Arrow 12">
            <a:extLst>
              <a:ext uri="{FF2B5EF4-FFF2-40B4-BE49-F238E27FC236}">
                <a16:creationId xmlns:a16="http://schemas.microsoft.com/office/drawing/2014/main" id="{679DCBAF-9994-462E-A5C0-4523F2993670}"/>
              </a:ext>
            </a:extLst>
          </p:cNvPr>
          <p:cNvSpPr/>
          <p:nvPr/>
        </p:nvSpPr>
        <p:spPr>
          <a:xfrm>
            <a:off x="2331554" y="3362554"/>
            <a:ext cx="1170432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11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E1E4D9E9-F561-514A-B989-DBA0AFD22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779710"/>
              </p:ext>
            </p:extLst>
          </p:nvPr>
        </p:nvGraphicFramePr>
        <p:xfrm>
          <a:off x="3839728" y="1926848"/>
          <a:ext cx="1060704" cy="414223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30352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530352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6009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+mn-lt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+mn-lt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5059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5059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5059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5059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5059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5059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5059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750C809-6026-B142-B8D3-3870BCE6F054}"/>
              </a:ext>
            </a:extLst>
          </p:cNvPr>
          <p:cNvSpPr txBox="1"/>
          <p:nvPr/>
        </p:nvSpPr>
        <p:spPr>
          <a:xfrm>
            <a:off x="6125281" y="2668545"/>
            <a:ext cx="31854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D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 D, 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F8F8A-5EAE-445F-AD48-9C37ED89F351}"/>
              </a:ext>
            </a:extLst>
          </p:cNvPr>
          <p:cNvSpPr txBox="1"/>
          <p:nvPr/>
        </p:nvSpPr>
        <p:spPr>
          <a:xfrm>
            <a:off x="333679" y="204288"/>
            <a:ext cx="241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SORT in SQL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10CBC-3DD4-48A7-A908-31BE95A8CE92}"/>
              </a:ext>
            </a:extLst>
          </p:cNvPr>
          <p:cNvSpPr/>
          <p:nvPr/>
        </p:nvSpPr>
        <p:spPr>
          <a:xfrm>
            <a:off x="6203918" y="3599949"/>
            <a:ext cx="3068501" cy="48922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063AC68-5D11-497D-9111-ED243F481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86334"/>
              </p:ext>
            </p:extLst>
          </p:nvPr>
        </p:nvGraphicFramePr>
        <p:xfrm>
          <a:off x="1001838" y="1926848"/>
          <a:ext cx="1061854" cy="4145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30927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530927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4" name="Right Arrow 12">
            <a:extLst>
              <a:ext uri="{FF2B5EF4-FFF2-40B4-BE49-F238E27FC236}">
                <a16:creationId xmlns:a16="http://schemas.microsoft.com/office/drawing/2014/main" id="{96CEB435-DFB1-40E4-AB55-837FD20E3B23}"/>
              </a:ext>
            </a:extLst>
          </p:cNvPr>
          <p:cNvSpPr/>
          <p:nvPr/>
        </p:nvSpPr>
        <p:spPr>
          <a:xfrm>
            <a:off x="2331554" y="3362554"/>
            <a:ext cx="1170432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90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ight Arrow 72">
            <a:extLst>
              <a:ext uri="{FF2B5EF4-FFF2-40B4-BE49-F238E27FC236}">
                <a16:creationId xmlns:a16="http://schemas.microsoft.com/office/drawing/2014/main" id="{4C1772B8-6D10-7B44-8A31-63D7D2879F2C}"/>
              </a:ext>
            </a:extLst>
          </p:cNvPr>
          <p:cNvSpPr/>
          <p:nvPr/>
        </p:nvSpPr>
        <p:spPr>
          <a:xfrm>
            <a:off x="9995038" y="119103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9068C1-E48A-E84A-A015-641323285661}"/>
              </a:ext>
            </a:extLst>
          </p:cNvPr>
          <p:cNvSpPr txBox="1"/>
          <p:nvPr/>
        </p:nvSpPr>
        <p:spPr>
          <a:xfrm>
            <a:off x="10882953" y="268285"/>
            <a:ext cx="7829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Task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7F147E4-E497-1945-B968-42007255601F}"/>
              </a:ext>
            </a:extLst>
          </p:cNvPr>
          <p:cNvSpPr/>
          <p:nvPr/>
        </p:nvSpPr>
        <p:spPr>
          <a:xfrm>
            <a:off x="8791662" y="111018"/>
            <a:ext cx="3302486" cy="3177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EE2027-897C-8D4F-B375-D3A36CF377A4}"/>
              </a:ext>
            </a:extLst>
          </p:cNvPr>
          <p:cNvSpPr txBox="1"/>
          <p:nvPr/>
        </p:nvSpPr>
        <p:spPr>
          <a:xfrm>
            <a:off x="9980276" y="8721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????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4389D75-F435-364C-AA58-56379A127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428136"/>
              </p:ext>
            </p:extLst>
          </p:nvPr>
        </p:nvGraphicFramePr>
        <p:xfrm>
          <a:off x="357569" y="3061981"/>
          <a:ext cx="873779" cy="3413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680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06979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FCB486B-CADE-784A-87C7-E2CBF47B0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969118"/>
              </p:ext>
            </p:extLst>
          </p:nvPr>
        </p:nvGraphicFramePr>
        <p:xfrm>
          <a:off x="8915406" y="249727"/>
          <a:ext cx="882936" cy="2926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146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41468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3F4D189-4563-554B-A506-39D3E705146B}"/>
              </a:ext>
            </a:extLst>
          </p:cNvPr>
          <p:cNvSpPr txBox="1"/>
          <p:nvPr/>
        </p:nvSpPr>
        <p:spPr>
          <a:xfrm>
            <a:off x="1478563" y="4184454"/>
            <a:ext cx="880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Filter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(D&gt;3)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CA780FA-5CEE-D24A-A51A-C0B237891507}"/>
              </a:ext>
            </a:extLst>
          </p:cNvPr>
          <p:cNvSpPr/>
          <p:nvPr/>
        </p:nvSpPr>
        <p:spPr>
          <a:xfrm>
            <a:off x="1446172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2EF550-1486-2F4E-928C-326747119A72}"/>
              </a:ext>
            </a:extLst>
          </p:cNvPr>
          <p:cNvSpPr txBox="1"/>
          <p:nvPr/>
        </p:nvSpPr>
        <p:spPr>
          <a:xfrm>
            <a:off x="3614698" y="4106969"/>
            <a:ext cx="1342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Mutate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(X = 2*D)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BC34C096-1779-3545-94CA-7EF0C72D5D12}"/>
              </a:ext>
            </a:extLst>
          </p:cNvPr>
          <p:cNvSpPr/>
          <p:nvPr/>
        </p:nvSpPr>
        <p:spPr>
          <a:xfrm>
            <a:off x="3687281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C9C1D1-7C54-A845-A1FA-173E90CF4475}"/>
              </a:ext>
            </a:extLst>
          </p:cNvPr>
          <p:cNvSpPr txBox="1"/>
          <p:nvPr/>
        </p:nvSpPr>
        <p:spPr>
          <a:xfrm>
            <a:off x="6690888" y="4228214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Select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(G, X)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13656B0D-8FCF-7346-A30F-9B12D349C88E}"/>
              </a:ext>
            </a:extLst>
          </p:cNvPr>
          <p:cNvSpPr/>
          <p:nvPr/>
        </p:nvSpPr>
        <p:spPr>
          <a:xfrm>
            <a:off x="6621644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F8057A-FD60-8A4B-9A74-A3945EAA957C}"/>
              </a:ext>
            </a:extLst>
          </p:cNvPr>
          <p:cNvSpPr txBox="1"/>
          <p:nvPr/>
        </p:nvSpPr>
        <p:spPr>
          <a:xfrm>
            <a:off x="8956598" y="4187763"/>
            <a:ext cx="2047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Mutate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(G = Upper(G))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DA469208-CDFA-5942-A081-C55EDB2922D4}"/>
              </a:ext>
            </a:extLst>
          </p:cNvPr>
          <p:cNvSpPr/>
          <p:nvPr/>
        </p:nvSpPr>
        <p:spPr>
          <a:xfrm>
            <a:off x="9483427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A154E0E-4CC0-437B-AFCB-D6C4D39EF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692147"/>
              </p:ext>
            </p:extLst>
          </p:nvPr>
        </p:nvGraphicFramePr>
        <p:xfrm>
          <a:off x="2809615" y="4106969"/>
          <a:ext cx="629286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14643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14643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B5D9B6E-74BF-473E-A61A-447CC1EE0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431097"/>
              </p:ext>
            </p:extLst>
          </p:nvPr>
        </p:nvGraphicFramePr>
        <p:xfrm>
          <a:off x="5109447" y="4106969"/>
          <a:ext cx="1339318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652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77505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8615998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2621EDC-B2E3-4EFA-90CD-3353921C3DAE}"/>
              </a:ext>
            </a:extLst>
          </p:cNvPr>
          <p:cNvSpPr txBox="1"/>
          <p:nvPr/>
        </p:nvSpPr>
        <p:spPr>
          <a:xfrm>
            <a:off x="333679" y="204288"/>
            <a:ext cx="5263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“Solving” the Table – Task 1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DC922B-4D81-4DC8-86A1-8A8EC9F0A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713316"/>
              </p:ext>
            </p:extLst>
          </p:nvPr>
        </p:nvGraphicFramePr>
        <p:xfrm>
          <a:off x="7968309" y="4106969"/>
          <a:ext cx="922789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505">
                  <a:extLst>
                    <a:ext uri="{9D8B030D-6E8A-4147-A177-3AD203B41FA5}">
                      <a16:colId xmlns:a16="http://schemas.microsoft.com/office/drawing/2014/main" val="2516585435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649700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4945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759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2205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9271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833895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9407B30-5E9C-4010-B554-D5EBCEBB9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231229"/>
              </p:ext>
            </p:extLst>
          </p:nvPr>
        </p:nvGraphicFramePr>
        <p:xfrm>
          <a:off x="10981090" y="4078433"/>
          <a:ext cx="922789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505">
                  <a:extLst>
                    <a:ext uri="{9D8B030D-6E8A-4147-A177-3AD203B41FA5}">
                      <a16:colId xmlns:a16="http://schemas.microsoft.com/office/drawing/2014/main" val="2516585435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649700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4945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759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2205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9271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8338954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D755E68-C28B-4B07-98AD-9C1CB5029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94859"/>
              </p:ext>
            </p:extLst>
          </p:nvPr>
        </p:nvGraphicFramePr>
        <p:xfrm>
          <a:off x="10882953" y="841168"/>
          <a:ext cx="922789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505">
                  <a:extLst>
                    <a:ext uri="{9D8B030D-6E8A-4147-A177-3AD203B41FA5}">
                      <a16:colId xmlns:a16="http://schemas.microsoft.com/office/drawing/2014/main" val="2516585435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649700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4945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759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2205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9271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8338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10383</TotalTime>
  <Words>2978</Words>
  <Application>Microsoft Office PowerPoint</Application>
  <PresentationFormat>Widescreen</PresentationFormat>
  <Paragraphs>2001</Paragraphs>
  <Slides>39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A Core Curriculum for Undergraduate Data Science</vt:lpstr>
      <vt:lpstr>Block 3 – Data Management Tuesday, 1:00-4:30 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– Baseball Data</vt:lpstr>
      <vt:lpstr>PowerPoint Presentation</vt:lpstr>
      <vt:lpstr>PowerPoint Presentation</vt:lpstr>
      <vt:lpstr>PowerPoint Presentation</vt:lpstr>
      <vt:lpstr>Exercise – Baseball Data</vt:lpstr>
      <vt:lpstr>Joining Tables</vt:lpstr>
      <vt:lpstr>PowerPoint Presentation</vt:lpstr>
      <vt:lpstr>PowerPoint Presentation</vt:lpstr>
      <vt:lpstr>PowerPoint Presentation</vt:lpstr>
      <vt:lpstr>Exercise – Baseball Data</vt:lpstr>
      <vt:lpstr>Actions on a Single Table - SQL and dplyr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Combining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Algebra of Structured Data</dc:title>
  <dc:creator>Microsoft Office User</dc:creator>
  <cp:lastModifiedBy>Hooks, Tisha L</cp:lastModifiedBy>
  <cp:revision>99</cp:revision>
  <dcterms:created xsi:type="dcterms:W3CDTF">2019-03-16T11:26:14Z</dcterms:created>
  <dcterms:modified xsi:type="dcterms:W3CDTF">2019-05-15T01:26:56Z</dcterms:modified>
</cp:coreProperties>
</file>