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63" r:id="rId3"/>
    <p:sldId id="278" r:id="rId4"/>
    <p:sldId id="301" r:id="rId5"/>
    <p:sldId id="317" r:id="rId6"/>
    <p:sldId id="302" r:id="rId7"/>
    <p:sldId id="308" r:id="rId8"/>
    <p:sldId id="303" r:id="rId9"/>
    <p:sldId id="300" r:id="rId10"/>
    <p:sldId id="325" r:id="rId11"/>
    <p:sldId id="314" r:id="rId12"/>
    <p:sldId id="299" r:id="rId13"/>
    <p:sldId id="305" r:id="rId14"/>
    <p:sldId id="306" r:id="rId15"/>
    <p:sldId id="315" r:id="rId16"/>
    <p:sldId id="328" r:id="rId17"/>
    <p:sldId id="281" r:id="rId18"/>
    <p:sldId id="333" r:id="rId19"/>
    <p:sldId id="332" r:id="rId20"/>
    <p:sldId id="326" r:id="rId21"/>
    <p:sldId id="329" r:id="rId22"/>
    <p:sldId id="327" r:id="rId23"/>
    <p:sldId id="316" r:id="rId24"/>
    <p:sldId id="318" r:id="rId25"/>
    <p:sldId id="319" r:id="rId26"/>
    <p:sldId id="320" r:id="rId27"/>
    <p:sldId id="322" r:id="rId28"/>
    <p:sldId id="323" r:id="rId29"/>
    <p:sldId id="274" r:id="rId30"/>
    <p:sldId id="331" r:id="rId31"/>
    <p:sldId id="304" r:id="rId32"/>
    <p:sldId id="307" r:id="rId33"/>
    <p:sldId id="330" r:id="rId34"/>
    <p:sldId id="280" r:id="rId35"/>
    <p:sldId id="309" r:id="rId36"/>
    <p:sldId id="312" r:id="rId37"/>
    <p:sldId id="313" r:id="rId38"/>
    <p:sldId id="272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/>
    <p:restoredTop sz="94650"/>
  </p:normalViewPr>
  <p:slideViewPr>
    <p:cSldViewPr snapToGrid="0" snapToObjects="1">
      <p:cViewPr>
        <p:scale>
          <a:sx n="73" d="100"/>
          <a:sy n="73" d="100"/>
        </p:scale>
        <p:origin x="1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E0237-30CE-9343-81F3-8F920760EC3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C2D3-84C4-534C-B589-69DF200E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6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7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4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6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8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33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8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1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54F0-8DD5-479D-B424-0EE40A7B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79CD-DFA7-4E7E-BC39-79128075F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C664-1239-49BD-8FCD-14FEE4CB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7E7A-478C-403C-A1CD-860F1577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E978-6480-46C5-AC0C-33A8982F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0C5C-EE63-48B0-BAED-DFB187A9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8418C-CE5E-4C5F-A3C0-561F960B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5D67-85F2-45E5-989D-6E01C7B0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EDAC-B60B-4ACD-8331-A418589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6306-29EE-4EA3-A49B-A9DD05B3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271A6-2DF7-42AA-88F0-C02846D01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6423-8271-4A05-992D-6961B6017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E07D-8CEC-4EBA-BAE9-9691199E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3DD0-7BC8-4378-837F-771A36B7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2CA5-DBF2-4D3C-97FC-5CB82D56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6D0-5A80-47C4-AFED-20874C5E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182B-CD52-4582-9053-9653D140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42A6-90DB-4327-B6A8-BD6196A3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9573-AD74-49A1-9539-1B41E2DA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4ADCF-FA40-440F-8224-A35A9410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5744-5CDC-4BCF-9087-2B2EC1F7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2EAA-BC7A-48B4-9BB7-F828EA19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E23A-4BE4-4175-87FC-E95AF14F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0668-8FE6-440F-B9E0-E74E1A52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19B5-7E44-4271-8730-418FC471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5D17-F819-4E16-86CC-B905FB15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5E0-7DCE-44BE-B323-E2343C63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59CA-9E1E-4293-8661-0DC058304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606E-C43B-45DB-9889-48396994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93664-46F9-41F8-9A05-A34C5F2C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A9846-581F-455A-965C-53B6FA8D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2280-AD1F-49C9-AE23-1DB3DA8A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797C1-D567-4861-8BC7-7EBED1CE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4443-4466-4458-8EC7-98811718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4823D-F8A4-429A-BE47-DCBF6E3BF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EE738-C754-4D81-8CEA-9B44E68E4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5CDA1-1469-4342-9F28-91B76E0D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1C367-40D1-4D83-A7F8-87A37180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900F-F2A0-45A0-99EC-0A6C87A7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2526-E90E-401E-A08D-CA305269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29A38-F61E-4CC3-A2D4-81191945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9B851-C144-4991-A96E-1AEBEFE9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0079C-7DA0-430E-B703-E1CB839E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ED5E8-0CCD-4805-B6E9-8917E663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5E1B4-531D-4BD0-9239-D4FC32B1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06EA5-2EE3-4659-87AD-F096E66A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4B45-46F6-4E43-87BB-CB1923FC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6A74-87E5-417B-8866-E64FCE23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1C52-4A4D-4695-93B1-CDB3A1827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FCD29-848D-4AB0-AD7E-45286B0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F0741-EAFC-486F-91FD-9D3EC690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F4D4-FFB0-47C0-B182-3C6CBCE8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6C0F-4725-4335-9FEB-A9A2CDD7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A63F5-E452-4FA3-9E2E-4F0AA33F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83E98-276A-4161-B4E2-1BC7B044B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80D5-605E-4A34-907F-C7E3322A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B784-B634-4D01-84E8-91C3006C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21F37-C04C-48C4-AC46-45192061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74312-99C8-416B-BB89-DA83EFE9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6A5C-F5BF-4B81-9AF5-76E26D29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7A90-FDB4-45BD-9C7E-A4BE963E6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F051-0558-4E13-A9A9-0A791B9C1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B0CF-1852-45F5-B50A-D2CA087F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9B62-9194-1F44-AA0C-FFB93248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Core Curriculum for Undergraduate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DED61-06BD-1443-95E6-88B388042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 3 –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1919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/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/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/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061A28D-64CC-4EDA-B4BD-23FA4E4EDA37}"/>
              </a:ext>
            </a:extLst>
          </p:cNvPr>
          <p:cNvSpPr txBox="1"/>
          <p:nvPr/>
        </p:nvSpPr>
        <p:spPr>
          <a:xfrm>
            <a:off x="333679" y="204288"/>
            <a:ext cx="526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0FA59-E07B-4021-867F-00845AC5C21A}"/>
              </a:ext>
            </a:extLst>
          </p:cNvPr>
          <p:cNvSpPr/>
          <p:nvPr/>
        </p:nvSpPr>
        <p:spPr>
          <a:xfrm>
            <a:off x="411278" y="12832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upper(G) AS G, 2*D AS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D &gt;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26C31-37A4-43A9-93F0-83202752BBB3}"/>
              </a:ext>
            </a:extLst>
          </p:cNvPr>
          <p:cNvSpPr/>
          <p:nvPr/>
        </p:nvSpPr>
        <p:spPr>
          <a:xfrm>
            <a:off x="411279" y="1166461"/>
            <a:ext cx="5684722" cy="1428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salary earned for 2014</a:t>
            </a:r>
          </a:p>
        </p:txBody>
      </p:sp>
    </p:spTree>
    <p:extLst>
      <p:ext uri="{BB962C8B-B14F-4D97-AF65-F5344CB8AC3E}">
        <p14:creationId xmlns:p14="http://schemas.microsoft.com/office/powerpoint/2010/main" val="36778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06251"/>
              </p:ext>
            </p:extLst>
          </p:nvPr>
        </p:nvGraphicFramePr>
        <p:xfrm>
          <a:off x="604007" y="2223578"/>
          <a:ext cx="818390" cy="3901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19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919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32219" y="3558878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24C19-9D93-114A-B2D7-FC17625AA315}"/>
              </a:ext>
            </a:extLst>
          </p:cNvPr>
          <p:cNvSpPr txBox="1"/>
          <p:nvPr/>
        </p:nvSpPr>
        <p:spPr>
          <a:xfrm>
            <a:off x="1994253" y="1834166"/>
            <a:ext cx="2238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</a:t>
            </a:r>
            <a:br>
              <a:rPr lang="en-US" sz="3000" b="1" dirty="0"/>
            </a:br>
            <a:r>
              <a:rPr lang="en-US" sz="3000" b="1" dirty="0"/>
              <a:t>(with MEAN)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9696"/>
              </p:ext>
            </p:extLst>
          </p:nvPr>
        </p:nvGraphicFramePr>
        <p:xfrm>
          <a:off x="3027129" y="3221663"/>
          <a:ext cx="1592012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2012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166188"/>
            <a:ext cx="471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and GROUP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48993"/>
              </p:ext>
            </p:extLst>
          </p:nvPr>
        </p:nvGraphicFramePr>
        <p:xfrm>
          <a:off x="5662691" y="2790390"/>
          <a:ext cx="81839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19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919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6427263" y="2806164"/>
            <a:ext cx="152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Group By G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6546903" y="371984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0855"/>
              </p:ext>
            </p:extLst>
          </p:nvPr>
        </p:nvGraphicFramePr>
        <p:xfrm>
          <a:off x="7985606" y="2790390"/>
          <a:ext cx="807958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979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3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8885037" y="2806164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Aggregate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with SUM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8954883" y="371984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9548"/>
              </p:ext>
            </p:extLst>
          </p:nvPr>
        </p:nvGraphicFramePr>
        <p:xfrm>
          <a:off x="10443741" y="3041381"/>
          <a:ext cx="166254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119703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6D93EBB-A9FA-9047-913A-D81C0C7A9114}"/>
              </a:ext>
            </a:extLst>
          </p:cNvPr>
          <p:cNvSpPr txBox="1"/>
          <p:nvPr/>
        </p:nvSpPr>
        <p:spPr>
          <a:xfrm>
            <a:off x="5662691" y="1834166"/>
            <a:ext cx="3568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</a:t>
            </a:r>
          </a:p>
        </p:txBody>
      </p:sp>
    </p:spTree>
    <p:extLst>
      <p:ext uri="{BB962C8B-B14F-4D97-AF65-F5344CB8AC3E}">
        <p14:creationId xmlns:p14="http://schemas.microsoft.com/office/powerpoint/2010/main" val="19449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60" grpId="0"/>
      <p:bldP spid="61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9313"/>
              </p:ext>
            </p:extLst>
          </p:nvPr>
        </p:nvGraphicFramePr>
        <p:xfrm>
          <a:off x="591142" y="1822051"/>
          <a:ext cx="940612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03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70306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58529" y="337772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07623"/>
              </p:ext>
            </p:extLst>
          </p:nvPr>
        </p:nvGraphicFramePr>
        <p:xfrm>
          <a:off x="3076169" y="3316951"/>
          <a:ext cx="1592545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254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0733AF-7767-2647-BFD6-3A07284B3D24}"/>
              </a:ext>
            </a:extLst>
          </p:cNvPr>
          <p:cNvSpPr txBox="1"/>
          <p:nvPr/>
        </p:nvSpPr>
        <p:spPr>
          <a:xfrm>
            <a:off x="5715490" y="2362060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AVG(D)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8FC9F-4F01-4827-9AF6-946BE3707243}"/>
              </a:ext>
            </a:extLst>
          </p:cNvPr>
          <p:cNvSpPr txBox="1"/>
          <p:nvPr/>
        </p:nvSpPr>
        <p:spPr>
          <a:xfrm>
            <a:off x="333679" y="166188"/>
            <a:ext cx="371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368AB-772B-41BF-BBE3-F1B750CDD904}"/>
              </a:ext>
            </a:extLst>
          </p:cNvPr>
          <p:cNvSpPr txBox="1"/>
          <p:nvPr/>
        </p:nvSpPr>
        <p:spPr>
          <a:xfrm>
            <a:off x="6984411" y="3802047"/>
            <a:ext cx="4533512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Other Common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26AB80-4115-48EF-BCF2-4112BC77D609}"/>
              </a:ext>
            </a:extLst>
          </p:cNvPr>
          <p:cNvSpPr/>
          <p:nvPr/>
        </p:nvSpPr>
        <p:spPr>
          <a:xfrm>
            <a:off x="7308233" y="2433894"/>
            <a:ext cx="1381947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cxnSpLocks/>
          </p:cNvCxnSpPr>
          <p:nvPr/>
        </p:nvCxnSpPr>
        <p:spPr>
          <a:xfrm rot="16200000" flipH="1">
            <a:off x="8311381" y="2862261"/>
            <a:ext cx="972306" cy="90726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56319"/>
              </p:ext>
            </p:extLst>
          </p:nvPr>
        </p:nvGraphicFramePr>
        <p:xfrm>
          <a:off x="491844" y="2717928"/>
          <a:ext cx="971018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5509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8550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1691013" y="368575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89359"/>
              </p:ext>
            </p:extLst>
          </p:nvPr>
        </p:nvGraphicFramePr>
        <p:xfrm>
          <a:off x="3165238" y="2717928"/>
          <a:ext cx="895266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763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4763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4288654" y="364326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21852"/>
              </p:ext>
            </p:extLst>
          </p:nvPr>
        </p:nvGraphicFramePr>
        <p:xfrm>
          <a:off x="5762878" y="3359298"/>
          <a:ext cx="807966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98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398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C5E616-D0E2-D44E-B03C-92C3DAB3E08A}"/>
              </a:ext>
            </a:extLst>
          </p:cNvPr>
          <p:cNvSpPr txBox="1"/>
          <p:nvPr/>
        </p:nvSpPr>
        <p:spPr>
          <a:xfrm>
            <a:off x="7482578" y="2727827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SUM(X)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3481D-53D5-4174-B466-30E15027219F}"/>
              </a:ext>
            </a:extLst>
          </p:cNvPr>
          <p:cNvSpPr txBox="1"/>
          <p:nvPr/>
        </p:nvSpPr>
        <p:spPr>
          <a:xfrm>
            <a:off x="333679" y="166188"/>
            <a:ext cx="598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and GROUP in SQL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AEE33-C292-4C84-B4F4-62842CC971AA}"/>
              </a:ext>
            </a:extLst>
          </p:cNvPr>
          <p:cNvSpPr/>
          <p:nvPr/>
        </p:nvSpPr>
        <p:spPr>
          <a:xfrm>
            <a:off x="7559329" y="3704033"/>
            <a:ext cx="2393564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CD0A3-0D01-4304-A625-83286FAD03D1}"/>
              </a:ext>
            </a:extLst>
          </p:cNvPr>
          <p:cNvSpPr/>
          <p:nvPr/>
        </p:nvSpPr>
        <p:spPr>
          <a:xfrm>
            <a:off x="9059874" y="2817974"/>
            <a:ext cx="1500375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salary earned for 2014</a:t>
            </a:r>
          </a:p>
          <a:p>
            <a:r>
              <a:rPr lang="en-US" dirty="0"/>
              <a:t>Number of players that batted at least once</a:t>
            </a:r>
          </a:p>
          <a:p>
            <a:r>
              <a:rPr lang="en-US" dirty="0"/>
              <a:t>Average salary for each team</a:t>
            </a:r>
          </a:p>
          <a:p>
            <a:endParaRPr lang="en-US" dirty="0"/>
          </a:p>
          <a:p>
            <a:r>
              <a:rPr lang="en-US" dirty="0"/>
              <a:t>Recall common AGGREGATE </a:t>
            </a:r>
            <a:r>
              <a:rPr lang="en-US" i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: MIN, MAX, SUM, AVG, COUNT</a:t>
            </a:r>
          </a:p>
        </p:txBody>
      </p:sp>
    </p:spTree>
    <p:extLst>
      <p:ext uri="{BB962C8B-B14F-4D97-AF65-F5344CB8AC3E}">
        <p14:creationId xmlns:p14="http://schemas.microsoft.com/office/powerpoint/2010/main" val="218502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33-A59B-4FBC-9791-EDA463A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5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Joining Tables</a:t>
            </a:r>
          </a:p>
        </p:txBody>
      </p:sp>
    </p:spTree>
    <p:extLst>
      <p:ext uri="{BB962C8B-B14F-4D97-AF65-F5344CB8AC3E}">
        <p14:creationId xmlns:p14="http://schemas.microsoft.com/office/powerpoint/2010/main" val="170790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83297F-7792-9145-8BEA-1CF920A35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28898"/>
              </p:ext>
            </p:extLst>
          </p:nvPr>
        </p:nvGraphicFramePr>
        <p:xfrm>
          <a:off x="455723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401DCB-471E-8642-A45C-5A6A8135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61982"/>
              </p:ext>
            </p:extLst>
          </p:nvPr>
        </p:nvGraphicFramePr>
        <p:xfrm>
          <a:off x="481344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DC63C8-1F76-F241-A853-A2D1D78F9BD9}"/>
              </a:ext>
            </a:extLst>
          </p:cNvPr>
          <p:cNvSpPr txBox="1"/>
          <p:nvPr/>
        </p:nvSpPr>
        <p:spPr>
          <a:xfrm>
            <a:off x="822235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BF7F8-0317-2A49-906D-2E8417D38308}"/>
              </a:ext>
            </a:extLst>
          </p:cNvPr>
          <p:cNvSpPr txBox="1"/>
          <p:nvPr/>
        </p:nvSpPr>
        <p:spPr>
          <a:xfrm>
            <a:off x="809424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35503-9714-CF42-A970-D371FDA5EAB3}"/>
              </a:ext>
            </a:extLst>
          </p:cNvPr>
          <p:cNvSpPr txBox="1"/>
          <p:nvPr/>
        </p:nvSpPr>
        <p:spPr>
          <a:xfrm>
            <a:off x="1565813" y="1900897"/>
            <a:ext cx="19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ojoin</a:t>
            </a:r>
            <a:r>
              <a:rPr lang="en-US" b="1" dirty="0"/>
              <a:t>(T1.G1,T2.G2)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A80429B-7245-9146-8A20-A9D7AD63C994}"/>
              </a:ext>
            </a:extLst>
          </p:cNvPr>
          <p:cNvSpPr/>
          <p:nvPr/>
        </p:nvSpPr>
        <p:spPr>
          <a:xfrm>
            <a:off x="1841137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57665-FD9B-3142-A567-10990036B623}"/>
              </a:ext>
            </a:extLst>
          </p:cNvPr>
          <p:cNvSpPr txBox="1"/>
          <p:nvPr/>
        </p:nvSpPr>
        <p:spPr>
          <a:xfrm>
            <a:off x="1841137" y="796236"/>
            <a:ext cx="926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Outer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4A1019-9BEF-BF40-9365-A8BE91B3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05388"/>
              </p:ext>
            </p:extLst>
          </p:nvPr>
        </p:nvGraphicFramePr>
        <p:xfrm>
          <a:off x="3559604" y="1698700"/>
          <a:ext cx="219456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1E326D-A524-5240-8AF8-20DDAA98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98355"/>
              </p:ext>
            </p:extLst>
          </p:nvPr>
        </p:nvGraphicFramePr>
        <p:xfrm>
          <a:off x="6598615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26979C-EF81-9D43-BEC1-09963ACB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13398"/>
              </p:ext>
            </p:extLst>
          </p:nvPr>
        </p:nvGraphicFramePr>
        <p:xfrm>
          <a:off x="6624236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041AAB-1C01-DD43-8E8F-DCA02F95E524}"/>
              </a:ext>
            </a:extLst>
          </p:cNvPr>
          <p:cNvSpPr txBox="1"/>
          <p:nvPr/>
        </p:nvSpPr>
        <p:spPr>
          <a:xfrm>
            <a:off x="6965127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DA088-5BB4-124D-AC3E-B380587ACAD6}"/>
              </a:ext>
            </a:extLst>
          </p:cNvPr>
          <p:cNvSpPr txBox="1"/>
          <p:nvPr/>
        </p:nvSpPr>
        <p:spPr>
          <a:xfrm>
            <a:off x="6952316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46CCD-DF40-F443-910F-30433282162C}"/>
              </a:ext>
            </a:extLst>
          </p:cNvPr>
          <p:cNvSpPr txBox="1"/>
          <p:nvPr/>
        </p:nvSpPr>
        <p:spPr>
          <a:xfrm>
            <a:off x="7708705" y="190089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ijoin(T1.G1,T2.G2)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D9FC73E-5D93-A346-91EC-E0FE05950601}"/>
              </a:ext>
            </a:extLst>
          </p:cNvPr>
          <p:cNvSpPr/>
          <p:nvPr/>
        </p:nvSpPr>
        <p:spPr>
          <a:xfrm>
            <a:off x="7984029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98FA5-D40C-9A47-A444-298A8FB703A1}"/>
              </a:ext>
            </a:extLst>
          </p:cNvPr>
          <p:cNvSpPr txBox="1"/>
          <p:nvPr/>
        </p:nvSpPr>
        <p:spPr>
          <a:xfrm>
            <a:off x="8016603" y="796236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Inner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F07DE9D-1B20-454A-BB39-23DDA19AB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39551"/>
              </p:ext>
            </p:extLst>
          </p:nvPr>
        </p:nvGraphicFramePr>
        <p:xfrm>
          <a:off x="9702496" y="1982974"/>
          <a:ext cx="219456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9C4D79-B899-704C-9FE8-E749D70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62839"/>
              </p:ext>
            </p:extLst>
          </p:nvPr>
        </p:nvGraphicFramePr>
        <p:xfrm>
          <a:off x="481344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4434D0C-E608-B74F-9B25-B3D552B8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50980"/>
              </p:ext>
            </p:extLst>
          </p:nvPr>
        </p:nvGraphicFramePr>
        <p:xfrm>
          <a:off x="506965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C2674F7-51AF-374B-ADAF-7A6C3B856162}"/>
              </a:ext>
            </a:extLst>
          </p:cNvPr>
          <p:cNvSpPr txBox="1"/>
          <p:nvPr/>
        </p:nvSpPr>
        <p:spPr>
          <a:xfrm>
            <a:off x="847856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D5CBD-8295-6947-8C58-A99224F6650A}"/>
              </a:ext>
            </a:extLst>
          </p:cNvPr>
          <p:cNvSpPr txBox="1"/>
          <p:nvPr/>
        </p:nvSpPr>
        <p:spPr>
          <a:xfrm>
            <a:off x="835045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DB04F-D690-CB49-83AF-7B2A087448AC}"/>
              </a:ext>
            </a:extLst>
          </p:cNvPr>
          <p:cNvSpPr txBox="1"/>
          <p:nvPr/>
        </p:nvSpPr>
        <p:spPr>
          <a:xfrm>
            <a:off x="1591434" y="4968112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ljoin</a:t>
            </a:r>
            <a:r>
              <a:rPr lang="en-US" b="1" dirty="0"/>
              <a:t>(T1.G1,T2.G2)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484B682-3463-1644-B109-129C7F9A2D0D}"/>
              </a:ext>
            </a:extLst>
          </p:cNvPr>
          <p:cNvSpPr/>
          <p:nvPr/>
        </p:nvSpPr>
        <p:spPr>
          <a:xfrm>
            <a:off x="1866758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6704-B930-1146-B568-10B0B6C0CF4A}"/>
              </a:ext>
            </a:extLst>
          </p:cNvPr>
          <p:cNvSpPr txBox="1"/>
          <p:nvPr/>
        </p:nvSpPr>
        <p:spPr>
          <a:xfrm>
            <a:off x="1983489" y="3863451"/>
            <a:ext cx="692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Left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3EA1BD7-A32B-944D-A71B-E34DDF60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39722"/>
              </p:ext>
            </p:extLst>
          </p:nvPr>
        </p:nvGraphicFramePr>
        <p:xfrm>
          <a:off x="3562457" y="4913882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D5390EC-B729-844D-9445-B8A658AC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2340"/>
              </p:ext>
            </p:extLst>
          </p:nvPr>
        </p:nvGraphicFramePr>
        <p:xfrm>
          <a:off x="6624236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4E4D6E-1011-8D45-98B1-B3718077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62542"/>
              </p:ext>
            </p:extLst>
          </p:nvPr>
        </p:nvGraphicFramePr>
        <p:xfrm>
          <a:off x="6649857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2283EB3-046B-EB42-B9EC-7907CDEC47F1}"/>
              </a:ext>
            </a:extLst>
          </p:cNvPr>
          <p:cNvSpPr txBox="1"/>
          <p:nvPr/>
        </p:nvSpPr>
        <p:spPr>
          <a:xfrm>
            <a:off x="6990748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FF990-EC08-8D45-AD06-052C8565D5BB}"/>
              </a:ext>
            </a:extLst>
          </p:cNvPr>
          <p:cNvSpPr txBox="1"/>
          <p:nvPr/>
        </p:nvSpPr>
        <p:spPr>
          <a:xfrm>
            <a:off x="6977937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0A83B-CF35-8C41-A3B0-76621CB259C8}"/>
              </a:ext>
            </a:extLst>
          </p:cNvPr>
          <p:cNvSpPr txBox="1"/>
          <p:nvPr/>
        </p:nvSpPr>
        <p:spPr>
          <a:xfrm>
            <a:off x="7734326" y="4968112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rjoin(T1.G1,T2.G2)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6E73DC7-FBEC-4241-B267-0740E713639B}"/>
              </a:ext>
            </a:extLst>
          </p:cNvPr>
          <p:cNvSpPr/>
          <p:nvPr/>
        </p:nvSpPr>
        <p:spPr>
          <a:xfrm>
            <a:off x="8009650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FD1A3-BA79-D34A-AD5A-BFC23E3CF495}"/>
              </a:ext>
            </a:extLst>
          </p:cNvPr>
          <p:cNvSpPr txBox="1"/>
          <p:nvPr/>
        </p:nvSpPr>
        <p:spPr>
          <a:xfrm>
            <a:off x="8048476" y="3863451"/>
            <a:ext cx="84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Right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ECE2381-8636-6F45-8902-E71ADB73C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5385"/>
              </p:ext>
            </p:extLst>
          </p:nvPr>
        </p:nvGraphicFramePr>
        <p:xfrm>
          <a:off x="9702496" y="4765915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EFF55D5-F66F-7A41-A9E3-FB08EA52AA6F}"/>
              </a:ext>
            </a:extLst>
          </p:cNvPr>
          <p:cNvSpPr txBox="1"/>
          <p:nvPr/>
        </p:nvSpPr>
        <p:spPr>
          <a:xfrm>
            <a:off x="177964" y="51790"/>
            <a:ext cx="272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Joining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A6492-1690-4DD8-84F5-57292CCD747D}"/>
              </a:ext>
            </a:extLst>
          </p:cNvPr>
          <p:cNvSpPr/>
          <p:nvPr/>
        </p:nvSpPr>
        <p:spPr>
          <a:xfrm>
            <a:off x="296330" y="698121"/>
            <a:ext cx="5596662" cy="30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CD5806-4609-4A10-BF9D-BFCEE56E1DB9}"/>
              </a:ext>
            </a:extLst>
          </p:cNvPr>
          <p:cNvSpPr/>
          <p:nvPr/>
        </p:nvSpPr>
        <p:spPr>
          <a:xfrm>
            <a:off x="6400798" y="698121"/>
            <a:ext cx="5596662" cy="30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DEB99E-199F-4751-BDAD-4ED8F49DDA93}"/>
              </a:ext>
            </a:extLst>
          </p:cNvPr>
          <p:cNvSpPr/>
          <p:nvPr/>
        </p:nvSpPr>
        <p:spPr>
          <a:xfrm>
            <a:off x="304441" y="3798303"/>
            <a:ext cx="5596662" cy="2990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0838C2-76FA-42B8-AD6E-84B840150745}"/>
              </a:ext>
            </a:extLst>
          </p:cNvPr>
          <p:cNvSpPr/>
          <p:nvPr/>
        </p:nvSpPr>
        <p:spPr>
          <a:xfrm>
            <a:off x="6400798" y="3798303"/>
            <a:ext cx="5596662" cy="2990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  <p:bldP spid="23" grpId="0"/>
      <p:bldP spid="24" grpId="0"/>
      <p:bldP spid="25" grpId="0"/>
      <p:bldP spid="26" grpId="0" animBg="1"/>
      <p:bldP spid="27" grpId="0"/>
      <p:bldP spid="31" grpId="0"/>
      <p:bldP spid="32" grpId="0"/>
      <p:bldP spid="33" grpId="0"/>
      <p:bldP spid="34" grpId="0" animBg="1"/>
      <p:bldP spid="35" grpId="0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1E326D-A524-5240-8AF8-20DDAA98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7396"/>
              </p:ext>
            </p:extLst>
          </p:nvPr>
        </p:nvGraphicFramePr>
        <p:xfrm>
          <a:off x="479276" y="1495424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26979C-EF81-9D43-BEC1-09963ACB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50210"/>
              </p:ext>
            </p:extLst>
          </p:nvPr>
        </p:nvGraphicFramePr>
        <p:xfrm>
          <a:off x="504897" y="2988031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041AAB-1C01-DD43-8E8F-DCA02F95E524}"/>
              </a:ext>
            </a:extLst>
          </p:cNvPr>
          <p:cNvSpPr txBox="1"/>
          <p:nvPr/>
        </p:nvSpPr>
        <p:spPr>
          <a:xfrm>
            <a:off x="845788" y="2620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DA088-5BB4-124D-AC3E-B380587ACAD6}"/>
              </a:ext>
            </a:extLst>
          </p:cNvPr>
          <p:cNvSpPr txBox="1"/>
          <p:nvPr/>
        </p:nvSpPr>
        <p:spPr>
          <a:xfrm>
            <a:off x="832977" y="1125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46CCD-DF40-F443-910F-30433282162C}"/>
              </a:ext>
            </a:extLst>
          </p:cNvPr>
          <p:cNvSpPr txBox="1"/>
          <p:nvPr/>
        </p:nvSpPr>
        <p:spPr>
          <a:xfrm>
            <a:off x="1589366" y="2345035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ijoin(T1.G1,T2.G2)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D9FC73E-5D93-A346-91EC-E0FE05950601}"/>
              </a:ext>
            </a:extLst>
          </p:cNvPr>
          <p:cNvSpPr/>
          <p:nvPr/>
        </p:nvSpPr>
        <p:spPr>
          <a:xfrm>
            <a:off x="1864690" y="2709062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98FA5-D40C-9A47-A444-298A8FB703A1}"/>
              </a:ext>
            </a:extLst>
          </p:cNvPr>
          <p:cNvSpPr txBox="1"/>
          <p:nvPr/>
        </p:nvSpPr>
        <p:spPr>
          <a:xfrm>
            <a:off x="1897264" y="1240374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Inner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F07DE9D-1B20-454A-BB39-23DDA19AB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76781"/>
              </p:ext>
            </p:extLst>
          </p:nvPr>
        </p:nvGraphicFramePr>
        <p:xfrm>
          <a:off x="3583157" y="2427112"/>
          <a:ext cx="219456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EECD5806-4609-4A10-BF9D-BFCEE56E1DB9}"/>
              </a:ext>
            </a:extLst>
          </p:cNvPr>
          <p:cNvSpPr/>
          <p:nvPr/>
        </p:nvSpPr>
        <p:spPr>
          <a:xfrm>
            <a:off x="281459" y="1142259"/>
            <a:ext cx="5596662" cy="30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0C0B02-028C-4903-A495-D7E2A3470E50}"/>
              </a:ext>
            </a:extLst>
          </p:cNvPr>
          <p:cNvSpPr txBox="1"/>
          <p:nvPr/>
        </p:nvSpPr>
        <p:spPr>
          <a:xfrm>
            <a:off x="102389" y="51790"/>
            <a:ext cx="272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Joining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C4DE0-48D1-4BD4-80E2-19C2E6831A97}"/>
              </a:ext>
            </a:extLst>
          </p:cNvPr>
          <p:cNvSpPr/>
          <p:nvPr/>
        </p:nvSpPr>
        <p:spPr>
          <a:xfrm>
            <a:off x="357051" y="4818301"/>
            <a:ext cx="8595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T1 INNER JOIN T2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ON T1.G1 = T2.G2</a:t>
            </a:r>
          </a:p>
        </p:txBody>
      </p:sp>
    </p:spTree>
    <p:extLst>
      <p:ext uri="{BB962C8B-B14F-4D97-AF65-F5344CB8AC3E}">
        <p14:creationId xmlns:p14="http://schemas.microsoft.com/office/powerpoint/2010/main" val="34213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the first and last names of all players that have hit at least 50 home runs (HR) in a season.</a:t>
            </a:r>
          </a:p>
          <a:p>
            <a:endParaRPr lang="en-US" dirty="0"/>
          </a:p>
          <a:p>
            <a:r>
              <a:rPr lang="en-US" dirty="0"/>
              <a:t>You will need to join the Batting and People tables and apply a select and filter.</a:t>
            </a:r>
          </a:p>
        </p:txBody>
      </p:sp>
    </p:spTree>
    <p:extLst>
      <p:ext uri="{BB962C8B-B14F-4D97-AF65-F5344CB8AC3E}">
        <p14:creationId xmlns:p14="http://schemas.microsoft.com/office/powerpoint/2010/main" val="20175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3 – Data Management</a:t>
            </a:r>
            <a:br>
              <a:rPr lang="en-US" dirty="0"/>
            </a:br>
            <a:r>
              <a:rPr lang="en-US" sz="3600" dirty="0"/>
              <a:t>Tuesday, 1:00-4:30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971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FEFF7-D518-B34D-88AE-BF83FDC6D2CF}"/>
              </a:ext>
            </a:extLst>
          </p:cNvPr>
          <p:cNvSpPr txBox="1"/>
          <p:nvPr/>
        </p:nvSpPr>
        <p:spPr>
          <a:xfrm>
            <a:off x="8856589" y="11964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C702A1-D0A6-E446-AD12-6004C0D9156A}"/>
              </a:ext>
            </a:extLst>
          </p:cNvPr>
          <p:cNvSpPr/>
          <p:nvPr/>
        </p:nvSpPr>
        <p:spPr>
          <a:xfrm>
            <a:off x="8671107" y="1535203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B41DD-DD24-464A-81C5-3DFDBE66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183"/>
              </p:ext>
            </p:extLst>
          </p:nvPr>
        </p:nvGraphicFramePr>
        <p:xfrm>
          <a:off x="7069724" y="860107"/>
          <a:ext cx="638761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32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2552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521461-17E2-7745-BF0A-28AAC735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73622"/>
              </p:ext>
            </p:extLst>
          </p:nvPr>
        </p:nvGraphicFramePr>
        <p:xfrm>
          <a:off x="9740425" y="1266820"/>
          <a:ext cx="2039823" cy="8528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02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Sum(Y)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A7DEBB-F405-864F-B795-59B6E1B199AE}"/>
              </a:ext>
            </a:extLst>
          </p:cNvPr>
          <p:cNvSpPr txBox="1"/>
          <p:nvPr/>
        </p:nvSpPr>
        <p:spPr>
          <a:xfrm>
            <a:off x="10777681" y="509028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7E9884-981E-5D43-9DFE-8AF66499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88502"/>
              </p:ext>
            </p:extLst>
          </p:nvPr>
        </p:nvGraphicFramePr>
        <p:xfrm>
          <a:off x="7856909" y="840409"/>
          <a:ext cx="680324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181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9851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BB71E8-F858-E344-9386-DD635DA0AC93}"/>
              </a:ext>
            </a:extLst>
          </p:cNvPr>
          <p:cNvSpPr txBox="1"/>
          <p:nvPr/>
        </p:nvSpPr>
        <p:spPr>
          <a:xfrm>
            <a:off x="7942189" y="471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157F9-9CF2-0B4B-8828-0980C0636119}"/>
              </a:ext>
            </a:extLst>
          </p:cNvPr>
          <p:cNvSpPr txBox="1"/>
          <p:nvPr/>
        </p:nvSpPr>
        <p:spPr>
          <a:xfrm>
            <a:off x="7165970" y="509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E3185-11D2-364E-A7FC-A11B13DE1B78}"/>
              </a:ext>
            </a:extLst>
          </p:cNvPr>
          <p:cNvSpPr/>
          <p:nvPr/>
        </p:nvSpPr>
        <p:spPr>
          <a:xfrm>
            <a:off x="6866792" y="413998"/>
            <a:ext cx="5064797" cy="220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08EE1B-9DB5-7449-93A2-38F186C6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65853"/>
              </p:ext>
            </p:extLst>
          </p:nvPr>
        </p:nvGraphicFramePr>
        <p:xfrm>
          <a:off x="114715" y="2823382"/>
          <a:ext cx="680432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86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115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58F6C6-664C-3E49-AEA4-F9755B6CC9EB}"/>
              </a:ext>
            </a:extLst>
          </p:cNvPr>
          <p:cNvSpPr txBox="1"/>
          <p:nvPr/>
        </p:nvSpPr>
        <p:spPr>
          <a:xfrm>
            <a:off x="258464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C00D40-FA5C-F542-A424-05DB4B57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6443"/>
              </p:ext>
            </p:extLst>
          </p:nvPr>
        </p:nvGraphicFramePr>
        <p:xfrm>
          <a:off x="114715" y="4604130"/>
          <a:ext cx="68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65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02778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C986E1-D79A-F24C-99FF-D48B120468A5}"/>
              </a:ext>
            </a:extLst>
          </p:cNvPr>
          <p:cNvSpPr txBox="1"/>
          <p:nvPr/>
        </p:nvSpPr>
        <p:spPr>
          <a:xfrm>
            <a:off x="249496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581-15F0-DC4A-978E-5B54D92C49D9}"/>
              </a:ext>
            </a:extLst>
          </p:cNvPr>
          <p:cNvSpPr txBox="1"/>
          <p:nvPr/>
        </p:nvSpPr>
        <p:spPr>
          <a:xfrm>
            <a:off x="855079" y="3167249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(G1)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B60F862-093C-A84C-9969-EC8F1D03DB97}"/>
              </a:ext>
            </a:extLst>
          </p:cNvPr>
          <p:cNvSpPr/>
          <p:nvPr/>
        </p:nvSpPr>
        <p:spPr>
          <a:xfrm>
            <a:off x="9584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DD7FA-0209-4248-856E-4C0E4CA86DF1}"/>
              </a:ext>
            </a:extLst>
          </p:cNvPr>
          <p:cNvSpPr txBox="1"/>
          <p:nvPr/>
        </p:nvSpPr>
        <p:spPr>
          <a:xfrm>
            <a:off x="854116" y="4864364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(G2)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E0CA18-634C-4D46-A41E-18082A6A0EB1}"/>
              </a:ext>
            </a:extLst>
          </p:cNvPr>
          <p:cNvSpPr/>
          <p:nvPr/>
        </p:nvSpPr>
        <p:spPr>
          <a:xfrm>
            <a:off x="984028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4E8EA2-7EF1-8A49-976E-663E8A1A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65992"/>
              </p:ext>
            </p:extLst>
          </p:nvPr>
        </p:nvGraphicFramePr>
        <p:xfrm>
          <a:off x="2353372" y="2823382"/>
          <a:ext cx="650434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982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606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B8C03B3-3733-3843-8058-C32497C30C3A}"/>
              </a:ext>
            </a:extLst>
          </p:cNvPr>
          <p:cNvSpPr txBox="1"/>
          <p:nvPr/>
        </p:nvSpPr>
        <p:spPr>
          <a:xfrm>
            <a:off x="2472110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C2EB86-E104-6646-8F31-1EA7BF89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61788"/>
              </p:ext>
            </p:extLst>
          </p:nvPr>
        </p:nvGraphicFramePr>
        <p:xfrm>
          <a:off x="2353374" y="4604130"/>
          <a:ext cx="65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3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85092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45212-A5CF-194C-B55E-296EA6A76D55}"/>
              </a:ext>
            </a:extLst>
          </p:cNvPr>
          <p:cNvSpPr txBox="1"/>
          <p:nvPr/>
        </p:nvSpPr>
        <p:spPr>
          <a:xfrm>
            <a:off x="2463142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E3D9-87C3-0E43-AE56-7CF06FD8D85D}"/>
              </a:ext>
            </a:extLst>
          </p:cNvPr>
          <p:cNvSpPr txBox="1"/>
          <p:nvPr/>
        </p:nvSpPr>
        <p:spPr>
          <a:xfrm>
            <a:off x="3026830" y="3167249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(Sum(X))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E0CFBC-88E1-684D-B501-A4910FC7ACDB}"/>
              </a:ext>
            </a:extLst>
          </p:cNvPr>
          <p:cNvSpPr/>
          <p:nvPr/>
        </p:nvSpPr>
        <p:spPr>
          <a:xfrm>
            <a:off x="31133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A7587-A465-2E4D-8F99-D3A72E1C588B}"/>
              </a:ext>
            </a:extLst>
          </p:cNvPr>
          <p:cNvSpPr txBox="1"/>
          <p:nvPr/>
        </p:nvSpPr>
        <p:spPr>
          <a:xfrm>
            <a:off x="3026830" y="4864364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(Sum(Y))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056FACA-23C0-CB49-B7EB-6E023DFE5E7A}"/>
              </a:ext>
            </a:extLst>
          </p:cNvPr>
          <p:cNvSpPr/>
          <p:nvPr/>
        </p:nvSpPr>
        <p:spPr>
          <a:xfrm>
            <a:off x="3113363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EEA14A-0BAA-C343-A1B7-D3A3E81D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22716"/>
              </p:ext>
            </p:extLst>
          </p:nvPr>
        </p:nvGraphicFramePr>
        <p:xfrm>
          <a:off x="4508273" y="3273369"/>
          <a:ext cx="859593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92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181C9E-048A-5743-8EED-9E922A88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2464"/>
              </p:ext>
            </p:extLst>
          </p:nvPr>
        </p:nvGraphicFramePr>
        <p:xfrm>
          <a:off x="4503668" y="4962095"/>
          <a:ext cx="859592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3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10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06309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2FF2B-CD0C-F641-8D7D-05493E13F524}"/>
              </a:ext>
            </a:extLst>
          </p:cNvPr>
          <p:cNvSpPr txBox="1"/>
          <p:nvPr/>
        </p:nvSpPr>
        <p:spPr>
          <a:xfrm>
            <a:off x="4737809" y="2946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BD907-1A32-014C-A9FE-43924FE855A2}"/>
              </a:ext>
            </a:extLst>
          </p:cNvPr>
          <p:cNvSpPr txBox="1"/>
          <p:nvPr/>
        </p:nvSpPr>
        <p:spPr>
          <a:xfrm>
            <a:off x="4737809" y="4653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AB5B-B1C2-EF42-9CC3-B0EA7667FED3}"/>
              </a:ext>
            </a:extLst>
          </p:cNvPr>
          <p:cNvSpPr txBox="1"/>
          <p:nvPr/>
        </p:nvSpPr>
        <p:spPr>
          <a:xfrm>
            <a:off x="5062225" y="422017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ijoin</a:t>
            </a:r>
            <a:r>
              <a:rPr lang="en-US" b="1" dirty="0"/>
              <a:t>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4DA4AD2-4F69-AB4A-BD05-86FE287F3D51}"/>
              </a:ext>
            </a:extLst>
          </p:cNvPr>
          <p:cNvSpPr/>
          <p:nvPr/>
        </p:nvSpPr>
        <p:spPr>
          <a:xfrm>
            <a:off x="5454570" y="460804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3B38BC-C403-F34F-812E-6102A740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92989"/>
              </p:ext>
            </p:extLst>
          </p:nvPr>
        </p:nvGraphicFramePr>
        <p:xfrm>
          <a:off x="7027789" y="4095295"/>
          <a:ext cx="18288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0394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36731D9-3311-914A-81B3-070287C4409E}"/>
              </a:ext>
            </a:extLst>
          </p:cNvPr>
          <p:cNvSpPr txBox="1"/>
          <p:nvPr/>
        </p:nvSpPr>
        <p:spPr>
          <a:xfrm>
            <a:off x="9001416" y="3694803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Select</a:t>
            </a:r>
            <a:br>
              <a:rPr lang="en-US" b="1" dirty="0"/>
            </a:br>
            <a:r>
              <a:rPr lang="en-US" b="1" dirty="0"/>
              <a:t>(G1, X_S, Y_S)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7A8557F-65DA-DD4F-9EDF-643F5FD40D6C}"/>
              </a:ext>
            </a:extLst>
          </p:cNvPr>
          <p:cNvSpPr/>
          <p:nvPr/>
        </p:nvSpPr>
        <p:spPr>
          <a:xfrm>
            <a:off x="9045863" y="4439854"/>
            <a:ext cx="142466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7E36F59-A8F4-A845-9B83-1E5FD6FF2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48726"/>
              </p:ext>
            </p:extLst>
          </p:nvPr>
        </p:nvGraphicFramePr>
        <p:xfrm>
          <a:off x="10630070" y="4095295"/>
          <a:ext cx="13716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F5A9AF1-1952-43E4-B5E0-A6A79073BF05}"/>
              </a:ext>
            </a:extLst>
          </p:cNvPr>
          <p:cNvSpPr txBox="1"/>
          <p:nvPr/>
        </p:nvSpPr>
        <p:spPr>
          <a:xfrm>
            <a:off x="333679" y="204288"/>
            <a:ext cx="547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2</a:t>
            </a:r>
          </a:p>
        </p:txBody>
      </p:sp>
    </p:spTree>
    <p:extLst>
      <p:ext uri="{BB962C8B-B14F-4D97-AF65-F5344CB8AC3E}">
        <p14:creationId xmlns:p14="http://schemas.microsoft.com/office/powerpoint/2010/main" val="14890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 animBg="1"/>
      <p:bldP spid="19" grpId="0"/>
      <p:bldP spid="20" grpId="0" animBg="1"/>
      <p:bldP spid="22" grpId="0"/>
      <p:bldP spid="24" grpId="0"/>
      <p:bldP spid="25" grpId="0"/>
      <p:bldP spid="26" grpId="0" animBg="1"/>
      <p:bldP spid="27" grpId="0"/>
      <p:bldP spid="28" grpId="0" animBg="1"/>
      <p:bldP spid="31" grpId="0"/>
      <p:bldP spid="32" grpId="0"/>
      <p:bldP spid="33" grpId="0"/>
      <p:bldP spid="34" grpId="0" animBg="1"/>
      <p:bldP spid="36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08EE1B-9DB5-7449-93A2-38F186C6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79674"/>
              </p:ext>
            </p:extLst>
          </p:nvPr>
        </p:nvGraphicFramePr>
        <p:xfrm>
          <a:off x="114715" y="3215273"/>
          <a:ext cx="680432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86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115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58F6C6-664C-3E49-AEA4-F9755B6CC9EB}"/>
              </a:ext>
            </a:extLst>
          </p:cNvPr>
          <p:cNvSpPr txBox="1"/>
          <p:nvPr/>
        </p:nvSpPr>
        <p:spPr>
          <a:xfrm>
            <a:off x="258464" y="284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C00D40-FA5C-F542-A424-05DB4B57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7046"/>
              </p:ext>
            </p:extLst>
          </p:nvPr>
        </p:nvGraphicFramePr>
        <p:xfrm>
          <a:off x="114715" y="4996021"/>
          <a:ext cx="68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65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02778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C986E1-D79A-F24C-99FF-D48B120468A5}"/>
              </a:ext>
            </a:extLst>
          </p:cNvPr>
          <p:cNvSpPr txBox="1"/>
          <p:nvPr/>
        </p:nvSpPr>
        <p:spPr>
          <a:xfrm>
            <a:off x="249496" y="4630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581-15F0-DC4A-978E-5B54D92C49D9}"/>
              </a:ext>
            </a:extLst>
          </p:cNvPr>
          <p:cNvSpPr txBox="1"/>
          <p:nvPr/>
        </p:nvSpPr>
        <p:spPr>
          <a:xfrm>
            <a:off x="855079" y="3559140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(G1)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B60F862-093C-A84C-9969-EC8F1D03DB97}"/>
              </a:ext>
            </a:extLst>
          </p:cNvPr>
          <p:cNvSpPr/>
          <p:nvPr/>
        </p:nvSpPr>
        <p:spPr>
          <a:xfrm>
            <a:off x="958463" y="394515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DD7FA-0209-4248-856E-4C0E4CA86DF1}"/>
              </a:ext>
            </a:extLst>
          </p:cNvPr>
          <p:cNvSpPr txBox="1"/>
          <p:nvPr/>
        </p:nvSpPr>
        <p:spPr>
          <a:xfrm>
            <a:off x="854116" y="5256255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(G2)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E0CA18-634C-4D46-A41E-18082A6A0EB1}"/>
              </a:ext>
            </a:extLst>
          </p:cNvPr>
          <p:cNvSpPr/>
          <p:nvPr/>
        </p:nvSpPr>
        <p:spPr>
          <a:xfrm>
            <a:off x="984028" y="5642268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4E8EA2-7EF1-8A49-976E-663E8A1A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62779"/>
              </p:ext>
            </p:extLst>
          </p:nvPr>
        </p:nvGraphicFramePr>
        <p:xfrm>
          <a:off x="2353372" y="3215273"/>
          <a:ext cx="650434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982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606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B8C03B3-3733-3843-8058-C32497C30C3A}"/>
              </a:ext>
            </a:extLst>
          </p:cNvPr>
          <p:cNvSpPr txBox="1"/>
          <p:nvPr/>
        </p:nvSpPr>
        <p:spPr>
          <a:xfrm>
            <a:off x="2472110" y="284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C2EB86-E104-6646-8F31-1EA7BF89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25498"/>
              </p:ext>
            </p:extLst>
          </p:nvPr>
        </p:nvGraphicFramePr>
        <p:xfrm>
          <a:off x="2353374" y="4996021"/>
          <a:ext cx="65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3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85092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45212-A5CF-194C-B55E-296EA6A76D55}"/>
              </a:ext>
            </a:extLst>
          </p:cNvPr>
          <p:cNvSpPr txBox="1"/>
          <p:nvPr/>
        </p:nvSpPr>
        <p:spPr>
          <a:xfrm>
            <a:off x="2463142" y="4630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E3D9-87C3-0E43-AE56-7CF06FD8D85D}"/>
              </a:ext>
            </a:extLst>
          </p:cNvPr>
          <p:cNvSpPr txBox="1"/>
          <p:nvPr/>
        </p:nvSpPr>
        <p:spPr>
          <a:xfrm>
            <a:off x="3026830" y="3559140"/>
            <a:ext cx="14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(SUM(X))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E0CFBC-88E1-684D-B501-A4910FC7ACDB}"/>
              </a:ext>
            </a:extLst>
          </p:cNvPr>
          <p:cNvSpPr/>
          <p:nvPr/>
        </p:nvSpPr>
        <p:spPr>
          <a:xfrm>
            <a:off x="3113363" y="394515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A7587-A465-2E4D-8F99-D3A72E1C588B}"/>
              </a:ext>
            </a:extLst>
          </p:cNvPr>
          <p:cNvSpPr txBox="1"/>
          <p:nvPr/>
        </p:nvSpPr>
        <p:spPr>
          <a:xfrm>
            <a:off x="3026830" y="5256255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(SUM(Y))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056FACA-23C0-CB49-B7EB-6E023DFE5E7A}"/>
              </a:ext>
            </a:extLst>
          </p:cNvPr>
          <p:cNvSpPr/>
          <p:nvPr/>
        </p:nvSpPr>
        <p:spPr>
          <a:xfrm>
            <a:off x="3113363" y="5642268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EEA14A-0BAA-C343-A1B7-D3A3E81D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9807"/>
              </p:ext>
            </p:extLst>
          </p:nvPr>
        </p:nvGraphicFramePr>
        <p:xfrm>
          <a:off x="4508273" y="3665260"/>
          <a:ext cx="859593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92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181C9E-048A-5743-8EED-9E922A88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34554"/>
              </p:ext>
            </p:extLst>
          </p:nvPr>
        </p:nvGraphicFramePr>
        <p:xfrm>
          <a:off x="4503668" y="5353986"/>
          <a:ext cx="859592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3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10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06309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2FF2B-CD0C-F641-8D7D-05493E13F524}"/>
              </a:ext>
            </a:extLst>
          </p:cNvPr>
          <p:cNvSpPr txBox="1"/>
          <p:nvPr/>
        </p:nvSpPr>
        <p:spPr>
          <a:xfrm>
            <a:off x="4627742" y="33384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BD907-1A32-014C-A9FE-43924FE855A2}"/>
              </a:ext>
            </a:extLst>
          </p:cNvPr>
          <p:cNvSpPr txBox="1"/>
          <p:nvPr/>
        </p:nvSpPr>
        <p:spPr>
          <a:xfrm>
            <a:off x="4627742" y="5045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AB5B-B1C2-EF42-9CC3-B0EA7667FED3}"/>
              </a:ext>
            </a:extLst>
          </p:cNvPr>
          <p:cNvSpPr txBox="1"/>
          <p:nvPr/>
        </p:nvSpPr>
        <p:spPr>
          <a:xfrm>
            <a:off x="5062225" y="4612068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ijoin</a:t>
            </a:r>
            <a:r>
              <a:rPr lang="en-US" b="1" dirty="0"/>
              <a:t>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4DA4AD2-4F69-AB4A-BD05-86FE287F3D51}"/>
              </a:ext>
            </a:extLst>
          </p:cNvPr>
          <p:cNvSpPr/>
          <p:nvPr/>
        </p:nvSpPr>
        <p:spPr>
          <a:xfrm>
            <a:off x="5454570" y="4999935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3B38BC-C403-F34F-812E-6102A740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51274"/>
              </p:ext>
            </p:extLst>
          </p:nvPr>
        </p:nvGraphicFramePr>
        <p:xfrm>
          <a:off x="7027789" y="4487186"/>
          <a:ext cx="18288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0394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36731D9-3311-914A-81B3-070287C4409E}"/>
              </a:ext>
            </a:extLst>
          </p:cNvPr>
          <p:cNvSpPr txBox="1"/>
          <p:nvPr/>
        </p:nvSpPr>
        <p:spPr>
          <a:xfrm>
            <a:off x="8946967" y="444573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select(G1, X, Y)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7A8557F-65DA-DD4F-9EDF-643F5FD40D6C}"/>
              </a:ext>
            </a:extLst>
          </p:cNvPr>
          <p:cNvSpPr/>
          <p:nvPr/>
        </p:nvSpPr>
        <p:spPr>
          <a:xfrm>
            <a:off x="9001416" y="4831745"/>
            <a:ext cx="142466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7E36F59-A8F4-A845-9B83-1E5FD6FF2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21711"/>
              </p:ext>
            </p:extLst>
          </p:nvPr>
        </p:nvGraphicFramePr>
        <p:xfrm>
          <a:off x="10630070" y="4487186"/>
          <a:ext cx="13716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F5A9AF1-1952-43E4-B5E0-A6A79073BF05}"/>
              </a:ext>
            </a:extLst>
          </p:cNvPr>
          <p:cNvSpPr txBox="1"/>
          <p:nvPr/>
        </p:nvSpPr>
        <p:spPr>
          <a:xfrm>
            <a:off x="333679" y="204288"/>
            <a:ext cx="547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6143CE-D2E6-4931-A5DF-B8F9F2DF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065" y="847320"/>
            <a:ext cx="5607304" cy="30469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0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33-A59B-4FBC-9791-EDA463A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5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Actions on a Single Table -</a:t>
            </a:r>
            <a:br>
              <a:rPr lang="en-US" dirty="0"/>
            </a:br>
            <a:r>
              <a:rPr lang="en-US" dirty="0"/>
              <a:t>SQL and </a:t>
            </a:r>
            <a:r>
              <a:rPr lang="en-US" dirty="0" err="1"/>
              <a:t>dplyr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76025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40606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44208"/>
              </p:ext>
            </p:extLst>
          </p:nvPr>
        </p:nvGraphicFramePr>
        <p:xfrm>
          <a:off x="2826789" y="1886275"/>
          <a:ext cx="523079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30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1766472" y="3362816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3C37-62EC-414E-BE01-78C1A87DE990}"/>
              </a:ext>
            </a:extLst>
          </p:cNvPr>
          <p:cNvSpPr txBox="1"/>
          <p:nvPr/>
        </p:nvSpPr>
        <p:spPr>
          <a:xfrm>
            <a:off x="4932281" y="1958263"/>
            <a:ext cx="2223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in 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67F51-784E-D64F-9F7E-356C90FD69A6}"/>
              </a:ext>
            </a:extLst>
          </p:cNvPr>
          <p:cNvSpPr txBox="1"/>
          <p:nvPr/>
        </p:nvSpPr>
        <p:spPr>
          <a:xfrm>
            <a:off x="4926330" y="4244263"/>
            <a:ext cx="2443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in dplyr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DB40-7F37-354E-9574-EF3247271031}"/>
              </a:ext>
            </a:extLst>
          </p:cNvPr>
          <p:cNvSpPr txBox="1"/>
          <p:nvPr/>
        </p:nvSpPr>
        <p:spPr>
          <a:xfrm>
            <a:off x="4932281" y="26536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F9717-73EF-314B-9690-1DC651BE2FE4}"/>
              </a:ext>
            </a:extLst>
          </p:cNvPr>
          <p:cNvSpPr txBox="1"/>
          <p:nvPr/>
        </p:nvSpPr>
        <p:spPr>
          <a:xfrm>
            <a:off x="4933543" y="4939636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select(D)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4621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SELECT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4223" y="1958263"/>
            <a:ext cx="3042139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4223" y="4244263"/>
            <a:ext cx="3346353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  <p:bldP spid="12" grpId="0"/>
      <p:bldP spid="4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1880472" y="3272453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1958039" y="3641785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1112"/>
              </p:ext>
            </p:extLst>
          </p:nvPr>
        </p:nvGraphicFramePr>
        <p:xfrm>
          <a:off x="3915060" y="2689795"/>
          <a:ext cx="955362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68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77681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16B4A3-0465-E846-B1EE-637A993B5330}"/>
              </a:ext>
            </a:extLst>
          </p:cNvPr>
          <p:cNvSpPr txBox="1"/>
          <p:nvPr/>
        </p:nvSpPr>
        <p:spPr>
          <a:xfrm>
            <a:off x="6683756" y="1871498"/>
            <a:ext cx="2090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5BC50-E54D-E04F-A008-7D9C8C6773B2}"/>
              </a:ext>
            </a:extLst>
          </p:cNvPr>
          <p:cNvSpPr txBox="1"/>
          <p:nvPr/>
        </p:nvSpPr>
        <p:spPr>
          <a:xfrm>
            <a:off x="6525698" y="4141621"/>
            <a:ext cx="2310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E6EFB-49AF-404D-B197-B993ED692942}"/>
              </a:ext>
            </a:extLst>
          </p:cNvPr>
          <p:cNvSpPr txBox="1"/>
          <p:nvPr/>
        </p:nvSpPr>
        <p:spPr>
          <a:xfrm>
            <a:off x="6683756" y="2566872"/>
            <a:ext cx="2765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G != 'a'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B26F4-B931-CF42-9124-55E70F76DF92}"/>
              </a:ext>
            </a:extLst>
          </p:cNvPr>
          <p:cNvSpPr txBox="1"/>
          <p:nvPr/>
        </p:nvSpPr>
        <p:spPr>
          <a:xfrm>
            <a:off x="6525698" y="4853676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filter(G != 'a')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F90A-8E36-4745-BCF7-1FB1D8D4CCA5}"/>
              </a:ext>
            </a:extLst>
          </p:cNvPr>
          <p:cNvSpPr txBox="1"/>
          <p:nvPr/>
        </p:nvSpPr>
        <p:spPr>
          <a:xfrm>
            <a:off x="333679" y="204288"/>
            <a:ext cx="447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FILTER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5698" y="1871498"/>
            <a:ext cx="3042139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25698" y="4123322"/>
            <a:ext cx="3799673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85611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1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1705213" y="2474286"/>
            <a:ext cx="17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1782780" y="2843618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42657"/>
              </p:ext>
            </p:extLst>
          </p:nvPr>
        </p:nvGraphicFramePr>
        <p:xfrm>
          <a:off x="3505367" y="1885822"/>
          <a:ext cx="1479871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237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F75864E-30E3-F348-96F4-8EDA41F110F0}"/>
              </a:ext>
            </a:extLst>
          </p:cNvPr>
          <p:cNvSpPr txBox="1"/>
          <p:nvPr/>
        </p:nvSpPr>
        <p:spPr>
          <a:xfrm>
            <a:off x="6259919" y="1958263"/>
            <a:ext cx="2447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Mutate in SQL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6CE24-8006-9B4C-89E7-64D908625D56}"/>
              </a:ext>
            </a:extLst>
          </p:cNvPr>
          <p:cNvSpPr txBox="1"/>
          <p:nvPr/>
        </p:nvSpPr>
        <p:spPr>
          <a:xfrm>
            <a:off x="6259919" y="4317228"/>
            <a:ext cx="26668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Mutate in dplyr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CCA33-DA98-E04C-89C8-2048641C3106}"/>
              </a:ext>
            </a:extLst>
          </p:cNvPr>
          <p:cNvSpPr txBox="1"/>
          <p:nvPr/>
        </p:nvSpPr>
        <p:spPr>
          <a:xfrm>
            <a:off x="6259919" y="2653637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G, 2*D AS N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8D0F9B-04DB-9A4F-9E43-540A75FDE0B7}"/>
              </a:ext>
            </a:extLst>
          </p:cNvPr>
          <p:cNvSpPr txBox="1"/>
          <p:nvPr/>
        </p:nvSpPr>
        <p:spPr>
          <a:xfrm>
            <a:off x="6259919" y="5036929"/>
            <a:ext cx="4570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mutate(N = 2*D)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77112-41C6-4803-A67F-743DC5984698}"/>
              </a:ext>
            </a:extLst>
          </p:cNvPr>
          <p:cNvSpPr txBox="1"/>
          <p:nvPr/>
        </p:nvSpPr>
        <p:spPr>
          <a:xfrm>
            <a:off x="333679" y="212755"/>
            <a:ext cx="484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MUTATE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65365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53929" y="1886275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3928" y="4317228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0005FC8-E9F0-FE42-808C-5B0F3DA4E3C0}"/>
              </a:ext>
            </a:extLst>
          </p:cNvPr>
          <p:cNvSpPr txBox="1"/>
          <p:nvPr/>
        </p:nvSpPr>
        <p:spPr>
          <a:xfrm>
            <a:off x="1800073" y="299171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Sort(D, G)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1889691" y="3377724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92474"/>
              </p:ext>
            </p:extLst>
          </p:nvPr>
        </p:nvGraphicFramePr>
        <p:xfrm>
          <a:off x="3009218" y="1886275"/>
          <a:ext cx="850392" cy="43891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519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5196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63108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F17FA7-5923-6941-8D97-DB72735F6C92}"/>
              </a:ext>
            </a:extLst>
          </p:cNvPr>
          <p:cNvSpPr txBox="1"/>
          <p:nvPr/>
        </p:nvSpPr>
        <p:spPr>
          <a:xfrm>
            <a:off x="6256891" y="1791786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24E0-A45F-794E-8AE0-07EF42A736B3}"/>
              </a:ext>
            </a:extLst>
          </p:cNvPr>
          <p:cNvSpPr txBox="1"/>
          <p:nvPr/>
        </p:nvSpPr>
        <p:spPr>
          <a:xfrm>
            <a:off x="6256891" y="4383656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0C809-6026-B142-B8D3-3870BCE6F054}"/>
              </a:ext>
            </a:extLst>
          </p:cNvPr>
          <p:cNvSpPr txBox="1"/>
          <p:nvPr/>
        </p:nvSpPr>
        <p:spPr>
          <a:xfrm>
            <a:off x="6256891" y="2420957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D, 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30DA9-35E6-C541-A23B-2F6729FCD52A}"/>
              </a:ext>
            </a:extLst>
          </p:cNvPr>
          <p:cNvSpPr txBox="1"/>
          <p:nvPr/>
        </p:nvSpPr>
        <p:spPr>
          <a:xfrm>
            <a:off x="6256891" y="4928143"/>
            <a:ext cx="4108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arrange(D, 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2A196-25F2-4FFA-B6F4-D7232D48B366}"/>
              </a:ext>
            </a:extLst>
          </p:cNvPr>
          <p:cNvSpPr txBox="1"/>
          <p:nvPr/>
        </p:nvSpPr>
        <p:spPr>
          <a:xfrm>
            <a:off x="333679" y="170421"/>
            <a:ext cx="427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SORT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55A0E5-8DE3-4608-A3BF-F046C45F43E1}"/>
              </a:ext>
            </a:extLst>
          </p:cNvPr>
          <p:cNvSpPr/>
          <p:nvPr/>
        </p:nvSpPr>
        <p:spPr>
          <a:xfrm>
            <a:off x="6153929" y="1760810"/>
            <a:ext cx="5106525" cy="2226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F859D-2443-4B82-B8D0-DAB336D0771E}"/>
              </a:ext>
            </a:extLst>
          </p:cNvPr>
          <p:cNvSpPr/>
          <p:nvPr/>
        </p:nvSpPr>
        <p:spPr>
          <a:xfrm>
            <a:off x="6153928" y="4317228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6A60C64-43E9-4054-9557-F86B7DC89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42010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1DA2362-F017-9541-A654-6AB6098CC44A}"/>
              </a:ext>
            </a:extLst>
          </p:cNvPr>
          <p:cNvSpPr txBox="1"/>
          <p:nvPr/>
        </p:nvSpPr>
        <p:spPr>
          <a:xfrm>
            <a:off x="1571996" y="2991710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Aggregate(Mean(D))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816372" y="3377723"/>
            <a:ext cx="165852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27462"/>
              </p:ext>
            </p:extLst>
          </p:nvPr>
        </p:nvGraphicFramePr>
        <p:xfrm>
          <a:off x="3829702" y="2800485"/>
          <a:ext cx="1605897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0589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9E3A9C-98F4-9045-B8B8-23D3BAF9A6CF}"/>
              </a:ext>
            </a:extLst>
          </p:cNvPr>
          <p:cNvSpPr txBox="1"/>
          <p:nvPr/>
        </p:nvSpPr>
        <p:spPr>
          <a:xfrm>
            <a:off x="6247294" y="1865930"/>
            <a:ext cx="2877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F1F87-9025-1345-8232-6BB330296559}"/>
              </a:ext>
            </a:extLst>
          </p:cNvPr>
          <p:cNvSpPr txBox="1"/>
          <p:nvPr/>
        </p:nvSpPr>
        <p:spPr>
          <a:xfrm>
            <a:off x="6247294" y="4545878"/>
            <a:ext cx="3097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733AF-7767-2647-BFD6-3A07284B3D24}"/>
              </a:ext>
            </a:extLst>
          </p:cNvPr>
          <p:cNvSpPr txBox="1"/>
          <p:nvPr/>
        </p:nvSpPr>
        <p:spPr>
          <a:xfrm>
            <a:off x="6247294" y="2557246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AVG(D)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5CDB-715A-6E43-96E4-238633996C30}"/>
              </a:ext>
            </a:extLst>
          </p:cNvPr>
          <p:cNvSpPr txBox="1"/>
          <p:nvPr/>
        </p:nvSpPr>
        <p:spPr>
          <a:xfrm>
            <a:off x="6247294" y="52722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summarise(mean(D))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8FC9F-4F01-4827-9AF6-946BE3707243}"/>
              </a:ext>
            </a:extLst>
          </p:cNvPr>
          <p:cNvSpPr txBox="1"/>
          <p:nvPr/>
        </p:nvSpPr>
        <p:spPr>
          <a:xfrm>
            <a:off x="333679" y="166188"/>
            <a:ext cx="5566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76EA5A-F2CD-4266-906F-ED507D694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57462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180E7CC-57C8-4BDA-8DDC-309C9DA9F2D0}"/>
              </a:ext>
            </a:extLst>
          </p:cNvPr>
          <p:cNvSpPr/>
          <p:nvPr/>
        </p:nvSpPr>
        <p:spPr>
          <a:xfrm>
            <a:off x="6110270" y="1743477"/>
            <a:ext cx="5412865" cy="2024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5A5D1-3A68-4ACF-8078-0DDC525B1AFB}"/>
              </a:ext>
            </a:extLst>
          </p:cNvPr>
          <p:cNvSpPr/>
          <p:nvPr/>
        </p:nvSpPr>
        <p:spPr>
          <a:xfrm>
            <a:off x="6110270" y="4545829"/>
            <a:ext cx="541286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6666"/>
              </p:ext>
            </p:extLst>
          </p:nvPr>
        </p:nvGraphicFramePr>
        <p:xfrm>
          <a:off x="393007" y="2308650"/>
          <a:ext cx="885521" cy="30899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431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812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1404538" y="3300850"/>
            <a:ext cx="141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 (G)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1491071" y="3686862"/>
            <a:ext cx="1246074" cy="365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47119"/>
              </p:ext>
            </p:extLst>
          </p:nvPr>
        </p:nvGraphicFramePr>
        <p:xfrm>
          <a:off x="2910156" y="2315514"/>
          <a:ext cx="845860" cy="30899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293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2293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3868631" y="3300850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(Sum(X))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3955164" y="368686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10579"/>
              </p:ext>
            </p:extLst>
          </p:nvPr>
        </p:nvGraphicFramePr>
        <p:xfrm>
          <a:off x="5308068" y="2882844"/>
          <a:ext cx="761694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084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8084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4E8208-8BFD-B046-9B93-295E10224E59}"/>
              </a:ext>
            </a:extLst>
          </p:cNvPr>
          <p:cNvSpPr txBox="1"/>
          <p:nvPr/>
        </p:nvSpPr>
        <p:spPr>
          <a:xfrm>
            <a:off x="6686090" y="1689794"/>
            <a:ext cx="46508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 in 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11E9B-1D5D-5644-B05C-EF885385BAE5}"/>
              </a:ext>
            </a:extLst>
          </p:cNvPr>
          <p:cNvSpPr txBox="1"/>
          <p:nvPr/>
        </p:nvSpPr>
        <p:spPr>
          <a:xfrm>
            <a:off x="6686090" y="4349494"/>
            <a:ext cx="4870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 in dplyr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5E616-D0E2-D44E-B03C-92C3DAB3E08A}"/>
              </a:ext>
            </a:extLst>
          </p:cNvPr>
          <p:cNvSpPr txBox="1"/>
          <p:nvPr/>
        </p:nvSpPr>
        <p:spPr>
          <a:xfrm>
            <a:off x="6686090" y="2400076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SUM(X)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72389-53F9-7C43-B278-D6F02BC9C69A}"/>
              </a:ext>
            </a:extLst>
          </p:cNvPr>
          <p:cNvSpPr txBox="1"/>
          <p:nvPr/>
        </p:nvSpPr>
        <p:spPr>
          <a:xfrm>
            <a:off x="6686090" y="4957956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group_by(G)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summarise(sum(X))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3481D-53D5-4174-B466-30E15027219F}"/>
              </a:ext>
            </a:extLst>
          </p:cNvPr>
          <p:cNvSpPr txBox="1"/>
          <p:nvPr/>
        </p:nvSpPr>
        <p:spPr>
          <a:xfrm>
            <a:off x="333679" y="166188"/>
            <a:ext cx="78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GROUP and AGGREGATE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340513-1901-4366-B4A6-20CDE1AF2B73}"/>
              </a:ext>
            </a:extLst>
          </p:cNvPr>
          <p:cNvSpPr/>
          <p:nvPr/>
        </p:nvSpPr>
        <p:spPr>
          <a:xfrm>
            <a:off x="6695793" y="1693076"/>
            <a:ext cx="5106525" cy="2226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D2088-E267-492F-A221-F1E0591490F0}"/>
              </a:ext>
            </a:extLst>
          </p:cNvPr>
          <p:cNvSpPr/>
          <p:nvPr/>
        </p:nvSpPr>
        <p:spPr>
          <a:xfrm>
            <a:off x="6695793" y="4317227"/>
            <a:ext cx="5106525" cy="2226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788118" y="1230534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%&gt;% f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21B24-6B8E-394E-AA0A-7040A9FDEEFA}"/>
              </a:ext>
            </a:extLst>
          </p:cNvPr>
          <p:cNvSpPr txBox="1"/>
          <p:nvPr/>
        </p:nvSpPr>
        <p:spPr>
          <a:xfrm>
            <a:off x="788118" y="3535049"/>
            <a:ext cx="5585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%&gt;% g(2)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g(y,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788118" y="5814163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%&gt;% h(2,3)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h(z, 2,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6F996-F2DD-478A-A49A-0355ED4AA412}"/>
              </a:ext>
            </a:extLst>
          </p:cNvPr>
          <p:cNvSpPr txBox="1"/>
          <p:nvPr/>
        </p:nvSpPr>
        <p:spPr>
          <a:xfrm>
            <a:off x="333679" y="204288"/>
            <a:ext cx="888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Understanding the Pipe Operator in </a:t>
            </a:r>
            <a:r>
              <a:rPr lang="en-US" sz="3600" u="sng" dirty="0" err="1">
                <a:latin typeface="+mj-lt"/>
              </a:rPr>
              <a:t>dplyr</a:t>
            </a:r>
            <a:r>
              <a:rPr lang="en-US" sz="3600" u="sng" dirty="0">
                <a:latin typeface="+mj-lt"/>
              </a:rPr>
              <a:t>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9DA9F-4860-4E98-88CD-401D11562983}"/>
              </a:ext>
            </a:extLst>
          </p:cNvPr>
          <p:cNvSpPr txBox="1"/>
          <p:nvPr/>
        </p:nvSpPr>
        <p:spPr>
          <a:xfrm>
            <a:off x="788118" y="1955694"/>
            <a:ext cx="1022972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Functions that take one argument,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function(argument)</a:t>
            </a:r>
            <a:b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cs typeface="Consolas" panose="020B0609020204030204" pitchFamily="49" charset="0"/>
              </a:rPr>
              <a:t>can be written as: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 %&gt;% function()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0DF3C-6952-441F-8A99-6CEF046417B5}"/>
              </a:ext>
            </a:extLst>
          </p:cNvPr>
          <p:cNvSpPr txBox="1"/>
          <p:nvPr/>
        </p:nvSpPr>
        <p:spPr>
          <a:xfrm>
            <a:off x="788118" y="4199365"/>
            <a:ext cx="1084950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Functions that take two arguments,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function(arg1, arg2)</a:t>
            </a:r>
            <a:b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cs typeface="Consolas" panose="020B0609020204030204" pitchFamily="49" charset="0"/>
              </a:rPr>
              <a:t>can be written as: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arg1 %&gt;% function(arg2)</a:t>
            </a:r>
          </a:p>
        </p:txBody>
      </p:sp>
    </p:spTree>
    <p:extLst>
      <p:ext uri="{BB962C8B-B14F-4D97-AF65-F5344CB8AC3E}">
        <p14:creationId xmlns:p14="http://schemas.microsoft.com/office/powerpoint/2010/main" val="27074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51D142F-B001-4983-81AE-88E6DEAC0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04706"/>
              </p:ext>
            </p:extLst>
          </p:nvPr>
        </p:nvGraphicFramePr>
        <p:xfrm>
          <a:off x="6606773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99265"/>
              </p:ext>
            </p:extLst>
          </p:nvPr>
        </p:nvGraphicFramePr>
        <p:xfrm>
          <a:off x="1220458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499302-3D83-934A-B0A5-A550B71F982F}"/>
              </a:ext>
            </a:extLst>
          </p:cNvPr>
          <p:cNvSpPr txBox="1"/>
          <p:nvPr/>
        </p:nvSpPr>
        <p:spPr>
          <a:xfrm>
            <a:off x="2441540" y="1317754"/>
            <a:ext cx="166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</a:t>
            </a:r>
            <a:r>
              <a:rPr lang="en-US" sz="2800" b="1" dirty="0"/>
              <a:t> </a:t>
            </a:r>
            <a:r>
              <a:rPr lang="en-US" sz="2800" dirty="0"/>
              <a:t>(D)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13557"/>
              </p:ext>
            </p:extLst>
          </p:nvPr>
        </p:nvGraphicFramePr>
        <p:xfrm>
          <a:off x="4515880" y="1139714"/>
          <a:ext cx="43956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5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485977" y="2122494"/>
            <a:ext cx="1606291" cy="3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7836851" y="1263430"/>
            <a:ext cx="17668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Filter </a:t>
            </a:r>
            <a:br>
              <a:rPr lang="en-US" sz="2800" b="1" dirty="0"/>
            </a:br>
            <a:r>
              <a:rPr lang="en-US" sz="2800" dirty="0"/>
              <a:t>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7917121" y="23066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67710"/>
              </p:ext>
            </p:extLst>
          </p:nvPr>
        </p:nvGraphicFramePr>
        <p:xfrm>
          <a:off x="9903455" y="1483663"/>
          <a:ext cx="841906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3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8396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2310252" y="4324529"/>
            <a:ext cx="15616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Mutate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dirty="0"/>
              <a:t>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2259385" y="53981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42067E-90E5-7745-83DE-90E77FE1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48299"/>
              </p:ext>
            </p:extLst>
          </p:nvPr>
        </p:nvGraphicFramePr>
        <p:xfrm>
          <a:off x="1220458" y="4138431"/>
          <a:ext cx="844474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378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69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21698"/>
              </p:ext>
            </p:extLst>
          </p:nvPr>
        </p:nvGraphicFramePr>
        <p:xfrm>
          <a:off x="4060129" y="4138431"/>
          <a:ext cx="1351062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35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50339"/>
              </p:ext>
            </p:extLst>
          </p:nvPr>
        </p:nvGraphicFramePr>
        <p:xfrm>
          <a:off x="6606773" y="4138431"/>
          <a:ext cx="88459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461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7917121" y="5086252"/>
            <a:ext cx="1606291" cy="311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7865705" y="4394242"/>
            <a:ext cx="1750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</a:t>
            </a:r>
            <a:r>
              <a:rPr lang="en-US" sz="2800" b="1" dirty="0"/>
              <a:t> </a:t>
            </a:r>
            <a:r>
              <a:rPr lang="en-US" sz="2800" dirty="0"/>
              <a:t>(D, G)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99126"/>
              </p:ext>
            </p:extLst>
          </p:nvPr>
        </p:nvGraphicFramePr>
        <p:xfrm>
          <a:off x="9903455" y="4159767"/>
          <a:ext cx="960502" cy="2417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7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6978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76D55E5-DFD9-0048-80B8-7B565508EF68}"/>
              </a:ext>
            </a:extLst>
          </p:cNvPr>
          <p:cNvGrpSpPr/>
          <p:nvPr/>
        </p:nvGrpSpPr>
        <p:grpSpPr>
          <a:xfrm>
            <a:off x="1682038" y="1484127"/>
            <a:ext cx="335497" cy="2093987"/>
            <a:chOff x="538805" y="999865"/>
            <a:chExt cx="312782" cy="2017392"/>
          </a:xfrm>
        </p:grpSpPr>
        <p:sp>
          <p:nvSpPr>
            <p:cNvPr id="40" name="&quot;No&quot; Symbol 39">
              <a:extLst>
                <a:ext uri="{FF2B5EF4-FFF2-40B4-BE49-F238E27FC236}">
                  <a16:creationId xmlns:a16="http://schemas.microsoft.com/office/drawing/2014/main" id="{124B5916-7AB1-7B41-954B-83DFA8A6261C}"/>
                </a:ext>
              </a:extLst>
            </p:cNvPr>
            <p:cNvSpPr/>
            <p:nvPr/>
          </p:nvSpPr>
          <p:spPr>
            <a:xfrm>
              <a:off x="545314" y="99986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>
              <a:extLst>
                <a:ext uri="{FF2B5EF4-FFF2-40B4-BE49-F238E27FC236}">
                  <a16:creationId xmlns:a16="http://schemas.microsoft.com/office/drawing/2014/main" id="{792031F6-40D5-EC41-88B4-99C5329936E5}"/>
                </a:ext>
              </a:extLst>
            </p:cNvPr>
            <p:cNvSpPr/>
            <p:nvPr/>
          </p:nvSpPr>
          <p:spPr>
            <a:xfrm>
              <a:off x="545314" y="128252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&quot;No&quot; Symbol 41">
              <a:extLst>
                <a:ext uri="{FF2B5EF4-FFF2-40B4-BE49-F238E27FC236}">
                  <a16:creationId xmlns:a16="http://schemas.microsoft.com/office/drawing/2014/main" id="{1DA5FBCC-EDF1-5B47-9CD0-3618335DEDC7}"/>
                </a:ext>
              </a:extLst>
            </p:cNvPr>
            <p:cNvSpPr/>
            <p:nvPr/>
          </p:nvSpPr>
          <p:spPr>
            <a:xfrm>
              <a:off x="538805" y="157164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&quot;No&quot; Symbol 42">
              <a:extLst>
                <a:ext uri="{FF2B5EF4-FFF2-40B4-BE49-F238E27FC236}">
                  <a16:creationId xmlns:a16="http://schemas.microsoft.com/office/drawing/2014/main" id="{4651F074-C5F4-2F47-8329-BB28F075A4B8}"/>
                </a:ext>
              </a:extLst>
            </p:cNvPr>
            <p:cNvSpPr/>
            <p:nvPr/>
          </p:nvSpPr>
          <p:spPr>
            <a:xfrm>
              <a:off x="538805" y="185430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&quot;No&quot; Symbol 43">
              <a:extLst>
                <a:ext uri="{FF2B5EF4-FFF2-40B4-BE49-F238E27FC236}">
                  <a16:creationId xmlns:a16="http://schemas.microsoft.com/office/drawing/2014/main" id="{735CCB64-6E1D-4243-9EC4-AF8B31FE9BD0}"/>
                </a:ext>
              </a:extLst>
            </p:cNvPr>
            <p:cNvSpPr/>
            <p:nvPr/>
          </p:nvSpPr>
          <p:spPr>
            <a:xfrm>
              <a:off x="545314" y="214989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&quot;No&quot; Symbol 44">
              <a:extLst>
                <a:ext uri="{FF2B5EF4-FFF2-40B4-BE49-F238E27FC236}">
                  <a16:creationId xmlns:a16="http://schemas.microsoft.com/office/drawing/2014/main" id="{837437F7-E9FA-BF42-9EA2-25CDAE00EBF8}"/>
                </a:ext>
              </a:extLst>
            </p:cNvPr>
            <p:cNvSpPr/>
            <p:nvPr/>
          </p:nvSpPr>
          <p:spPr>
            <a:xfrm>
              <a:off x="545314" y="243255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&quot;No&quot; Symbol 45">
              <a:extLst>
                <a:ext uri="{FF2B5EF4-FFF2-40B4-BE49-F238E27FC236}">
                  <a16:creationId xmlns:a16="http://schemas.microsoft.com/office/drawing/2014/main" id="{B9BE30B1-794C-B140-AEC9-38024858846D}"/>
                </a:ext>
              </a:extLst>
            </p:cNvPr>
            <p:cNvSpPr/>
            <p:nvPr/>
          </p:nvSpPr>
          <p:spPr>
            <a:xfrm>
              <a:off x="545314" y="272813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51CAF5-0AA0-AF4A-8710-C1B4B8E2016C}"/>
              </a:ext>
            </a:extLst>
          </p:cNvPr>
          <p:cNvGrpSpPr/>
          <p:nvPr/>
        </p:nvGrpSpPr>
        <p:grpSpPr>
          <a:xfrm>
            <a:off x="6667524" y="1454900"/>
            <a:ext cx="719655" cy="622718"/>
            <a:chOff x="3812413" y="993403"/>
            <a:chExt cx="619735" cy="573661"/>
          </a:xfrm>
        </p:grpSpPr>
        <p:sp>
          <p:nvSpPr>
            <p:cNvPr id="48" name="&quot;No&quot; Symbol 47">
              <a:extLst>
                <a:ext uri="{FF2B5EF4-FFF2-40B4-BE49-F238E27FC236}">
                  <a16:creationId xmlns:a16="http://schemas.microsoft.com/office/drawing/2014/main" id="{093A9808-27C8-B64F-8A5A-938FED11F40E}"/>
                </a:ext>
              </a:extLst>
            </p:cNvPr>
            <p:cNvSpPr/>
            <p:nvPr/>
          </p:nvSpPr>
          <p:spPr>
            <a:xfrm>
              <a:off x="3812413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&quot;No&quot; Symbol 48">
              <a:extLst>
                <a:ext uri="{FF2B5EF4-FFF2-40B4-BE49-F238E27FC236}">
                  <a16:creationId xmlns:a16="http://schemas.microsoft.com/office/drawing/2014/main" id="{6FC68599-CFEB-2648-9C28-93F94450A7C5}"/>
                </a:ext>
              </a:extLst>
            </p:cNvPr>
            <p:cNvSpPr/>
            <p:nvPr/>
          </p:nvSpPr>
          <p:spPr>
            <a:xfrm>
              <a:off x="4116406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&quot;No&quot; Symbol 49">
              <a:extLst>
                <a:ext uri="{FF2B5EF4-FFF2-40B4-BE49-F238E27FC236}">
                  <a16:creationId xmlns:a16="http://schemas.microsoft.com/office/drawing/2014/main" id="{C6DECE54-406D-9248-BFDD-A733F8FC31D5}"/>
                </a:ext>
              </a:extLst>
            </p:cNvPr>
            <p:cNvSpPr/>
            <p:nvPr/>
          </p:nvSpPr>
          <p:spPr>
            <a:xfrm>
              <a:off x="3821882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&quot;No&quot; Symbol 50">
              <a:extLst>
                <a:ext uri="{FF2B5EF4-FFF2-40B4-BE49-F238E27FC236}">
                  <a16:creationId xmlns:a16="http://schemas.microsoft.com/office/drawing/2014/main" id="{43CC5712-5F98-754D-86B9-EC1E6AA7D194}"/>
                </a:ext>
              </a:extLst>
            </p:cNvPr>
            <p:cNvSpPr/>
            <p:nvPr/>
          </p:nvSpPr>
          <p:spPr>
            <a:xfrm>
              <a:off x="4125875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204288"/>
            <a:ext cx="899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Review of Data Verbs - Actions on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39546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/>
      <p:bldP spid="13" grpId="0" animBg="1"/>
      <p:bldP spid="19" grpId="0"/>
      <p:bldP spid="20" grpId="0" animBg="1"/>
      <p:bldP spid="37" grpId="0" animBg="1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B6F996-F2DD-478A-A49A-0355ED4AA412}"/>
              </a:ext>
            </a:extLst>
          </p:cNvPr>
          <p:cNvSpPr txBox="1"/>
          <p:nvPr/>
        </p:nvSpPr>
        <p:spPr>
          <a:xfrm>
            <a:off x="333679" y="204288"/>
            <a:ext cx="888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Understanding the Pipe Operator in </a:t>
            </a:r>
            <a:r>
              <a:rPr lang="en-US" sz="3600" u="sng" dirty="0" err="1">
                <a:latin typeface="+mj-lt"/>
              </a:rPr>
              <a:t>dplyr</a:t>
            </a:r>
            <a:r>
              <a:rPr lang="en-US" sz="3600" u="sng" dirty="0">
                <a:latin typeface="+mj-lt"/>
              </a:rPr>
              <a:t>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A9AB7-1F77-4F31-9F52-1677F289970A}"/>
              </a:ext>
            </a:extLst>
          </p:cNvPr>
          <p:cNvSpPr/>
          <p:nvPr/>
        </p:nvSpPr>
        <p:spPr>
          <a:xfrm>
            <a:off x="993065" y="4449004"/>
            <a:ext cx="516220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(sum(X))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7B15-A50C-4B26-ACAB-E6FFC7F376EC}"/>
              </a:ext>
            </a:extLst>
          </p:cNvPr>
          <p:cNvSpPr/>
          <p:nvPr/>
        </p:nvSpPr>
        <p:spPr>
          <a:xfrm>
            <a:off x="993065" y="2151816"/>
            <a:ext cx="516220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(df, G)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sum(X))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29720-8669-4C67-931E-CC5C282DDB25}"/>
              </a:ext>
            </a:extLst>
          </p:cNvPr>
          <p:cNvSpPr/>
          <p:nvPr/>
        </p:nvSpPr>
        <p:spPr>
          <a:xfrm>
            <a:off x="993065" y="1301121"/>
            <a:ext cx="51029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Example with no pipe operator: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738AF-C98E-45AA-9367-5F612D3B2B83}"/>
              </a:ext>
            </a:extLst>
          </p:cNvPr>
          <p:cNvSpPr/>
          <p:nvPr/>
        </p:nvSpPr>
        <p:spPr>
          <a:xfrm>
            <a:off x="993065" y="3666405"/>
            <a:ext cx="46108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Example with pipe operator:</a:t>
            </a:r>
          </a:p>
        </p:txBody>
      </p:sp>
    </p:spTree>
    <p:extLst>
      <p:ext uri="{BB962C8B-B14F-4D97-AF65-F5344CB8AC3E}">
        <p14:creationId xmlns:p14="http://schemas.microsoft.com/office/powerpoint/2010/main" val="162431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122022-7A2A-A34A-B50F-0EE4616EF2F2}"/>
              </a:ext>
            </a:extLst>
          </p:cNvPr>
          <p:cNvSpPr txBox="1"/>
          <p:nvPr/>
        </p:nvSpPr>
        <p:spPr>
          <a:xfrm>
            <a:off x="852862" y="275271"/>
            <a:ext cx="267092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Piping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30333-31A2-2347-989B-B581F6A08677}"/>
              </a:ext>
            </a:extLst>
          </p:cNvPr>
          <p:cNvSpPr txBox="1"/>
          <p:nvPr/>
        </p:nvSpPr>
        <p:spPr>
          <a:xfrm>
            <a:off x="7995778" y="4071150"/>
            <a:ext cx="40270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2),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2,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C9255-05D7-824B-80C5-F01E14652A4B}"/>
              </a:ext>
            </a:extLst>
          </p:cNvPr>
          <p:cNvSpPr txBox="1"/>
          <p:nvPr/>
        </p:nvSpPr>
        <p:spPr>
          <a:xfrm>
            <a:off x="4690193" y="197964"/>
            <a:ext cx="425308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Imperative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t1 &lt;- f(x)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t2 &lt;- g(t1, 2)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h(t2, 2, 3)</a:t>
            </a:r>
          </a:p>
          <a:p>
            <a:endParaRPr lang="en-US" sz="3200" b="1" dirty="0">
              <a:latin typeface="+mj-lt"/>
            </a:endParaRPr>
          </a:p>
          <a:p>
            <a:endParaRPr lang="en-US" sz="32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AFF8C-1E9E-0A4E-AC31-F8CDB876CEF3}"/>
              </a:ext>
            </a:extLst>
          </p:cNvPr>
          <p:cNvSpPr txBox="1"/>
          <p:nvPr/>
        </p:nvSpPr>
        <p:spPr>
          <a:xfrm>
            <a:off x="755461" y="4071150"/>
            <a:ext cx="60612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2), 2, 3)</a:t>
            </a:r>
          </a:p>
        </p:txBody>
      </p:sp>
    </p:spTree>
    <p:extLst>
      <p:ext uri="{BB962C8B-B14F-4D97-AF65-F5344CB8AC3E}">
        <p14:creationId xmlns:p14="http://schemas.microsoft.com/office/powerpoint/2010/main" val="140457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1363851" y="812918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5977654" y="4104993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 &lt;-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BDF57-90B2-3E4A-86AA-8ED78B4A6201}"/>
              </a:ext>
            </a:extLst>
          </p:cNvPr>
          <p:cNvSpPr/>
          <p:nvPr/>
        </p:nvSpPr>
        <p:spPr>
          <a:xfrm>
            <a:off x="4202589" y="1305360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01C32-5E8D-A14C-B12A-AF8DD8371833}"/>
              </a:ext>
            </a:extLst>
          </p:cNvPr>
          <p:cNvSpPr/>
          <p:nvPr/>
        </p:nvSpPr>
        <p:spPr>
          <a:xfrm>
            <a:off x="5977654" y="1305360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 &lt;-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FAFB0-09E6-FF40-8805-91C0689E25F6}"/>
              </a:ext>
            </a:extLst>
          </p:cNvPr>
          <p:cNvSpPr/>
          <p:nvPr/>
        </p:nvSpPr>
        <p:spPr>
          <a:xfrm>
            <a:off x="1363851" y="312011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b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21202-720A-A649-9749-7C095151A12A}"/>
              </a:ext>
            </a:extLst>
          </p:cNvPr>
          <p:cNvSpPr/>
          <p:nvPr/>
        </p:nvSpPr>
        <p:spPr>
          <a:xfrm>
            <a:off x="4202589" y="4104994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9992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33-A59B-4FBC-9791-EDA463A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5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Combining Tables</a:t>
            </a:r>
          </a:p>
        </p:txBody>
      </p:sp>
    </p:spTree>
    <p:extLst>
      <p:ext uri="{BB962C8B-B14F-4D97-AF65-F5344CB8AC3E}">
        <p14:creationId xmlns:p14="http://schemas.microsoft.com/office/powerpoint/2010/main" val="1839053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69651"/>
              </p:ext>
            </p:extLst>
          </p:nvPr>
        </p:nvGraphicFramePr>
        <p:xfrm>
          <a:off x="824286" y="2562690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53895"/>
              </p:ext>
            </p:extLst>
          </p:nvPr>
        </p:nvGraphicFramePr>
        <p:xfrm>
          <a:off x="824286" y="4116404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719666" y="3294861"/>
            <a:ext cx="141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814901" y="3664193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460F7-0936-6F40-92A5-0A584A578453}"/>
              </a:ext>
            </a:extLst>
          </p:cNvPr>
          <p:cNvSpPr txBox="1"/>
          <p:nvPr/>
        </p:nvSpPr>
        <p:spPr>
          <a:xfrm>
            <a:off x="1830218" y="175761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991422" y="3747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985515" y="2193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21644"/>
              </p:ext>
            </p:extLst>
          </p:nvPr>
        </p:nvGraphicFramePr>
        <p:xfrm>
          <a:off x="3088449" y="2894250"/>
          <a:ext cx="82296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F8648F-3427-1848-BC03-9D1E5D41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85704"/>
              </p:ext>
            </p:extLst>
          </p:nvPr>
        </p:nvGraphicFramePr>
        <p:xfrm>
          <a:off x="4548495" y="2562690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E97413-7237-E24D-B83A-22680E4D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2669"/>
              </p:ext>
            </p:extLst>
          </p:nvPr>
        </p:nvGraphicFramePr>
        <p:xfrm>
          <a:off x="4497693" y="4116404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13F849-EFC2-D442-8DDC-A8C0E8C123AF}"/>
              </a:ext>
            </a:extLst>
          </p:cNvPr>
          <p:cNvSpPr txBox="1"/>
          <p:nvPr/>
        </p:nvSpPr>
        <p:spPr>
          <a:xfrm>
            <a:off x="5361515" y="3294861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A62040-82B1-844A-956D-5A5810D6FCBE}"/>
              </a:ext>
            </a:extLst>
          </p:cNvPr>
          <p:cNvSpPr/>
          <p:nvPr/>
        </p:nvSpPr>
        <p:spPr>
          <a:xfrm>
            <a:off x="5568303" y="367575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8FDB-5EA1-E14A-B284-461A2C3D9CB1}"/>
              </a:ext>
            </a:extLst>
          </p:cNvPr>
          <p:cNvSpPr txBox="1"/>
          <p:nvPr/>
        </p:nvSpPr>
        <p:spPr>
          <a:xfrm>
            <a:off x="5429732" y="1757611"/>
            <a:ext cx="130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B98B59-3817-A34E-81D2-50DA4FFA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76153"/>
              </p:ext>
            </p:extLst>
          </p:nvPr>
        </p:nvGraphicFramePr>
        <p:xfrm>
          <a:off x="6989894" y="3519403"/>
          <a:ext cx="82296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069FD22-6A48-4049-8FB3-67EC0DE1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68085"/>
              </p:ext>
            </p:extLst>
          </p:nvPr>
        </p:nvGraphicFramePr>
        <p:xfrm>
          <a:off x="8407983" y="2568076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FDE45DB-DE40-D143-9368-D3B866F9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13634"/>
              </p:ext>
            </p:extLst>
          </p:nvPr>
        </p:nvGraphicFramePr>
        <p:xfrm>
          <a:off x="8407983" y="4121790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95E4B54-9013-4C4E-823A-EB1D315156D0}"/>
              </a:ext>
            </a:extLst>
          </p:cNvPr>
          <p:cNvSpPr txBox="1"/>
          <p:nvPr/>
        </p:nvSpPr>
        <p:spPr>
          <a:xfrm>
            <a:off x="9322092" y="3294861"/>
            <a:ext cx="118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8D06C7D-8C7E-5547-80C2-87DDE1F09804}"/>
              </a:ext>
            </a:extLst>
          </p:cNvPr>
          <p:cNvSpPr/>
          <p:nvPr/>
        </p:nvSpPr>
        <p:spPr>
          <a:xfrm>
            <a:off x="9385456" y="3681145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52624-E773-7D4E-9FD5-6C8E90E92C2B}"/>
              </a:ext>
            </a:extLst>
          </p:cNvPr>
          <p:cNvSpPr txBox="1"/>
          <p:nvPr/>
        </p:nvSpPr>
        <p:spPr>
          <a:xfrm>
            <a:off x="9289220" y="1762997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2D241-2501-0948-969B-6D7236CF27BF}"/>
              </a:ext>
            </a:extLst>
          </p:cNvPr>
          <p:cNvSpPr txBox="1"/>
          <p:nvPr/>
        </p:nvSpPr>
        <p:spPr>
          <a:xfrm>
            <a:off x="4693367" y="3746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65619-D380-5C4E-8017-D15FE9DDF087}"/>
              </a:ext>
            </a:extLst>
          </p:cNvPr>
          <p:cNvSpPr txBox="1"/>
          <p:nvPr/>
        </p:nvSpPr>
        <p:spPr>
          <a:xfrm>
            <a:off x="4693367" y="2193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38EE5C-CF64-F64C-91FF-D90F836CB033}"/>
              </a:ext>
            </a:extLst>
          </p:cNvPr>
          <p:cNvSpPr txBox="1"/>
          <p:nvPr/>
        </p:nvSpPr>
        <p:spPr>
          <a:xfrm>
            <a:off x="8575119" y="3746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ACE88-5F87-9948-B1E5-1A7B56472CBA}"/>
              </a:ext>
            </a:extLst>
          </p:cNvPr>
          <p:cNvSpPr txBox="1"/>
          <p:nvPr/>
        </p:nvSpPr>
        <p:spPr>
          <a:xfrm>
            <a:off x="8575119" y="2192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AF48380-7065-684E-B5D5-AC9650020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82669"/>
              </p:ext>
            </p:extLst>
          </p:nvPr>
        </p:nvGraphicFramePr>
        <p:xfrm>
          <a:off x="10849382" y="3377266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C7F48F0-B8C4-A942-98EF-656058B7134A}"/>
              </a:ext>
            </a:extLst>
          </p:cNvPr>
          <p:cNvGrpSpPr/>
          <p:nvPr/>
        </p:nvGrpSpPr>
        <p:grpSpPr>
          <a:xfrm>
            <a:off x="4497693" y="3097416"/>
            <a:ext cx="830320" cy="1871810"/>
            <a:chOff x="4457055" y="2586038"/>
            <a:chExt cx="830320" cy="18718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8DAD6-52E3-F344-9B59-015F0DE3E539}"/>
                </a:ext>
              </a:extLst>
            </p:cNvPr>
            <p:cNvSpPr/>
            <p:nvPr/>
          </p:nvSpPr>
          <p:spPr>
            <a:xfrm>
              <a:off x="4457055" y="2586038"/>
              <a:ext cx="830320" cy="275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183402-3079-B341-9A09-1493156D6A72}"/>
                </a:ext>
              </a:extLst>
            </p:cNvPr>
            <p:cNvSpPr/>
            <p:nvPr/>
          </p:nvSpPr>
          <p:spPr>
            <a:xfrm>
              <a:off x="4457055" y="4150288"/>
              <a:ext cx="830320" cy="3075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EB0CE27-F874-1143-BA07-4149933DA2BC}"/>
              </a:ext>
            </a:extLst>
          </p:cNvPr>
          <p:cNvSpPr/>
          <p:nvPr/>
        </p:nvSpPr>
        <p:spPr>
          <a:xfrm>
            <a:off x="8392643" y="4661666"/>
            <a:ext cx="838300" cy="27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6FB082-1F3D-9A4E-B298-0E3B12ABEF06}"/>
              </a:ext>
            </a:extLst>
          </p:cNvPr>
          <p:cNvGrpSpPr/>
          <p:nvPr/>
        </p:nvGrpSpPr>
        <p:grpSpPr>
          <a:xfrm>
            <a:off x="8406498" y="3127152"/>
            <a:ext cx="796279" cy="250114"/>
            <a:chOff x="8315058" y="2615774"/>
            <a:chExt cx="796279" cy="250114"/>
          </a:xfrm>
        </p:grpSpPr>
        <p:sp>
          <p:nvSpPr>
            <p:cNvPr id="31" name="&quot;No&quot; Symbol 30">
              <a:extLst>
                <a:ext uri="{FF2B5EF4-FFF2-40B4-BE49-F238E27FC236}">
                  <a16:creationId xmlns:a16="http://schemas.microsoft.com/office/drawing/2014/main" id="{88B05756-2D83-8E49-BC8F-B933D4698122}"/>
                </a:ext>
              </a:extLst>
            </p:cNvPr>
            <p:cNvSpPr/>
            <p:nvPr/>
          </p:nvSpPr>
          <p:spPr>
            <a:xfrm>
              <a:off x="8315058" y="2619860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>
              <a:extLst>
                <a:ext uri="{FF2B5EF4-FFF2-40B4-BE49-F238E27FC236}">
                  <a16:creationId xmlns:a16="http://schemas.microsoft.com/office/drawing/2014/main" id="{44D04F6E-BCB8-9644-840D-E57F100D8B44}"/>
                </a:ext>
              </a:extLst>
            </p:cNvPr>
            <p:cNvSpPr/>
            <p:nvPr/>
          </p:nvSpPr>
          <p:spPr>
            <a:xfrm>
              <a:off x="8597144" y="2618316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>
              <a:extLst>
                <a:ext uri="{FF2B5EF4-FFF2-40B4-BE49-F238E27FC236}">
                  <a16:creationId xmlns:a16="http://schemas.microsoft.com/office/drawing/2014/main" id="{ED57EC02-BB23-0E47-89B7-D95D8863C0DA}"/>
                </a:ext>
              </a:extLst>
            </p:cNvPr>
            <p:cNvSpPr/>
            <p:nvPr/>
          </p:nvSpPr>
          <p:spPr>
            <a:xfrm>
              <a:off x="8839607" y="2615774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EC5875-88FE-BA4E-8672-2C3D5E623DFE}"/>
              </a:ext>
            </a:extLst>
          </p:cNvPr>
          <p:cNvSpPr txBox="1"/>
          <p:nvPr/>
        </p:nvSpPr>
        <p:spPr>
          <a:xfrm>
            <a:off x="505316" y="581558"/>
            <a:ext cx="720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Combining Tables with Set Operations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16C0D-F641-1F45-BC2E-F8B3C15B10CE}"/>
              </a:ext>
            </a:extLst>
          </p:cNvPr>
          <p:cNvSpPr txBox="1"/>
          <p:nvPr/>
        </p:nvSpPr>
        <p:spPr>
          <a:xfrm>
            <a:off x="917423" y="5435379"/>
            <a:ext cx="6059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Union, Intersect, and Difference remove duplicates rows.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 All keeps all duplicates.</a:t>
            </a:r>
          </a:p>
        </p:txBody>
      </p:sp>
    </p:spTree>
    <p:extLst>
      <p:ext uri="{BB962C8B-B14F-4D97-AF65-F5344CB8AC3E}">
        <p14:creationId xmlns:p14="http://schemas.microsoft.com/office/powerpoint/2010/main" val="42797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12" grpId="0"/>
      <p:bldP spid="13" grpId="0" animBg="1"/>
      <p:bldP spid="14" grpId="0"/>
      <p:bldP spid="18" grpId="0"/>
      <p:bldP spid="19" grpId="0" animBg="1"/>
      <p:bldP spid="20" grpId="0"/>
      <p:bldP spid="22" grpId="0"/>
      <p:bldP spid="23" grpId="0"/>
      <p:bldP spid="24" grpId="0"/>
      <p:bldP spid="25" grpId="0"/>
      <p:bldP spid="3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16139"/>
              </p:ext>
            </p:extLst>
          </p:nvPr>
        </p:nvGraphicFramePr>
        <p:xfrm>
          <a:off x="602733" y="2119873"/>
          <a:ext cx="82296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72899"/>
              </p:ext>
            </p:extLst>
          </p:nvPr>
        </p:nvGraphicFramePr>
        <p:xfrm>
          <a:off x="602733" y="4477920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625112" y="3249978"/>
            <a:ext cx="141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720347" y="3619310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730822" y="4142455"/>
            <a:ext cx="56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793640" y="17505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97705"/>
              </p:ext>
            </p:extLst>
          </p:nvPr>
        </p:nvGraphicFramePr>
        <p:xfrm>
          <a:off x="3205562" y="2739300"/>
          <a:ext cx="822960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80874" y="1958262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589253" y="1958262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880874" y="2668545"/>
            <a:ext cx="29033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3" y="2668545"/>
            <a:ext cx="2393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union(T2)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70E19-C8DC-DB4D-A696-83497FEDEDB6}"/>
              </a:ext>
            </a:extLst>
          </p:cNvPr>
          <p:cNvSpPr txBox="1"/>
          <p:nvPr/>
        </p:nvSpPr>
        <p:spPr>
          <a:xfrm>
            <a:off x="4880874" y="4182385"/>
            <a:ext cx="29033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A3E5E6-C596-B944-B72C-4F8D4CDCEB89}"/>
              </a:ext>
            </a:extLst>
          </p:cNvPr>
          <p:cNvSpPr txBox="1"/>
          <p:nvPr/>
        </p:nvSpPr>
        <p:spPr>
          <a:xfrm>
            <a:off x="8589253" y="4071521"/>
            <a:ext cx="3073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union_all(T2)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B8DDC-865E-42D8-A93F-8E80C63CB63F}"/>
              </a:ext>
            </a:extLst>
          </p:cNvPr>
          <p:cNvSpPr txBox="1"/>
          <p:nvPr/>
        </p:nvSpPr>
        <p:spPr>
          <a:xfrm>
            <a:off x="333679" y="204288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UNION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AA633-0F86-4EB5-A919-65223C58480A}"/>
              </a:ext>
            </a:extLst>
          </p:cNvPr>
          <p:cNvSpPr/>
          <p:nvPr/>
        </p:nvSpPr>
        <p:spPr>
          <a:xfrm>
            <a:off x="4766734" y="1950596"/>
            <a:ext cx="3200400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53EA70-E049-4C6F-875A-E3FDC09620C0}"/>
              </a:ext>
            </a:extLst>
          </p:cNvPr>
          <p:cNvSpPr/>
          <p:nvPr/>
        </p:nvSpPr>
        <p:spPr>
          <a:xfrm>
            <a:off x="8445543" y="1950596"/>
            <a:ext cx="3323124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10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11693" y="1958263"/>
            <a:ext cx="217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589254" y="1971041"/>
            <a:ext cx="234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811693" y="2723782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intersect(T2)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708E847-F0D3-E24F-B1C3-281E84557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8932"/>
              </p:ext>
            </p:extLst>
          </p:nvPr>
        </p:nvGraphicFramePr>
        <p:xfrm>
          <a:off x="784114" y="2128339"/>
          <a:ext cx="82296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E47A7D-1265-DE46-9ED9-E59124BB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9458"/>
              </p:ext>
            </p:extLst>
          </p:nvPr>
        </p:nvGraphicFramePr>
        <p:xfrm>
          <a:off x="784114" y="4418655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8672D3-DCDF-EF4E-955F-4489AF860FF3}"/>
              </a:ext>
            </a:extLst>
          </p:cNvPr>
          <p:cNvSpPr txBox="1"/>
          <p:nvPr/>
        </p:nvSpPr>
        <p:spPr>
          <a:xfrm>
            <a:off x="1796945" y="3554779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7B8322-B067-9345-8A78-1D0FE251A722}"/>
              </a:ext>
            </a:extLst>
          </p:cNvPr>
          <p:cNvSpPr/>
          <p:nvPr/>
        </p:nvSpPr>
        <p:spPr>
          <a:xfrm>
            <a:off x="1973253" y="3935677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E175EA-31D6-BB4D-B10E-EB1710D7B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08457"/>
              </p:ext>
            </p:extLst>
          </p:nvPr>
        </p:nvGraphicFramePr>
        <p:xfrm>
          <a:off x="3504915" y="3474520"/>
          <a:ext cx="822960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05AA499-B040-6743-A39C-4C9E83708BF2}"/>
              </a:ext>
            </a:extLst>
          </p:cNvPr>
          <p:cNvSpPr txBox="1"/>
          <p:nvPr/>
        </p:nvSpPr>
        <p:spPr>
          <a:xfrm>
            <a:off x="979788" y="40487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44526C-1D8E-2347-B064-4A3256166D30}"/>
              </a:ext>
            </a:extLst>
          </p:cNvPr>
          <p:cNvSpPr txBox="1"/>
          <p:nvPr/>
        </p:nvSpPr>
        <p:spPr>
          <a:xfrm>
            <a:off x="979788" y="17590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13512-9C99-447A-9812-698BA5B47AFA}"/>
              </a:ext>
            </a:extLst>
          </p:cNvPr>
          <p:cNvSpPr txBox="1"/>
          <p:nvPr/>
        </p:nvSpPr>
        <p:spPr>
          <a:xfrm>
            <a:off x="333679" y="204288"/>
            <a:ext cx="529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INTERSECT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F771A7-52F1-4368-89BA-0B4EE206FBB9}"/>
              </a:ext>
            </a:extLst>
          </p:cNvPr>
          <p:cNvSpPr/>
          <p:nvPr/>
        </p:nvSpPr>
        <p:spPr>
          <a:xfrm>
            <a:off x="4783668" y="1950596"/>
            <a:ext cx="3200400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476B7E-6AA1-47BB-A226-E88DF3197E72}"/>
              </a:ext>
            </a:extLst>
          </p:cNvPr>
          <p:cNvSpPr/>
          <p:nvPr/>
        </p:nvSpPr>
        <p:spPr>
          <a:xfrm>
            <a:off x="8487878" y="1950596"/>
            <a:ext cx="3323124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15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20775" y="1958263"/>
            <a:ext cx="237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589254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813145" y="2668545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setdiff(T2)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205C82-7479-9948-B475-372DEBCB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8273"/>
              </p:ext>
            </p:extLst>
          </p:nvPr>
        </p:nvGraphicFramePr>
        <p:xfrm>
          <a:off x="887857" y="1874338"/>
          <a:ext cx="82296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A85B60-6913-204A-AFD0-4D28CB0C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3026"/>
              </p:ext>
            </p:extLst>
          </p:nvPr>
        </p:nvGraphicFramePr>
        <p:xfrm>
          <a:off x="887857" y="4202429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19D80B1-197D-5C4E-924A-F18EBB98640E}"/>
              </a:ext>
            </a:extLst>
          </p:cNvPr>
          <p:cNvSpPr txBox="1"/>
          <p:nvPr/>
        </p:nvSpPr>
        <p:spPr>
          <a:xfrm>
            <a:off x="2008586" y="3227658"/>
            <a:ext cx="118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7D760BE-68B2-D244-8BF0-C4D82119BD4B}"/>
              </a:ext>
            </a:extLst>
          </p:cNvPr>
          <p:cNvSpPr/>
          <p:nvPr/>
        </p:nvSpPr>
        <p:spPr>
          <a:xfrm>
            <a:off x="2071950" y="3613942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153D3-4B7F-754A-AA0B-C9E53ED52081}"/>
              </a:ext>
            </a:extLst>
          </p:cNvPr>
          <p:cNvSpPr txBox="1"/>
          <p:nvPr/>
        </p:nvSpPr>
        <p:spPr>
          <a:xfrm>
            <a:off x="1078764" y="36962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88E0E-56E5-8C48-A69D-4DD8A001E661}"/>
              </a:ext>
            </a:extLst>
          </p:cNvPr>
          <p:cNvSpPr txBox="1"/>
          <p:nvPr/>
        </p:nvSpPr>
        <p:spPr>
          <a:xfrm>
            <a:off x="1078764" y="14990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9C7A59E-9995-5A44-A9C3-907DA5936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0691"/>
              </p:ext>
            </p:extLst>
          </p:nvPr>
        </p:nvGraphicFramePr>
        <p:xfrm>
          <a:off x="3349609" y="3326997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E1B4F30-54E7-4790-A98F-F0A1A00ECE1D}"/>
              </a:ext>
            </a:extLst>
          </p:cNvPr>
          <p:cNvSpPr txBox="1"/>
          <p:nvPr/>
        </p:nvSpPr>
        <p:spPr>
          <a:xfrm>
            <a:off x="333679" y="204288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DIFFERENCE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C014E-12A1-491E-B24C-5B9ED640CB9D}"/>
              </a:ext>
            </a:extLst>
          </p:cNvPr>
          <p:cNvSpPr/>
          <p:nvPr/>
        </p:nvSpPr>
        <p:spPr>
          <a:xfrm>
            <a:off x="4783668" y="1950596"/>
            <a:ext cx="3200400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566F75-9263-4A83-A011-C5C6D4FADA3E}"/>
              </a:ext>
            </a:extLst>
          </p:cNvPr>
          <p:cNvSpPr/>
          <p:nvPr/>
        </p:nvSpPr>
        <p:spPr>
          <a:xfrm>
            <a:off x="8487878" y="1950596"/>
            <a:ext cx="3323124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15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94715"/>
              </p:ext>
            </p:extLst>
          </p:nvPr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05385"/>
              </p:ext>
            </p:extLst>
          </p:nvPr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59607"/>
              </p:ext>
            </p:extLst>
          </p:nvPr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04713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6321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316D24A6-A263-3145-9573-35E1C7877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“Solving” the Table</a:t>
            </a:r>
          </a:p>
        </p:txBody>
      </p:sp>
    </p:spTree>
    <p:extLst>
      <p:ext uri="{BB962C8B-B14F-4D97-AF65-F5344CB8AC3E}">
        <p14:creationId xmlns:p14="http://schemas.microsoft.com/office/powerpoint/2010/main" val="3172773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089173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476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18918"/>
              </p:ext>
            </p:extLst>
          </p:nvPr>
        </p:nvGraphicFramePr>
        <p:xfrm>
          <a:off x="300958" y="1921163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99318"/>
              </p:ext>
            </p:extLst>
          </p:nvPr>
        </p:nvGraphicFramePr>
        <p:xfrm>
          <a:off x="305919" y="442619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+mj-lt"/>
              </a:rPr>
              <a:t>Solution 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179966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17691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BA3793-4DA8-3C4E-B9E3-B841F958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106"/>
              </p:ext>
            </p:extLst>
          </p:nvPr>
        </p:nvGraphicFramePr>
        <p:xfrm>
          <a:off x="2940291" y="2436278"/>
          <a:ext cx="1063846" cy="42541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37528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3994004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FCD711C8-29FF-F142-9549-9FEC16821CD4}"/>
              </a:ext>
            </a:extLst>
          </p:cNvPr>
          <p:cNvSpPr/>
          <p:nvPr/>
        </p:nvSpPr>
        <p:spPr>
          <a:xfrm>
            <a:off x="4403696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188FCE-8E97-B047-8518-C94B894F3F4C}"/>
              </a:ext>
            </a:extLst>
          </p:cNvPr>
          <p:cNvSpPr txBox="1"/>
          <p:nvPr/>
        </p:nvSpPr>
        <p:spPr>
          <a:xfrm>
            <a:off x="4180840" y="3824433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Filter</a:t>
            </a:r>
            <a:br>
              <a:rPr lang="en-US" b="1" dirty="0"/>
            </a:br>
            <a:r>
              <a:rPr lang="en-US" b="1" dirty="0"/>
              <a:t>(weekday)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21513"/>
              </p:ext>
            </p:extLst>
          </p:nvPr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835939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pPr algn="ctr"/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88080"/>
              </p:ext>
            </p:extLst>
          </p:nvPr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203138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8994709" y="3834957"/>
            <a:ext cx="11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Aggregate</a:t>
            </a:r>
          </a:p>
          <a:p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5971"/>
              </p:ext>
            </p:extLst>
          </p:nvPr>
        </p:nvGraphicFramePr>
        <p:xfrm>
          <a:off x="10247909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07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379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Introduction to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6B791C0-A901-45BF-A1A4-F08F8389A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032" y="1253331"/>
                <a:ext cx="10939942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dirty="0"/>
                  <a:t>SQL = </a:t>
                </a:r>
                <a:r>
                  <a:rPr lang="en-US" sz="3000" u="sng" dirty="0"/>
                  <a:t>S</a:t>
                </a:r>
                <a:r>
                  <a:rPr lang="en-US" sz="3000" dirty="0"/>
                  <a:t>tructured </a:t>
                </a:r>
                <a:r>
                  <a:rPr lang="en-US" sz="3000" u="sng" dirty="0"/>
                  <a:t>Q</a:t>
                </a:r>
                <a:r>
                  <a:rPr lang="en-US" sz="3000" dirty="0"/>
                  <a:t>uery </a:t>
                </a:r>
                <a:r>
                  <a:rPr lang="en-US" sz="3000" u="sng" dirty="0"/>
                  <a:t>L</a:t>
                </a:r>
                <a:r>
                  <a:rPr lang="en-US" sz="3000" dirty="0"/>
                  <a:t>anguage</a:t>
                </a:r>
              </a:p>
              <a:p>
                <a:r>
                  <a:rPr lang="en-US" sz="3000" dirty="0"/>
                  <a:t>Language designed to work with databases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spcAft>
                    <a:spcPts val="600"/>
                  </a:spcAft>
                </a:pPr>
                <a:r>
                  <a:rPr lang="en-US" sz="3000" i="1" dirty="0"/>
                  <a:t>Why should our students learn SQL?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35% improvement for reading/writing large tables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/>
                  <a:t>Industry standard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/>
                  <a:t> Student feedback after internships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need more SQL</a:t>
                </a:r>
              </a:p>
              <a:p>
                <a:pPr lvl="1"/>
                <a:endParaRPr lang="en-US" sz="3000" dirty="0"/>
              </a:p>
              <a:p>
                <a:pPr lvl="1"/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6B791C0-A901-45BF-A1A4-F08F8389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2" y="1253331"/>
                <a:ext cx="10939942" cy="4351338"/>
              </a:xfrm>
              <a:prstGeom prst="rect">
                <a:avLst/>
              </a:prstGeom>
              <a:blipFill>
                <a:blip r:embed="rId3"/>
                <a:stretch>
                  <a:fillRect l="-1171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975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0074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59251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69739"/>
              </p:ext>
            </p:extLst>
          </p:nvPr>
        </p:nvGraphicFramePr>
        <p:xfrm>
          <a:off x="300958" y="1284555"/>
          <a:ext cx="1063846" cy="2527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3062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14838"/>
              </p:ext>
            </p:extLst>
          </p:nvPr>
        </p:nvGraphicFramePr>
        <p:xfrm>
          <a:off x="305919" y="4009507"/>
          <a:ext cx="1063846" cy="2527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3062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+mj-lt"/>
              </a:rPr>
              <a:t>Solution 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4291528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42762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/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835939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pPr algn="ctr"/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/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33860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9130174" y="3834957"/>
            <a:ext cx="11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Aggregate</a:t>
            </a:r>
          </a:p>
          <a:p>
            <a:pPr algn="ctr"/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24969"/>
              </p:ext>
            </p:extLst>
          </p:nvPr>
        </p:nvGraphicFramePr>
        <p:xfrm>
          <a:off x="10501909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7B8FC518-40B8-4F48-B5D8-FA87B7AC0628}"/>
              </a:ext>
            </a:extLst>
          </p:cNvPr>
          <p:cNvSpPr/>
          <p:nvPr/>
        </p:nvSpPr>
        <p:spPr>
          <a:xfrm>
            <a:off x="1734595" y="3091174"/>
            <a:ext cx="731277" cy="354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C9B9C-4C32-BE4D-89D5-30ED0BAB8C98}"/>
              </a:ext>
            </a:extLst>
          </p:cNvPr>
          <p:cNvSpPr txBox="1"/>
          <p:nvPr/>
        </p:nvSpPr>
        <p:spPr>
          <a:xfrm>
            <a:off x="1511739" y="2417922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7DD09B5-9B0C-6B4B-B856-7B9A7548F43A}"/>
              </a:ext>
            </a:extLst>
          </p:cNvPr>
          <p:cNvSpPr/>
          <p:nvPr/>
        </p:nvSpPr>
        <p:spPr>
          <a:xfrm>
            <a:off x="1766194" y="5624428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F78A1-6C40-584B-8566-7E31326AD3D4}"/>
              </a:ext>
            </a:extLst>
          </p:cNvPr>
          <p:cNvSpPr txBox="1"/>
          <p:nvPr/>
        </p:nvSpPr>
        <p:spPr>
          <a:xfrm>
            <a:off x="1543338" y="4951176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AC4C912-23B9-1449-9CD5-919D2229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3123"/>
              </p:ext>
            </p:extLst>
          </p:nvPr>
        </p:nvGraphicFramePr>
        <p:xfrm>
          <a:off x="2784665" y="22054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7A45E3D-2EA0-874B-BAFE-B815675D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6918"/>
              </p:ext>
            </p:extLst>
          </p:nvPr>
        </p:nvGraphicFramePr>
        <p:xfrm>
          <a:off x="2784665" y="4563356"/>
          <a:ext cx="1063846" cy="19799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60060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9504"/>
              </p:ext>
            </p:extLst>
          </p:nvPr>
        </p:nvGraphicFramePr>
        <p:xfrm>
          <a:off x="3732802" y="1926848"/>
          <a:ext cx="444916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91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334232" y="3362816"/>
            <a:ext cx="1169674" cy="36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DB40-7F37-354E-9574-EF3247271031}"/>
              </a:ext>
            </a:extLst>
          </p:cNvPr>
          <p:cNvSpPr txBox="1"/>
          <p:nvPr/>
        </p:nvSpPr>
        <p:spPr>
          <a:xfrm>
            <a:off x="5527900" y="26536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2872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SELECT in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E096-5492-47E4-8F32-46EF86D085FC}"/>
              </a:ext>
            </a:extLst>
          </p:cNvPr>
          <p:cNvSpPr/>
          <p:nvPr/>
        </p:nvSpPr>
        <p:spPr>
          <a:xfrm>
            <a:off x="5563606" y="2714881"/>
            <a:ext cx="1961319" cy="40582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8EE1F-462F-47F6-A7C5-B66AE9AAB9FB}"/>
              </a:ext>
            </a:extLst>
          </p:cNvPr>
          <p:cNvSpPr txBox="1"/>
          <p:nvPr/>
        </p:nvSpPr>
        <p:spPr>
          <a:xfrm>
            <a:off x="6962578" y="4209405"/>
            <a:ext cx="31889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Note: 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/>
              <a:t>selects all columns</a:t>
            </a:r>
          </a:p>
        </p:txBody>
      </p:sp>
      <p:cxnSp>
        <p:nvCxnSpPr>
          <p:cNvPr id="11" name="Curved Connector 6">
            <a:extLst>
              <a:ext uri="{FF2B5EF4-FFF2-40B4-BE49-F238E27FC236}">
                <a16:creationId xmlns:a16="http://schemas.microsoft.com/office/drawing/2014/main" id="{187810AA-E6C9-480D-B856-8870C3D4280A}"/>
              </a:ext>
            </a:extLst>
          </p:cNvPr>
          <p:cNvCxnSpPr>
            <a:cxnSpLocks/>
          </p:cNvCxnSpPr>
          <p:nvPr/>
        </p:nvCxnSpPr>
        <p:spPr>
          <a:xfrm>
            <a:off x="7524924" y="2876664"/>
            <a:ext cx="1846150" cy="1332743"/>
          </a:xfrm>
          <a:prstGeom prst="curvedConnector3">
            <a:avLst>
              <a:gd name="adj1" fmla="val 11191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6050"/>
              </p:ext>
            </p:extLst>
          </p:nvPr>
        </p:nvGraphicFramePr>
        <p:xfrm>
          <a:off x="4021802" y="2536679"/>
          <a:ext cx="915838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91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BE6EFB-49AF-404D-B197-B993ED692942}"/>
              </a:ext>
            </a:extLst>
          </p:cNvPr>
          <p:cNvSpPr txBox="1"/>
          <p:nvPr/>
        </p:nvSpPr>
        <p:spPr>
          <a:xfrm>
            <a:off x="6240965" y="2653637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G != 'a'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F90A-8E36-4745-BCF7-1FB1D8D4CCA5}"/>
              </a:ext>
            </a:extLst>
          </p:cNvPr>
          <p:cNvSpPr txBox="1"/>
          <p:nvPr/>
        </p:nvSpPr>
        <p:spPr>
          <a:xfrm>
            <a:off x="333679" y="204288"/>
            <a:ext cx="262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FILTER in 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4E152-4C14-4B1E-A976-86F826E137A0}"/>
              </a:ext>
            </a:extLst>
          </p:cNvPr>
          <p:cNvSpPr/>
          <p:nvPr/>
        </p:nvSpPr>
        <p:spPr>
          <a:xfrm>
            <a:off x="6276671" y="3692884"/>
            <a:ext cx="3253223" cy="329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8011A1-731B-41BB-BFD5-6F49CB40E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9415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66338"/>
              </p:ext>
            </p:extLst>
          </p:nvPr>
        </p:nvGraphicFramePr>
        <p:xfrm>
          <a:off x="3967700" y="1926848"/>
          <a:ext cx="1661310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37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537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53770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90ECCA33-DA98-E04C-89C8-2048641C3106}"/>
              </a:ext>
            </a:extLst>
          </p:cNvPr>
          <p:cNvSpPr txBox="1"/>
          <p:nvPr/>
        </p:nvSpPr>
        <p:spPr>
          <a:xfrm>
            <a:off x="6744305" y="2653637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G, 2*D AS N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77112-41C6-4803-A67F-743DC5984698}"/>
              </a:ext>
            </a:extLst>
          </p:cNvPr>
          <p:cNvSpPr txBox="1"/>
          <p:nvPr/>
        </p:nvSpPr>
        <p:spPr>
          <a:xfrm>
            <a:off x="333679" y="204288"/>
            <a:ext cx="298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MUTATE in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84F51-7738-4814-BA42-19242BB08963}"/>
              </a:ext>
            </a:extLst>
          </p:cNvPr>
          <p:cNvSpPr/>
          <p:nvPr/>
        </p:nvSpPr>
        <p:spPr>
          <a:xfrm>
            <a:off x="9679605" y="2712002"/>
            <a:ext cx="2096847" cy="3840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D0BD12-B5E6-449A-8F62-BA6E12BA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05446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Right Arrow 12">
            <a:extLst>
              <a:ext uri="{FF2B5EF4-FFF2-40B4-BE49-F238E27FC236}">
                <a16:creationId xmlns:a16="http://schemas.microsoft.com/office/drawing/2014/main" id="{679DCBAF-9994-462E-A5C0-4523F2993670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79710"/>
              </p:ext>
            </p:extLst>
          </p:nvPr>
        </p:nvGraphicFramePr>
        <p:xfrm>
          <a:off x="3839728" y="1926848"/>
          <a:ext cx="1060704" cy="41422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352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6009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50C809-6026-B142-B8D3-3870BCE6F054}"/>
              </a:ext>
            </a:extLst>
          </p:cNvPr>
          <p:cNvSpPr txBox="1"/>
          <p:nvPr/>
        </p:nvSpPr>
        <p:spPr>
          <a:xfrm>
            <a:off x="6125281" y="2668545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D, 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F8F8A-5EAE-445F-AD48-9C37ED89F351}"/>
              </a:ext>
            </a:extLst>
          </p:cNvPr>
          <p:cNvSpPr txBox="1"/>
          <p:nvPr/>
        </p:nvSpPr>
        <p:spPr>
          <a:xfrm>
            <a:off x="333679" y="204288"/>
            <a:ext cx="24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SORT in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10CBC-3DD4-48A7-A908-31BE95A8CE92}"/>
              </a:ext>
            </a:extLst>
          </p:cNvPr>
          <p:cNvSpPr/>
          <p:nvPr/>
        </p:nvSpPr>
        <p:spPr>
          <a:xfrm>
            <a:off x="6203918" y="3599949"/>
            <a:ext cx="3068501" cy="4892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063AC68-5D11-497D-9111-ED243F481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86334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4" name="Right Arrow 12">
            <a:extLst>
              <a:ext uri="{FF2B5EF4-FFF2-40B4-BE49-F238E27FC236}">
                <a16:creationId xmlns:a16="http://schemas.microsoft.com/office/drawing/2014/main" id="{96CEB435-DFB1-40E4-AB55-837FD20E3B23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0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28136"/>
              </p:ext>
            </p:extLst>
          </p:nvPr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9118"/>
              </p:ext>
            </p:extLst>
          </p:nvPr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92147"/>
              </p:ext>
            </p:extLst>
          </p:nvPr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1097"/>
              </p:ext>
            </p:extLst>
          </p:nvPr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2621EDC-B2E3-4EFA-90CD-3353921C3DAE}"/>
              </a:ext>
            </a:extLst>
          </p:cNvPr>
          <p:cNvSpPr txBox="1"/>
          <p:nvPr/>
        </p:nvSpPr>
        <p:spPr>
          <a:xfrm>
            <a:off x="333679" y="204288"/>
            <a:ext cx="526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13316"/>
              </p:ext>
            </p:extLst>
          </p:nvPr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1229"/>
              </p:ext>
            </p:extLst>
          </p:nvPr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94859"/>
              </p:ext>
            </p:extLst>
          </p:nvPr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10465</TotalTime>
  <Words>3036</Words>
  <Application>Microsoft Office PowerPoint</Application>
  <PresentationFormat>Widescreen</PresentationFormat>
  <Paragraphs>2020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A Core Curriculum for Undergraduate Data Science</vt:lpstr>
      <vt:lpstr>Block 3 – Data Management Tuesday, 1:00-4:30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– Baseball Data</vt:lpstr>
      <vt:lpstr>PowerPoint Presentation</vt:lpstr>
      <vt:lpstr>PowerPoint Presentation</vt:lpstr>
      <vt:lpstr>PowerPoint Presentation</vt:lpstr>
      <vt:lpstr>Exercise – Baseball Data</vt:lpstr>
      <vt:lpstr>Joining Tables</vt:lpstr>
      <vt:lpstr>PowerPoint Presentation</vt:lpstr>
      <vt:lpstr>PowerPoint Presentation</vt:lpstr>
      <vt:lpstr>Exercise – Baseball Data</vt:lpstr>
      <vt:lpstr>PowerPoint Presentation</vt:lpstr>
      <vt:lpstr>PowerPoint Presentation</vt:lpstr>
      <vt:lpstr>Actions on a Single Table - SQL and dplyr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Combining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Algebra of Structured Data</dc:title>
  <dc:creator>Microsoft Office User</dc:creator>
  <cp:lastModifiedBy>Hooks, Tisha L</cp:lastModifiedBy>
  <cp:revision>106</cp:revision>
  <dcterms:created xsi:type="dcterms:W3CDTF">2019-03-16T11:26:14Z</dcterms:created>
  <dcterms:modified xsi:type="dcterms:W3CDTF">2019-05-15T02:48:56Z</dcterms:modified>
</cp:coreProperties>
</file>