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78" r:id="rId3"/>
    <p:sldId id="301" r:id="rId4"/>
    <p:sldId id="317" r:id="rId5"/>
    <p:sldId id="302" r:id="rId6"/>
    <p:sldId id="308" r:id="rId7"/>
    <p:sldId id="303" r:id="rId8"/>
    <p:sldId id="300" r:id="rId9"/>
    <p:sldId id="325" r:id="rId10"/>
    <p:sldId id="314" r:id="rId11"/>
    <p:sldId id="299" r:id="rId12"/>
    <p:sldId id="305" r:id="rId13"/>
    <p:sldId id="306" r:id="rId14"/>
    <p:sldId id="315" r:id="rId15"/>
    <p:sldId id="281" r:id="rId16"/>
    <p:sldId id="282" r:id="rId17"/>
    <p:sldId id="326" r:id="rId18"/>
    <p:sldId id="316" r:id="rId19"/>
    <p:sldId id="318" r:id="rId20"/>
    <p:sldId id="319" r:id="rId21"/>
    <p:sldId id="320" r:id="rId22"/>
    <p:sldId id="322" r:id="rId23"/>
    <p:sldId id="323" r:id="rId24"/>
    <p:sldId id="274" r:id="rId25"/>
    <p:sldId id="304" r:id="rId26"/>
    <p:sldId id="307" r:id="rId27"/>
    <p:sldId id="280" r:id="rId28"/>
    <p:sldId id="309" r:id="rId29"/>
    <p:sldId id="312" r:id="rId30"/>
    <p:sldId id="313" r:id="rId31"/>
    <p:sldId id="272" r:id="rId32"/>
    <p:sldId id="294" r:id="rId33"/>
    <p:sldId id="29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/>
    <p:restoredTop sz="94650"/>
  </p:normalViewPr>
  <p:slideViewPr>
    <p:cSldViewPr snapToGrid="0" snapToObjects="1">
      <p:cViewPr varScale="1">
        <p:scale>
          <a:sx n="109" d="100"/>
          <a:sy n="109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E0237-30CE-9343-81F3-8F920760EC3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6C2D3-84C4-534C-B589-69DF200E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2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97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21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40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0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26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24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9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56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20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8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33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66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88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91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61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8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0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6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56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8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C204-BDDD-3D44-B67A-E71B87C94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B5C9B-AE8A-BB4F-A12F-284994934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4C31D-3735-E148-81B1-D5F5F9CA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8F2A3-7D74-BE48-B57D-FA34AC3B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EF86F-2EE1-BD40-905E-0836666A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9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4B50-9452-D944-9E53-6180D8F1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B2008-815B-724B-B3C8-37D32F196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7F0F8-191D-0F41-97A0-4ECDCCCA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31005-E595-1A41-9453-A9F45267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81F28-B087-9648-95C5-9EBCCD60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13FCF-1E94-8244-992E-B8100D757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D6635-0427-9549-A239-9A077169C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16C3-076A-7B41-82D3-A9A988CD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5B0F8-5FFB-2E44-BB1F-89E1DD29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E46E8-7E5E-2D4D-A971-8B0AAE26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6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841E-647D-454A-BEB8-84BDAA81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738F-D522-C149-AD1F-0D81C4E8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0B94-AF4A-BB43-B71F-887152A2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52BC2-9D67-5A42-8BD7-0A8BBF5A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296EB-50B2-D14E-993B-3B10B741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3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C111-A30C-7547-A059-2B6146E1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8FEF3-5587-7340-82B3-256BCCD09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A5D9-016F-374E-986C-7D6D1959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E9B60-6AA2-E24D-9FE1-4CC866A0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71775-EE56-224E-B222-B7A91E21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1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8527-9A7A-6948-8401-3847BFDF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A89C-5C3C-724B-A116-958CAAC3A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AF75C-AC76-E14D-A54C-F345370C7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E0544-74BC-4D41-A693-8350445C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0D7FD-04E2-5046-84A2-1D1D0E00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80CB9-FA9E-A84E-A049-99BDB449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8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F1B0-36B5-9241-9FAF-42CE2FED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F75A1-9F0B-A040-BE12-269005F3D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7673D-F0DD-F442-8103-F1532FDDB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6A665-4B6A-3C48-B07F-D04F99145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AA81A-BE48-C947-B11A-EFE96ED0B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E6839-3861-2A4C-AD5E-D9499262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73E93-426A-DB43-A6BE-571988F6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A1698-2E57-8D48-87D1-B80E0D4E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9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33C3-F12C-4D47-9A9E-0C89124B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4C1F8-1584-EF4C-91AA-DBF5AE84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ECB10-B6E3-784F-9964-CAD82A55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0A3EC-E951-BB45-AB16-F2235C82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2CC76-15BD-C24B-B23C-32D7B0DD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3E300-27E6-E84F-90BE-E1E5A387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4F081-0A41-6840-8E3F-1DA3EF59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711F-9DAE-0546-806F-63B6D8BC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060A8-9066-B04F-BDD7-20284D0AC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47D04-81FD-9B43-898F-DDA8190E4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3C013-4BA7-3C47-B85B-730A3A76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D261B-DC18-DC4A-91F2-0F020779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1BB10-2854-B74E-A2B5-592D10E0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6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6693-6ACD-E447-AF12-F96BB1AA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2BA1F-8921-0F4D-9CF5-8DC4067E3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8C2C8-C6D8-384D-9A5D-8A3A47F83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EFA75-564D-C144-9461-45C4BBC3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9623F-4FBA-4D47-9406-857DE4E4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0EE1E-772D-4B4C-9992-F99F6023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4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9A876-6BE7-8A4E-AFCC-FD544CC1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18B0-9862-DB4E-9023-C8D057E3B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D4480-E941-DC4A-805C-B2B6F2E6F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CE4D6-5D43-B245-AE72-338AA8BA8E6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3070-E160-394F-B7FC-A557C58EE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7893C-AE3B-4244-8FAC-7F34F2A84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2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9B62-9194-1F44-AA0C-FFB932484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Core Curriculum for Undergraduate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DED61-06BD-1443-95E6-88B388042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Block 3 –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19190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78A2-472A-9947-A52E-03641D78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Exercise – Baseball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EF98-AE83-6244-83BF-A5571F37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Highest salary earned for 2014</a:t>
            </a:r>
          </a:p>
        </p:txBody>
      </p:sp>
    </p:spTree>
    <p:extLst>
      <p:ext uri="{BB962C8B-B14F-4D97-AF65-F5344CB8AC3E}">
        <p14:creationId xmlns:p14="http://schemas.microsoft.com/office/powerpoint/2010/main" val="367786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BB8D1A9-48E9-D34D-B94D-D2D45329D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06251"/>
              </p:ext>
            </p:extLst>
          </p:nvPr>
        </p:nvGraphicFramePr>
        <p:xfrm>
          <a:off x="604007" y="2223578"/>
          <a:ext cx="818390" cy="3901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919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9195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27" name="Right Arrow 26">
            <a:extLst>
              <a:ext uri="{FF2B5EF4-FFF2-40B4-BE49-F238E27FC236}">
                <a16:creationId xmlns:a16="http://schemas.microsoft.com/office/drawing/2014/main" id="{D078B6ED-B48A-0D42-BB88-3D00CBC481DE}"/>
              </a:ext>
            </a:extLst>
          </p:cNvPr>
          <p:cNvSpPr/>
          <p:nvPr/>
        </p:nvSpPr>
        <p:spPr>
          <a:xfrm>
            <a:off x="1632219" y="3558878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124C19-9D93-114A-B2D7-FC17625AA315}"/>
              </a:ext>
            </a:extLst>
          </p:cNvPr>
          <p:cNvSpPr txBox="1"/>
          <p:nvPr/>
        </p:nvSpPr>
        <p:spPr>
          <a:xfrm>
            <a:off x="1994253" y="1834166"/>
            <a:ext cx="22382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Aggregate</a:t>
            </a:r>
            <a:br>
              <a:rPr lang="en-US" sz="3000" b="1" dirty="0"/>
            </a:br>
            <a:r>
              <a:rPr lang="en-US" sz="3000" b="1" dirty="0"/>
              <a:t>(with MEAN)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B4D8867-4433-1749-BACD-77689FEC6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79696"/>
              </p:ext>
            </p:extLst>
          </p:nvPr>
        </p:nvGraphicFramePr>
        <p:xfrm>
          <a:off x="3027129" y="3221663"/>
          <a:ext cx="1592012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92012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Mean(D)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3.71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E4B8AA85-6689-3244-9F3C-D06544045BA2}"/>
              </a:ext>
            </a:extLst>
          </p:cNvPr>
          <p:cNvSpPr txBox="1"/>
          <p:nvPr/>
        </p:nvSpPr>
        <p:spPr>
          <a:xfrm>
            <a:off x="333679" y="166188"/>
            <a:ext cx="4718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AGGREGATE and GROUP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A480F905-859C-224C-8672-355487CA0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48993"/>
              </p:ext>
            </p:extLst>
          </p:nvPr>
        </p:nvGraphicFramePr>
        <p:xfrm>
          <a:off x="5662691" y="2790390"/>
          <a:ext cx="818390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9195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0919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6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E0B1975-0C28-6C49-B4FA-1429F33A6AC0}"/>
              </a:ext>
            </a:extLst>
          </p:cNvPr>
          <p:cNvSpPr txBox="1"/>
          <p:nvPr/>
        </p:nvSpPr>
        <p:spPr>
          <a:xfrm>
            <a:off x="6427263" y="2806164"/>
            <a:ext cx="1524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Group By </a:t>
            </a:r>
            <a:r>
              <a:rPr lang="en-US" sz="2400" b="1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16E48A9-8380-7848-86C8-8DFF8522B9FB}"/>
              </a:ext>
            </a:extLst>
          </p:cNvPr>
          <p:cNvSpPr/>
          <p:nvPr/>
        </p:nvSpPr>
        <p:spPr>
          <a:xfrm>
            <a:off x="6546903" y="3719849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456BD112-518B-0042-9A7C-6E677184D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70855"/>
              </p:ext>
            </p:extLst>
          </p:nvPr>
        </p:nvGraphicFramePr>
        <p:xfrm>
          <a:off x="7985606" y="2790390"/>
          <a:ext cx="807958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979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0397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F2C9EB45-C857-0D41-91B1-CBA318DB52CE}"/>
              </a:ext>
            </a:extLst>
          </p:cNvPr>
          <p:cNvSpPr txBox="1"/>
          <p:nvPr/>
        </p:nvSpPr>
        <p:spPr>
          <a:xfrm>
            <a:off x="8885037" y="2806164"/>
            <a:ext cx="154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Aggregate 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with SUM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07375F3E-F45E-9248-AAC7-9BF00A1A83BE}"/>
              </a:ext>
            </a:extLst>
          </p:cNvPr>
          <p:cNvSpPr/>
          <p:nvPr/>
        </p:nvSpPr>
        <p:spPr>
          <a:xfrm>
            <a:off x="8954883" y="3719849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E69532F-FB93-6C4D-A402-F6C601F02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99548"/>
              </p:ext>
            </p:extLst>
          </p:nvPr>
        </p:nvGraphicFramePr>
        <p:xfrm>
          <a:off x="10443741" y="3041381"/>
          <a:ext cx="166254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119703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Sum(X)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F6D93EBB-A9FA-9047-913A-D81C0C7A9114}"/>
              </a:ext>
            </a:extLst>
          </p:cNvPr>
          <p:cNvSpPr txBox="1"/>
          <p:nvPr/>
        </p:nvSpPr>
        <p:spPr>
          <a:xfrm>
            <a:off x="5662691" y="1834166"/>
            <a:ext cx="35687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Group and Aggregate</a:t>
            </a:r>
          </a:p>
        </p:txBody>
      </p:sp>
    </p:spTree>
    <p:extLst>
      <p:ext uri="{BB962C8B-B14F-4D97-AF65-F5344CB8AC3E}">
        <p14:creationId xmlns:p14="http://schemas.microsoft.com/office/powerpoint/2010/main" val="194495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BB8D1A9-48E9-D34D-B94D-D2D45329D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03023"/>
              </p:ext>
            </p:extLst>
          </p:nvPr>
        </p:nvGraphicFramePr>
        <p:xfrm>
          <a:off x="591142" y="1822051"/>
          <a:ext cx="940612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030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70306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27" name="Right Arrow 26">
            <a:extLst>
              <a:ext uri="{FF2B5EF4-FFF2-40B4-BE49-F238E27FC236}">
                <a16:creationId xmlns:a16="http://schemas.microsoft.com/office/drawing/2014/main" id="{D078B6ED-B48A-0D42-BB88-3D00CBC481DE}"/>
              </a:ext>
            </a:extLst>
          </p:cNvPr>
          <p:cNvSpPr/>
          <p:nvPr/>
        </p:nvSpPr>
        <p:spPr>
          <a:xfrm>
            <a:off x="1658529" y="3377723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B4D8867-4433-1749-BACD-77689FEC6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307623"/>
              </p:ext>
            </p:extLst>
          </p:nvPr>
        </p:nvGraphicFramePr>
        <p:xfrm>
          <a:off x="3076169" y="3316951"/>
          <a:ext cx="1592545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9254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Mean(D)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3.71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0733AF-7767-2647-BFD6-3A07284B3D24}"/>
              </a:ext>
            </a:extLst>
          </p:cNvPr>
          <p:cNvSpPr txBox="1"/>
          <p:nvPr/>
        </p:nvSpPr>
        <p:spPr>
          <a:xfrm>
            <a:off x="5715490" y="2362060"/>
            <a:ext cx="3185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AVG(D)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18FC9F-4F01-4827-9AF6-946BE3707243}"/>
              </a:ext>
            </a:extLst>
          </p:cNvPr>
          <p:cNvSpPr txBox="1"/>
          <p:nvPr/>
        </p:nvSpPr>
        <p:spPr>
          <a:xfrm>
            <a:off x="333679" y="166188"/>
            <a:ext cx="371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AGGREGATE in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D368AB-772B-41BF-BBE3-F1B750CDD904}"/>
              </a:ext>
            </a:extLst>
          </p:cNvPr>
          <p:cNvSpPr txBox="1"/>
          <p:nvPr/>
        </p:nvSpPr>
        <p:spPr>
          <a:xfrm>
            <a:off x="6984411" y="3810514"/>
            <a:ext cx="4533512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/>
              <a:t>Other Common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26AB80-4115-48EF-BCF2-4112BC77D609}"/>
              </a:ext>
            </a:extLst>
          </p:cNvPr>
          <p:cNvSpPr/>
          <p:nvPr/>
        </p:nvSpPr>
        <p:spPr>
          <a:xfrm>
            <a:off x="7308233" y="2433894"/>
            <a:ext cx="1381947" cy="4043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endCxn id="3" idx="0"/>
          </p:cNvCxnSpPr>
          <p:nvPr/>
        </p:nvCxnSpPr>
        <p:spPr>
          <a:xfrm rot="16200000" flipH="1">
            <a:off x="8311380" y="2870727"/>
            <a:ext cx="972306" cy="907267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8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A480F905-859C-224C-8672-355487CA0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56319"/>
              </p:ext>
            </p:extLst>
          </p:nvPr>
        </p:nvGraphicFramePr>
        <p:xfrm>
          <a:off x="491844" y="2717928"/>
          <a:ext cx="971018" cy="2743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5509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8550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57" name="Right Arrow 56">
            <a:extLst>
              <a:ext uri="{FF2B5EF4-FFF2-40B4-BE49-F238E27FC236}">
                <a16:creationId xmlns:a16="http://schemas.microsoft.com/office/drawing/2014/main" id="{616E48A9-8380-7848-86C8-8DFF8522B9FB}"/>
              </a:ext>
            </a:extLst>
          </p:cNvPr>
          <p:cNvSpPr/>
          <p:nvPr/>
        </p:nvSpPr>
        <p:spPr>
          <a:xfrm>
            <a:off x="1691013" y="3685753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456BD112-518B-0042-9A7C-6E677184D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89359"/>
              </p:ext>
            </p:extLst>
          </p:nvPr>
        </p:nvGraphicFramePr>
        <p:xfrm>
          <a:off x="3165238" y="2717928"/>
          <a:ext cx="895266" cy="2743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7633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4763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61" name="Right Arrow 60">
            <a:extLst>
              <a:ext uri="{FF2B5EF4-FFF2-40B4-BE49-F238E27FC236}">
                <a16:creationId xmlns:a16="http://schemas.microsoft.com/office/drawing/2014/main" id="{07375F3E-F45E-9248-AAC7-9BF00A1A83BE}"/>
              </a:ext>
            </a:extLst>
          </p:cNvPr>
          <p:cNvSpPr/>
          <p:nvPr/>
        </p:nvSpPr>
        <p:spPr>
          <a:xfrm>
            <a:off x="4288654" y="3643269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E69532F-FB93-6C4D-A402-F6C601F02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21852"/>
              </p:ext>
            </p:extLst>
          </p:nvPr>
        </p:nvGraphicFramePr>
        <p:xfrm>
          <a:off x="5762878" y="3359298"/>
          <a:ext cx="807966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983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0398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C5E616-D0E2-D44E-B03C-92C3DAB3E08A}"/>
              </a:ext>
            </a:extLst>
          </p:cNvPr>
          <p:cNvSpPr txBox="1"/>
          <p:nvPr/>
        </p:nvSpPr>
        <p:spPr>
          <a:xfrm>
            <a:off x="7482578" y="2727827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SUM(X)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73481D-53D5-4174-B466-30E15027219F}"/>
              </a:ext>
            </a:extLst>
          </p:cNvPr>
          <p:cNvSpPr txBox="1"/>
          <p:nvPr/>
        </p:nvSpPr>
        <p:spPr>
          <a:xfrm>
            <a:off x="333679" y="166188"/>
            <a:ext cx="598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AGGREGATE and GROUP in SQL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AEE33-C292-4C84-B4F4-62842CC971AA}"/>
              </a:ext>
            </a:extLst>
          </p:cNvPr>
          <p:cNvSpPr/>
          <p:nvPr/>
        </p:nvSpPr>
        <p:spPr>
          <a:xfrm>
            <a:off x="7559329" y="3704033"/>
            <a:ext cx="2393564" cy="4043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CD0A3-0D01-4304-A625-83286FAD03D1}"/>
              </a:ext>
            </a:extLst>
          </p:cNvPr>
          <p:cNvSpPr/>
          <p:nvPr/>
        </p:nvSpPr>
        <p:spPr>
          <a:xfrm>
            <a:off x="9059874" y="2817974"/>
            <a:ext cx="1500375" cy="4043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9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78A2-472A-9947-A52E-03641D78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Exercise – Baseba</a:t>
            </a:r>
            <a:r>
              <a:rPr lang="en-US" u="sng" dirty="0" smtClean="0"/>
              <a:t>ll Data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EF98-AE83-6244-83BF-A5571F37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Highest salary earned for 2014</a:t>
            </a:r>
          </a:p>
          <a:p>
            <a:r>
              <a:rPr lang="en-US" dirty="0"/>
              <a:t>Number of players that batted at least once</a:t>
            </a:r>
          </a:p>
          <a:p>
            <a:r>
              <a:rPr lang="en-US" dirty="0"/>
              <a:t>Average salary for each team</a:t>
            </a:r>
          </a:p>
          <a:p>
            <a:endParaRPr lang="en-US" dirty="0"/>
          </a:p>
          <a:p>
            <a:r>
              <a:rPr lang="en-US" dirty="0" smtClean="0"/>
              <a:t>Recall common </a:t>
            </a:r>
            <a:r>
              <a:rPr lang="en-US" dirty="0"/>
              <a:t>AGGREGATE </a:t>
            </a:r>
            <a:r>
              <a:rPr lang="en-US" i="1" dirty="0">
                <a:solidFill>
                  <a:srgbClr val="FF0000"/>
                </a:solidFill>
              </a:rPr>
              <a:t>functions</a:t>
            </a:r>
            <a:r>
              <a:rPr lang="en-US" dirty="0"/>
              <a:t>: MIN, MAX, SUM, AVG, COUNT</a:t>
            </a:r>
          </a:p>
        </p:txBody>
      </p:sp>
    </p:spTree>
    <p:extLst>
      <p:ext uri="{BB962C8B-B14F-4D97-AF65-F5344CB8AC3E}">
        <p14:creationId xmlns:p14="http://schemas.microsoft.com/office/powerpoint/2010/main" val="218502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83297F-7792-9145-8BEA-1CF920A35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28898"/>
              </p:ext>
            </p:extLst>
          </p:nvPr>
        </p:nvGraphicFramePr>
        <p:xfrm>
          <a:off x="455723" y="1051286"/>
          <a:ext cx="1122901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5451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2626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401DCB-471E-8642-A45C-5A6A8135D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61982"/>
              </p:ext>
            </p:extLst>
          </p:nvPr>
        </p:nvGraphicFramePr>
        <p:xfrm>
          <a:off x="481344" y="2543893"/>
          <a:ext cx="10972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207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4DC63C8-1F76-F241-A853-A2D1D78F9BD9}"/>
              </a:ext>
            </a:extLst>
          </p:cNvPr>
          <p:cNvSpPr txBox="1"/>
          <p:nvPr/>
        </p:nvSpPr>
        <p:spPr>
          <a:xfrm>
            <a:off x="822235" y="21758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BF7F8-0317-2A49-906D-2E8417D38308}"/>
              </a:ext>
            </a:extLst>
          </p:cNvPr>
          <p:cNvSpPr txBox="1"/>
          <p:nvPr/>
        </p:nvSpPr>
        <p:spPr>
          <a:xfrm>
            <a:off x="809424" y="6813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35503-9714-CF42-A970-D371FDA5EAB3}"/>
              </a:ext>
            </a:extLst>
          </p:cNvPr>
          <p:cNvSpPr txBox="1"/>
          <p:nvPr/>
        </p:nvSpPr>
        <p:spPr>
          <a:xfrm>
            <a:off x="1565813" y="1900897"/>
            <a:ext cx="196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ojoin</a:t>
            </a:r>
            <a:r>
              <a:rPr lang="en-US" b="1" dirty="0" smtClean="0"/>
              <a:t>(T1.G1,T2.G2)</a:t>
            </a:r>
            <a:endParaRPr lang="en-US" b="1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A80429B-7245-9146-8A20-A9D7AD63C994}"/>
              </a:ext>
            </a:extLst>
          </p:cNvPr>
          <p:cNvSpPr/>
          <p:nvPr/>
        </p:nvSpPr>
        <p:spPr>
          <a:xfrm>
            <a:off x="1841137" y="2264924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57665-FD9B-3142-A567-10990036B623}"/>
              </a:ext>
            </a:extLst>
          </p:cNvPr>
          <p:cNvSpPr txBox="1"/>
          <p:nvPr/>
        </p:nvSpPr>
        <p:spPr>
          <a:xfrm>
            <a:off x="1841137" y="796236"/>
            <a:ext cx="926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Outer</a:t>
            </a:r>
          </a:p>
          <a:p>
            <a:pPr algn="ctr"/>
            <a:r>
              <a:rPr lang="en-US" sz="2400" b="1" dirty="0"/>
              <a:t>Join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A4A1019-9BEF-BF40-9365-A8BE91B3A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05388"/>
              </p:ext>
            </p:extLst>
          </p:nvPr>
        </p:nvGraphicFramePr>
        <p:xfrm>
          <a:off x="3559604" y="1698700"/>
          <a:ext cx="2194560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70549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8039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61993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02095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C1E326D-A524-5240-8AF8-20DDAA983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98355"/>
              </p:ext>
            </p:extLst>
          </p:nvPr>
        </p:nvGraphicFramePr>
        <p:xfrm>
          <a:off x="6598615" y="1051286"/>
          <a:ext cx="1122901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5451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2626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26979C-EF81-9D43-BEC1-09963ACB2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13398"/>
              </p:ext>
            </p:extLst>
          </p:nvPr>
        </p:nvGraphicFramePr>
        <p:xfrm>
          <a:off x="6624236" y="2543893"/>
          <a:ext cx="10972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2076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4041AAB-1C01-DD43-8E8F-DCA02F95E524}"/>
              </a:ext>
            </a:extLst>
          </p:cNvPr>
          <p:cNvSpPr txBox="1"/>
          <p:nvPr/>
        </p:nvSpPr>
        <p:spPr>
          <a:xfrm>
            <a:off x="6965127" y="21758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DA088-5BB4-124D-AC3E-B380587ACAD6}"/>
              </a:ext>
            </a:extLst>
          </p:cNvPr>
          <p:cNvSpPr txBox="1"/>
          <p:nvPr/>
        </p:nvSpPr>
        <p:spPr>
          <a:xfrm>
            <a:off x="6952316" y="6813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346CCD-DF40-F443-910F-30433282162C}"/>
              </a:ext>
            </a:extLst>
          </p:cNvPr>
          <p:cNvSpPr txBox="1"/>
          <p:nvPr/>
        </p:nvSpPr>
        <p:spPr>
          <a:xfrm>
            <a:off x="7708705" y="1900897"/>
            <a:ext cx="189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ijoin(T1.G1,T2.G2)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D9FC73E-5D93-A346-91EC-E0FE05950601}"/>
              </a:ext>
            </a:extLst>
          </p:cNvPr>
          <p:cNvSpPr/>
          <p:nvPr/>
        </p:nvSpPr>
        <p:spPr>
          <a:xfrm>
            <a:off x="7984029" y="2264924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298FA5-D40C-9A47-A444-298A8FB703A1}"/>
              </a:ext>
            </a:extLst>
          </p:cNvPr>
          <p:cNvSpPr txBox="1"/>
          <p:nvPr/>
        </p:nvSpPr>
        <p:spPr>
          <a:xfrm>
            <a:off x="8016603" y="796236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Inner</a:t>
            </a:r>
          </a:p>
          <a:p>
            <a:pPr algn="ctr"/>
            <a:r>
              <a:rPr lang="en-US" sz="2400" b="1" dirty="0"/>
              <a:t>Join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F07DE9D-1B20-454A-BB39-23DDA19AB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39551"/>
              </p:ext>
            </p:extLst>
          </p:nvPr>
        </p:nvGraphicFramePr>
        <p:xfrm>
          <a:off x="9702496" y="1982974"/>
          <a:ext cx="2194560" cy="8428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70549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8039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61993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C9C4D79-B899-704C-9FE8-E749D705E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62839"/>
              </p:ext>
            </p:extLst>
          </p:nvPr>
        </p:nvGraphicFramePr>
        <p:xfrm>
          <a:off x="481344" y="4118501"/>
          <a:ext cx="1122901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5451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2626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4434D0C-E608-B74F-9B25-B3D552B88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50980"/>
              </p:ext>
            </p:extLst>
          </p:nvPr>
        </p:nvGraphicFramePr>
        <p:xfrm>
          <a:off x="506965" y="5611108"/>
          <a:ext cx="10972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207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C2674F7-51AF-374B-ADAF-7A6C3B856162}"/>
              </a:ext>
            </a:extLst>
          </p:cNvPr>
          <p:cNvSpPr txBox="1"/>
          <p:nvPr/>
        </p:nvSpPr>
        <p:spPr>
          <a:xfrm>
            <a:off x="847856" y="52430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D5CBD-8295-6947-8C58-A99224F6650A}"/>
              </a:ext>
            </a:extLst>
          </p:cNvPr>
          <p:cNvSpPr txBox="1"/>
          <p:nvPr/>
        </p:nvSpPr>
        <p:spPr>
          <a:xfrm>
            <a:off x="835045" y="37485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DB04F-D690-CB49-83AF-7B2A087448AC}"/>
              </a:ext>
            </a:extLst>
          </p:cNvPr>
          <p:cNvSpPr txBox="1"/>
          <p:nvPr/>
        </p:nvSpPr>
        <p:spPr>
          <a:xfrm>
            <a:off x="1591434" y="4968112"/>
            <a:ext cx="189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ljoin</a:t>
            </a:r>
            <a:r>
              <a:rPr lang="en-US" b="1" dirty="0" smtClean="0"/>
              <a:t>(T1.G1,T2.G2)</a:t>
            </a:r>
            <a:endParaRPr lang="en-US" b="1" dirty="0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484B682-3463-1644-B109-129C7F9A2D0D}"/>
              </a:ext>
            </a:extLst>
          </p:cNvPr>
          <p:cNvSpPr/>
          <p:nvPr/>
        </p:nvSpPr>
        <p:spPr>
          <a:xfrm>
            <a:off x="1866758" y="5332139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6704-B930-1146-B568-10B0B6C0CF4A}"/>
              </a:ext>
            </a:extLst>
          </p:cNvPr>
          <p:cNvSpPr txBox="1"/>
          <p:nvPr/>
        </p:nvSpPr>
        <p:spPr>
          <a:xfrm>
            <a:off x="1983489" y="3863451"/>
            <a:ext cx="692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Left</a:t>
            </a:r>
          </a:p>
          <a:p>
            <a:pPr algn="ctr"/>
            <a:r>
              <a:rPr lang="en-US" sz="2400" b="1" dirty="0"/>
              <a:t>Join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3EA1BD7-A32B-944D-A71B-E34DDF604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39722"/>
              </p:ext>
            </p:extLst>
          </p:nvPr>
        </p:nvGraphicFramePr>
        <p:xfrm>
          <a:off x="3562457" y="4913882"/>
          <a:ext cx="2194560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70549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8039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61993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D5390EC-B729-844D-9445-B8A658AC1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035822"/>
              </p:ext>
            </p:extLst>
          </p:nvPr>
        </p:nvGraphicFramePr>
        <p:xfrm>
          <a:off x="6624236" y="4118501"/>
          <a:ext cx="1122901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5451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2626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94E4D6E-1011-8D45-98B1-B37180775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762542"/>
              </p:ext>
            </p:extLst>
          </p:nvPr>
        </p:nvGraphicFramePr>
        <p:xfrm>
          <a:off x="6649857" y="5611108"/>
          <a:ext cx="10972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G2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X2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Y2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2076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2283EB3-046B-EB42-B9EC-7907CDEC47F1}"/>
              </a:ext>
            </a:extLst>
          </p:cNvPr>
          <p:cNvSpPr txBox="1"/>
          <p:nvPr/>
        </p:nvSpPr>
        <p:spPr>
          <a:xfrm>
            <a:off x="6990748" y="52430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4FF990-EC08-8D45-AD06-052C8565D5BB}"/>
              </a:ext>
            </a:extLst>
          </p:cNvPr>
          <p:cNvSpPr txBox="1"/>
          <p:nvPr/>
        </p:nvSpPr>
        <p:spPr>
          <a:xfrm>
            <a:off x="6977937" y="37485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80A83B-CF35-8C41-A3B0-76621CB259C8}"/>
              </a:ext>
            </a:extLst>
          </p:cNvPr>
          <p:cNvSpPr txBox="1"/>
          <p:nvPr/>
        </p:nvSpPr>
        <p:spPr>
          <a:xfrm>
            <a:off x="7734326" y="4968112"/>
            <a:ext cx="19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rjoin(T1.G1,T2.G2)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26E73DC7-FBEC-4241-B267-0740E713639B}"/>
              </a:ext>
            </a:extLst>
          </p:cNvPr>
          <p:cNvSpPr/>
          <p:nvPr/>
        </p:nvSpPr>
        <p:spPr>
          <a:xfrm>
            <a:off x="8009650" y="5332139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DFD1A3-BA79-D34A-AD5A-BFC23E3CF495}"/>
              </a:ext>
            </a:extLst>
          </p:cNvPr>
          <p:cNvSpPr txBox="1"/>
          <p:nvPr/>
        </p:nvSpPr>
        <p:spPr>
          <a:xfrm>
            <a:off x="8048476" y="3863451"/>
            <a:ext cx="848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Right</a:t>
            </a:r>
          </a:p>
          <a:p>
            <a:pPr algn="ctr"/>
            <a:r>
              <a:rPr lang="en-US" sz="2400" b="1" dirty="0"/>
              <a:t>Join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ECE2381-8636-6F45-8902-E71ADB73C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5385"/>
              </p:ext>
            </p:extLst>
          </p:nvPr>
        </p:nvGraphicFramePr>
        <p:xfrm>
          <a:off x="9702496" y="4765915"/>
          <a:ext cx="2194560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70549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8039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61993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020950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EFF55D5-F66F-7A41-A9E3-FB08EA52AA6F}"/>
              </a:ext>
            </a:extLst>
          </p:cNvPr>
          <p:cNvSpPr txBox="1"/>
          <p:nvPr/>
        </p:nvSpPr>
        <p:spPr>
          <a:xfrm>
            <a:off x="177964" y="51790"/>
            <a:ext cx="272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Joining </a:t>
            </a:r>
            <a:r>
              <a:rPr lang="en-US" sz="3600" u="sng" dirty="0" smtClean="0">
                <a:latin typeface="+mj-lt"/>
              </a:rPr>
              <a:t>Tables</a:t>
            </a:r>
            <a:endParaRPr lang="en-US" sz="36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38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15" grpId="0"/>
      <p:bldP spid="16" grpId="0"/>
      <p:bldP spid="17" grpId="0"/>
      <p:bldP spid="18" grpId="0" animBg="1"/>
      <p:bldP spid="19" grpId="0"/>
      <p:bldP spid="23" grpId="0"/>
      <p:bldP spid="24" grpId="0"/>
      <p:bldP spid="25" grpId="0"/>
      <p:bldP spid="26" grpId="0" animBg="1"/>
      <p:bldP spid="27" grpId="0"/>
      <p:bldP spid="31" grpId="0"/>
      <p:bldP spid="32" grpId="0"/>
      <p:bldP spid="33" grpId="0"/>
      <p:bldP spid="34" grpId="0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2FEFF7-D518-B34D-88AE-BF83FDC6D2CF}"/>
              </a:ext>
            </a:extLst>
          </p:cNvPr>
          <p:cNvSpPr txBox="1"/>
          <p:nvPr/>
        </p:nvSpPr>
        <p:spPr>
          <a:xfrm>
            <a:off x="8856589" y="119648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????</a:t>
            </a:r>
            <a:endParaRPr lang="en-US" b="1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DC702A1-D0A6-E446-AD12-6004C0D9156A}"/>
              </a:ext>
            </a:extLst>
          </p:cNvPr>
          <p:cNvSpPr/>
          <p:nvPr/>
        </p:nvSpPr>
        <p:spPr>
          <a:xfrm>
            <a:off x="8671107" y="1535203"/>
            <a:ext cx="917977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6B41DD-DD24-464A-81C5-3DFDBE665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8183"/>
              </p:ext>
            </p:extLst>
          </p:nvPr>
        </p:nvGraphicFramePr>
        <p:xfrm>
          <a:off x="7069724" y="860107"/>
          <a:ext cx="638761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324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25521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z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521461-17E2-7745-BF0A-28AAC735C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476949"/>
              </p:ext>
            </p:extLst>
          </p:nvPr>
        </p:nvGraphicFramePr>
        <p:xfrm>
          <a:off x="9740425" y="1266820"/>
          <a:ext cx="2039823" cy="8528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5023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Sum(X)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Sum(Y)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A7DEBB-F405-864F-B795-59B6E1B199AE}"/>
              </a:ext>
            </a:extLst>
          </p:cNvPr>
          <p:cNvSpPr txBox="1"/>
          <p:nvPr/>
        </p:nvSpPr>
        <p:spPr>
          <a:xfrm>
            <a:off x="10777681" y="509028"/>
            <a:ext cx="782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Task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7E9884-981E-5D43-9DFE-8AF66499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88502"/>
              </p:ext>
            </p:extLst>
          </p:nvPr>
        </p:nvGraphicFramePr>
        <p:xfrm>
          <a:off x="7856909" y="840409"/>
          <a:ext cx="680324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1814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9851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BB71E8-F858-E344-9386-DD635DA0AC93}"/>
              </a:ext>
            </a:extLst>
          </p:cNvPr>
          <p:cNvSpPr txBox="1"/>
          <p:nvPr/>
        </p:nvSpPr>
        <p:spPr>
          <a:xfrm>
            <a:off x="7942189" y="471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157F9-9CF2-0B4B-8828-0980C0636119}"/>
              </a:ext>
            </a:extLst>
          </p:cNvPr>
          <p:cNvSpPr txBox="1"/>
          <p:nvPr/>
        </p:nvSpPr>
        <p:spPr>
          <a:xfrm>
            <a:off x="7165970" y="5090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CE3185-11D2-364E-A7FC-A11B13DE1B78}"/>
              </a:ext>
            </a:extLst>
          </p:cNvPr>
          <p:cNvSpPr/>
          <p:nvPr/>
        </p:nvSpPr>
        <p:spPr>
          <a:xfrm>
            <a:off x="6866792" y="413998"/>
            <a:ext cx="5064797" cy="2208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108EE1B-9DB5-7449-93A2-38F186C6B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765853"/>
              </p:ext>
            </p:extLst>
          </p:nvPr>
        </p:nvGraphicFramePr>
        <p:xfrm>
          <a:off x="114715" y="2823382"/>
          <a:ext cx="680432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8862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115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958F6C6-664C-3E49-AEA4-F9755B6CC9EB}"/>
              </a:ext>
            </a:extLst>
          </p:cNvPr>
          <p:cNvSpPr txBox="1"/>
          <p:nvPr/>
        </p:nvSpPr>
        <p:spPr>
          <a:xfrm>
            <a:off x="258464" y="2457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C00D40-FA5C-F542-A424-05DB4B572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16443"/>
              </p:ext>
            </p:extLst>
          </p:nvPr>
        </p:nvGraphicFramePr>
        <p:xfrm>
          <a:off x="114715" y="4604130"/>
          <a:ext cx="680432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654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02778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DC986E1-D79A-F24C-99FF-D48B120468A5}"/>
              </a:ext>
            </a:extLst>
          </p:cNvPr>
          <p:cNvSpPr txBox="1"/>
          <p:nvPr/>
        </p:nvSpPr>
        <p:spPr>
          <a:xfrm>
            <a:off x="249496" y="42387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4C581-15F0-DC4A-978E-5B54D92C49D9}"/>
              </a:ext>
            </a:extLst>
          </p:cNvPr>
          <p:cNvSpPr txBox="1"/>
          <p:nvPr/>
        </p:nvSpPr>
        <p:spPr>
          <a:xfrm>
            <a:off x="855079" y="3167249"/>
            <a:ext cx="154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</a:t>
            </a:r>
            <a:r>
              <a:rPr lang="en-US" b="1" dirty="0" err="1" smtClean="0"/>
              <a:t>roup_By</a:t>
            </a:r>
            <a:r>
              <a:rPr lang="en-US" b="1" dirty="0" smtClean="0"/>
              <a:t>(G1)</a:t>
            </a:r>
            <a:endParaRPr lang="en-US" b="1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B60F862-093C-A84C-9969-EC8F1D03DB97}"/>
              </a:ext>
            </a:extLst>
          </p:cNvPr>
          <p:cNvSpPr/>
          <p:nvPr/>
        </p:nvSpPr>
        <p:spPr>
          <a:xfrm>
            <a:off x="958463" y="3553262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CDD7FA-0209-4248-856E-4C0E4CA86DF1}"/>
              </a:ext>
            </a:extLst>
          </p:cNvPr>
          <p:cNvSpPr txBox="1"/>
          <p:nvPr/>
        </p:nvSpPr>
        <p:spPr>
          <a:xfrm>
            <a:off x="854116" y="4864364"/>
            <a:ext cx="154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Group_By</a:t>
            </a:r>
            <a:r>
              <a:rPr lang="en-US" b="1" dirty="0" smtClean="0"/>
              <a:t>(G2)</a:t>
            </a:r>
            <a:endParaRPr lang="en-US" b="1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CE0CA18-634C-4D46-A41E-18082A6A0EB1}"/>
              </a:ext>
            </a:extLst>
          </p:cNvPr>
          <p:cNvSpPr/>
          <p:nvPr/>
        </p:nvSpPr>
        <p:spPr>
          <a:xfrm>
            <a:off x="984028" y="5250377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14E8EA2-7EF1-8A49-976E-663E8A1A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965992"/>
              </p:ext>
            </p:extLst>
          </p:nvPr>
        </p:nvGraphicFramePr>
        <p:xfrm>
          <a:off x="2353372" y="2823382"/>
          <a:ext cx="650434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982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6060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B8C03B3-3733-3843-8058-C32497C30C3A}"/>
              </a:ext>
            </a:extLst>
          </p:cNvPr>
          <p:cNvSpPr txBox="1"/>
          <p:nvPr/>
        </p:nvSpPr>
        <p:spPr>
          <a:xfrm>
            <a:off x="2472110" y="2457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1C2EB86-E104-6646-8F31-1EA7BF89F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61788"/>
              </p:ext>
            </p:extLst>
          </p:nvPr>
        </p:nvGraphicFramePr>
        <p:xfrm>
          <a:off x="2353374" y="4604130"/>
          <a:ext cx="650432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34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85092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0F45212-A5CF-194C-B55E-296EA6A76D55}"/>
              </a:ext>
            </a:extLst>
          </p:cNvPr>
          <p:cNvSpPr txBox="1"/>
          <p:nvPr/>
        </p:nvSpPr>
        <p:spPr>
          <a:xfrm>
            <a:off x="2463142" y="42387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FEE3D9-87C3-0E43-AE56-7CF06FD8D85D}"/>
              </a:ext>
            </a:extLst>
          </p:cNvPr>
          <p:cNvSpPr txBox="1"/>
          <p:nvPr/>
        </p:nvSpPr>
        <p:spPr>
          <a:xfrm>
            <a:off x="3026830" y="3167249"/>
            <a:ext cx="142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</a:t>
            </a:r>
            <a:r>
              <a:rPr lang="en-US" b="1" dirty="0" err="1" smtClean="0"/>
              <a:t>gg</a:t>
            </a:r>
            <a:r>
              <a:rPr lang="en-US" b="1" dirty="0" smtClean="0"/>
              <a:t>(SUM(X</a:t>
            </a:r>
            <a:r>
              <a:rPr lang="en-US" b="1" dirty="0"/>
              <a:t>))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9E0CFBC-88E1-684D-B501-A4910FC7ACDB}"/>
              </a:ext>
            </a:extLst>
          </p:cNvPr>
          <p:cNvSpPr/>
          <p:nvPr/>
        </p:nvSpPr>
        <p:spPr>
          <a:xfrm>
            <a:off x="3113363" y="3553262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1A7587-A465-2E4D-8F99-D3A72E1C588B}"/>
              </a:ext>
            </a:extLst>
          </p:cNvPr>
          <p:cNvSpPr txBox="1"/>
          <p:nvPr/>
        </p:nvSpPr>
        <p:spPr>
          <a:xfrm>
            <a:off x="3026830" y="4864364"/>
            <a:ext cx="141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</a:t>
            </a:r>
            <a:r>
              <a:rPr lang="en-US" b="1" dirty="0" err="1" smtClean="0"/>
              <a:t>gg</a:t>
            </a:r>
            <a:r>
              <a:rPr lang="en-US" b="1" dirty="0" smtClean="0"/>
              <a:t>(SUM(Y</a:t>
            </a:r>
            <a:r>
              <a:rPr lang="en-US" b="1" dirty="0"/>
              <a:t>))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056FACA-23C0-CB49-B7EB-6E023DFE5E7A}"/>
              </a:ext>
            </a:extLst>
          </p:cNvPr>
          <p:cNvSpPr/>
          <p:nvPr/>
        </p:nvSpPr>
        <p:spPr>
          <a:xfrm>
            <a:off x="3113363" y="5250377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DEEA14A-0BAA-C343-A1B7-D3A3E81DA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404867"/>
              </p:ext>
            </p:extLst>
          </p:nvPr>
        </p:nvGraphicFramePr>
        <p:xfrm>
          <a:off x="4508274" y="3273369"/>
          <a:ext cx="636962" cy="8428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5152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4181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181C9E-048A-5743-8EED-9E922A883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15161"/>
              </p:ext>
            </p:extLst>
          </p:nvPr>
        </p:nvGraphicFramePr>
        <p:xfrm>
          <a:off x="4503668" y="4962095"/>
          <a:ext cx="641568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3647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47921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06309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B32FF2B-CD0C-F641-8D7D-05493E13F524}"/>
              </a:ext>
            </a:extLst>
          </p:cNvPr>
          <p:cNvSpPr txBox="1"/>
          <p:nvPr/>
        </p:nvSpPr>
        <p:spPr>
          <a:xfrm>
            <a:off x="4627742" y="29465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BD907-1A32-014C-A9FE-43924FE855A2}"/>
              </a:ext>
            </a:extLst>
          </p:cNvPr>
          <p:cNvSpPr txBox="1"/>
          <p:nvPr/>
        </p:nvSpPr>
        <p:spPr>
          <a:xfrm>
            <a:off x="4627742" y="46536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16AB5B-B1C2-EF42-9CC3-B0EA7667FED3}"/>
              </a:ext>
            </a:extLst>
          </p:cNvPr>
          <p:cNvSpPr txBox="1"/>
          <p:nvPr/>
        </p:nvSpPr>
        <p:spPr>
          <a:xfrm>
            <a:off x="5062225" y="4220177"/>
            <a:ext cx="189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ijoin</a:t>
            </a:r>
            <a:r>
              <a:rPr lang="en-US" b="1" dirty="0" smtClean="0"/>
              <a:t>(T1.G1,T2.G2)</a:t>
            </a:r>
            <a:endParaRPr lang="en-US" b="1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4DA4AD2-4F69-AB4A-BD05-86FE287F3D51}"/>
              </a:ext>
            </a:extLst>
          </p:cNvPr>
          <p:cNvSpPr/>
          <p:nvPr/>
        </p:nvSpPr>
        <p:spPr>
          <a:xfrm>
            <a:off x="5454570" y="4608044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D3B38BC-C403-F34F-812E-6102A7400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61000"/>
              </p:ext>
            </p:extLst>
          </p:nvPr>
        </p:nvGraphicFramePr>
        <p:xfrm>
          <a:off x="7027789" y="4095295"/>
          <a:ext cx="182880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520394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878160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36731D9-3311-914A-81B3-070287C4409E}"/>
              </a:ext>
            </a:extLst>
          </p:cNvPr>
          <p:cNvSpPr txBox="1"/>
          <p:nvPr/>
        </p:nvSpPr>
        <p:spPr>
          <a:xfrm>
            <a:off x="8946967" y="4053841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select(G1, X, Y)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47A8557F-65DA-DD4F-9EDF-643F5FD40D6C}"/>
              </a:ext>
            </a:extLst>
          </p:cNvPr>
          <p:cNvSpPr/>
          <p:nvPr/>
        </p:nvSpPr>
        <p:spPr>
          <a:xfrm>
            <a:off x="9001416" y="4439854"/>
            <a:ext cx="1424662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7E36F59-A8F4-A845-9B83-1E5FD6FF2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17607"/>
              </p:ext>
            </p:extLst>
          </p:nvPr>
        </p:nvGraphicFramePr>
        <p:xfrm>
          <a:off x="10630070" y="4095295"/>
          <a:ext cx="137160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878160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EFF55D5-F66F-7A41-A9E3-FB08EA52AA6F}"/>
              </a:ext>
            </a:extLst>
          </p:cNvPr>
          <p:cNvSpPr txBox="1"/>
          <p:nvPr/>
        </p:nvSpPr>
        <p:spPr>
          <a:xfrm>
            <a:off x="177964" y="51790"/>
            <a:ext cx="370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+mj-lt"/>
              </a:rPr>
              <a:t>“Solving” the Table</a:t>
            </a:r>
            <a:endParaRPr lang="en-US" sz="36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357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 animBg="1"/>
      <p:bldP spid="19" grpId="0"/>
      <p:bldP spid="20" grpId="0" animBg="1"/>
      <p:bldP spid="22" grpId="0"/>
      <p:bldP spid="24" grpId="0"/>
      <p:bldP spid="25" grpId="0"/>
      <p:bldP spid="26" grpId="0" animBg="1"/>
      <p:bldP spid="27" grpId="0"/>
      <p:bldP spid="28" grpId="0" animBg="1"/>
      <p:bldP spid="31" grpId="0"/>
      <p:bldP spid="32" grpId="0"/>
      <p:bldP spid="33" grpId="0"/>
      <p:bldP spid="34" grpId="0" animBg="1"/>
      <p:bldP spid="36" grpId="0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2FEFF7-D518-B34D-88AE-BF83FDC6D2CF}"/>
              </a:ext>
            </a:extLst>
          </p:cNvPr>
          <p:cNvSpPr txBox="1"/>
          <p:nvPr/>
        </p:nvSpPr>
        <p:spPr>
          <a:xfrm>
            <a:off x="8856589" y="119648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????</a:t>
            </a:r>
            <a:endParaRPr lang="en-US" b="1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DC702A1-D0A6-E446-AD12-6004C0D9156A}"/>
              </a:ext>
            </a:extLst>
          </p:cNvPr>
          <p:cNvSpPr/>
          <p:nvPr/>
        </p:nvSpPr>
        <p:spPr>
          <a:xfrm>
            <a:off x="8671107" y="1535203"/>
            <a:ext cx="917977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6B41DD-DD24-464A-81C5-3DFDBE665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8183"/>
              </p:ext>
            </p:extLst>
          </p:nvPr>
        </p:nvGraphicFramePr>
        <p:xfrm>
          <a:off x="7069724" y="860107"/>
          <a:ext cx="638761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324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25521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z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521461-17E2-7745-BF0A-28AAC735C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476949"/>
              </p:ext>
            </p:extLst>
          </p:nvPr>
        </p:nvGraphicFramePr>
        <p:xfrm>
          <a:off x="9740425" y="1266820"/>
          <a:ext cx="2039823" cy="8528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5023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Sum(X)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Sum(Y)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A7DEBB-F405-864F-B795-59B6E1B199AE}"/>
              </a:ext>
            </a:extLst>
          </p:cNvPr>
          <p:cNvSpPr txBox="1"/>
          <p:nvPr/>
        </p:nvSpPr>
        <p:spPr>
          <a:xfrm>
            <a:off x="10777681" y="509028"/>
            <a:ext cx="782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Task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7E9884-981E-5D43-9DFE-8AF66499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88502"/>
              </p:ext>
            </p:extLst>
          </p:nvPr>
        </p:nvGraphicFramePr>
        <p:xfrm>
          <a:off x="7856909" y="840409"/>
          <a:ext cx="680324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1814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9851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BB71E8-F858-E344-9386-DD635DA0AC93}"/>
              </a:ext>
            </a:extLst>
          </p:cNvPr>
          <p:cNvSpPr txBox="1"/>
          <p:nvPr/>
        </p:nvSpPr>
        <p:spPr>
          <a:xfrm>
            <a:off x="7942189" y="471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157F9-9CF2-0B4B-8828-0980C0636119}"/>
              </a:ext>
            </a:extLst>
          </p:cNvPr>
          <p:cNvSpPr txBox="1"/>
          <p:nvPr/>
        </p:nvSpPr>
        <p:spPr>
          <a:xfrm>
            <a:off x="7165970" y="5090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CE3185-11D2-364E-A7FC-A11B13DE1B78}"/>
              </a:ext>
            </a:extLst>
          </p:cNvPr>
          <p:cNvSpPr/>
          <p:nvPr/>
        </p:nvSpPr>
        <p:spPr>
          <a:xfrm>
            <a:off x="6866792" y="413998"/>
            <a:ext cx="5064797" cy="2208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108EE1B-9DB5-7449-93A2-38F186C6B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765853"/>
              </p:ext>
            </p:extLst>
          </p:nvPr>
        </p:nvGraphicFramePr>
        <p:xfrm>
          <a:off x="114715" y="2823382"/>
          <a:ext cx="680432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8862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115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958F6C6-664C-3E49-AEA4-F9755B6CC9EB}"/>
              </a:ext>
            </a:extLst>
          </p:cNvPr>
          <p:cNvSpPr txBox="1"/>
          <p:nvPr/>
        </p:nvSpPr>
        <p:spPr>
          <a:xfrm>
            <a:off x="258464" y="2457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C00D40-FA5C-F542-A424-05DB4B572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16443"/>
              </p:ext>
            </p:extLst>
          </p:nvPr>
        </p:nvGraphicFramePr>
        <p:xfrm>
          <a:off x="114715" y="4604130"/>
          <a:ext cx="680432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654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02778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DC986E1-D79A-F24C-99FF-D48B120468A5}"/>
              </a:ext>
            </a:extLst>
          </p:cNvPr>
          <p:cNvSpPr txBox="1"/>
          <p:nvPr/>
        </p:nvSpPr>
        <p:spPr>
          <a:xfrm>
            <a:off x="249496" y="42387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4C581-15F0-DC4A-978E-5B54D92C49D9}"/>
              </a:ext>
            </a:extLst>
          </p:cNvPr>
          <p:cNvSpPr txBox="1"/>
          <p:nvPr/>
        </p:nvSpPr>
        <p:spPr>
          <a:xfrm>
            <a:off x="855079" y="3167249"/>
            <a:ext cx="154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</a:t>
            </a:r>
            <a:r>
              <a:rPr lang="en-US" b="1" dirty="0" err="1" smtClean="0"/>
              <a:t>roup_By</a:t>
            </a:r>
            <a:r>
              <a:rPr lang="en-US" b="1" dirty="0" smtClean="0"/>
              <a:t>(G1)</a:t>
            </a:r>
            <a:endParaRPr lang="en-US" b="1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B60F862-093C-A84C-9969-EC8F1D03DB97}"/>
              </a:ext>
            </a:extLst>
          </p:cNvPr>
          <p:cNvSpPr/>
          <p:nvPr/>
        </p:nvSpPr>
        <p:spPr>
          <a:xfrm>
            <a:off x="958463" y="3553262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CDD7FA-0209-4248-856E-4C0E4CA86DF1}"/>
              </a:ext>
            </a:extLst>
          </p:cNvPr>
          <p:cNvSpPr txBox="1"/>
          <p:nvPr/>
        </p:nvSpPr>
        <p:spPr>
          <a:xfrm>
            <a:off x="854116" y="4864364"/>
            <a:ext cx="154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Group_By</a:t>
            </a:r>
            <a:r>
              <a:rPr lang="en-US" b="1" dirty="0" smtClean="0"/>
              <a:t>(G2)</a:t>
            </a:r>
            <a:endParaRPr lang="en-US" b="1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CE0CA18-634C-4D46-A41E-18082A6A0EB1}"/>
              </a:ext>
            </a:extLst>
          </p:cNvPr>
          <p:cNvSpPr/>
          <p:nvPr/>
        </p:nvSpPr>
        <p:spPr>
          <a:xfrm>
            <a:off x="984028" y="5250377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14E8EA2-7EF1-8A49-976E-663E8A1A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965992"/>
              </p:ext>
            </p:extLst>
          </p:nvPr>
        </p:nvGraphicFramePr>
        <p:xfrm>
          <a:off x="2353372" y="2823382"/>
          <a:ext cx="650434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982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6060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B8C03B3-3733-3843-8058-C32497C30C3A}"/>
              </a:ext>
            </a:extLst>
          </p:cNvPr>
          <p:cNvSpPr txBox="1"/>
          <p:nvPr/>
        </p:nvSpPr>
        <p:spPr>
          <a:xfrm>
            <a:off x="2472110" y="2457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1C2EB86-E104-6646-8F31-1EA7BF89F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61788"/>
              </p:ext>
            </p:extLst>
          </p:nvPr>
        </p:nvGraphicFramePr>
        <p:xfrm>
          <a:off x="2353374" y="4604130"/>
          <a:ext cx="650432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34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85092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0F45212-A5CF-194C-B55E-296EA6A76D55}"/>
              </a:ext>
            </a:extLst>
          </p:cNvPr>
          <p:cNvSpPr txBox="1"/>
          <p:nvPr/>
        </p:nvSpPr>
        <p:spPr>
          <a:xfrm>
            <a:off x="2463142" y="42387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FEE3D9-87C3-0E43-AE56-7CF06FD8D85D}"/>
              </a:ext>
            </a:extLst>
          </p:cNvPr>
          <p:cNvSpPr txBox="1"/>
          <p:nvPr/>
        </p:nvSpPr>
        <p:spPr>
          <a:xfrm>
            <a:off x="3026830" y="3167249"/>
            <a:ext cx="142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</a:t>
            </a:r>
            <a:r>
              <a:rPr lang="en-US" b="1" dirty="0" err="1" smtClean="0"/>
              <a:t>gg</a:t>
            </a:r>
            <a:r>
              <a:rPr lang="en-US" b="1" dirty="0" smtClean="0"/>
              <a:t>(SUM(X</a:t>
            </a:r>
            <a:r>
              <a:rPr lang="en-US" b="1" dirty="0"/>
              <a:t>))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9E0CFBC-88E1-684D-B501-A4910FC7ACDB}"/>
              </a:ext>
            </a:extLst>
          </p:cNvPr>
          <p:cNvSpPr/>
          <p:nvPr/>
        </p:nvSpPr>
        <p:spPr>
          <a:xfrm>
            <a:off x="3113363" y="3553262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1A7587-A465-2E4D-8F99-D3A72E1C588B}"/>
              </a:ext>
            </a:extLst>
          </p:cNvPr>
          <p:cNvSpPr txBox="1"/>
          <p:nvPr/>
        </p:nvSpPr>
        <p:spPr>
          <a:xfrm>
            <a:off x="3026830" y="4864364"/>
            <a:ext cx="141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</a:t>
            </a:r>
            <a:r>
              <a:rPr lang="en-US" b="1" dirty="0" err="1" smtClean="0"/>
              <a:t>gg</a:t>
            </a:r>
            <a:r>
              <a:rPr lang="en-US" b="1" dirty="0" smtClean="0"/>
              <a:t>(SUM(Y</a:t>
            </a:r>
            <a:r>
              <a:rPr lang="en-US" b="1" dirty="0"/>
              <a:t>))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056FACA-23C0-CB49-B7EB-6E023DFE5E7A}"/>
              </a:ext>
            </a:extLst>
          </p:cNvPr>
          <p:cNvSpPr/>
          <p:nvPr/>
        </p:nvSpPr>
        <p:spPr>
          <a:xfrm>
            <a:off x="3113363" y="5250377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DEEA14A-0BAA-C343-A1B7-D3A3E81DA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404867"/>
              </p:ext>
            </p:extLst>
          </p:nvPr>
        </p:nvGraphicFramePr>
        <p:xfrm>
          <a:off x="4508274" y="3273369"/>
          <a:ext cx="636962" cy="8428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5152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4181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181C9E-048A-5743-8EED-9E922A883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15161"/>
              </p:ext>
            </p:extLst>
          </p:nvPr>
        </p:nvGraphicFramePr>
        <p:xfrm>
          <a:off x="4503668" y="4962095"/>
          <a:ext cx="641568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3647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47921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G2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06309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B32FF2B-CD0C-F641-8D7D-05493E13F524}"/>
              </a:ext>
            </a:extLst>
          </p:cNvPr>
          <p:cNvSpPr txBox="1"/>
          <p:nvPr/>
        </p:nvSpPr>
        <p:spPr>
          <a:xfrm>
            <a:off x="4627742" y="29465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BD907-1A32-014C-A9FE-43924FE855A2}"/>
              </a:ext>
            </a:extLst>
          </p:cNvPr>
          <p:cNvSpPr txBox="1"/>
          <p:nvPr/>
        </p:nvSpPr>
        <p:spPr>
          <a:xfrm>
            <a:off x="4627742" y="46536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16AB5B-B1C2-EF42-9CC3-B0EA7667FED3}"/>
              </a:ext>
            </a:extLst>
          </p:cNvPr>
          <p:cNvSpPr txBox="1"/>
          <p:nvPr/>
        </p:nvSpPr>
        <p:spPr>
          <a:xfrm>
            <a:off x="5062225" y="4220177"/>
            <a:ext cx="189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ijoin</a:t>
            </a:r>
            <a:r>
              <a:rPr lang="en-US" b="1" dirty="0" smtClean="0"/>
              <a:t>(T1.G1,T2.G2)</a:t>
            </a:r>
            <a:endParaRPr lang="en-US" b="1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4DA4AD2-4F69-AB4A-BD05-86FE287F3D51}"/>
              </a:ext>
            </a:extLst>
          </p:cNvPr>
          <p:cNvSpPr/>
          <p:nvPr/>
        </p:nvSpPr>
        <p:spPr>
          <a:xfrm>
            <a:off x="5454570" y="4608044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D3B38BC-C403-F34F-812E-6102A7400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61000"/>
              </p:ext>
            </p:extLst>
          </p:nvPr>
        </p:nvGraphicFramePr>
        <p:xfrm>
          <a:off x="7027789" y="4095295"/>
          <a:ext cx="182880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520394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878160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36731D9-3311-914A-81B3-070287C4409E}"/>
              </a:ext>
            </a:extLst>
          </p:cNvPr>
          <p:cNvSpPr txBox="1"/>
          <p:nvPr/>
        </p:nvSpPr>
        <p:spPr>
          <a:xfrm>
            <a:off x="8946967" y="4053841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select(G1, X, Y)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47A8557F-65DA-DD4F-9EDF-643F5FD40D6C}"/>
              </a:ext>
            </a:extLst>
          </p:cNvPr>
          <p:cNvSpPr/>
          <p:nvPr/>
        </p:nvSpPr>
        <p:spPr>
          <a:xfrm>
            <a:off x="9001416" y="4439854"/>
            <a:ext cx="1424662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7E36F59-A8F4-A845-9B83-1E5FD6FF2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17607"/>
              </p:ext>
            </p:extLst>
          </p:nvPr>
        </p:nvGraphicFramePr>
        <p:xfrm>
          <a:off x="10630070" y="4095295"/>
          <a:ext cx="137160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878160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EFF55D5-F66F-7A41-A9E3-FB08EA52AA6F}"/>
              </a:ext>
            </a:extLst>
          </p:cNvPr>
          <p:cNvSpPr txBox="1"/>
          <p:nvPr/>
        </p:nvSpPr>
        <p:spPr>
          <a:xfrm>
            <a:off x="177964" y="51790"/>
            <a:ext cx="4963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+mj-lt"/>
              </a:rPr>
              <a:t>“Solving” the Table in SQL</a:t>
            </a:r>
            <a:endParaRPr lang="en-US" sz="36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906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 animBg="1"/>
      <p:bldP spid="19" grpId="0"/>
      <p:bldP spid="20" grpId="0" animBg="1"/>
      <p:bldP spid="22" grpId="0"/>
      <p:bldP spid="24" grpId="0"/>
      <p:bldP spid="25" grpId="0"/>
      <p:bldP spid="26" grpId="0" animBg="1"/>
      <p:bldP spid="27" grpId="0"/>
      <p:bldP spid="28" grpId="0" animBg="1"/>
      <p:bldP spid="31" grpId="0"/>
      <p:bldP spid="32" grpId="0"/>
      <p:bldP spid="33" grpId="0"/>
      <p:bldP spid="34" grpId="0" animBg="1"/>
      <p:bldP spid="36" grpId="0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340606"/>
              </p:ext>
            </p:extLst>
          </p:nvPr>
        </p:nvGraphicFramePr>
        <p:xfrm>
          <a:off x="708464" y="1886275"/>
          <a:ext cx="853340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66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667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DE55E-5C43-1B46-9243-5E8A1998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49889"/>
              </p:ext>
            </p:extLst>
          </p:nvPr>
        </p:nvGraphicFramePr>
        <p:xfrm>
          <a:off x="2826789" y="1886275"/>
          <a:ext cx="523079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307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6F507361-2E34-9549-9258-3B51799E7046}"/>
              </a:ext>
            </a:extLst>
          </p:cNvPr>
          <p:cNvSpPr/>
          <p:nvPr/>
        </p:nvSpPr>
        <p:spPr>
          <a:xfrm>
            <a:off x="1766472" y="3362816"/>
            <a:ext cx="917977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33C37-62EC-414E-BE01-78C1A87DE990}"/>
              </a:ext>
            </a:extLst>
          </p:cNvPr>
          <p:cNvSpPr txBox="1"/>
          <p:nvPr/>
        </p:nvSpPr>
        <p:spPr>
          <a:xfrm>
            <a:off x="4932281" y="1958263"/>
            <a:ext cx="22236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Select in 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67F51-784E-D64F-9F7E-356C90FD69A6}"/>
              </a:ext>
            </a:extLst>
          </p:cNvPr>
          <p:cNvSpPr txBox="1"/>
          <p:nvPr/>
        </p:nvSpPr>
        <p:spPr>
          <a:xfrm>
            <a:off x="4926330" y="4244263"/>
            <a:ext cx="24432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Select in dplyr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CADB40-7F37-354E-9574-EF3247271031}"/>
              </a:ext>
            </a:extLst>
          </p:cNvPr>
          <p:cNvSpPr txBox="1"/>
          <p:nvPr/>
        </p:nvSpPr>
        <p:spPr>
          <a:xfrm>
            <a:off x="4932281" y="265363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F9717-73EF-314B-9690-1DC651BE2FE4}"/>
              </a:ext>
            </a:extLst>
          </p:cNvPr>
          <p:cNvSpPr txBox="1"/>
          <p:nvPr/>
        </p:nvSpPr>
        <p:spPr>
          <a:xfrm>
            <a:off x="4933543" y="4939636"/>
            <a:ext cx="3185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select(D)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9DB23-2CBF-4F06-A4B5-9ADD0F9AE23E}"/>
              </a:ext>
            </a:extLst>
          </p:cNvPr>
          <p:cNvSpPr txBox="1"/>
          <p:nvPr/>
        </p:nvSpPr>
        <p:spPr>
          <a:xfrm>
            <a:off x="333679" y="204288"/>
            <a:ext cx="4621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SELECT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74223" y="1958263"/>
            <a:ext cx="3042139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74223" y="4244263"/>
            <a:ext cx="3346353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7E42CBE-746E-304B-9EFD-B7DFF690AC42}"/>
              </a:ext>
            </a:extLst>
          </p:cNvPr>
          <p:cNvSpPr txBox="1"/>
          <p:nvPr/>
        </p:nvSpPr>
        <p:spPr>
          <a:xfrm>
            <a:off x="1880472" y="3272453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Filter(G </a:t>
            </a:r>
            <a:r>
              <a:rPr lang="en-US" b="1" dirty="0"/>
              <a:t>is not a)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CFEF2F-C1F2-F549-ACED-A73611F2176E}"/>
              </a:ext>
            </a:extLst>
          </p:cNvPr>
          <p:cNvSpPr/>
          <p:nvPr/>
        </p:nvSpPr>
        <p:spPr>
          <a:xfrm>
            <a:off x="1958039" y="3641785"/>
            <a:ext cx="1606291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CAF3A6A-1FAB-354A-8140-F94E47699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1112"/>
              </p:ext>
            </p:extLst>
          </p:nvPr>
        </p:nvGraphicFramePr>
        <p:xfrm>
          <a:off x="3915060" y="2689795"/>
          <a:ext cx="955362" cy="3291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7681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77681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16B4A3-0465-E846-B1EE-637A993B5330}"/>
              </a:ext>
            </a:extLst>
          </p:cNvPr>
          <p:cNvSpPr txBox="1"/>
          <p:nvPr/>
        </p:nvSpPr>
        <p:spPr>
          <a:xfrm>
            <a:off x="6683756" y="1871498"/>
            <a:ext cx="20907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Filter in 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5BC50-E54D-E04F-A008-7D9C8C6773B2}"/>
              </a:ext>
            </a:extLst>
          </p:cNvPr>
          <p:cNvSpPr txBox="1"/>
          <p:nvPr/>
        </p:nvSpPr>
        <p:spPr>
          <a:xfrm>
            <a:off x="6525698" y="4141621"/>
            <a:ext cx="2310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Filter in dplyr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E6EFB-49AF-404D-B197-B993ED692942}"/>
              </a:ext>
            </a:extLst>
          </p:cNvPr>
          <p:cNvSpPr txBox="1"/>
          <p:nvPr/>
        </p:nvSpPr>
        <p:spPr>
          <a:xfrm>
            <a:off x="6683756" y="2566872"/>
            <a:ext cx="2765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D, G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 G != 'a'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B26F4-B931-CF42-9124-55E70F76DF92}"/>
              </a:ext>
            </a:extLst>
          </p:cNvPr>
          <p:cNvSpPr txBox="1"/>
          <p:nvPr/>
        </p:nvSpPr>
        <p:spPr>
          <a:xfrm>
            <a:off x="6525698" y="4853676"/>
            <a:ext cx="387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%&gt;% filter(G != 'a')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DF90A-8E36-4745-BCF7-1FB1D8D4CCA5}"/>
              </a:ext>
            </a:extLst>
          </p:cNvPr>
          <p:cNvSpPr txBox="1"/>
          <p:nvPr/>
        </p:nvSpPr>
        <p:spPr>
          <a:xfrm>
            <a:off x="333679" y="204288"/>
            <a:ext cx="447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FILTER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25698" y="1871498"/>
            <a:ext cx="3042139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25698" y="4123322"/>
            <a:ext cx="3799673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85611"/>
              </p:ext>
            </p:extLst>
          </p:nvPr>
        </p:nvGraphicFramePr>
        <p:xfrm>
          <a:off x="708464" y="1886275"/>
          <a:ext cx="853340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66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667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21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F51D142F-B001-4983-81AE-88E6DEAC0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04706"/>
              </p:ext>
            </p:extLst>
          </p:nvPr>
        </p:nvGraphicFramePr>
        <p:xfrm>
          <a:off x="6606773" y="1139714"/>
          <a:ext cx="841906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095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095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99265"/>
              </p:ext>
            </p:extLst>
          </p:nvPr>
        </p:nvGraphicFramePr>
        <p:xfrm>
          <a:off x="1220458" y="1139714"/>
          <a:ext cx="841906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095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095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499302-3D83-934A-B0A5-A550B71F982F}"/>
              </a:ext>
            </a:extLst>
          </p:cNvPr>
          <p:cNvSpPr txBox="1"/>
          <p:nvPr/>
        </p:nvSpPr>
        <p:spPr>
          <a:xfrm>
            <a:off x="2441540" y="1317754"/>
            <a:ext cx="1662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Select</a:t>
            </a:r>
            <a:r>
              <a:rPr lang="en-US" sz="2800" b="1" dirty="0"/>
              <a:t> </a:t>
            </a:r>
            <a:r>
              <a:rPr lang="en-US" sz="2800" dirty="0"/>
              <a:t>(D)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DE55E-5C43-1B46-9243-5E8A1998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213557"/>
              </p:ext>
            </p:extLst>
          </p:nvPr>
        </p:nvGraphicFramePr>
        <p:xfrm>
          <a:off x="4515880" y="1139714"/>
          <a:ext cx="439560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95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6F507361-2E34-9549-9258-3B51799E7046}"/>
              </a:ext>
            </a:extLst>
          </p:cNvPr>
          <p:cNvSpPr/>
          <p:nvPr/>
        </p:nvSpPr>
        <p:spPr>
          <a:xfrm>
            <a:off x="2485977" y="2122494"/>
            <a:ext cx="1606291" cy="3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E42CBE-746E-304B-9EFD-B7DFF690AC42}"/>
              </a:ext>
            </a:extLst>
          </p:cNvPr>
          <p:cNvSpPr txBox="1"/>
          <p:nvPr/>
        </p:nvSpPr>
        <p:spPr>
          <a:xfrm>
            <a:off x="7836851" y="1263430"/>
            <a:ext cx="17668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Filter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dirty="0"/>
              <a:t>(G is not a)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CFEF2F-C1F2-F549-ACED-A73611F2176E}"/>
              </a:ext>
            </a:extLst>
          </p:cNvPr>
          <p:cNvSpPr/>
          <p:nvPr/>
        </p:nvSpPr>
        <p:spPr>
          <a:xfrm>
            <a:off x="7917121" y="2306681"/>
            <a:ext cx="1606291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CAF3A6A-1FAB-354A-8140-F94E47699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367710"/>
              </p:ext>
            </p:extLst>
          </p:nvPr>
        </p:nvGraphicFramePr>
        <p:xfrm>
          <a:off x="9903455" y="1483663"/>
          <a:ext cx="841906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93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8396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95992B6-B67B-FE4E-BAEA-14BA6BA1A211}"/>
              </a:ext>
            </a:extLst>
          </p:cNvPr>
          <p:cNvSpPr txBox="1"/>
          <p:nvPr/>
        </p:nvSpPr>
        <p:spPr>
          <a:xfrm>
            <a:off x="2310252" y="4324529"/>
            <a:ext cx="156164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Mutate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dirty="0"/>
              <a:t>(N = 2*D)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15AE471-0EA1-A140-9D53-69AAD3C3401F}"/>
              </a:ext>
            </a:extLst>
          </p:cNvPr>
          <p:cNvSpPr/>
          <p:nvPr/>
        </p:nvSpPr>
        <p:spPr>
          <a:xfrm>
            <a:off x="2259385" y="5398181"/>
            <a:ext cx="1606291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642067E-90E5-7745-83DE-90E77FE13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48299"/>
              </p:ext>
            </p:extLst>
          </p:nvPr>
        </p:nvGraphicFramePr>
        <p:xfrm>
          <a:off x="1220458" y="4138431"/>
          <a:ext cx="844474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3784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069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11BFF7E-4094-AE4E-B1A4-4EEA10095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121698"/>
              </p:ext>
            </p:extLst>
          </p:nvPr>
        </p:nvGraphicFramePr>
        <p:xfrm>
          <a:off x="4060129" y="4138431"/>
          <a:ext cx="1351062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354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0354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450354">
                  <a:extLst>
                    <a:ext uri="{9D8B030D-6E8A-4147-A177-3AD203B41FA5}">
                      <a16:colId xmlns:a16="http://schemas.microsoft.com/office/drawing/2014/main" val="3345340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FB46C33-669D-F44E-835D-358436B47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50339"/>
              </p:ext>
            </p:extLst>
          </p:nvPr>
        </p:nvGraphicFramePr>
        <p:xfrm>
          <a:off x="6606773" y="4138431"/>
          <a:ext cx="884596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997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4461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37" name="Right Arrow 36">
            <a:extLst>
              <a:ext uri="{FF2B5EF4-FFF2-40B4-BE49-F238E27FC236}">
                <a16:creationId xmlns:a16="http://schemas.microsoft.com/office/drawing/2014/main" id="{0A4F290C-A748-7745-9B69-450AE104E9EE}"/>
              </a:ext>
            </a:extLst>
          </p:cNvPr>
          <p:cNvSpPr/>
          <p:nvPr/>
        </p:nvSpPr>
        <p:spPr>
          <a:xfrm>
            <a:off x="7917121" y="5086252"/>
            <a:ext cx="1606291" cy="311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2E0164-54F0-DC49-ADD3-8FFA85B9CCBF}"/>
              </a:ext>
            </a:extLst>
          </p:cNvPr>
          <p:cNvSpPr txBox="1"/>
          <p:nvPr/>
        </p:nvSpPr>
        <p:spPr>
          <a:xfrm>
            <a:off x="7865705" y="4394242"/>
            <a:ext cx="17508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Sort</a:t>
            </a:r>
            <a:r>
              <a:rPr lang="en-US" sz="2800" b="1" dirty="0"/>
              <a:t> </a:t>
            </a:r>
            <a:r>
              <a:rPr lang="en-US" sz="2800" dirty="0"/>
              <a:t>(D, G)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1E4D9E9-F561-514A-B989-DBA0AFD22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99126"/>
              </p:ext>
            </p:extLst>
          </p:nvPr>
        </p:nvGraphicFramePr>
        <p:xfrm>
          <a:off x="9903455" y="4159767"/>
          <a:ext cx="960502" cy="24170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071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6978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F76D55E5-DFD9-0048-80B8-7B565508EF68}"/>
              </a:ext>
            </a:extLst>
          </p:cNvPr>
          <p:cNvGrpSpPr/>
          <p:nvPr/>
        </p:nvGrpSpPr>
        <p:grpSpPr>
          <a:xfrm>
            <a:off x="1682038" y="1484127"/>
            <a:ext cx="335497" cy="2093987"/>
            <a:chOff x="538805" y="999865"/>
            <a:chExt cx="312782" cy="2017392"/>
          </a:xfrm>
        </p:grpSpPr>
        <p:sp>
          <p:nvSpPr>
            <p:cNvPr id="40" name="&quot;No&quot; Symbol 39">
              <a:extLst>
                <a:ext uri="{FF2B5EF4-FFF2-40B4-BE49-F238E27FC236}">
                  <a16:creationId xmlns:a16="http://schemas.microsoft.com/office/drawing/2014/main" id="{124B5916-7AB1-7B41-954B-83DFA8A6261C}"/>
                </a:ext>
              </a:extLst>
            </p:cNvPr>
            <p:cNvSpPr/>
            <p:nvPr/>
          </p:nvSpPr>
          <p:spPr>
            <a:xfrm>
              <a:off x="545314" y="99986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&quot;No&quot; Symbol 40">
              <a:extLst>
                <a:ext uri="{FF2B5EF4-FFF2-40B4-BE49-F238E27FC236}">
                  <a16:creationId xmlns:a16="http://schemas.microsoft.com/office/drawing/2014/main" id="{792031F6-40D5-EC41-88B4-99C5329936E5}"/>
                </a:ext>
              </a:extLst>
            </p:cNvPr>
            <p:cNvSpPr/>
            <p:nvPr/>
          </p:nvSpPr>
          <p:spPr>
            <a:xfrm>
              <a:off x="545314" y="128252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&quot;No&quot; Symbol 41">
              <a:extLst>
                <a:ext uri="{FF2B5EF4-FFF2-40B4-BE49-F238E27FC236}">
                  <a16:creationId xmlns:a16="http://schemas.microsoft.com/office/drawing/2014/main" id="{1DA5FBCC-EDF1-5B47-9CD0-3618335DEDC7}"/>
                </a:ext>
              </a:extLst>
            </p:cNvPr>
            <p:cNvSpPr/>
            <p:nvPr/>
          </p:nvSpPr>
          <p:spPr>
            <a:xfrm>
              <a:off x="538805" y="1571647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&quot;No&quot; Symbol 42">
              <a:extLst>
                <a:ext uri="{FF2B5EF4-FFF2-40B4-BE49-F238E27FC236}">
                  <a16:creationId xmlns:a16="http://schemas.microsoft.com/office/drawing/2014/main" id="{4651F074-C5F4-2F47-8329-BB28F075A4B8}"/>
                </a:ext>
              </a:extLst>
            </p:cNvPr>
            <p:cNvSpPr/>
            <p:nvPr/>
          </p:nvSpPr>
          <p:spPr>
            <a:xfrm>
              <a:off x="538805" y="1854307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&quot;No&quot; Symbol 43">
              <a:extLst>
                <a:ext uri="{FF2B5EF4-FFF2-40B4-BE49-F238E27FC236}">
                  <a16:creationId xmlns:a16="http://schemas.microsoft.com/office/drawing/2014/main" id="{735CCB64-6E1D-4243-9EC4-AF8B31FE9BD0}"/>
                </a:ext>
              </a:extLst>
            </p:cNvPr>
            <p:cNvSpPr/>
            <p:nvPr/>
          </p:nvSpPr>
          <p:spPr>
            <a:xfrm>
              <a:off x="545314" y="2149891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5" name="&quot;No&quot; Symbol 44">
              <a:extLst>
                <a:ext uri="{FF2B5EF4-FFF2-40B4-BE49-F238E27FC236}">
                  <a16:creationId xmlns:a16="http://schemas.microsoft.com/office/drawing/2014/main" id="{837437F7-E9FA-BF42-9EA2-25CDAE00EBF8}"/>
                </a:ext>
              </a:extLst>
            </p:cNvPr>
            <p:cNvSpPr/>
            <p:nvPr/>
          </p:nvSpPr>
          <p:spPr>
            <a:xfrm>
              <a:off x="545314" y="2432551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6" name="&quot;No&quot; Symbol 45">
              <a:extLst>
                <a:ext uri="{FF2B5EF4-FFF2-40B4-BE49-F238E27FC236}">
                  <a16:creationId xmlns:a16="http://schemas.microsoft.com/office/drawing/2014/main" id="{B9BE30B1-794C-B140-AEC9-38024858846D}"/>
                </a:ext>
              </a:extLst>
            </p:cNvPr>
            <p:cNvSpPr/>
            <p:nvPr/>
          </p:nvSpPr>
          <p:spPr>
            <a:xfrm>
              <a:off x="545314" y="272813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551CAF5-0AA0-AF4A-8710-C1B4B8E2016C}"/>
              </a:ext>
            </a:extLst>
          </p:cNvPr>
          <p:cNvGrpSpPr/>
          <p:nvPr/>
        </p:nvGrpSpPr>
        <p:grpSpPr>
          <a:xfrm>
            <a:off x="6667524" y="1454900"/>
            <a:ext cx="719655" cy="622718"/>
            <a:chOff x="3812413" y="993403"/>
            <a:chExt cx="619735" cy="573661"/>
          </a:xfrm>
        </p:grpSpPr>
        <p:sp>
          <p:nvSpPr>
            <p:cNvPr id="48" name="&quot;No&quot; Symbol 47">
              <a:extLst>
                <a:ext uri="{FF2B5EF4-FFF2-40B4-BE49-F238E27FC236}">
                  <a16:creationId xmlns:a16="http://schemas.microsoft.com/office/drawing/2014/main" id="{093A9808-27C8-B64F-8A5A-938FED11F40E}"/>
                </a:ext>
              </a:extLst>
            </p:cNvPr>
            <p:cNvSpPr/>
            <p:nvPr/>
          </p:nvSpPr>
          <p:spPr>
            <a:xfrm>
              <a:off x="3812413" y="993403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&quot;No&quot; Symbol 48">
              <a:extLst>
                <a:ext uri="{FF2B5EF4-FFF2-40B4-BE49-F238E27FC236}">
                  <a16:creationId xmlns:a16="http://schemas.microsoft.com/office/drawing/2014/main" id="{6FC68599-CFEB-2648-9C28-93F94450A7C5}"/>
                </a:ext>
              </a:extLst>
            </p:cNvPr>
            <p:cNvSpPr/>
            <p:nvPr/>
          </p:nvSpPr>
          <p:spPr>
            <a:xfrm>
              <a:off x="4116406" y="993403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&quot;No&quot; Symbol 49">
              <a:extLst>
                <a:ext uri="{FF2B5EF4-FFF2-40B4-BE49-F238E27FC236}">
                  <a16:creationId xmlns:a16="http://schemas.microsoft.com/office/drawing/2014/main" id="{C6DECE54-406D-9248-BFDD-A733F8FC31D5}"/>
                </a:ext>
              </a:extLst>
            </p:cNvPr>
            <p:cNvSpPr/>
            <p:nvPr/>
          </p:nvSpPr>
          <p:spPr>
            <a:xfrm>
              <a:off x="3821882" y="1277942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&quot;No&quot; Symbol 50">
              <a:extLst>
                <a:ext uri="{FF2B5EF4-FFF2-40B4-BE49-F238E27FC236}">
                  <a16:creationId xmlns:a16="http://schemas.microsoft.com/office/drawing/2014/main" id="{43CC5712-5F98-754D-86B9-EC1E6AA7D194}"/>
                </a:ext>
              </a:extLst>
            </p:cNvPr>
            <p:cNvSpPr/>
            <p:nvPr/>
          </p:nvSpPr>
          <p:spPr>
            <a:xfrm>
              <a:off x="4125875" y="1277942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4B8AA85-6689-3244-9F3C-D06544045BA2}"/>
              </a:ext>
            </a:extLst>
          </p:cNvPr>
          <p:cNvSpPr txBox="1"/>
          <p:nvPr/>
        </p:nvSpPr>
        <p:spPr>
          <a:xfrm>
            <a:off x="333679" y="204288"/>
            <a:ext cx="4846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Actions on a Single Table</a:t>
            </a:r>
          </a:p>
        </p:txBody>
      </p:sp>
    </p:spTree>
    <p:extLst>
      <p:ext uri="{BB962C8B-B14F-4D97-AF65-F5344CB8AC3E}">
        <p14:creationId xmlns:p14="http://schemas.microsoft.com/office/powerpoint/2010/main" val="39546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/>
      <p:bldP spid="13" grpId="0" animBg="1"/>
      <p:bldP spid="19" grpId="0"/>
      <p:bldP spid="20" grpId="0" animBg="1"/>
      <p:bldP spid="37" grpId="0" animBg="1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95992B6-B67B-FE4E-BAEA-14BA6BA1A211}"/>
              </a:ext>
            </a:extLst>
          </p:cNvPr>
          <p:cNvSpPr txBox="1"/>
          <p:nvPr/>
        </p:nvSpPr>
        <p:spPr>
          <a:xfrm>
            <a:off x="1705213" y="2474286"/>
            <a:ext cx="178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utate(N </a:t>
            </a:r>
            <a:r>
              <a:rPr lang="en-US" b="1" dirty="0"/>
              <a:t>= 2*D)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15AE471-0EA1-A140-9D53-69AAD3C3401F}"/>
              </a:ext>
            </a:extLst>
          </p:cNvPr>
          <p:cNvSpPr/>
          <p:nvPr/>
        </p:nvSpPr>
        <p:spPr>
          <a:xfrm>
            <a:off x="1782780" y="2843618"/>
            <a:ext cx="1606291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11BFF7E-4094-AE4E-B1A4-4EEA10095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842657"/>
              </p:ext>
            </p:extLst>
          </p:nvPr>
        </p:nvGraphicFramePr>
        <p:xfrm>
          <a:off x="3505367" y="1885822"/>
          <a:ext cx="1479871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237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2031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3345340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F75864E-30E3-F348-96F4-8EDA41F110F0}"/>
              </a:ext>
            </a:extLst>
          </p:cNvPr>
          <p:cNvSpPr txBox="1"/>
          <p:nvPr/>
        </p:nvSpPr>
        <p:spPr>
          <a:xfrm>
            <a:off x="6259919" y="1958263"/>
            <a:ext cx="24472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Mutate in SQL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46CE24-8006-9B4C-89E7-64D908625D56}"/>
              </a:ext>
            </a:extLst>
          </p:cNvPr>
          <p:cNvSpPr txBox="1"/>
          <p:nvPr/>
        </p:nvSpPr>
        <p:spPr>
          <a:xfrm>
            <a:off x="6259919" y="4317228"/>
            <a:ext cx="26668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Mutate in dplyr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ECCA33-DA98-E04C-89C8-2048641C3106}"/>
              </a:ext>
            </a:extLst>
          </p:cNvPr>
          <p:cNvSpPr txBox="1"/>
          <p:nvPr/>
        </p:nvSpPr>
        <p:spPr>
          <a:xfrm>
            <a:off x="6259919" y="2653637"/>
            <a:ext cx="5032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D, G, 2*D AS N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8D0F9B-04DB-9A4F-9E43-540A75FDE0B7}"/>
              </a:ext>
            </a:extLst>
          </p:cNvPr>
          <p:cNvSpPr txBox="1"/>
          <p:nvPr/>
        </p:nvSpPr>
        <p:spPr>
          <a:xfrm>
            <a:off x="6259919" y="5036929"/>
            <a:ext cx="45704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mutate(N = 2*D)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77112-41C6-4803-A67F-743DC5984698}"/>
              </a:ext>
            </a:extLst>
          </p:cNvPr>
          <p:cNvSpPr txBox="1"/>
          <p:nvPr/>
        </p:nvSpPr>
        <p:spPr>
          <a:xfrm>
            <a:off x="333679" y="204288"/>
            <a:ext cx="484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MUTATE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65365"/>
              </p:ext>
            </p:extLst>
          </p:nvPr>
        </p:nvGraphicFramePr>
        <p:xfrm>
          <a:off x="708464" y="1886275"/>
          <a:ext cx="853340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66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667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153929" y="1886275"/>
            <a:ext cx="5106525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53928" y="4317228"/>
            <a:ext cx="5106525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85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FB46C33-669D-F44E-835D-358436B47A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9888" y="2419929"/>
          <a:ext cx="54864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0005FC8-E9F0-FE42-808C-5B0F3DA4E3C0}"/>
              </a:ext>
            </a:extLst>
          </p:cNvPr>
          <p:cNvSpPr txBox="1"/>
          <p:nvPr/>
        </p:nvSpPr>
        <p:spPr>
          <a:xfrm>
            <a:off x="1800073" y="2991711"/>
            <a:ext cx="110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sort(D, G)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A4F290C-A748-7745-9B69-450AE104E9EE}"/>
              </a:ext>
            </a:extLst>
          </p:cNvPr>
          <p:cNvSpPr/>
          <p:nvPr/>
        </p:nvSpPr>
        <p:spPr>
          <a:xfrm>
            <a:off x="1889691" y="3377724"/>
            <a:ext cx="917977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2E0164-54F0-DC49-ADD3-8FFA85B9CCBF}"/>
              </a:ext>
            </a:extLst>
          </p:cNvPr>
          <p:cNvSpPr txBox="1"/>
          <p:nvPr/>
        </p:nvSpPr>
        <p:spPr>
          <a:xfrm>
            <a:off x="1992652" y="1958263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1E4D9E9-F561-514A-B989-DBA0AFD227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9218" y="2419928"/>
          <a:ext cx="54864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F17FA7-5923-6941-8D97-DB72735F6C92}"/>
              </a:ext>
            </a:extLst>
          </p:cNvPr>
          <p:cNvSpPr txBox="1"/>
          <p:nvPr/>
        </p:nvSpPr>
        <p:spPr>
          <a:xfrm>
            <a:off x="4932281" y="1958263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 in 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624E0-A45F-794E-8AE0-07EF42A736B3}"/>
              </a:ext>
            </a:extLst>
          </p:cNvPr>
          <p:cNvSpPr txBox="1"/>
          <p:nvPr/>
        </p:nvSpPr>
        <p:spPr>
          <a:xfrm>
            <a:off x="8977982" y="1958263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 in dplyr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0C809-6026-B142-B8D3-3870BCE6F054}"/>
              </a:ext>
            </a:extLst>
          </p:cNvPr>
          <p:cNvSpPr txBox="1"/>
          <p:nvPr/>
        </p:nvSpPr>
        <p:spPr>
          <a:xfrm>
            <a:off x="4732707" y="2668545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D, 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30DA9-35E6-C541-A23B-2F6729FCD52A}"/>
              </a:ext>
            </a:extLst>
          </p:cNvPr>
          <p:cNvSpPr txBox="1"/>
          <p:nvPr/>
        </p:nvSpPr>
        <p:spPr>
          <a:xfrm>
            <a:off x="8589254" y="2668545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arrange(D, 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F8F8A-5EAE-445F-AD48-9C37ED89F351}"/>
              </a:ext>
            </a:extLst>
          </p:cNvPr>
          <p:cNvSpPr txBox="1"/>
          <p:nvPr/>
        </p:nvSpPr>
        <p:spPr>
          <a:xfrm>
            <a:off x="333679" y="204288"/>
            <a:ext cx="4272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SORT in SQL and </a:t>
            </a:r>
            <a:r>
              <a:rPr lang="en-US" sz="3600" dirty="0" err="1">
                <a:latin typeface="+mj-lt"/>
              </a:rPr>
              <a:t>dplyr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834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BB8D1A9-48E9-D34D-B94D-D2D45329D2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811" y="2419928"/>
          <a:ext cx="54864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1DA2362-F017-9541-A654-6AB6098CC44A}"/>
              </a:ext>
            </a:extLst>
          </p:cNvPr>
          <p:cNvSpPr txBox="1"/>
          <p:nvPr/>
        </p:nvSpPr>
        <p:spPr>
          <a:xfrm>
            <a:off x="1571996" y="2991710"/>
            <a:ext cx="149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agg(mean(D))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D078B6ED-B48A-0D42-BB88-3D00CBC481DE}"/>
              </a:ext>
            </a:extLst>
          </p:cNvPr>
          <p:cNvSpPr/>
          <p:nvPr/>
        </p:nvSpPr>
        <p:spPr>
          <a:xfrm>
            <a:off x="1658529" y="3377723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124C19-9D93-114A-B2D7-FC17625AA315}"/>
              </a:ext>
            </a:extLst>
          </p:cNvPr>
          <p:cNvSpPr txBox="1"/>
          <p:nvPr/>
        </p:nvSpPr>
        <p:spPr>
          <a:xfrm>
            <a:off x="1527140" y="195826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Aggregate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B4D8867-4433-1749-BACD-77689FEC6B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76170" y="3316951"/>
          <a:ext cx="922366" cy="54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236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Mean(D)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3.71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59E3A9C-98F4-9045-B8B8-23D3BAF9A6CF}"/>
              </a:ext>
            </a:extLst>
          </p:cNvPr>
          <p:cNvSpPr txBox="1"/>
          <p:nvPr/>
        </p:nvSpPr>
        <p:spPr>
          <a:xfrm>
            <a:off x="4932281" y="1958263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 in 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F1F87-9025-1345-8232-6BB330296559}"/>
              </a:ext>
            </a:extLst>
          </p:cNvPr>
          <p:cNvSpPr txBox="1"/>
          <p:nvPr/>
        </p:nvSpPr>
        <p:spPr>
          <a:xfrm>
            <a:off x="8977982" y="1958263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 in dplyr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733AF-7767-2647-BFD6-3A07284B3D24}"/>
              </a:ext>
            </a:extLst>
          </p:cNvPr>
          <p:cNvSpPr txBox="1"/>
          <p:nvPr/>
        </p:nvSpPr>
        <p:spPr>
          <a:xfrm>
            <a:off x="4730752" y="2668544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65CDB-715A-6E43-96E4-238633996C30}"/>
              </a:ext>
            </a:extLst>
          </p:cNvPr>
          <p:cNvSpPr txBox="1"/>
          <p:nvPr/>
        </p:nvSpPr>
        <p:spPr>
          <a:xfrm>
            <a:off x="8244608" y="2668544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summarise(mean(D))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18FC9F-4F01-4827-9AF6-946BE3707243}"/>
              </a:ext>
            </a:extLst>
          </p:cNvPr>
          <p:cNvSpPr txBox="1"/>
          <p:nvPr/>
        </p:nvSpPr>
        <p:spPr>
          <a:xfrm>
            <a:off x="333679" y="166188"/>
            <a:ext cx="783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GROUP and AGGREGATE in SQL and </a:t>
            </a:r>
            <a:r>
              <a:rPr lang="en-US" sz="3600" dirty="0" err="1">
                <a:latin typeface="+mj-lt"/>
              </a:rPr>
              <a:t>dplyr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5298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A480F905-859C-224C-8672-355487CA0B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7830" y="2913389"/>
          <a:ext cx="548640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E0B1975-0C28-6C49-B4FA-1429F33A6AC0}"/>
              </a:ext>
            </a:extLst>
          </p:cNvPr>
          <p:cNvSpPr txBox="1"/>
          <p:nvPr/>
        </p:nvSpPr>
        <p:spPr>
          <a:xfrm>
            <a:off x="849259" y="3257256"/>
            <a:ext cx="138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group_by(G)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16E48A9-8380-7848-86C8-8DFF8522B9FB}"/>
              </a:ext>
            </a:extLst>
          </p:cNvPr>
          <p:cNvSpPr/>
          <p:nvPr/>
        </p:nvSpPr>
        <p:spPr>
          <a:xfrm>
            <a:off x="935792" y="3643269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456BD112-518B-0042-9A7C-6E677184DC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1173" y="2913389"/>
          <a:ext cx="548640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F2C9EB45-C857-0D41-91B1-CBA318DB52CE}"/>
              </a:ext>
            </a:extLst>
          </p:cNvPr>
          <p:cNvSpPr txBox="1"/>
          <p:nvPr/>
        </p:nvSpPr>
        <p:spPr>
          <a:xfrm>
            <a:off x="2873082" y="3257256"/>
            <a:ext cx="133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agg(sum(X))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07375F3E-F45E-9248-AAC7-9BF00A1A83BE}"/>
              </a:ext>
            </a:extLst>
          </p:cNvPr>
          <p:cNvSpPr/>
          <p:nvPr/>
        </p:nvSpPr>
        <p:spPr>
          <a:xfrm>
            <a:off x="2959615" y="3643269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E69532F-FB93-6C4D-A402-F6C601F020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54526" y="3363376"/>
          <a:ext cx="548640" cy="8428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F6D93EBB-A9FA-9047-913A-D81C0C7A9114}"/>
              </a:ext>
            </a:extLst>
          </p:cNvPr>
          <p:cNvSpPr txBox="1"/>
          <p:nvPr/>
        </p:nvSpPr>
        <p:spPr>
          <a:xfrm>
            <a:off x="1062881" y="1958263"/>
            <a:ext cx="2891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Group and Aggregate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4E8208-8BFD-B046-9B93-295E10224E59}"/>
              </a:ext>
            </a:extLst>
          </p:cNvPr>
          <p:cNvSpPr txBox="1"/>
          <p:nvPr/>
        </p:nvSpPr>
        <p:spPr>
          <a:xfrm>
            <a:off x="5873314" y="1958263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 in 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11E9B-1D5D-5644-B05C-EF885385BAE5}"/>
              </a:ext>
            </a:extLst>
          </p:cNvPr>
          <p:cNvSpPr txBox="1"/>
          <p:nvPr/>
        </p:nvSpPr>
        <p:spPr>
          <a:xfrm>
            <a:off x="8977982" y="1958263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 in dplyr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5E616-D0E2-D44E-B03C-92C3DAB3E08A}"/>
              </a:ext>
            </a:extLst>
          </p:cNvPr>
          <p:cNvSpPr txBox="1"/>
          <p:nvPr/>
        </p:nvSpPr>
        <p:spPr>
          <a:xfrm>
            <a:off x="5673740" y="2668545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72389-53F9-7C43-B278-D6F02BC9C69A}"/>
              </a:ext>
            </a:extLst>
          </p:cNvPr>
          <p:cNvSpPr txBox="1"/>
          <p:nvPr/>
        </p:nvSpPr>
        <p:spPr>
          <a:xfrm>
            <a:off x="8589254" y="2668545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group_by(G)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summarise(sum(X))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73481D-53D5-4174-B466-30E15027219F}"/>
              </a:ext>
            </a:extLst>
          </p:cNvPr>
          <p:cNvSpPr txBox="1"/>
          <p:nvPr/>
        </p:nvSpPr>
        <p:spPr>
          <a:xfrm>
            <a:off x="333679" y="166188"/>
            <a:ext cx="783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GROUP and AGGREGATE in SQL and </a:t>
            </a:r>
            <a:r>
              <a:rPr lang="en-US" sz="3600" dirty="0" err="1">
                <a:latin typeface="+mj-lt"/>
              </a:rPr>
              <a:t>dplyr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2802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26050-B569-094A-958E-F9575D1D90CB}"/>
              </a:ext>
            </a:extLst>
          </p:cNvPr>
          <p:cNvSpPr txBox="1"/>
          <p:nvPr/>
        </p:nvSpPr>
        <p:spPr>
          <a:xfrm>
            <a:off x="1363851" y="1797803"/>
            <a:ext cx="4229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%&gt;% f </a:t>
            </a:r>
            <a:r>
              <a:rPr lang="en-US" sz="3200" dirty="0">
                <a:cs typeface="Consolas" panose="020B0609020204030204" pitchFamily="49" charset="0"/>
              </a:rPr>
              <a:t>means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f(x)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21B24-6B8E-394E-AA0A-7040A9FDEEFA}"/>
              </a:ext>
            </a:extLst>
          </p:cNvPr>
          <p:cNvSpPr txBox="1"/>
          <p:nvPr/>
        </p:nvSpPr>
        <p:spPr>
          <a:xfrm>
            <a:off x="1363851" y="2756115"/>
            <a:ext cx="5585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%&gt;% g(2) </a:t>
            </a:r>
            <a:r>
              <a:rPr lang="en-US" sz="3200" dirty="0">
                <a:cs typeface="Consolas" panose="020B0609020204030204" pitchFamily="49" charset="0"/>
              </a:rPr>
              <a:t>means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g(y,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03CD1-6230-794C-B0E1-AADA995D96D3}"/>
              </a:ext>
            </a:extLst>
          </p:cNvPr>
          <p:cNvSpPr txBox="1"/>
          <p:nvPr/>
        </p:nvSpPr>
        <p:spPr>
          <a:xfrm>
            <a:off x="1363851" y="3714427"/>
            <a:ext cx="6965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%&gt;% h(2,3)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means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h(z, 2, 3)</a:t>
            </a:r>
          </a:p>
        </p:txBody>
      </p:sp>
    </p:spTree>
    <p:extLst>
      <p:ext uri="{BB962C8B-B14F-4D97-AF65-F5344CB8AC3E}">
        <p14:creationId xmlns:p14="http://schemas.microsoft.com/office/powerpoint/2010/main" val="3425533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122022-7A2A-A34A-B50F-0EE4616EF2F2}"/>
              </a:ext>
            </a:extLst>
          </p:cNvPr>
          <p:cNvSpPr txBox="1"/>
          <p:nvPr/>
        </p:nvSpPr>
        <p:spPr>
          <a:xfrm>
            <a:off x="852862" y="275271"/>
            <a:ext cx="2670924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Piping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(x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%&gt;% f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%&gt;% g(2)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%&gt;% h(2,3)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-&gt; 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30333-31A2-2347-989B-B581F6A08677}"/>
              </a:ext>
            </a:extLst>
          </p:cNvPr>
          <p:cNvSpPr txBox="1"/>
          <p:nvPr/>
        </p:nvSpPr>
        <p:spPr>
          <a:xfrm>
            <a:off x="7995778" y="4071150"/>
            <a:ext cx="40270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Functional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ans &lt;- h(g(f(x),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  2),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2,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6C9255-05D7-824B-80C5-F01E14652A4B}"/>
              </a:ext>
            </a:extLst>
          </p:cNvPr>
          <p:cNvSpPr txBox="1"/>
          <p:nvPr/>
        </p:nvSpPr>
        <p:spPr>
          <a:xfrm>
            <a:off x="4690193" y="197964"/>
            <a:ext cx="4253087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Imperative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t1 &lt;- f(x)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t2 &lt;- g(t1, 2)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ans &lt;- h(t2, 2, 3)</a:t>
            </a:r>
          </a:p>
          <a:p>
            <a:endParaRPr lang="en-US" sz="3200" b="1" dirty="0">
              <a:latin typeface="+mj-lt"/>
            </a:endParaRPr>
          </a:p>
          <a:p>
            <a:endParaRPr lang="en-US" sz="32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AFF8C-1E9E-0A4E-AC31-F8CDB876CEF3}"/>
              </a:ext>
            </a:extLst>
          </p:cNvPr>
          <p:cNvSpPr txBox="1"/>
          <p:nvPr/>
        </p:nvSpPr>
        <p:spPr>
          <a:xfrm>
            <a:off x="755461" y="4071150"/>
            <a:ext cx="606127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Functional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ans &lt;- h(g(f(x), 2), 2, 3)</a:t>
            </a:r>
          </a:p>
        </p:txBody>
      </p:sp>
    </p:spTree>
    <p:extLst>
      <p:ext uri="{BB962C8B-B14F-4D97-AF65-F5344CB8AC3E}">
        <p14:creationId xmlns:p14="http://schemas.microsoft.com/office/powerpoint/2010/main" val="3302387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26050-B569-094A-958E-F9575D1D90CB}"/>
              </a:ext>
            </a:extLst>
          </p:cNvPr>
          <p:cNvSpPr txBox="1"/>
          <p:nvPr/>
        </p:nvSpPr>
        <p:spPr>
          <a:xfrm>
            <a:off x="1363851" y="812918"/>
            <a:ext cx="22188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</a:t>
            </a: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g(2)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-&gt; a</a:t>
            </a: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03CD1-6230-794C-B0E1-AADA995D96D3}"/>
              </a:ext>
            </a:extLst>
          </p:cNvPr>
          <p:cNvSpPr txBox="1"/>
          <p:nvPr/>
        </p:nvSpPr>
        <p:spPr>
          <a:xfrm>
            <a:off x="5977654" y="4104993"/>
            <a:ext cx="5609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b &lt;-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2)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2, 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BDF57-90B2-3E4A-86AA-8ED78B4A6201}"/>
              </a:ext>
            </a:extLst>
          </p:cNvPr>
          <p:cNvSpPr/>
          <p:nvPr/>
        </p:nvSpPr>
        <p:spPr>
          <a:xfrm>
            <a:off x="4202589" y="1305360"/>
            <a:ext cx="1290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means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01C32-5E8D-A14C-B12A-AF8DD8371833}"/>
              </a:ext>
            </a:extLst>
          </p:cNvPr>
          <p:cNvSpPr/>
          <p:nvPr/>
        </p:nvSpPr>
        <p:spPr>
          <a:xfrm>
            <a:off x="5977654" y="1305360"/>
            <a:ext cx="3575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 &lt;- 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2)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FAFB0-09E6-FF40-8805-91C0689E25F6}"/>
              </a:ext>
            </a:extLst>
          </p:cNvPr>
          <p:cNvSpPr/>
          <p:nvPr/>
        </p:nvSpPr>
        <p:spPr>
          <a:xfrm>
            <a:off x="1363851" y="312011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</a:t>
            </a: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g(2)</a:t>
            </a: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h(2,3)</a:t>
            </a: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-&gt; b</a:t>
            </a: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21202-720A-A649-9749-7C095151A12A}"/>
              </a:ext>
            </a:extLst>
          </p:cNvPr>
          <p:cNvSpPr/>
          <p:nvPr/>
        </p:nvSpPr>
        <p:spPr>
          <a:xfrm>
            <a:off x="4202589" y="4104994"/>
            <a:ext cx="1314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means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5421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DA646A-64B8-1B4B-BB2C-2F3E24FB6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59554"/>
              </p:ext>
            </p:extLst>
          </p:nvPr>
        </p:nvGraphicFramePr>
        <p:xfrm>
          <a:off x="917423" y="2782832"/>
          <a:ext cx="82296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6F292C-BF01-CC42-9E41-066DD7FF1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5153"/>
              </p:ext>
            </p:extLst>
          </p:nvPr>
        </p:nvGraphicFramePr>
        <p:xfrm>
          <a:off x="917423" y="4336546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C77114-E443-2348-B280-07CB343D72E2}"/>
              </a:ext>
            </a:extLst>
          </p:cNvPr>
          <p:cNvSpPr txBox="1"/>
          <p:nvPr/>
        </p:nvSpPr>
        <p:spPr>
          <a:xfrm>
            <a:off x="1812803" y="3515003"/>
            <a:ext cx="13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union(T1,T2)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57702C9-1012-6A4F-A601-C5458A5B76BB}"/>
              </a:ext>
            </a:extLst>
          </p:cNvPr>
          <p:cNvSpPr/>
          <p:nvPr/>
        </p:nvSpPr>
        <p:spPr>
          <a:xfrm>
            <a:off x="1908038" y="3884335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460F7-0936-6F40-92A5-0A584A578453}"/>
              </a:ext>
            </a:extLst>
          </p:cNvPr>
          <p:cNvSpPr txBox="1"/>
          <p:nvPr/>
        </p:nvSpPr>
        <p:spPr>
          <a:xfrm>
            <a:off x="1923355" y="2223288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836EE-5963-0D40-B399-813F05AD595B}"/>
              </a:ext>
            </a:extLst>
          </p:cNvPr>
          <p:cNvSpPr txBox="1"/>
          <p:nvPr/>
        </p:nvSpPr>
        <p:spPr>
          <a:xfrm>
            <a:off x="1084559" y="39672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4BEFE-EF25-AB4F-A217-BD6F43088CD1}"/>
              </a:ext>
            </a:extLst>
          </p:cNvPr>
          <p:cNvSpPr txBox="1"/>
          <p:nvPr/>
        </p:nvSpPr>
        <p:spPr>
          <a:xfrm>
            <a:off x="1078652" y="2413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B06822-80F0-FA44-AFF7-495069EE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636772"/>
              </p:ext>
            </p:extLst>
          </p:nvPr>
        </p:nvGraphicFramePr>
        <p:xfrm>
          <a:off x="3139251" y="3114392"/>
          <a:ext cx="822960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5001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543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F8648F-3427-1848-BC03-9D1E5D41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189477"/>
              </p:ext>
            </p:extLst>
          </p:nvPr>
        </p:nvGraphicFramePr>
        <p:xfrm>
          <a:off x="4548495" y="2782832"/>
          <a:ext cx="82296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E97413-7237-E24D-B83A-22680E4D6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52856"/>
              </p:ext>
            </p:extLst>
          </p:nvPr>
        </p:nvGraphicFramePr>
        <p:xfrm>
          <a:off x="4548495" y="4336546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813F849-EFC2-D442-8DDC-A8C0E8C123AF}"/>
              </a:ext>
            </a:extLst>
          </p:cNvPr>
          <p:cNvSpPr txBox="1"/>
          <p:nvPr/>
        </p:nvSpPr>
        <p:spPr>
          <a:xfrm>
            <a:off x="5319180" y="3515003"/>
            <a:ext cx="167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intersect(T1,T2)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DA62040-82B1-844A-956D-5A5810D6FCBE}"/>
              </a:ext>
            </a:extLst>
          </p:cNvPr>
          <p:cNvSpPr/>
          <p:nvPr/>
        </p:nvSpPr>
        <p:spPr>
          <a:xfrm>
            <a:off x="5525968" y="389590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8FDB-5EA1-E14A-B284-461A2C3D9CB1}"/>
              </a:ext>
            </a:extLst>
          </p:cNvPr>
          <p:cNvSpPr txBox="1"/>
          <p:nvPr/>
        </p:nvSpPr>
        <p:spPr>
          <a:xfrm>
            <a:off x="5429732" y="2223288"/>
            <a:ext cx="1307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Intersect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DB98B59-3817-A34E-81D2-50DA4FFA2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45677"/>
              </p:ext>
            </p:extLst>
          </p:nvPr>
        </p:nvGraphicFramePr>
        <p:xfrm>
          <a:off x="6989894" y="3739545"/>
          <a:ext cx="822960" cy="54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069FD22-6A48-4049-8FB3-67EC0DE12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22164"/>
              </p:ext>
            </p:extLst>
          </p:nvPr>
        </p:nvGraphicFramePr>
        <p:xfrm>
          <a:off x="8407983" y="2788218"/>
          <a:ext cx="82296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FDE45DB-DE40-D143-9368-D3B866F91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23539"/>
              </p:ext>
            </p:extLst>
          </p:nvPr>
        </p:nvGraphicFramePr>
        <p:xfrm>
          <a:off x="8407983" y="4341932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95E4B54-9013-4C4E-823A-EB1D315156D0}"/>
              </a:ext>
            </a:extLst>
          </p:cNvPr>
          <p:cNvSpPr txBox="1"/>
          <p:nvPr/>
        </p:nvSpPr>
        <p:spPr>
          <a:xfrm>
            <a:off x="9322092" y="3515003"/>
            <a:ext cx="116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diff(T1,T2)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A8D06C7D-8C7E-5547-80C2-87DDE1F09804}"/>
              </a:ext>
            </a:extLst>
          </p:cNvPr>
          <p:cNvSpPr/>
          <p:nvPr/>
        </p:nvSpPr>
        <p:spPr>
          <a:xfrm>
            <a:off x="9385456" y="3901287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552624-E773-7D4E-9FD5-6C8E90E92C2B}"/>
              </a:ext>
            </a:extLst>
          </p:cNvPr>
          <p:cNvSpPr txBox="1"/>
          <p:nvPr/>
        </p:nvSpPr>
        <p:spPr>
          <a:xfrm>
            <a:off x="9289220" y="2228674"/>
            <a:ext cx="1509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A2D241-2501-0948-969B-6D7236CF27BF}"/>
              </a:ext>
            </a:extLst>
          </p:cNvPr>
          <p:cNvSpPr txBox="1"/>
          <p:nvPr/>
        </p:nvSpPr>
        <p:spPr>
          <a:xfrm>
            <a:off x="4744169" y="39666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265619-D380-5C4E-8017-D15FE9DDF087}"/>
              </a:ext>
            </a:extLst>
          </p:cNvPr>
          <p:cNvSpPr txBox="1"/>
          <p:nvPr/>
        </p:nvSpPr>
        <p:spPr>
          <a:xfrm>
            <a:off x="4744169" y="2413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38EE5C-CF64-F64C-91FF-D90F836CB033}"/>
              </a:ext>
            </a:extLst>
          </p:cNvPr>
          <p:cNvSpPr txBox="1"/>
          <p:nvPr/>
        </p:nvSpPr>
        <p:spPr>
          <a:xfrm>
            <a:off x="8575119" y="39666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5ACE88-5F87-9948-B1E5-1A7B56472CBA}"/>
              </a:ext>
            </a:extLst>
          </p:cNvPr>
          <p:cNvSpPr txBox="1"/>
          <p:nvPr/>
        </p:nvSpPr>
        <p:spPr>
          <a:xfrm>
            <a:off x="8575119" y="2412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AF48380-7065-684E-B5D5-AC9650020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7587"/>
              </p:ext>
            </p:extLst>
          </p:nvPr>
        </p:nvGraphicFramePr>
        <p:xfrm>
          <a:off x="10849382" y="3597408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7C7F48F0-B8C4-A942-98EF-656058B7134A}"/>
              </a:ext>
            </a:extLst>
          </p:cNvPr>
          <p:cNvGrpSpPr/>
          <p:nvPr/>
        </p:nvGrpSpPr>
        <p:grpSpPr>
          <a:xfrm>
            <a:off x="4548495" y="3317558"/>
            <a:ext cx="830320" cy="1871810"/>
            <a:chOff x="4457055" y="2586038"/>
            <a:chExt cx="830320" cy="187181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F8DAD6-52E3-F344-9B59-015F0DE3E539}"/>
                </a:ext>
              </a:extLst>
            </p:cNvPr>
            <p:cNvSpPr/>
            <p:nvPr/>
          </p:nvSpPr>
          <p:spPr>
            <a:xfrm>
              <a:off x="4457055" y="2586038"/>
              <a:ext cx="830320" cy="2757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183402-3079-B341-9A09-1493156D6A72}"/>
                </a:ext>
              </a:extLst>
            </p:cNvPr>
            <p:cNvSpPr/>
            <p:nvPr/>
          </p:nvSpPr>
          <p:spPr>
            <a:xfrm>
              <a:off x="4457055" y="4150288"/>
              <a:ext cx="830320" cy="3075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EB0CE27-F874-1143-BA07-4149933DA2BC}"/>
              </a:ext>
            </a:extLst>
          </p:cNvPr>
          <p:cNvSpPr/>
          <p:nvPr/>
        </p:nvSpPr>
        <p:spPr>
          <a:xfrm>
            <a:off x="8392643" y="4881808"/>
            <a:ext cx="838300" cy="279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6FB082-1F3D-9A4E-B298-0E3B12ABEF06}"/>
              </a:ext>
            </a:extLst>
          </p:cNvPr>
          <p:cNvGrpSpPr/>
          <p:nvPr/>
        </p:nvGrpSpPr>
        <p:grpSpPr>
          <a:xfrm>
            <a:off x="8406498" y="3347294"/>
            <a:ext cx="796279" cy="250114"/>
            <a:chOff x="8315058" y="2615774"/>
            <a:chExt cx="796279" cy="250114"/>
          </a:xfrm>
        </p:grpSpPr>
        <p:sp>
          <p:nvSpPr>
            <p:cNvPr id="31" name="&quot;No&quot; Symbol 30">
              <a:extLst>
                <a:ext uri="{FF2B5EF4-FFF2-40B4-BE49-F238E27FC236}">
                  <a16:creationId xmlns:a16="http://schemas.microsoft.com/office/drawing/2014/main" id="{88B05756-2D83-8E49-BC8F-B933D4698122}"/>
                </a:ext>
              </a:extLst>
            </p:cNvPr>
            <p:cNvSpPr/>
            <p:nvPr/>
          </p:nvSpPr>
          <p:spPr>
            <a:xfrm>
              <a:off x="8315058" y="2619860"/>
              <a:ext cx="271730" cy="24602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&quot;No&quot; Symbol 31">
              <a:extLst>
                <a:ext uri="{FF2B5EF4-FFF2-40B4-BE49-F238E27FC236}">
                  <a16:creationId xmlns:a16="http://schemas.microsoft.com/office/drawing/2014/main" id="{44D04F6E-BCB8-9644-840D-E57F100D8B44}"/>
                </a:ext>
              </a:extLst>
            </p:cNvPr>
            <p:cNvSpPr/>
            <p:nvPr/>
          </p:nvSpPr>
          <p:spPr>
            <a:xfrm>
              <a:off x="8597144" y="2618316"/>
              <a:ext cx="271730" cy="24602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&quot;No&quot; Symbol 32">
              <a:extLst>
                <a:ext uri="{FF2B5EF4-FFF2-40B4-BE49-F238E27FC236}">
                  <a16:creationId xmlns:a16="http://schemas.microsoft.com/office/drawing/2014/main" id="{ED57EC02-BB23-0E47-89B7-D95D8863C0DA}"/>
                </a:ext>
              </a:extLst>
            </p:cNvPr>
            <p:cNvSpPr/>
            <p:nvPr/>
          </p:nvSpPr>
          <p:spPr>
            <a:xfrm>
              <a:off x="8839607" y="2615774"/>
              <a:ext cx="271730" cy="24602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FEC5875-88FE-BA4E-8672-2C3D5E623DFE}"/>
              </a:ext>
            </a:extLst>
          </p:cNvPr>
          <p:cNvSpPr txBox="1"/>
          <p:nvPr/>
        </p:nvSpPr>
        <p:spPr>
          <a:xfrm>
            <a:off x="505316" y="581558"/>
            <a:ext cx="101361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Combining Tables with Set Operations…Maybe Cut or </a:t>
            </a:r>
            <a:br>
              <a:rPr lang="en-US" sz="3600" dirty="0">
                <a:latin typeface="+mj-lt"/>
              </a:rPr>
            </a:br>
            <a:r>
              <a:rPr lang="en-US" sz="3600" dirty="0">
                <a:latin typeface="+mj-lt"/>
              </a:rPr>
              <a:t>Move to end?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616C0D-F641-1F45-BC2E-F8B3C15B10CE}"/>
              </a:ext>
            </a:extLst>
          </p:cNvPr>
          <p:cNvSpPr txBox="1"/>
          <p:nvPr/>
        </p:nvSpPr>
        <p:spPr>
          <a:xfrm>
            <a:off x="6036916" y="5504813"/>
            <a:ext cx="60599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Difference is EXCEPT in SQL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Union, Intersect, and Difference remove duplicates rows.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Union All, Intersect All, and Difference keep all duplicates.</a:t>
            </a:r>
          </a:p>
        </p:txBody>
      </p:sp>
    </p:spTree>
    <p:extLst>
      <p:ext uri="{BB962C8B-B14F-4D97-AF65-F5344CB8AC3E}">
        <p14:creationId xmlns:p14="http://schemas.microsoft.com/office/powerpoint/2010/main" val="427972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6" grpId="0"/>
      <p:bldP spid="6" grpId="1"/>
      <p:bldP spid="7" grpId="0"/>
      <p:bldP spid="7" grpId="1"/>
      <p:bldP spid="8" grpId="0"/>
      <p:bldP spid="8" grpId="1"/>
      <p:bldP spid="12" grpId="0"/>
      <p:bldP spid="12" grpId="1"/>
      <p:bldP spid="13" grpId="0" animBg="1"/>
      <p:bldP spid="13" grpId="1" animBg="1"/>
      <p:bldP spid="14" grpId="0"/>
      <p:bldP spid="14" grpId="1"/>
      <p:bldP spid="18" grpId="0"/>
      <p:bldP spid="18" grpId="1"/>
      <p:bldP spid="19" grpId="0" animBg="1"/>
      <p:bldP spid="19" grpId="1" animBg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30" grpId="0" animBg="1"/>
      <p:bldP spid="30" grpId="1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DA646A-64B8-1B4B-BB2C-2F3E24FB6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969189"/>
              </p:ext>
            </p:extLst>
          </p:nvPr>
        </p:nvGraphicFramePr>
        <p:xfrm>
          <a:off x="729732" y="2517807"/>
          <a:ext cx="82296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6F292C-BF01-CC42-9E41-066DD7FF1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24479"/>
              </p:ext>
            </p:extLst>
          </p:nvPr>
        </p:nvGraphicFramePr>
        <p:xfrm>
          <a:off x="729732" y="4071521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C77114-E443-2348-B280-07CB343D72E2}"/>
              </a:ext>
            </a:extLst>
          </p:cNvPr>
          <p:cNvSpPr txBox="1"/>
          <p:nvPr/>
        </p:nvSpPr>
        <p:spPr>
          <a:xfrm>
            <a:off x="1625112" y="3249978"/>
            <a:ext cx="13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union(T1,T2)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57702C9-1012-6A4F-A601-C5458A5B76BB}"/>
              </a:ext>
            </a:extLst>
          </p:cNvPr>
          <p:cNvSpPr/>
          <p:nvPr/>
        </p:nvSpPr>
        <p:spPr>
          <a:xfrm>
            <a:off x="1720347" y="3619310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460F7-0936-6F40-92A5-0A584A578453}"/>
              </a:ext>
            </a:extLst>
          </p:cNvPr>
          <p:cNvSpPr txBox="1"/>
          <p:nvPr/>
        </p:nvSpPr>
        <p:spPr>
          <a:xfrm>
            <a:off x="1735664" y="1958263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836EE-5963-0D40-B399-813F05AD595B}"/>
              </a:ext>
            </a:extLst>
          </p:cNvPr>
          <p:cNvSpPr txBox="1"/>
          <p:nvPr/>
        </p:nvSpPr>
        <p:spPr>
          <a:xfrm>
            <a:off x="896868" y="37021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4BEFE-EF25-AB4F-A217-BD6F43088CD1}"/>
              </a:ext>
            </a:extLst>
          </p:cNvPr>
          <p:cNvSpPr txBox="1"/>
          <p:nvPr/>
        </p:nvSpPr>
        <p:spPr>
          <a:xfrm>
            <a:off x="890961" y="21484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B06822-80F0-FA44-AFF7-495069EE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7583"/>
              </p:ext>
            </p:extLst>
          </p:nvPr>
        </p:nvGraphicFramePr>
        <p:xfrm>
          <a:off x="2951560" y="2849367"/>
          <a:ext cx="822960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5001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54367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CEB1E63-6E83-C94D-9319-EE500DC81057}"/>
              </a:ext>
            </a:extLst>
          </p:cNvPr>
          <p:cNvSpPr txBox="1"/>
          <p:nvPr/>
        </p:nvSpPr>
        <p:spPr>
          <a:xfrm>
            <a:off x="4979140" y="1958262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Union in SQL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8DA63-BB92-2345-9F8F-7CA656F0AA4B}"/>
              </a:ext>
            </a:extLst>
          </p:cNvPr>
          <p:cNvSpPr txBox="1"/>
          <p:nvPr/>
        </p:nvSpPr>
        <p:spPr>
          <a:xfrm>
            <a:off x="8856152" y="1958262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Union in dplyr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5E416A-59B4-4F45-9CBA-29810B6F5374}"/>
              </a:ext>
            </a:extLst>
          </p:cNvPr>
          <p:cNvSpPr txBox="1"/>
          <p:nvPr/>
        </p:nvSpPr>
        <p:spPr>
          <a:xfrm>
            <a:off x="4694607" y="2668545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F875E-F42E-1D46-B3ED-D40C67386973}"/>
              </a:ext>
            </a:extLst>
          </p:cNvPr>
          <p:cNvSpPr txBox="1"/>
          <p:nvPr/>
        </p:nvSpPr>
        <p:spPr>
          <a:xfrm>
            <a:off x="8589254" y="2668545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union(T2)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F70E19-C8DC-DB4D-A696-83497FEDEDB6}"/>
              </a:ext>
            </a:extLst>
          </p:cNvPr>
          <p:cNvSpPr txBox="1"/>
          <p:nvPr/>
        </p:nvSpPr>
        <p:spPr>
          <a:xfrm>
            <a:off x="4694607" y="4182385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 ALL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A3E5E6-C596-B944-B72C-4F8D4CDCEB89}"/>
              </a:ext>
            </a:extLst>
          </p:cNvPr>
          <p:cNvSpPr txBox="1"/>
          <p:nvPr/>
        </p:nvSpPr>
        <p:spPr>
          <a:xfrm>
            <a:off x="8589253" y="4071521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union_all(T2)</a:t>
            </a:r>
          </a:p>
        </p:txBody>
      </p:sp>
    </p:spTree>
    <p:extLst>
      <p:ext uri="{BB962C8B-B14F-4D97-AF65-F5344CB8AC3E}">
        <p14:creationId xmlns:p14="http://schemas.microsoft.com/office/powerpoint/2010/main" val="322364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4CEB1E63-6E83-C94D-9319-EE500DC81057}"/>
              </a:ext>
            </a:extLst>
          </p:cNvPr>
          <p:cNvSpPr txBox="1"/>
          <p:nvPr/>
        </p:nvSpPr>
        <p:spPr>
          <a:xfrm>
            <a:off x="4803226" y="1958263"/>
            <a:ext cx="2173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Intersect in SQL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8DA63-BB92-2345-9F8F-7CA656F0AA4B}"/>
              </a:ext>
            </a:extLst>
          </p:cNvPr>
          <p:cNvSpPr txBox="1"/>
          <p:nvPr/>
        </p:nvSpPr>
        <p:spPr>
          <a:xfrm>
            <a:off x="8680240" y="1955646"/>
            <a:ext cx="2346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Intersect in dplyr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5E416A-59B4-4F45-9CBA-29810B6F5374}"/>
              </a:ext>
            </a:extLst>
          </p:cNvPr>
          <p:cNvSpPr txBox="1"/>
          <p:nvPr/>
        </p:nvSpPr>
        <p:spPr>
          <a:xfrm>
            <a:off x="4694607" y="2668545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F875E-F42E-1D46-B3ED-D40C67386973}"/>
              </a:ext>
            </a:extLst>
          </p:cNvPr>
          <p:cNvSpPr txBox="1"/>
          <p:nvPr/>
        </p:nvSpPr>
        <p:spPr>
          <a:xfrm>
            <a:off x="8589254" y="2668545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intersect(T2)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708E847-F0D3-E24F-B1C3-281E84557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52486"/>
              </p:ext>
            </p:extLst>
          </p:nvPr>
        </p:nvGraphicFramePr>
        <p:xfrm>
          <a:off x="784114" y="2517807"/>
          <a:ext cx="82296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EE47A7D-1265-DE46-9ED9-E59124BBF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13382"/>
              </p:ext>
            </p:extLst>
          </p:nvPr>
        </p:nvGraphicFramePr>
        <p:xfrm>
          <a:off x="784114" y="4071521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78672D3-DCDF-EF4E-955F-4489AF860FF3}"/>
              </a:ext>
            </a:extLst>
          </p:cNvPr>
          <p:cNvSpPr txBox="1"/>
          <p:nvPr/>
        </p:nvSpPr>
        <p:spPr>
          <a:xfrm>
            <a:off x="1585279" y="3249978"/>
            <a:ext cx="167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intersect(T1,T2)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87B8322-B067-9345-8A78-1D0FE251A722}"/>
              </a:ext>
            </a:extLst>
          </p:cNvPr>
          <p:cNvSpPr/>
          <p:nvPr/>
        </p:nvSpPr>
        <p:spPr>
          <a:xfrm>
            <a:off x="1761587" y="3630876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51957-A658-924D-9982-A92CECBADA92}"/>
              </a:ext>
            </a:extLst>
          </p:cNvPr>
          <p:cNvSpPr txBox="1"/>
          <p:nvPr/>
        </p:nvSpPr>
        <p:spPr>
          <a:xfrm>
            <a:off x="1665351" y="1958263"/>
            <a:ext cx="1307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Intersect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3E175EA-31D6-BB4D-B10E-EB1710D7B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567461"/>
              </p:ext>
            </p:extLst>
          </p:nvPr>
        </p:nvGraphicFramePr>
        <p:xfrm>
          <a:off x="3225513" y="3474520"/>
          <a:ext cx="822960" cy="54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05AA499-B040-6743-A39C-4C9E83708BF2}"/>
              </a:ext>
            </a:extLst>
          </p:cNvPr>
          <p:cNvSpPr txBox="1"/>
          <p:nvPr/>
        </p:nvSpPr>
        <p:spPr>
          <a:xfrm>
            <a:off x="979788" y="3701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44526C-1D8E-2347-B064-4A3256166D30}"/>
              </a:ext>
            </a:extLst>
          </p:cNvPr>
          <p:cNvSpPr txBox="1"/>
          <p:nvPr/>
        </p:nvSpPr>
        <p:spPr>
          <a:xfrm>
            <a:off x="979788" y="21484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4788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 animBg="1"/>
      <p:bldP spid="19" grpId="1" animBg="1"/>
      <p:bldP spid="20" grpId="0"/>
      <p:bldP spid="20" grpId="1"/>
      <p:bldP spid="22" grpId="0"/>
      <p:bldP spid="22" grpId="1"/>
      <p:bldP spid="23" grpId="0"/>
      <p:bldP spid="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399DB23-2CBF-4F06-A4B5-9ADD0F9AE23E}"/>
              </a:ext>
            </a:extLst>
          </p:cNvPr>
          <p:cNvSpPr txBox="1"/>
          <p:nvPr/>
        </p:nvSpPr>
        <p:spPr>
          <a:xfrm>
            <a:off x="333679" y="204288"/>
            <a:ext cx="379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Introduction to SQL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6B791C0-A901-45BF-A1A4-F08F8389AE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2032" y="1253331"/>
                <a:ext cx="10939942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dirty="0"/>
                  <a:t>SQL = </a:t>
                </a:r>
                <a:r>
                  <a:rPr lang="en-US" sz="3000" u="sng" dirty="0"/>
                  <a:t>S</a:t>
                </a:r>
                <a:r>
                  <a:rPr lang="en-US" sz="3000" dirty="0"/>
                  <a:t>tructured </a:t>
                </a:r>
                <a:r>
                  <a:rPr lang="en-US" sz="3000" u="sng" dirty="0"/>
                  <a:t>Q</a:t>
                </a:r>
                <a:r>
                  <a:rPr lang="en-US" sz="3000" dirty="0"/>
                  <a:t>uery </a:t>
                </a:r>
                <a:r>
                  <a:rPr lang="en-US" sz="3000" u="sng" dirty="0"/>
                  <a:t>L</a:t>
                </a:r>
                <a:r>
                  <a:rPr lang="en-US" sz="3000" dirty="0"/>
                  <a:t>anguage</a:t>
                </a:r>
              </a:p>
              <a:p>
                <a:r>
                  <a:rPr lang="en-US" sz="3000" dirty="0"/>
                  <a:t>Language designed to work with databases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>
                  <a:spcAft>
                    <a:spcPts val="600"/>
                  </a:spcAft>
                </a:pPr>
                <a:r>
                  <a:rPr lang="en-US" sz="3000" i="1" dirty="0"/>
                  <a:t>Why should our students learn SQL?</a:t>
                </a:r>
              </a:p>
              <a:p>
                <a:pPr lvl="1">
                  <a:buFontTx/>
                  <a:buChar char="—"/>
                </a:pPr>
                <a:r>
                  <a:rPr lang="en-US" sz="3000" dirty="0">
                    <a:solidFill>
                      <a:srgbClr val="FF0000"/>
                    </a:solidFill>
                  </a:rPr>
                  <a:t> 35% improvement for reading/writing large tables</a:t>
                </a:r>
              </a:p>
              <a:p>
                <a:pPr lvl="1">
                  <a:buFontTx/>
                  <a:buChar char="—"/>
                </a:pPr>
                <a:r>
                  <a:rPr lang="en-US" sz="3000" dirty="0"/>
                  <a:t> It is an industry standard (student feedback after internships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000" dirty="0"/>
                  <a:t>   </a:t>
                </a:r>
                <a:br>
                  <a:rPr lang="en-US" sz="3000" dirty="0"/>
                </a:br>
                <a:r>
                  <a:rPr lang="en-US" sz="3000" dirty="0"/>
                  <a:t>  they need more SQL)</a:t>
                </a:r>
              </a:p>
              <a:p>
                <a:pPr lvl="1"/>
                <a:endParaRPr lang="en-US" sz="3000" dirty="0"/>
              </a:p>
              <a:p>
                <a:pPr>
                  <a:spcBef>
                    <a:spcPts val="0"/>
                  </a:spcBef>
                </a:pPr>
                <a:r>
                  <a:rPr lang="en-US" sz="3000" dirty="0"/>
                  <a:t>Basic structure of an SQL expression consists of </a:t>
                </a:r>
                <a:r>
                  <a:rPr lang="en-US" sz="3000" b="1" dirty="0"/>
                  <a:t>SELECT</a:t>
                </a:r>
                <a:r>
                  <a:rPr lang="en-US" sz="3000" dirty="0"/>
                  <a:t>, </a:t>
                </a:r>
                <a:r>
                  <a:rPr lang="en-US" sz="3000" b="1" dirty="0"/>
                  <a:t>FROM</a:t>
                </a:r>
                <a:r>
                  <a:rPr lang="en-US" sz="3000" dirty="0"/>
                  <a:t>, </a:t>
                </a:r>
                <a:br>
                  <a:rPr lang="en-US" sz="3000" dirty="0"/>
                </a:br>
                <a:r>
                  <a:rPr lang="en-US" sz="3000" dirty="0"/>
                  <a:t>and </a:t>
                </a:r>
                <a:r>
                  <a:rPr lang="en-US" sz="3000" b="1" dirty="0"/>
                  <a:t>WHERE</a:t>
                </a:r>
                <a:r>
                  <a:rPr lang="en-US" sz="3000" dirty="0"/>
                  <a:t> clauses</a:t>
                </a:r>
              </a:p>
              <a:p>
                <a:pPr lvl="1"/>
                <a:endParaRPr lang="en-US" sz="30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6B791C0-A901-45BF-A1A4-F08F8389A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2" y="1253331"/>
                <a:ext cx="10939942" cy="4351338"/>
              </a:xfrm>
              <a:prstGeom prst="rect">
                <a:avLst/>
              </a:prstGeom>
              <a:blipFill>
                <a:blip r:embed="rId3"/>
                <a:stretch>
                  <a:fillRect l="-1171" t="-2805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97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4CEB1E63-6E83-C94D-9319-EE500DC81057}"/>
              </a:ext>
            </a:extLst>
          </p:cNvPr>
          <p:cNvSpPr txBox="1"/>
          <p:nvPr/>
        </p:nvSpPr>
        <p:spPr>
          <a:xfrm>
            <a:off x="4702237" y="1958263"/>
            <a:ext cx="2375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Difference in SQL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8DA63-BB92-2345-9F8F-7CA656F0AA4B}"/>
              </a:ext>
            </a:extLst>
          </p:cNvPr>
          <p:cNvSpPr txBox="1"/>
          <p:nvPr/>
        </p:nvSpPr>
        <p:spPr>
          <a:xfrm>
            <a:off x="8840124" y="1958263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 in dplyr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5E416A-59B4-4F45-9CBA-29810B6F5374}"/>
              </a:ext>
            </a:extLst>
          </p:cNvPr>
          <p:cNvSpPr txBox="1"/>
          <p:nvPr/>
        </p:nvSpPr>
        <p:spPr>
          <a:xfrm>
            <a:off x="4694607" y="2668545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F875E-F42E-1D46-B3ED-D40C67386973}"/>
              </a:ext>
            </a:extLst>
          </p:cNvPr>
          <p:cNvSpPr txBox="1"/>
          <p:nvPr/>
        </p:nvSpPr>
        <p:spPr>
          <a:xfrm>
            <a:off x="8589254" y="266854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setdiff(T2)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2205C82-7479-9948-B475-372DEBCB2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57243"/>
              </p:ext>
            </p:extLst>
          </p:nvPr>
        </p:nvGraphicFramePr>
        <p:xfrm>
          <a:off x="899743" y="2517807"/>
          <a:ext cx="82296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7A85B60-6913-204A-AFD0-4D28CB0C1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46607"/>
              </p:ext>
            </p:extLst>
          </p:nvPr>
        </p:nvGraphicFramePr>
        <p:xfrm>
          <a:off x="899743" y="4071521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19D80B1-197D-5C4E-924A-F18EBB98640E}"/>
              </a:ext>
            </a:extLst>
          </p:cNvPr>
          <p:cNvSpPr txBox="1"/>
          <p:nvPr/>
        </p:nvSpPr>
        <p:spPr>
          <a:xfrm>
            <a:off x="1813852" y="3244592"/>
            <a:ext cx="116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diff(T1,T2)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7D760BE-68B2-D244-8BF0-C4D82119BD4B}"/>
              </a:ext>
            </a:extLst>
          </p:cNvPr>
          <p:cNvSpPr/>
          <p:nvPr/>
        </p:nvSpPr>
        <p:spPr>
          <a:xfrm>
            <a:off x="1877216" y="3630876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2CE4F8-4438-2A42-B889-44F7EC9B1AE1}"/>
              </a:ext>
            </a:extLst>
          </p:cNvPr>
          <p:cNvSpPr txBox="1"/>
          <p:nvPr/>
        </p:nvSpPr>
        <p:spPr>
          <a:xfrm>
            <a:off x="1780980" y="1958263"/>
            <a:ext cx="1509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0153D3-4B7F-754A-AA0B-C9E53ED52081}"/>
              </a:ext>
            </a:extLst>
          </p:cNvPr>
          <p:cNvSpPr txBox="1"/>
          <p:nvPr/>
        </p:nvSpPr>
        <p:spPr>
          <a:xfrm>
            <a:off x="1066879" y="36962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A88E0E-56E5-8C48-A69D-4DD8A001E661}"/>
              </a:ext>
            </a:extLst>
          </p:cNvPr>
          <p:cNvSpPr txBox="1"/>
          <p:nvPr/>
        </p:nvSpPr>
        <p:spPr>
          <a:xfrm>
            <a:off x="1066879" y="21425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9C7A59E-9995-5A44-A9C3-907DA5936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25413"/>
              </p:ext>
            </p:extLst>
          </p:nvPr>
        </p:nvGraphicFramePr>
        <p:xfrm>
          <a:off x="3341142" y="3326997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38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 animBg="1"/>
      <p:bldP spid="19" grpId="1" animBg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CA439EE8-DD6F-DE40-91B8-AE7C9FCF5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94715"/>
              </p:ext>
            </p:extLst>
          </p:nvPr>
        </p:nvGraphicFramePr>
        <p:xfrm>
          <a:off x="7631279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D501223-C488-B041-8237-41CB7A289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05385"/>
              </p:ext>
            </p:extLst>
          </p:nvPr>
        </p:nvGraphicFramePr>
        <p:xfrm>
          <a:off x="8885473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B9F187E4-9114-3A4A-B3D2-D61E23E70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59607"/>
              </p:ext>
            </p:extLst>
          </p:nvPr>
        </p:nvGraphicFramePr>
        <p:xfrm>
          <a:off x="10926813" y="240276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10154429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124873" y="111018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7477761" y="111018"/>
            <a:ext cx="4616388" cy="255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10139667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316D24A6-A263-3145-9573-35E1C787788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“Solving”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73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CA439EE8-DD6F-DE40-91B8-AE7C9FCF5531}"/>
              </a:ext>
            </a:extLst>
          </p:cNvPr>
          <p:cNvGraphicFramePr>
            <a:graphicFrameLocks noGrp="1"/>
          </p:cNvGraphicFramePr>
          <p:nvPr/>
        </p:nvGraphicFramePr>
        <p:xfrm>
          <a:off x="7631279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D501223-C488-B041-8237-41CB7A289820}"/>
              </a:ext>
            </a:extLst>
          </p:cNvPr>
          <p:cNvGraphicFramePr>
            <a:graphicFrameLocks noGrp="1"/>
          </p:cNvGraphicFramePr>
          <p:nvPr/>
        </p:nvGraphicFramePr>
        <p:xfrm>
          <a:off x="8885473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B9F187E4-9114-3A4A-B3D2-D61E23E7030F}"/>
              </a:ext>
            </a:extLst>
          </p:cNvPr>
          <p:cNvGraphicFramePr>
            <a:graphicFrameLocks noGrp="1"/>
          </p:cNvGraphicFramePr>
          <p:nvPr/>
        </p:nvGraphicFramePr>
        <p:xfrm>
          <a:off x="10926813" y="240276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10154429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124873" y="111018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7477761" y="111018"/>
            <a:ext cx="4616388" cy="255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10139667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0E768485-03F7-9A4E-AF1A-D65E31197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18918"/>
              </p:ext>
            </p:extLst>
          </p:nvPr>
        </p:nvGraphicFramePr>
        <p:xfrm>
          <a:off x="300958" y="1921163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1F0F54B-7F90-0A43-A797-1F3A4BF3A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99318"/>
              </p:ext>
            </p:extLst>
          </p:nvPr>
        </p:nvGraphicFramePr>
        <p:xfrm>
          <a:off x="305919" y="442619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6809C7F-D8B4-534F-A9F1-F0202572060C}"/>
              </a:ext>
            </a:extLst>
          </p:cNvPr>
          <p:cNvSpPr txBox="1"/>
          <p:nvPr/>
        </p:nvSpPr>
        <p:spPr>
          <a:xfrm>
            <a:off x="538480" y="240276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Solution 1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A76E1FE-7914-B240-896D-90DE8EAB635B}"/>
              </a:ext>
            </a:extLst>
          </p:cNvPr>
          <p:cNvSpPr/>
          <p:nvPr/>
        </p:nvSpPr>
        <p:spPr>
          <a:xfrm>
            <a:off x="1799663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0A260-01D6-2B4A-9F9B-46762A5E7EE0}"/>
              </a:ext>
            </a:extLst>
          </p:cNvPr>
          <p:cNvSpPr txBox="1"/>
          <p:nvPr/>
        </p:nvSpPr>
        <p:spPr>
          <a:xfrm>
            <a:off x="1769193" y="412835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ABA3793-4DA8-3C4E-B9E3-B841F958E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14106"/>
              </p:ext>
            </p:extLst>
          </p:nvPr>
        </p:nvGraphicFramePr>
        <p:xfrm>
          <a:off x="2940291" y="2436278"/>
          <a:ext cx="1063846" cy="42541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337528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3994004"/>
                  </a:ext>
                </a:extLst>
              </a:tr>
            </a:tbl>
          </a:graphicData>
        </a:graphic>
      </p:graphicFrame>
      <p:sp>
        <p:nvSpPr>
          <p:cNvPr id="15" name="Right Arrow 14">
            <a:extLst>
              <a:ext uri="{FF2B5EF4-FFF2-40B4-BE49-F238E27FC236}">
                <a16:creationId xmlns:a16="http://schemas.microsoft.com/office/drawing/2014/main" id="{FCD711C8-29FF-F142-9549-9FEC16821CD4}"/>
              </a:ext>
            </a:extLst>
          </p:cNvPr>
          <p:cNvSpPr/>
          <p:nvPr/>
        </p:nvSpPr>
        <p:spPr>
          <a:xfrm>
            <a:off x="4239287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188FCE-8E97-B047-8518-C94B894F3F4C}"/>
              </a:ext>
            </a:extLst>
          </p:cNvPr>
          <p:cNvSpPr txBox="1"/>
          <p:nvPr/>
        </p:nvSpPr>
        <p:spPr>
          <a:xfrm>
            <a:off x="4180840" y="3824433"/>
            <a:ext cx="117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Filter</a:t>
            </a:r>
          </a:p>
          <a:p>
            <a:r>
              <a:rPr lang="en-US" b="1" dirty="0"/>
              <a:t>(weekday)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3C52828-18C2-0243-8BD3-E1D97FB66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21513"/>
              </p:ext>
            </p:extLst>
          </p:nvPr>
        </p:nvGraphicFramePr>
        <p:xfrm>
          <a:off x="5436425" y="3004826"/>
          <a:ext cx="1063846" cy="3117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</a:tbl>
          </a:graphicData>
        </a:graphic>
      </p:graphicFrame>
      <p:sp>
        <p:nvSpPr>
          <p:cNvPr id="18" name="Right Arrow 17">
            <a:extLst>
              <a:ext uri="{FF2B5EF4-FFF2-40B4-BE49-F238E27FC236}">
                <a16:creationId xmlns:a16="http://schemas.microsoft.com/office/drawing/2014/main" id="{62E8578D-481B-894D-8278-6AF2F3B33D06}"/>
              </a:ext>
            </a:extLst>
          </p:cNvPr>
          <p:cNvSpPr/>
          <p:nvPr/>
        </p:nvSpPr>
        <p:spPr>
          <a:xfrm>
            <a:off x="6900002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8954BE-A747-294B-B2D5-18ED5629EBF0}"/>
              </a:ext>
            </a:extLst>
          </p:cNvPr>
          <p:cNvSpPr txBox="1"/>
          <p:nvPr/>
        </p:nvSpPr>
        <p:spPr>
          <a:xfrm>
            <a:off x="6668835" y="3834957"/>
            <a:ext cx="1065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 by</a:t>
            </a:r>
          </a:p>
          <a:p>
            <a:r>
              <a:rPr lang="en-US" b="1" dirty="0"/>
              <a:t>(day)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8E423A9-BC39-6145-89C9-0CE638BC9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188080"/>
              </p:ext>
            </p:extLst>
          </p:nvPr>
        </p:nvGraphicFramePr>
        <p:xfrm>
          <a:off x="7932559" y="3004826"/>
          <a:ext cx="1016353" cy="3117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6255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</a:tbl>
          </a:graphicData>
        </a:graphic>
      </p:graphicFrame>
      <p:sp>
        <p:nvSpPr>
          <p:cNvPr id="21" name="Right Arrow 20">
            <a:extLst>
              <a:ext uri="{FF2B5EF4-FFF2-40B4-BE49-F238E27FC236}">
                <a16:creationId xmlns:a16="http://schemas.microsoft.com/office/drawing/2014/main" id="{DCAC1D6E-934B-B74E-87F8-FCE979098174}"/>
              </a:ext>
            </a:extLst>
          </p:cNvPr>
          <p:cNvSpPr/>
          <p:nvPr/>
        </p:nvSpPr>
        <p:spPr>
          <a:xfrm>
            <a:off x="9166607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E128A-7F5E-0145-80C7-5908886E46E4}"/>
              </a:ext>
            </a:extLst>
          </p:cNvPr>
          <p:cNvSpPr txBox="1"/>
          <p:nvPr/>
        </p:nvSpPr>
        <p:spPr>
          <a:xfrm>
            <a:off x="8935440" y="3834957"/>
            <a:ext cx="10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</a:t>
            </a:r>
          </a:p>
          <a:p>
            <a:r>
              <a:rPr lang="en-US" b="1" dirty="0"/>
              <a:t>sum(cnt)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A5BD7E3-ACD7-404B-BB76-8DF791D6E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64483"/>
              </p:ext>
            </p:extLst>
          </p:nvPr>
        </p:nvGraphicFramePr>
        <p:xfrm>
          <a:off x="10078574" y="3741937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07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  <p:bldP spid="16" grpId="0"/>
      <p:bldP spid="18" grpId="0" animBg="1"/>
      <p:bldP spid="19" grpId="0"/>
      <p:bldP spid="21" grpId="0" animBg="1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CA439EE8-DD6F-DE40-91B8-AE7C9FCF5531}"/>
              </a:ext>
            </a:extLst>
          </p:cNvPr>
          <p:cNvGraphicFramePr>
            <a:graphicFrameLocks noGrp="1"/>
          </p:cNvGraphicFramePr>
          <p:nvPr/>
        </p:nvGraphicFramePr>
        <p:xfrm>
          <a:off x="7631279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D501223-C488-B041-8237-41CB7A289820}"/>
              </a:ext>
            </a:extLst>
          </p:cNvPr>
          <p:cNvGraphicFramePr>
            <a:graphicFrameLocks noGrp="1"/>
          </p:cNvGraphicFramePr>
          <p:nvPr/>
        </p:nvGraphicFramePr>
        <p:xfrm>
          <a:off x="8885473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B9F187E4-9114-3A4A-B3D2-D61E23E7030F}"/>
              </a:ext>
            </a:extLst>
          </p:cNvPr>
          <p:cNvGraphicFramePr>
            <a:graphicFrameLocks noGrp="1"/>
          </p:cNvGraphicFramePr>
          <p:nvPr/>
        </p:nvGraphicFramePr>
        <p:xfrm>
          <a:off x="10926813" y="240276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10154429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124873" y="111018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7477761" y="111018"/>
            <a:ext cx="4616388" cy="255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10139667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0E768485-03F7-9A4E-AF1A-D65E311977E9}"/>
              </a:ext>
            </a:extLst>
          </p:cNvPr>
          <p:cNvGraphicFramePr>
            <a:graphicFrameLocks noGrp="1"/>
          </p:cNvGraphicFramePr>
          <p:nvPr/>
        </p:nvGraphicFramePr>
        <p:xfrm>
          <a:off x="300958" y="1921163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1F0F54B-7F90-0A43-A797-1F3A4BF3A77F}"/>
              </a:ext>
            </a:extLst>
          </p:cNvPr>
          <p:cNvGraphicFramePr>
            <a:graphicFrameLocks noGrp="1"/>
          </p:cNvGraphicFramePr>
          <p:nvPr/>
        </p:nvGraphicFramePr>
        <p:xfrm>
          <a:off x="305919" y="442619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6809C7F-D8B4-534F-A9F1-F0202572060C}"/>
              </a:ext>
            </a:extLst>
          </p:cNvPr>
          <p:cNvSpPr txBox="1"/>
          <p:nvPr/>
        </p:nvSpPr>
        <p:spPr>
          <a:xfrm>
            <a:off x="538480" y="240276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Solution 2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A76E1FE-7914-B240-896D-90DE8EAB635B}"/>
              </a:ext>
            </a:extLst>
          </p:cNvPr>
          <p:cNvSpPr/>
          <p:nvPr/>
        </p:nvSpPr>
        <p:spPr>
          <a:xfrm>
            <a:off x="4306763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0A260-01D6-2B4A-9F9B-46762A5E7EE0}"/>
              </a:ext>
            </a:extLst>
          </p:cNvPr>
          <p:cNvSpPr txBox="1"/>
          <p:nvPr/>
        </p:nvSpPr>
        <p:spPr>
          <a:xfrm>
            <a:off x="4276293" y="412835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Union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3C52828-18C2-0243-8BD3-E1D97FB667F3}"/>
              </a:ext>
            </a:extLst>
          </p:cNvPr>
          <p:cNvGraphicFramePr>
            <a:graphicFrameLocks noGrp="1"/>
          </p:cNvGraphicFramePr>
          <p:nvPr/>
        </p:nvGraphicFramePr>
        <p:xfrm>
          <a:off x="5436425" y="3004826"/>
          <a:ext cx="1063846" cy="3117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</a:tbl>
          </a:graphicData>
        </a:graphic>
      </p:graphicFrame>
      <p:sp>
        <p:nvSpPr>
          <p:cNvPr id="18" name="Right Arrow 17">
            <a:extLst>
              <a:ext uri="{FF2B5EF4-FFF2-40B4-BE49-F238E27FC236}">
                <a16:creationId xmlns:a16="http://schemas.microsoft.com/office/drawing/2014/main" id="{62E8578D-481B-894D-8278-6AF2F3B33D06}"/>
              </a:ext>
            </a:extLst>
          </p:cNvPr>
          <p:cNvSpPr/>
          <p:nvPr/>
        </p:nvSpPr>
        <p:spPr>
          <a:xfrm>
            <a:off x="6900002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8954BE-A747-294B-B2D5-18ED5629EBF0}"/>
              </a:ext>
            </a:extLst>
          </p:cNvPr>
          <p:cNvSpPr txBox="1"/>
          <p:nvPr/>
        </p:nvSpPr>
        <p:spPr>
          <a:xfrm>
            <a:off x="6668835" y="3834957"/>
            <a:ext cx="1065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 by</a:t>
            </a:r>
          </a:p>
          <a:p>
            <a:r>
              <a:rPr lang="en-US" b="1" dirty="0"/>
              <a:t>(day)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8E423A9-BC39-6145-89C9-0CE638BC94C0}"/>
              </a:ext>
            </a:extLst>
          </p:cNvPr>
          <p:cNvGraphicFramePr>
            <a:graphicFrameLocks noGrp="1"/>
          </p:cNvGraphicFramePr>
          <p:nvPr/>
        </p:nvGraphicFramePr>
        <p:xfrm>
          <a:off x="7932559" y="3004826"/>
          <a:ext cx="1016353" cy="3117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6255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</a:tbl>
          </a:graphicData>
        </a:graphic>
      </p:graphicFrame>
      <p:sp>
        <p:nvSpPr>
          <p:cNvPr id="21" name="Right Arrow 20">
            <a:extLst>
              <a:ext uri="{FF2B5EF4-FFF2-40B4-BE49-F238E27FC236}">
                <a16:creationId xmlns:a16="http://schemas.microsoft.com/office/drawing/2014/main" id="{DCAC1D6E-934B-B74E-87F8-FCE979098174}"/>
              </a:ext>
            </a:extLst>
          </p:cNvPr>
          <p:cNvSpPr/>
          <p:nvPr/>
        </p:nvSpPr>
        <p:spPr>
          <a:xfrm>
            <a:off x="9166607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E128A-7F5E-0145-80C7-5908886E46E4}"/>
              </a:ext>
            </a:extLst>
          </p:cNvPr>
          <p:cNvSpPr txBox="1"/>
          <p:nvPr/>
        </p:nvSpPr>
        <p:spPr>
          <a:xfrm>
            <a:off x="8935440" y="3834957"/>
            <a:ext cx="10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</a:t>
            </a:r>
          </a:p>
          <a:p>
            <a:r>
              <a:rPr lang="en-US" b="1" dirty="0"/>
              <a:t>sum(cnt)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A5BD7E3-ACD7-404B-BB76-8DF791D6E6CC}"/>
              </a:ext>
            </a:extLst>
          </p:cNvPr>
          <p:cNvGraphicFramePr>
            <a:graphicFrameLocks noGrp="1"/>
          </p:cNvGraphicFramePr>
          <p:nvPr/>
        </p:nvGraphicFramePr>
        <p:xfrm>
          <a:off x="10078574" y="3741937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sp>
        <p:nvSpPr>
          <p:cNvPr id="24" name="Right Arrow 23">
            <a:extLst>
              <a:ext uri="{FF2B5EF4-FFF2-40B4-BE49-F238E27FC236}">
                <a16:creationId xmlns:a16="http://schemas.microsoft.com/office/drawing/2014/main" id="{7B8FC518-40B8-4F48-B5D8-FA87B7AC0628}"/>
              </a:ext>
            </a:extLst>
          </p:cNvPr>
          <p:cNvSpPr/>
          <p:nvPr/>
        </p:nvSpPr>
        <p:spPr>
          <a:xfrm>
            <a:off x="1604054" y="3091174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0C9B9C-4C32-BE4D-89D5-30ED0BAB8C98}"/>
              </a:ext>
            </a:extLst>
          </p:cNvPr>
          <p:cNvSpPr txBox="1"/>
          <p:nvPr/>
        </p:nvSpPr>
        <p:spPr>
          <a:xfrm>
            <a:off x="1545607" y="2417922"/>
            <a:ext cx="117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Filter</a:t>
            </a:r>
          </a:p>
          <a:p>
            <a:r>
              <a:rPr lang="en-US" b="1" dirty="0"/>
              <a:t>(weekday)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47DD09B5-9B0C-6B4B-B856-7B9A7548F43A}"/>
              </a:ext>
            </a:extLst>
          </p:cNvPr>
          <p:cNvSpPr/>
          <p:nvPr/>
        </p:nvSpPr>
        <p:spPr>
          <a:xfrm>
            <a:off x="1635653" y="5624428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F78A1-6C40-584B-8566-7E31326AD3D4}"/>
              </a:ext>
            </a:extLst>
          </p:cNvPr>
          <p:cNvSpPr txBox="1"/>
          <p:nvPr/>
        </p:nvSpPr>
        <p:spPr>
          <a:xfrm>
            <a:off x="1577206" y="4951176"/>
            <a:ext cx="117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Filter</a:t>
            </a:r>
          </a:p>
          <a:p>
            <a:r>
              <a:rPr lang="en-US" b="1" dirty="0"/>
              <a:t>(weekday)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AC4C912-23B9-1449-9CD5-919D2229B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23123"/>
              </p:ext>
            </p:extLst>
          </p:nvPr>
        </p:nvGraphicFramePr>
        <p:xfrm>
          <a:off x="2784665" y="2205437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7A45E3D-2EA0-874B-BAFE-B815675DF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6918"/>
              </p:ext>
            </p:extLst>
          </p:nvPr>
        </p:nvGraphicFramePr>
        <p:xfrm>
          <a:off x="2784665" y="4563356"/>
          <a:ext cx="1063846" cy="19799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87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 animBg="1"/>
      <p:bldP spid="19" grpId="0"/>
      <p:bldP spid="21" grpId="0" animBg="1"/>
      <p:bldP spid="22" grpId="0"/>
      <p:bldP spid="24" grpId="0" animBg="1"/>
      <p:bldP spid="25" grpId="0"/>
      <p:bldP spid="26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60060"/>
              </p:ext>
            </p:extLst>
          </p:nvPr>
        </p:nvGraphicFramePr>
        <p:xfrm>
          <a:off x="1001838" y="1926848"/>
          <a:ext cx="1061854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092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3092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DE55E-5C43-1B46-9243-5E8A1998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9504"/>
              </p:ext>
            </p:extLst>
          </p:nvPr>
        </p:nvGraphicFramePr>
        <p:xfrm>
          <a:off x="3732802" y="1926848"/>
          <a:ext cx="444916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491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6F507361-2E34-9549-9258-3B51799E7046}"/>
              </a:ext>
            </a:extLst>
          </p:cNvPr>
          <p:cNvSpPr/>
          <p:nvPr/>
        </p:nvSpPr>
        <p:spPr>
          <a:xfrm>
            <a:off x="2334232" y="3362816"/>
            <a:ext cx="1169674" cy="361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CADB40-7F37-354E-9574-EF3247271031}"/>
              </a:ext>
            </a:extLst>
          </p:cNvPr>
          <p:cNvSpPr txBox="1"/>
          <p:nvPr/>
        </p:nvSpPr>
        <p:spPr>
          <a:xfrm>
            <a:off x="5527900" y="265363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D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9DB23-2CBF-4F06-A4B5-9ADD0F9AE23E}"/>
              </a:ext>
            </a:extLst>
          </p:cNvPr>
          <p:cNvSpPr txBox="1"/>
          <p:nvPr/>
        </p:nvSpPr>
        <p:spPr>
          <a:xfrm>
            <a:off x="333679" y="204288"/>
            <a:ext cx="2872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SELECT in 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7E096-5492-47E4-8F32-46EF86D085FC}"/>
              </a:ext>
            </a:extLst>
          </p:cNvPr>
          <p:cNvSpPr/>
          <p:nvPr/>
        </p:nvSpPr>
        <p:spPr>
          <a:xfrm>
            <a:off x="5563606" y="2714881"/>
            <a:ext cx="1961319" cy="40582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>
            <a:extLst>
              <a:ext uri="{FF2B5EF4-FFF2-40B4-BE49-F238E27FC236}">
                <a16:creationId xmlns:a16="http://schemas.microsoft.com/office/drawing/2014/main" id="{C9CFEF2F-C1F2-F549-ACED-A73611F2176E}"/>
              </a:ext>
            </a:extLst>
          </p:cNvPr>
          <p:cNvSpPr/>
          <p:nvPr/>
        </p:nvSpPr>
        <p:spPr>
          <a:xfrm>
            <a:off x="2331554" y="3362554"/>
            <a:ext cx="117043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CAF3A6A-1FAB-354A-8140-F94E47699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16050"/>
              </p:ext>
            </p:extLst>
          </p:nvPr>
        </p:nvGraphicFramePr>
        <p:xfrm>
          <a:off x="4021802" y="2536679"/>
          <a:ext cx="915838" cy="3108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91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7919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0BE6EFB-49AF-404D-B197-B993ED692942}"/>
              </a:ext>
            </a:extLst>
          </p:cNvPr>
          <p:cNvSpPr txBox="1"/>
          <p:nvPr/>
        </p:nvSpPr>
        <p:spPr>
          <a:xfrm>
            <a:off x="6240965" y="2653637"/>
            <a:ext cx="3416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D, G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G != 'a'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DF90A-8E36-4745-BCF7-1FB1D8D4CCA5}"/>
              </a:ext>
            </a:extLst>
          </p:cNvPr>
          <p:cNvSpPr txBox="1"/>
          <p:nvPr/>
        </p:nvSpPr>
        <p:spPr>
          <a:xfrm>
            <a:off x="333679" y="204288"/>
            <a:ext cx="262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FILTER in 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D4E152-4C14-4B1E-A976-86F826E137A0}"/>
              </a:ext>
            </a:extLst>
          </p:cNvPr>
          <p:cNvSpPr/>
          <p:nvPr/>
        </p:nvSpPr>
        <p:spPr>
          <a:xfrm>
            <a:off x="6276671" y="3692884"/>
            <a:ext cx="3253223" cy="329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8011A1-731B-41BB-BFD5-6F49CB40E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9415"/>
              </p:ext>
            </p:extLst>
          </p:nvPr>
        </p:nvGraphicFramePr>
        <p:xfrm>
          <a:off x="1001838" y="1926848"/>
          <a:ext cx="1061854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092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3092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74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11BFF7E-4094-AE4E-B1A4-4EEA10095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66338"/>
              </p:ext>
            </p:extLst>
          </p:nvPr>
        </p:nvGraphicFramePr>
        <p:xfrm>
          <a:off x="3967700" y="1926848"/>
          <a:ext cx="1661310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37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5377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553770">
                  <a:extLst>
                    <a:ext uri="{9D8B030D-6E8A-4147-A177-3AD203B41FA5}">
                      <a16:colId xmlns:a16="http://schemas.microsoft.com/office/drawing/2014/main" val="3345340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90ECCA33-DA98-E04C-89C8-2048641C3106}"/>
              </a:ext>
            </a:extLst>
          </p:cNvPr>
          <p:cNvSpPr txBox="1"/>
          <p:nvPr/>
        </p:nvSpPr>
        <p:spPr>
          <a:xfrm>
            <a:off x="6744305" y="2653637"/>
            <a:ext cx="5032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D, G, 2*D AS N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77112-41C6-4803-A67F-743DC5984698}"/>
              </a:ext>
            </a:extLst>
          </p:cNvPr>
          <p:cNvSpPr txBox="1"/>
          <p:nvPr/>
        </p:nvSpPr>
        <p:spPr>
          <a:xfrm>
            <a:off x="333679" y="204288"/>
            <a:ext cx="2988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MUTATE in SQL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284F51-7738-4814-BA42-19242BB08963}"/>
              </a:ext>
            </a:extLst>
          </p:cNvPr>
          <p:cNvSpPr/>
          <p:nvPr/>
        </p:nvSpPr>
        <p:spPr>
          <a:xfrm>
            <a:off x="9679605" y="2712002"/>
            <a:ext cx="2096847" cy="38400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D0BD12-B5E6-449A-8F62-BA6E12BA6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05446"/>
              </p:ext>
            </p:extLst>
          </p:nvPr>
        </p:nvGraphicFramePr>
        <p:xfrm>
          <a:off x="1001838" y="1926848"/>
          <a:ext cx="1061854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092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3092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9" name="Right Arrow 12">
            <a:extLst>
              <a:ext uri="{FF2B5EF4-FFF2-40B4-BE49-F238E27FC236}">
                <a16:creationId xmlns:a16="http://schemas.microsoft.com/office/drawing/2014/main" id="{679DCBAF-9994-462E-A5C0-4523F2993670}"/>
              </a:ext>
            </a:extLst>
          </p:cNvPr>
          <p:cNvSpPr/>
          <p:nvPr/>
        </p:nvSpPr>
        <p:spPr>
          <a:xfrm>
            <a:off x="2331554" y="3362554"/>
            <a:ext cx="117043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1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1E4D9E9-F561-514A-B989-DBA0AFD22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79710"/>
              </p:ext>
            </p:extLst>
          </p:nvPr>
        </p:nvGraphicFramePr>
        <p:xfrm>
          <a:off x="3839728" y="1926848"/>
          <a:ext cx="1060704" cy="414223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0352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6009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750C809-6026-B142-B8D3-3870BCE6F054}"/>
              </a:ext>
            </a:extLst>
          </p:cNvPr>
          <p:cNvSpPr txBox="1"/>
          <p:nvPr/>
        </p:nvSpPr>
        <p:spPr>
          <a:xfrm>
            <a:off x="6125281" y="2668545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D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D, 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F8F8A-5EAE-445F-AD48-9C37ED89F351}"/>
              </a:ext>
            </a:extLst>
          </p:cNvPr>
          <p:cNvSpPr txBox="1"/>
          <p:nvPr/>
        </p:nvSpPr>
        <p:spPr>
          <a:xfrm>
            <a:off x="333679" y="204288"/>
            <a:ext cx="241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SORT in SQL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10CBC-3DD4-48A7-A908-31BE95A8CE92}"/>
              </a:ext>
            </a:extLst>
          </p:cNvPr>
          <p:cNvSpPr/>
          <p:nvPr/>
        </p:nvSpPr>
        <p:spPr>
          <a:xfrm>
            <a:off x="6203918" y="3599949"/>
            <a:ext cx="3068501" cy="48922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063AC68-5D11-497D-9111-ED243F481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86334"/>
              </p:ext>
            </p:extLst>
          </p:nvPr>
        </p:nvGraphicFramePr>
        <p:xfrm>
          <a:off x="1001838" y="1926848"/>
          <a:ext cx="1061854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092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3092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4" name="Right Arrow 12">
            <a:extLst>
              <a:ext uri="{FF2B5EF4-FFF2-40B4-BE49-F238E27FC236}">
                <a16:creationId xmlns:a16="http://schemas.microsoft.com/office/drawing/2014/main" id="{96CEB435-DFB1-40E4-AB55-837FD20E3B23}"/>
              </a:ext>
            </a:extLst>
          </p:cNvPr>
          <p:cNvSpPr/>
          <p:nvPr/>
        </p:nvSpPr>
        <p:spPr>
          <a:xfrm>
            <a:off x="2331554" y="3362554"/>
            <a:ext cx="117043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0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9995038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882953" y="268285"/>
            <a:ext cx="782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8791662" y="111018"/>
            <a:ext cx="3302486" cy="3177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9980276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389D75-F435-364C-AA58-56379A127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28136"/>
              </p:ext>
            </p:extLst>
          </p:nvPr>
        </p:nvGraphicFramePr>
        <p:xfrm>
          <a:off x="357569" y="3061981"/>
          <a:ext cx="873779" cy="3413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68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6979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CB486B-CADE-784A-87C7-E2CBF47B0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69118"/>
              </p:ext>
            </p:extLst>
          </p:nvPr>
        </p:nvGraphicFramePr>
        <p:xfrm>
          <a:off x="8915406" y="249727"/>
          <a:ext cx="882936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146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41468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3F4D189-4563-554B-A506-39D3E705146B}"/>
              </a:ext>
            </a:extLst>
          </p:cNvPr>
          <p:cNvSpPr txBox="1"/>
          <p:nvPr/>
        </p:nvSpPr>
        <p:spPr>
          <a:xfrm>
            <a:off x="1478563" y="4184454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Filter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(D&gt;3)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CA780FA-5CEE-D24A-A51A-C0B237891507}"/>
              </a:ext>
            </a:extLst>
          </p:cNvPr>
          <p:cNvSpPr/>
          <p:nvPr/>
        </p:nvSpPr>
        <p:spPr>
          <a:xfrm>
            <a:off x="1446172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EF550-1486-2F4E-928C-326747119A72}"/>
              </a:ext>
            </a:extLst>
          </p:cNvPr>
          <p:cNvSpPr txBox="1"/>
          <p:nvPr/>
        </p:nvSpPr>
        <p:spPr>
          <a:xfrm>
            <a:off x="3614698" y="4106969"/>
            <a:ext cx="1342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(X = 2*D)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C34C096-1779-3545-94CA-7EF0C72D5D12}"/>
              </a:ext>
            </a:extLst>
          </p:cNvPr>
          <p:cNvSpPr/>
          <p:nvPr/>
        </p:nvSpPr>
        <p:spPr>
          <a:xfrm>
            <a:off x="3687281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9C1D1-7C54-A845-A1FA-173E90CF4475}"/>
              </a:ext>
            </a:extLst>
          </p:cNvPr>
          <p:cNvSpPr txBox="1"/>
          <p:nvPr/>
        </p:nvSpPr>
        <p:spPr>
          <a:xfrm>
            <a:off x="6690888" y="4228214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Select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(G, X)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3656B0D-8FCF-7346-A30F-9B12D349C88E}"/>
              </a:ext>
            </a:extLst>
          </p:cNvPr>
          <p:cNvSpPr/>
          <p:nvPr/>
        </p:nvSpPr>
        <p:spPr>
          <a:xfrm>
            <a:off x="6621644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057A-FD60-8A4B-9A74-A3945EAA957C}"/>
              </a:ext>
            </a:extLst>
          </p:cNvPr>
          <p:cNvSpPr txBox="1"/>
          <p:nvPr/>
        </p:nvSpPr>
        <p:spPr>
          <a:xfrm>
            <a:off x="8956598" y="4187763"/>
            <a:ext cx="2047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(G = Upper(G))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DA469208-CDFA-5942-A081-C55EDB2922D4}"/>
              </a:ext>
            </a:extLst>
          </p:cNvPr>
          <p:cNvSpPr/>
          <p:nvPr/>
        </p:nvSpPr>
        <p:spPr>
          <a:xfrm>
            <a:off x="9483427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A154E0E-4CC0-437B-AFCB-D6C4D39EF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92147"/>
              </p:ext>
            </p:extLst>
          </p:nvPr>
        </p:nvGraphicFramePr>
        <p:xfrm>
          <a:off x="2809615" y="4106969"/>
          <a:ext cx="629286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464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1464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B5D9B6E-74BF-473E-A61A-447CC1EE0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31097"/>
              </p:ext>
            </p:extLst>
          </p:nvPr>
        </p:nvGraphicFramePr>
        <p:xfrm>
          <a:off x="5109447" y="4106969"/>
          <a:ext cx="1339318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652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8615998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2621EDC-B2E3-4EFA-90CD-3353921C3DAE}"/>
              </a:ext>
            </a:extLst>
          </p:cNvPr>
          <p:cNvSpPr txBox="1"/>
          <p:nvPr/>
        </p:nvSpPr>
        <p:spPr>
          <a:xfrm>
            <a:off x="333679" y="204288"/>
            <a:ext cx="370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“Solving” the Table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DC922B-4D81-4DC8-86A1-8A8EC9F0A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13316"/>
              </p:ext>
            </p:extLst>
          </p:nvPr>
        </p:nvGraphicFramePr>
        <p:xfrm>
          <a:off x="7968309" y="4106969"/>
          <a:ext cx="922789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9407B30-5E9C-4010-B554-D5EBCEBB9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31229"/>
              </p:ext>
            </p:extLst>
          </p:nvPr>
        </p:nvGraphicFramePr>
        <p:xfrm>
          <a:off x="10981090" y="4078433"/>
          <a:ext cx="922789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D755E68-C28B-4B07-98AD-9C1CB5029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25433"/>
              </p:ext>
            </p:extLst>
          </p:nvPr>
        </p:nvGraphicFramePr>
        <p:xfrm>
          <a:off x="10882953" y="841168"/>
          <a:ext cx="922789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9995038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882953" y="268285"/>
            <a:ext cx="782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8791662" y="111018"/>
            <a:ext cx="3302486" cy="3177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9980276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389D75-F435-364C-AA58-56379A1276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7569" y="3061981"/>
          <a:ext cx="873779" cy="3413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68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6979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CB486B-CADE-784A-87C7-E2CBF47B0E3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15406" y="249727"/>
          <a:ext cx="882936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146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41468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3F4D189-4563-554B-A506-39D3E705146B}"/>
              </a:ext>
            </a:extLst>
          </p:cNvPr>
          <p:cNvSpPr txBox="1"/>
          <p:nvPr/>
        </p:nvSpPr>
        <p:spPr>
          <a:xfrm>
            <a:off x="1478563" y="4184454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Filter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(D&gt;3)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CA780FA-5CEE-D24A-A51A-C0B237891507}"/>
              </a:ext>
            </a:extLst>
          </p:cNvPr>
          <p:cNvSpPr/>
          <p:nvPr/>
        </p:nvSpPr>
        <p:spPr>
          <a:xfrm>
            <a:off x="1446172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EF550-1486-2F4E-928C-326747119A72}"/>
              </a:ext>
            </a:extLst>
          </p:cNvPr>
          <p:cNvSpPr txBox="1"/>
          <p:nvPr/>
        </p:nvSpPr>
        <p:spPr>
          <a:xfrm>
            <a:off x="3614698" y="4106969"/>
            <a:ext cx="1342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(X = 2*D)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C34C096-1779-3545-94CA-7EF0C72D5D12}"/>
              </a:ext>
            </a:extLst>
          </p:cNvPr>
          <p:cNvSpPr/>
          <p:nvPr/>
        </p:nvSpPr>
        <p:spPr>
          <a:xfrm>
            <a:off x="3687281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9C1D1-7C54-A845-A1FA-173E90CF4475}"/>
              </a:ext>
            </a:extLst>
          </p:cNvPr>
          <p:cNvSpPr txBox="1"/>
          <p:nvPr/>
        </p:nvSpPr>
        <p:spPr>
          <a:xfrm>
            <a:off x="6690888" y="4228214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Select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(G, X)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3656B0D-8FCF-7346-A30F-9B12D349C88E}"/>
              </a:ext>
            </a:extLst>
          </p:cNvPr>
          <p:cNvSpPr/>
          <p:nvPr/>
        </p:nvSpPr>
        <p:spPr>
          <a:xfrm>
            <a:off x="6621644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057A-FD60-8A4B-9A74-A3945EAA957C}"/>
              </a:ext>
            </a:extLst>
          </p:cNvPr>
          <p:cNvSpPr txBox="1"/>
          <p:nvPr/>
        </p:nvSpPr>
        <p:spPr>
          <a:xfrm>
            <a:off x="8956598" y="4187763"/>
            <a:ext cx="2047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(G = Upper(G))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DA469208-CDFA-5942-A081-C55EDB2922D4}"/>
              </a:ext>
            </a:extLst>
          </p:cNvPr>
          <p:cNvSpPr/>
          <p:nvPr/>
        </p:nvSpPr>
        <p:spPr>
          <a:xfrm>
            <a:off x="9483427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A154E0E-4CC0-437B-AFCB-D6C4D39EFF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09615" y="4106969"/>
          <a:ext cx="629286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464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1464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B5D9B6E-74BF-473E-A61A-447CC1EE06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09447" y="4106969"/>
          <a:ext cx="1339318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652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8615998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2621EDC-B2E3-4EFA-90CD-3353921C3DAE}"/>
              </a:ext>
            </a:extLst>
          </p:cNvPr>
          <p:cNvSpPr txBox="1"/>
          <p:nvPr/>
        </p:nvSpPr>
        <p:spPr>
          <a:xfrm>
            <a:off x="333679" y="204288"/>
            <a:ext cx="5437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“Solving” the Table with SQL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DC922B-4D81-4DC8-86A1-8A8EC9F0A75B}"/>
              </a:ext>
            </a:extLst>
          </p:cNvPr>
          <p:cNvGraphicFramePr>
            <a:graphicFrameLocks noGrp="1"/>
          </p:cNvGraphicFramePr>
          <p:nvPr/>
        </p:nvGraphicFramePr>
        <p:xfrm>
          <a:off x="7968309" y="4106969"/>
          <a:ext cx="922789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9407B30-5E9C-4010-B554-D5EBCEBB9F85}"/>
              </a:ext>
            </a:extLst>
          </p:cNvPr>
          <p:cNvGraphicFramePr>
            <a:graphicFrameLocks noGrp="1"/>
          </p:cNvGraphicFramePr>
          <p:nvPr/>
        </p:nvGraphicFramePr>
        <p:xfrm>
          <a:off x="10981090" y="4078433"/>
          <a:ext cx="922789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D755E68-C28B-4B07-98AD-9C1CB50295C9}"/>
              </a:ext>
            </a:extLst>
          </p:cNvPr>
          <p:cNvGraphicFramePr>
            <a:graphicFrameLocks noGrp="1"/>
          </p:cNvGraphicFramePr>
          <p:nvPr/>
        </p:nvGraphicFramePr>
        <p:xfrm>
          <a:off x="10882953" y="841168"/>
          <a:ext cx="922789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67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</TotalTime>
  <Words>2508</Words>
  <Application>Microsoft Office PowerPoint</Application>
  <PresentationFormat>Widescreen</PresentationFormat>
  <Paragraphs>1961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A Core Curriculum for Undergraduate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– Baseball Data</vt:lpstr>
      <vt:lpstr>PowerPoint Presentation</vt:lpstr>
      <vt:lpstr>PowerPoint Presentation</vt:lpstr>
      <vt:lpstr>PowerPoint Presentation</vt:lpstr>
      <vt:lpstr>Exercise – Baseball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Algebra of Structured Data</dc:title>
  <dc:creator>Microsoft Office User</dc:creator>
  <cp:lastModifiedBy>Hooks, Tisha L</cp:lastModifiedBy>
  <cp:revision>68</cp:revision>
  <dcterms:created xsi:type="dcterms:W3CDTF">2019-03-16T11:26:14Z</dcterms:created>
  <dcterms:modified xsi:type="dcterms:W3CDTF">2019-05-09T20:57:20Z</dcterms:modified>
</cp:coreProperties>
</file>