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36"/>
    <p:restoredTop sz="94650"/>
  </p:normalViewPr>
  <p:slideViewPr>
    <p:cSldViewPr snapToGrid="0" snapToObjects="1">
      <p:cViewPr varScale="1">
        <p:scale>
          <a:sx n="127" d="100"/>
          <a:sy n="127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9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9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6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8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2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5/11/19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0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5/11/19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5/11/19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4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6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E5A7-EAF6-2A47-B691-92CEAA1581A9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inneanalytics.org/minnemudac-2016/data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" TargetMode="External"/><Relationship Id="rId7" Type="http://schemas.openxmlformats.org/officeDocument/2006/relationships/image" Target="../media/image23.gif"/><Relationship Id="rId2" Type="http://schemas.openxmlformats.org/officeDocument/2006/relationships/hyperlink" Target="https://github.com/yardsale8/DSCI33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overs.oreillystatic.com/images/0636920078067/lrg.jpg" TargetMode="External"/><Relationship Id="rId5" Type="http://schemas.openxmlformats.org/officeDocument/2006/relationships/hyperlink" Target="https://docs.opencv.org/2.4/doc/tutorials/tutorials.html" TargetMode="External"/><Relationship Id="rId4" Type="http://schemas.openxmlformats.org/officeDocument/2006/relationships/hyperlink" Target="https://musicinformationretrieval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structured_data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TML" TargetMode="External"/><Relationship Id="rId3" Type="http://schemas.openxmlformats.org/officeDocument/2006/relationships/hyperlink" Target="https://www.1337pwn.com/json-vs-xml-format-use-api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www.hillspet.com/cat-care/new-pet-parent/kitten-growth-timeline-by-week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BC43-AD9D-2D4B-BADE-3CA9D2CD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Management of Unstructured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A3DF9-492E-5548-93C3-44FCA7E96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DSCI 330</a:t>
            </a:r>
          </a:p>
        </p:txBody>
      </p:sp>
    </p:spTree>
    <p:extLst>
      <p:ext uri="{BB962C8B-B14F-4D97-AF65-F5344CB8AC3E}">
        <p14:creationId xmlns:p14="http://schemas.microsoft.com/office/powerpoint/2010/main" val="98258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73E9-DAD9-D54D-8F8D-98CA87C8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br>
              <a:rPr lang="en-US" dirty="0"/>
            </a:br>
            <a:r>
              <a:rPr lang="en-US" dirty="0"/>
              <a:t>Processing large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D7866-3EB8-5240-895F-B9663F841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765300"/>
            <a:ext cx="3770697" cy="1555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69BD55-0B23-1045-ACE5-6749485DE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446587"/>
            <a:ext cx="3770697" cy="20512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CD69F1-1F04-9A46-AE2A-9284DB484975}"/>
              </a:ext>
            </a:extLst>
          </p:cNvPr>
          <p:cNvSpPr/>
          <p:nvPr/>
        </p:nvSpPr>
        <p:spPr>
          <a:xfrm>
            <a:off x="628650" y="5741390"/>
            <a:ext cx="18137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data source (use Big Query)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D6E2B-DFB1-8E46-ABD8-E5EAC9ADE4BE}"/>
              </a:ext>
            </a:extLst>
          </p:cNvPr>
          <p:cNvSpPr txBox="1"/>
          <p:nvPr/>
        </p:nvSpPr>
        <p:spPr>
          <a:xfrm>
            <a:off x="4793063" y="1919235"/>
            <a:ext cx="40293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Competition: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analytics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Month with data</a:t>
            </a:r>
          </a:p>
          <a:p>
            <a:endParaRPr lang="en-US" dirty="0"/>
          </a:p>
          <a:p>
            <a:r>
              <a:rPr lang="en-US" b="1" dirty="0"/>
              <a:t>Context: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relationship between water quality and the surrounding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Takeaway: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groups struggled with the size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science students should be able to handle this problem</a:t>
            </a:r>
          </a:p>
        </p:txBody>
      </p:sp>
    </p:spTree>
    <p:extLst>
      <p:ext uri="{BB962C8B-B14F-4D97-AF65-F5344CB8AC3E}">
        <p14:creationId xmlns:p14="http://schemas.microsoft.com/office/powerpoint/2010/main" val="236816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3232-B7F6-EE40-A04A-BC6BADF5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DSCI 430</a:t>
            </a:r>
            <a:br>
              <a:rPr lang="en-US" dirty="0"/>
            </a:br>
            <a:r>
              <a:rPr lang="en-US" sz="3200" dirty="0"/>
              <a:t>Data Science at Scale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C86C5C-1798-9F44-8A35-FBFFF76D1C72}"/>
              </a:ext>
            </a:extLst>
          </p:cNvPr>
          <p:cNvGrpSpPr/>
          <p:nvPr/>
        </p:nvGrpSpPr>
        <p:grpSpPr>
          <a:xfrm>
            <a:off x="100484" y="2082293"/>
            <a:ext cx="2918681" cy="4702023"/>
            <a:chOff x="100484" y="2082293"/>
            <a:chExt cx="2918681" cy="47020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079CF3-997A-E14F-862A-EF7F4473F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889" y="2451626"/>
              <a:ext cx="2836132" cy="163805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BAE96A-6FD7-6141-931F-0AE5A29AF925}"/>
                </a:ext>
              </a:extLst>
            </p:cNvPr>
            <p:cNvSpPr txBox="1"/>
            <p:nvPr/>
          </p:nvSpPr>
          <p:spPr>
            <a:xfrm>
              <a:off x="152889" y="2082293"/>
              <a:ext cx="157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Pandas + dfply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1A34B8-EF33-DB46-AD6A-BE0B3FC90ED2}"/>
                </a:ext>
              </a:extLst>
            </p:cNvPr>
            <p:cNvSpPr txBox="1"/>
            <p:nvPr/>
          </p:nvSpPr>
          <p:spPr>
            <a:xfrm>
              <a:off x="152889" y="4198992"/>
              <a:ext cx="283613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The Good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Best for data that fits in RAM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Can read large data in chunks </a:t>
              </a:r>
            </a:p>
            <a:p>
              <a:r>
                <a:rPr lang="en-US" b="1" dirty="0"/>
                <a:t>The Bad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Working with large data is slow and clunky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53F94DB-0664-FB42-89E2-7F5903E27710}"/>
                </a:ext>
              </a:extLst>
            </p:cNvPr>
            <p:cNvSpPr/>
            <p:nvPr/>
          </p:nvSpPr>
          <p:spPr>
            <a:xfrm>
              <a:off x="100484" y="2082293"/>
              <a:ext cx="2918681" cy="4702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8FFFDD-016B-364A-960E-0B36740A527C}"/>
              </a:ext>
            </a:extLst>
          </p:cNvPr>
          <p:cNvGrpSpPr/>
          <p:nvPr/>
        </p:nvGrpSpPr>
        <p:grpSpPr>
          <a:xfrm>
            <a:off x="3077920" y="2044109"/>
            <a:ext cx="3196945" cy="4740207"/>
            <a:chOff x="3077920" y="2044109"/>
            <a:chExt cx="3196945" cy="47402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97F02C-D0F6-8746-A60E-644A5B2CF2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838"/>
            <a:stretch/>
          </p:blipFill>
          <p:spPr>
            <a:xfrm>
              <a:off x="3108065" y="2400169"/>
              <a:ext cx="3077525" cy="168950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6917A8-6FF4-FD44-AF35-AB40B286CBA6}"/>
                </a:ext>
              </a:extLst>
            </p:cNvPr>
            <p:cNvSpPr txBox="1"/>
            <p:nvPr/>
          </p:nvSpPr>
          <p:spPr>
            <a:xfrm>
              <a:off x="3108065" y="2044109"/>
              <a:ext cx="13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sqlalchemy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9AC820-18B1-1B42-9B3B-615142453566}"/>
                </a:ext>
              </a:extLst>
            </p:cNvPr>
            <p:cNvSpPr txBox="1"/>
            <p:nvPr/>
          </p:nvSpPr>
          <p:spPr>
            <a:xfrm>
              <a:off x="3108064" y="4198993"/>
              <a:ext cx="3077525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The Good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Best for large data that still fits on the hard drive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35% improvement over read/writing large files</a:t>
              </a:r>
            </a:p>
            <a:p>
              <a:r>
                <a:rPr lang="en-US" b="1" dirty="0"/>
                <a:t>The Bad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Creating the initial database is a hassle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C21F02-D870-E84F-B1B7-5FF778AFB691}"/>
                </a:ext>
              </a:extLst>
            </p:cNvPr>
            <p:cNvSpPr/>
            <p:nvPr/>
          </p:nvSpPr>
          <p:spPr>
            <a:xfrm>
              <a:off x="3077920" y="2082293"/>
              <a:ext cx="3196945" cy="4702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DA9756-1A9B-4046-BBB0-76A48CD9FCD7}"/>
              </a:ext>
            </a:extLst>
          </p:cNvPr>
          <p:cNvGrpSpPr/>
          <p:nvPr/>
        </p:nvGrpSpPr>
        <p:grpSpPr>
          <a:xfrm>
            <a:off x="6305009" y="2024013"/>
            <a:ext cx="2836132" cy="4760302"/>
            <a:chOff x="6305009" y="2024013"/>
            <a:chExt cx="2836132" cy="476030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2883A1-ED43-6645-9F2A-4FEA5F973B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154"/>
            <a:stretch/>
          </p:blipFill>
          <p:spPr>
            <a:xfrm>
              <a:off x="6362441" y="2380073"/>
              <a:ext cx="2681076" cy="164241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3B176C-89A9-FA49-8C95-B5C145D7F7BA}"/>
                </a:ext>
              </a:extLst>
            </p:cNvPr>
            <p:cNvSpPr txBox="1"/>
            <p:nvPr/>
          </p:nvSpPr>
          <p:spPr>
            <a:xfrm>
              <a:off x="6382537" y="2024013"/>
              <a:ext cx="935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pyspark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CC91A2-F8CD-9D4A-9222-12EA0269BBFF}"/>
                </a:ext>
              </a:extLst>
            </p:cNvPr>
            <p:cNvSpPr txBox="1"/>
            <p:nvPr/>
          </p:nvSpPr>
          <p:spPr>
            <a:xfrm>
              <a:off x="6305009" y="4198992"/>
              <a:ext cx="283613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The Good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Best for data won’t fit on a single machine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No upper bound on data size</a:t>
              </a:r>
            </a:p>
            <a:p>
              <a:r>
                <a:rPr lang="en-US" b="1" dirty="0"/>
                <a:t>The Bad</a:t>
              </a:r>
              <a:r>
                <a:rPr lang="en-US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Need expensive infrastructure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94BC1B-233D-0A4A-92A1-3A5793FC4681}"/>
                </a:ext>
              </a:extLst>
            </p:cNvPr>
            <p:cNvSpPr/>
            <p:nvPr/>
          </p:nvSpPr>
          <p:spPr>
            <a:xfrm>
              <a:off x="6333620" y="2082292"/>
              <a:ext cx="2729993" cy="4702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607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340F-B539-354F-B6BA-F2376F36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argument for teaching data verbs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98411-83E1-7B41-8FA5-4078FFAC4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54" b="43554"/>
          <a:stretch/>
        </p:blipFill>
        <p:spPr>
          <a:xfrm>
            <a:off x="632559" y="2190537"/>
            <a:ext cx="4710866" cy="984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9A8A78-72F8-894E-92B6-91FCB25DD5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86" t="14356" r="4838" b="49959"/>
          <a:stretch/>
        </p:blipFill>
        <p:spPr>
          <a:xfrm>
            <a:off x="642329" y="3373675"/>
            <a:ext cx="4701095" cy="1078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76987C-8995-F349-BCA7-C89AE91F9B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557" r="5154" b="39347"/>
          <a:stretch/>
        </p:blipFill>
        <p:spPr>
          <a:xfrm>
            <a:off x="561944" y="4610186"/>
            <a:ext cx="4780465" cy="105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35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5186-168C-434E-9AA4-9F0EFECA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18601-E911-8142-8961-FBD120605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/>
          <a:lstStyle/>
          <a:p>
            <a:r>
              <a:rPr lang="en-US" dirty="0"/>
              <a:t>DSCI 330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0F97D-4778-3A4C-B692-05A308C6B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8232804" cy="1624798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https://github.com/yardsale8/DSCI330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err="1">
                <a:hlinkClick r:id="rId3"/>
              </a:rPr>
              <a:t>www.nltk.org</a:t>
            </a:r>
            <a:r>
              <a:rPr lang="en-US" sz="2000" dirty="0">
                <a:hlinkClick r:id="rId3"/>
              </a:rPr>
              <a:t>/book/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https://musicinformationretrieval.com/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https://docs.opencv.org/2.4/doc/tutorials/tutorials.html</a:t>
            </a:r>
            <a:endParaRPr lang="en-US" sz="2000" dirty="0"/>
          </a:p>
        </p:txBody>
      </p:sp>
      <p:pic>
        <p:nvPicPr>
          <p:cNvPr id="2052" name="Picture 4" descr="https://covers.oreillystatic.com/images/0636920078067/cat.gif">
            <a:hlinkClick r:id="rId6"/>
            <a:extLst>
              <a:ext uri="{FF2B5EF4-FFF2-40B4-BE49-F238E27FC236}">
                <a16:creationId xmlns:a16="http://schemas.microsoft.com/office/drawing/2014/main" id="{C2A21F6F-E05F-0A43-8521-C152375D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962" y="2009644"/>
            <a:ext cx="1479171" cy="193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806A1D3-6634-974E-93E3-F956173C7D2C}"/>
              </a:ext>
            </a:extLst>
          </p:cNvPr>
          <p:cNvSpPr txBox="1">
            <a:spLocks/>
          </p:cNvSpPr>
          <p:nvPr/>
        </p:nvSpPr>
        <p:spPr>
          <a:xfrm>
            <a:off x="629841" y="4032478"/>
            <a:ext cx="38683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DSCI 430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7185F478-84B5-C643-8CEA-F28E92CC31CA}"/>
              </a:ext>
            </a:extLst>
          </p:cNvPr>
          <p:cNvSpPr txBox="1">
            <a:spLocks/>
          </p:cNvSpPr>
          <p:nvPr/>
        </p:nvSpPr>
        <p:spPr>
          <a:xfrm>
            <a:off x="629841" y="4856390"/>
            <a:ext cx="8232804" cy="1624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hlinkClick r:id="rId2"/>
              </a:rPr>
              <a:t>https://github.com/yardsale8/DSCI430</a:t>
            </a:r>
          </a:p>
        </p:txBody>
      </p:sp>
    </p:spTree>
    <p:extLst>
      <p:ext uri="{BB962C8B-B14F-4D97-AF65-F5344CB8AC3E}">
        <p14:creationId xmlns:p14="http://schemas.microsoft.com/office/powerpoint/2010/main" val="249027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8730-AB61-5C4F-AC91-10245C43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unstructured data?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B9947-B42A-5A4D-BB66-D52F599D2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Structured Data 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6ED208-5537-4B44-93F3-6FC3CDB22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be stored in a table.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45D67D-1E90-1742-8770-17731B4A7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Unstructured Data 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75A020-2C7B-CF4E-BCE8-A47A67CA04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all other data.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267EA-86A8-9640-8124-118F8A675F6C}"/>
              </a:ext>
            </a:extLst>
          </p:cNvPr>
          <p:cNvSpPr txBox="1"/>
          <p:nvPr/>
        </p:nvSpPr>
        <p:spPr>
          <a:xfrm>
            <a:off x="217858" y="5543332"/>
            <a:ext cx="861464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Computer World: </a:t>
            </a:r>
            <a:r>
              <a:rPr lang="en-US" dirty="0"/>
              <a:t>Unstructured information might account for more than 70%–80% of all data in organizations.</a:t>
            </a:r>
            <a:endParaRPr lang="en-US" baseline="30000" dirty="0"/>
          </a:p>
          <a:p>
            <a:pPr algn="r"/>
            <a:r>
              <a:rPr lang="en-US" baseline="30000" dirty="0"/>
              <a:t>-</a:t>
            </a:r>
            <a:r>
              <a:rPr lang="en-US" baseline="30000" dirty="0">
                <a:hlinkClick r:id="rId2"/>
              </a:rPr>
              <a:t>Wikipedia</a:t>
            </a:r>
            <a:r>
              <a:rPr lang="en-US" baseline="30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4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FA4E-326D-224C-8469-6B79F181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1026" name="Picture 2" descr="https://s17-us2.startpage.com/cgi-bin/serveimage?url=https:%2F%2Fwww.sunnyhoi.com%2Fapp%2Fuploads%2F2017%2F09%2Fjson-vs-xml-which-format-to-use-for-your-api.png&amp;sp=0b500a5bc0231c392224beb127472b02">
            <a:extLst>
              <a:ext uri="{FF2B5EF4-FFF2-40B4-BE49-F238E27FC236}">
                <a16:creationId xmlns:a16="http://schemas.microsoft.com/office/drawing/2014/main" id="{6B5154B3-170A-0444-B54B-33723D6ACD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42" t="12480"/>
          <a:stretch/>
        </p:blipFill>
        <p:spPr bwMode="auto">
          <a:xfrm>
            <a:off x="6647381" y="3628128"/>
            <a:ext cx="2432703" cy="300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E3E90A-E981-B843-BE50-1A8B9B513157}"/>
              </a:ext>
            </a:extLst>
          </p:cNvPr>
          <p:cNvSpPr txBox="1"/>
          <p:nvPr/>
        </p:nvSpPr>
        <p:spPr>
          <a:xfrm>
            <a:off x="8252429" y="6589807"/>
            <a:ext cx="740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3"/>
              </a:rPr>
              <a:t>image source</a:t>
            </a:r>
            <a:endParaRPr lang="en-US" sz="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10DC84-0AC5-584D-BFA9-740677303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966122"/>
            <a:ext cx="2485720" cy="16620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AB27EA-941E-7246-945E-ADB7265262BE}"/>
              </a:ext>
            </a:extLst>
          </p:cNvPr>
          <p:cNvSpPr txBox="1"/>
          <p:nvPr/>
        </p:nvSpPr>
        <p:spPr>
          <a:xfrm>
            <a:off x="628650" y="1596790"/>
            <a:ext cx="142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Image/Video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693DC-C866-FA40-B178-892A2C5F7952}"/>
              </a:ext>
            </a:extLst>
          </p:cNvPr>
          <p:cNvSpPr txBox="1"/>
          <p:nvPr/>
        </p:nvSpPr>
        <p:spPr>
          <a:xfrm>
            <a:off x="2405421" y="3619440"/>
            <a:ext cx="740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5"/>
              </a:rPr>
              <a:t>image source</a:t>
            </a:r>
            <a:endParaRPr lang="en-US" sz="800" dirty="0"/>
          </a:p>
        </p:txBody>
      </p:sp>
      <p:pic>
        <p:nvPicPr>
          <p:cNvPr id="13" name="Picture 2" descr="https://s17-us2.startpage.com/cgi-bin/serveimage?url=https:%2F%2Fwww.sunnyhoi.com%2Fapp%2Fuploads%2F2017%2F09%2Fjson-vs-xml-which-format-to-use-for-your-api.png&amp;sp=0b500a5bc0231c392224beb127472b02">
            <a:extLst>
              <a:ext uri="{FF2B5EF4-FFF2-40B4-BE49-F238E27FC236}">
                <a16:creationId xmlns:a16="http://schemas.microsoft.com/office/drawing/2014/main" id="{18F884D5-E23E-4D48-87AD-8AB6955EA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2" r="51884"/>
          <a:stretch/>
        </p:blipFill>
        <p:spPr bwMode="auto">
          <a:xfrm>
            <a:off x="3780891" y="3739864"/>
            <a:ext cx="2496620" cy="312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E38DAD-AE9C-7542-B578-495FE95DDB28}"/>
              </a:ext>
            </a:extLst>
          </p:cNvPr>
          <p:cNvSpPr txBox="1"/>
          <p:nvPr/>
        </p:nvSpPr>
        <p:spPr>
          <a:xfrm>
            <a:off x="6647381" y="336666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JSON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E846E-C7B0-3B4F-8DB9-E235C23B7C12}"/>
              </a:ext>
            </a:extLst>
          </p:cNvPr>
          <p:cNvSpPr txBox="1"/>
          <p:nvPr/>
        </p:nvSpPr>
        <p:spPr>
          <a:xfrm>
            <a:off x="3780891" y="337144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7F5C7-0B2D-1B49-BFF8-4771A153BE27}"/>
              </a:ext>
            </a:extLst>
          </p:cNvPr>
          <p:cNvSpPr txBox="1"/>
          <p:nvPr/>
        </p:nvSpPr>
        <p:spPr>
          <a:xfrm>
            <a:off x="5472686" y="6483384"/>
            <a:ext cx="740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3"/>
              </a:rPr>
              <a:t>image source</a:t>
            </a:r>
            <a:endParaRPr lang="en-US" sz="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4EDFD57-4566-394A-8AE2-DEA685B5E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4410972"/>
            <a:ext cx="2485720" cy="20704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9E61DCB-D45A-EA42-9474-A7E94CE9A3C4}"/>
              </a:ext>
            </a:extLst>
          </p:cNvPr>
          <p:cNvSpPr txBox="1"/>
          <p:nvPr/>
        </p:nvSpPr>
        <p:spPr>
          <a:xfrm>
            <a:off x="628650" y="404164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Audio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6E8C655-867C-9444-BA2F-39B8C6423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0891" y="708942"/>
            <a:ext cx="4229100" cy="2565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4C70E8C-BA2C-544E-A1EC-26E950C391D2}"/>
              </a:ext>
            </a:extLst>
          </p:cNvPr>
          <p:cNvSpPr txBox="1"/>
          <p:nvPr/>
        </p:nvSpPr>
        <p:spPr>
          <a:xfrm>
            <a:off x="3816604" y="42717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9C2DE6-B83B-1742-BE48-2C8653490D04}"/>
              </a:ext>
            </a:extLst>
          </p:cNvPr>
          <p:cNvSpPr txBox="1"/>
          <p:nvPr/>
        </p:nvSpPr>
        <p:spPr>
          <a:xfrm>
            <a:off x="7269083" y="3058898"/>
            <a:ext cx="740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8"/>
              </a:rPr>
              <a:t>image source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7978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F860-47CA-7541-AAC5-894251E0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DSCI 330 </a:t>
            </a:r>
            <a:br>
              <a:rPr lang="en-US" dirty="0"/>
            </a:br>
            <a:r>
              <a:rPr lang="en-US" sz="3600" dirty="0"/>
              <a:t>The Management of Unstructured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04D8-7C7D-0A4A-8F6F-43705B352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773D4-846E-FD4D-9F44-3AC59F1B20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Web Pages/Scraping</a:t>
            </a:r>
          </a:p>
          <a:p>
            <a:r>
              <a:rPr lang="en-US" dirty="0"/>
              <a:t>Audio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JSON/XML </a:t>
            </a:r>
            <a:r>
              <a:rPr lang="en-US" sz="2000" dirty="0"/>
              <a:t>(coming soon)</a:t>
            </a:r>
          </a:p>
          <a:p>
            <a:r>
              <a:rPr lang="en-US" dirty="0"/>
              <a:t>Videos </a:t>
            </a:r>
            <a:r>
              <a:rPr lang="en-US" sz="2000" dirty="0"/>
              <a:t>(coming soon)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87D67-9756-8F46-9E7D-0D4381099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CB2E4-0C94-A447-9683-034B74898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182" y="2505075"/>
            <a:ext cx="4245126" cy="3684588"/>
          </a:xfrm>
        </p:spPr>
        <p:txBody>
          <a:bodyPr/>
          <a:lstStyle/>
          <a:p>
            <a:r>
              <a:rPr lang="en-US" dirty="0"/>
              <a:t>Python basics</a:t>
            </a:r>
          </a:p>
          <a:p>
            <a:r>
              <a:rPr lang="en-US" dirty="0"/>
              <a:t>Git and GitHub</a:t>
            </a:r>
          </a:p>
          <a:p>
            <a:r>
              <a:rPr lang="en-US" dirty="0"/>
              <a:t>Programming concepts</a:t>
            </a:r>
          </a:p>
          <a:p>
            <a:pPr lvl="1"/>
            <a:r>
              <a:rPr lang="en-US" dirty="0"/>
              <a:t>Name Selection</a:t>
            </a:r>
          </a:p>
          <a:p>
            <a:pPr lvl="1"/>
            <a:r>
              <a:rPr lang="en-US" dirty="0"/>
              <a:t>Abstraction with Functions</a:t>
            </a:r>
          </a:p>
          <a:p>
            <a:pPr lvl="1"/>
            <a:r>
              <a:rPr lang="en-US" dirty="0"/>
              <a:t>Refactoring</a:t>
            </a:r>
          </a:p>
          <a:p>
            <a:pPr lvl="1"/>
            <a:r>
              <a:rPr lang="en-US" dirty="0"/>
              <a:t>Unit Tests</a:t>
            </a:r>
          </a:p>
        </p:txBody>
      </p:sp>
    </p:spTree>
    <p:extLst>
      <p:ext uri="{BB962C8B-B14F-4D97-AF65-F5344CB8AC3E}">
        <p14:creationId xmlns:p14="http://schemas.microsoft.com/office/powerpoint/2010/main" val="280868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ACAA-A226-884B-81A8-3732C01E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Teaching Python with Text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2A87A-46C8-AE43-8C2C-4D152A115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Cleaning up text</a:t>
            </a:r>
          </a:p>
          <a:p>
            <a:pPr lvl="1"/>
            <a:r>
              <a:rPr lang="en-US" dirty="0">
                <a:sym typeface="Wingdings" pitchFamily="2" charset="2"/>
              </a:rPr>
              <a:t>Decomposing a problem</a:t>
            </a:r>
          </a:p>
          <a:p>
            <a:pPr lvl="1"/>
            <a:r>
              <a:rPr lang="en-US" dirty="0">
                <a:sym typeface="Wingdings" pitchFamily="2" charset="2"/>
              </a:rPr>
              <a:t>Composing Functions</a:t>
            </a:r>
          </a:p>
          <a:p>
            <a:pPr lvl="1"/>
            <a:r>
              <a:rPr lang="en-US" dirty="0">
                <a:sym typeface="Wingdings" pitchFamily="2" charset="2"/>
              </a:rPr>
              <a:t>Basic string processing</a:t>
            </a:r>
          </a:p>
          <a:p>
            <a:r>
              <a:rPr lang="en-US" dirty="0">
                <a:sym typeface="Wingdings" pitchFamily="2" charset="2"/>
              </a:rPr>
              <a:t>Simple questions about words,</a:t>
            </a:r>
          </a:p>
          <a:p>
            <a:pPr lvl="1"/>
            <a:r>
              <a:rPr lang="en-US" dirty="0">
                <a:sym typeface="Wingdings" pitchFamily="2" charset="2"/>
              </a:rPr>
              <a:t> i.e. average word length</a:t>
            </a:r>
          </a:p>
          <a:p>
            <a:pPr lvl="1"/>
            <a:r>
              <a:rPr lang="en-US" dirty="0">
                <a:sym typeface="Wingdings" pitchFamily="2" charset="2"/>
              </a:rPr>
              <a:t>Iteration with comprehensions</a:t>
            </a:r>
          </a:p>
          <a:p>
            <a:pPr lvl="1"/>
            <a:r>
              <a:rPr lang="en-US" dirty="0"/>
              <a:t>Composition</a:t>
            </a:r>
          </a:p>
          <a:p>
            <a:r>
              <a:rPr lang="en-US" dirty="0"/>
              <a:t>More complicated questions about words</a:t>
            </a:r>
          </a:p>
          <a:p>
            <a:pPr lvl="1"/>
            <a:r>
              <a:rPr lang="en-US" dirty="0"/>
              <a:t>Dictionaries and sets</a:t>
            </a:r>
          </a:p>
          <a:p>
            <a:pPr lvl="1"/>
            <a:r>
              <a:rPr lang="en-US" dirty="0"/>
              <a:t>Accumulator pattern/Group by/Reduce by</a:t>
            </a:r>
          </a:p>
        </p:txBody>
      </p:sp>
    </p:spTree>
    <p:extLst>
      <p:ext uri="{BB962C8B-B14F-4D97-AF65-F5344CB8AC3E}">
        <p14:creationId xmlns:p14="http://schemas.microsoft.com/office/powerpoint/2010/main" val="33770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D50465F-4BE9-1E4A-8789-C1ADCD70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A309E2-01ED-B846-A67E-B50960E5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4" y="1690689"/>
            <a:ext cx="4168876" cy="5009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E086A3-1CA9-444C-9B25-2DF3C0189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980" y="2957324"/>
            <a:ext cx="4807020" cy="1536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329D45-D728-7D4B-8ADA-12EAEA3D7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420" y="4493994"/>
            <a:ext cx="4701690" cy="223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6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5848-2DEE-434C-A533-96D270DF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95" y="272794"/>
            <a:ext cx="7886700" cy="755114"/>
          </a:xfrm>
        </p:spPr>
        <p:txBody>
          <a:bodyPr/>
          <a:lstStyle/>
          <a:p>
            <a:r>
              <a:rPr lang="en-US" dirty="0"/>
              <a:t>Audio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A7E76-C349-6946-888C-FCD945CE3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56" y="3819874"/>
            <a:ext cx="3813184" cy="2924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387934-C8B8-DC4C-B139-FAB2146CB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528" y="1027907"/>
            <a:ext cx="3958964" cy="2527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A78A02-AE12-0D48-9253-8024531BC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308" y="4184825"/>
            <a:ext cx="3813184" cy="2634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D143B4-CFAA-8A40-85FA-CC20FC049E86}"/>
              </a:ext>
            </a:extLst>
          </p:cNvPr>
          <p:cNvSpPr txBox="1"/>
          <p:nvPr/>
        </p:nvSpPr>
        <p:spPr>
          <a:xfrm>
            <a:off x="352108" y="3635208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Domain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6EC95-F86F-5149-8B8A-E28C19704957}"/>
              </a:ext>
            </a:extLst>
          </p:cNvPr>
          <p:cNvSpPr txBox="1"/>
          <p:nvPr/>
        </p:nvSpPr>
        <p:spPr>
          <a:xfrm>
            <a:off x="4996121" y="690223"/>
            <a:ext cx="195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Domain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5BDD6-3E7E-FB41-A595-5B39F4631898}"/>
              </a:ext>
            </a:extLst>
          </p:cNvPr>
          <p:cNvSpPr txBox="1"/>
          <p:nvPr/>
        </p:nvSpPr>
        <p:spPr>
          <a:xfrm>
            <a:off x="5383288" y="3848830"/>
            <a:ext cx="17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Mel-</a:t>
            </a:r>
            <a:r>
              <a:rPr lang="en-US" dirty="0" err="1"/>
              <a:t>Spectogram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C6B6A3-1CE7-7D4B-A718-0570C5D23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56" y="1529807"/>
            <a:ext cx="4125862" cy="20255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72DB31-7B16-7548-B3A2-7F87F3BB1F14}"/>
              </a:ext>
            </a:extLst>
          </p:cNvPr>
          <p:cNvSpPr txBox="1"/>
          <p:nvPr/>
        </p:nvSpPr>
        <p:spPr>
          <a:xfrm>
            <a:off x="302956" y="1252808"/>
            <a:ext cx="392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Digital Representation and Python Tools</a:t>
            </a:r>
          </a:p>
        </p:txBody>
      </p:sp>
    </p:spTree>
    <p:extLst>
      <p:ext uri="{BB962C8B-B14F-4D97-AF65-F5344CB8AC3E}">
        <p14:creationId xmlns:p14="http://schemas.microsoft.com/office/powerpoint/2010/main" val="266452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5F6C-50B2-DE47-848E-BEB96291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8108"/>
          </a:xfrm>
        </p:spPr>
        <p:txBody>
          <a:bodyPr>
            <a:normAutofit fontScale="90000"/>
          </a:bodyPr>
          <a:lstStyle/>
          <a:p>
            <a:r>
              <a:rPr lang="en-US" dirty="0"/>
              <a:t>Images</a:t>
            </a:r>
            <a:br>
              <a:rPr lang="en-US" dirty="0"/>
            </a:br>
            <a:r>
              <a:rPr lang="en-US" sz="3600" dirty="0"/>
              <a:t>Student Presentations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6AC9F8-255C-AF43-938F-4BCA7519B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8406"/>
            <a:ext cx="2032016" cy="18027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015211-AE96-4E4A-A7D5-9F41C0191567}"/>
              </a:ext>
            </a:extLst>
          </p:cNvPr>
          <p:cNvSpPr txBox="1"/>
          <p:nvPr/>
        </p:nvSpPr>
        <p:spPr>
          <a:xfrm>
            <a:off x="295867" y="4242075"/>
            <a:ext cx="1888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Harris </a:t>
            </a:r>
          </a:p>
          <a:p>
            <a:r>
              <a:rPr lang="en-US" dirty="0"/>
              <a:t>Corner Detections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DEF8C7-B1BC-374A-8604-134E8E80D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706" y="1717186"/>
            <a:ext cx="3235272" cy="1948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AEBB2B-5612-1243-BD1A-58324350ABA3}"/>
              </a:ext>
            </a:extLst>
          </p:cNvPr>
          <p:cNvSpPr txBox="1"/>
          <p:nvPr/>
        </p:nvSpPr>
        <p:spPr>
          <a:xfrm>
            <a:off x="3158573" y="1572598"/>
            <a:ext cx="19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GrabCUT algorithm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55AA88-4E87-904B-B48F-062F1EF1F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883" y="4242075"/>
            <a:ext cx="3379755" cy="25218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C663BF-DF52-D346-9D44-DCB2D57A109D}"/>
              </a:ext>
            </a:extLst>
          </p:cNvPr>
          <p:cNvSpPr txBox="1"/>
          <p:nvPr/>
        </p:nvSpPr>
        <p:spPr>
          <a:xfrm>
            <a:off x="2327883" y="3872743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Detection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79E38A-B4D8-ED44-B0C9-BA3123C8A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67" y="1862877"/>
            <a:ext cx="2566839" cy="18027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D350276-A740-8443-A242-045580D08275}"/>
              </a:ext>
            </a:extLst>
          </p:cNvPr>
          <p:cNvSpPr txBox="1"/>
          <p:nvPr/>
        </p:nvSpPr>
        <p:spPr>
          <a:xfrm>
            <a:off x="446578" y="1539710"/>
            <a:ext cx="16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Detection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52945E6-25A7-4E4A-B386-FA304FC50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204" y="907849"/>
            <a:ext cx="3198796" cy="27577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674DD4E-B413-E647-9DA4-0AA3B06508D5}"/>
              </a:ext>
            </a:extLst>
          </p:cNvPr>
          <p:cNvSpPr txBox="1"/>
          <p:nvPr/>
        </p:nvSpPr>
        <p:spPr>
          <a:xfrm>
            <a:off x="5945204" y="538517"/>
            <a:ext cx="288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Smoothing &amp; Edge Detection</a:t>
            </a:r>
          </a:p>
        </p:txBody>
      </p:sp>
      <p:pic>
        <p:nvPicPr>
          <p:cNvPr id="22" name="Google Shape;77;p16">
            <a:extLst>
              <a:ext uri="{FF2B5EF4-FFF2-40B4-BE49-F238E27FC236}">
                <a16:creationId xmlns:a16="http://schemas.microsoft.com/office/drawing/2014/main" id="{4770A911-C955-144D-BB2D-533A09F4B72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1237" y="4853713"/>
            <a:ext cx="3322763" cy="183741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4089879-300C-EA4E-A542-2741A4F66789}"/>
              </a:ext>
            </a:extLst>
          </p:cNvPr>
          <p:cNvSpPr txBox="1"/>
          <p:nvPr/>
        </p:nvSpPr>
        <p:spPr>
          <a:xfrm>
            <a:off x="5851508" y="4057409"/>
            <a:ext cx="2382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 Invariant</a:t>
            </a:r>
          </a:p>
          <a:p>
            <a:r>
              <a:rPr lang="en-US" dirty="0"/>
              <a:t>Feature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15007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BC43-AD9D-2D4B-BADE-3CA9D2CD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at Scale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A3DF9-492E-5548-93C3-44FCA7E96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DSCI 430</a:t>
            </a:r>
          </a:p>
        </p:txBody>
      </p:sp>
    </p:spTree>
    <p:extLst>
      <p:ext uri="{BB962C8B-B14F-4D97-AF65-F5344CB8AC3E}">
        <p14:creationId xmlns:p14="http://schemas.microsoft.com/office/powerpoint/2010/main" val="243829060"/>
      </p:ext>
    </p:extLst>
  </p:cSld>
  <p:clrMapOvr>
    <a:masterClrMapping/>
  </p:clrMapOvr>
</p:sld>
</file>

<file path=ppt/theme/theme1.xml><?xml version="1.0" encoding="utf-8"?>
<a:theme xmlns:a="http://schemas.openxmlformats.org/drawingml/2006/main" name="Todd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dds" id="{89415B69-D63E-514E-A0A9-94F2F577541F}" vid="{23C02DF6-D13A-7840-9F58-038E67296E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Todds</Template>
  <TotalTime>1248</TotalTime>
  <Words>391</Words>
  <Application>Microsoft Macintosh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Todds</vt:lpstr>
      <vt:lpstr>The Management of Unstructured Data</vt:lpstr>
      <vt:lpstr>What is unstructured data?</vt:lpstr>
      <vt:lpstr>Examples</vt:lpstr>
      <vt:lpstr>DSCI 330  The Management of Unstructured Data</vt:lpstr>
      <vt:lpstr>Teaching Python with Text Processing</vt:lpstr>
      <vt:lpstr>Web Scraping</vt:lpstr>
      <vt:lpstr>Audio</vt:lpstr>
      <vt:lpstr>Images Student Presentations</vt:lpstr>
      <vt:lpstr>Data Science at Scale</vt:lpstr>
      <vt:lpstr>The Problem Processing large data</vt:lpstr>
      <vt:lpstr>DSCI 430 Data Science at Scale</vt:lpstr>
      <vt:lpstr>An argument for teaching data verbs</vt:lpstr>
      <vt:lpstr>Resources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Management of Unstructured Data</dc:title>
  <dc:creator>Microsoft Office User</dc:creator>
  <cp:lastModifiedBy>Microsoft Office User</cp:lastModifiedBy>
  <cp:revision>12</cp:revision>
  <dcterms:created xsi:type="dcterms:W3CDTF">2019-05-11T19:08:25Z</dcterms:created>
  <dcterms:modified xsi:type="dcterms:W3CDTF">2019-05-12T15:56:26Z</dcterms:modified>
</cp:coreProperties>
</file>