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9" r:id="rId2"/>
    <p:sldId id="263" r:id="rId3"/>
    <p:sldId id="264" r:id="rId4"/>
    <p:sldId id="262" r:id="rId5"/>
    <p:sldId id="285" r:id="rId6"/>
    <p:sldId id="315" r:id="rId7"/>
    <p:sldId id="282" r:id="rId8"/>
    <p:sldId id="313" r:id="rId9"/>
    <p:sldId id="314" r:id="rId10"/>
    <p:sldId id="316" r:id="rId11"/>
    <p:sldId id="288" r:id="rId12"/>
    <p:sldId id="265" r:id="rId13"/>
    <p:sldId id="266" r:id="rId14"/>
    <p:sldId id="267" r:id="rId15"/>
    <p:sldId id="268" r:id="rId16"/>
    <p:sldId id="271" r:id="rId17"/>
    <p:sldId id="273" r:id="rId18"/>
    <p:sldId id="274" r:id="rId19"/>
    <p:sldId id="275" r:id="rId20"/>
    <p:sldId id="291" r:id="rId21"/>
    <p:sldId id="277" r:id="rId22"/>
    <p:sldId id="278" r:id="rId23"/>
    <p:sldId id="280" r:id="rId24"/>
    <p:sldId id="281" r:id="rId25"/>
    <p:sldId id="289" r:id="rId26"/>
    <p:sldId id="290" r:id="rId27"/>
    <p:sldId id="269" r:id="rId28"/>
    <p:sldId id="279" r:id="rId29"/>
    <p:sldId id="292" r:id="rId30"/>
    <p:sldId id="293" r:id="rId31"/>
    <p:sldId id="294" r:id="rId32"/>
    <p:sldId id="295" r:id="rId33"/>
    <p:sldId id="296" r:id="rId34"/>
    <p:sldId id="311" r:id="rId35"/>
    <p:sldId id="298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5" r:id="rId44"/>
    <p:sldId id="308" r:id="rId45"/>
    <p:sldId id="312" r:id="rId46"/>
    <p:sldId id="309" r:id="rId47"/>
    <p:sldId id="310" r:id="rId48"/>
    <p:sldId id="31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DD7E-1753-4A25-B774-190AB77E43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DDED-A016-4646-AC56-4B41EB8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77852-4D39-48A3-8E86-450437CF9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03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72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12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15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626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98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73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77852-4D39-48A3-8E86-450437CF94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70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90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33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06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75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37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11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9896-0B77-474E-A648-A1E08616398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q6aNg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405.had.co.nz/lectures/20-effective-vi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405.had.co.nz/lectures/20-effective-vi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a.readthedocs.io/en/lates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ginnersschool.com/2015/10/27/basic-color-theory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4.net/blog/posts/avoid-equidistant-hsv-colors/" TargetMode="Externa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4.net/blog/posts/avoid-equidistant-hsv-color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research.com/publications/samesta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pC2HZ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qwlIS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pC2HZ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qwlIS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visualize?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 to make effective graphs?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52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Understand how we perceive differences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60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42" y="2074544"/>
            <a:ext cx="8664893" cy="2357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09" y="4353878"/>
            <a:ext cx="3918585" cy="827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3984" y="5987018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bit.ly/2q6aNgY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" y="227965"/>
            <a:ext cx="10515600" cy="6864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Elementary Perceptual Tasks (EPTs)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14" y="1124711"/>
            <a:ext cx="4815820" cy="5596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3761" y="4648200"/>
            <a:ext cx="254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Cleveland &amp; McGill, p532</a:t>
            </a:r>
          </a:p>
        </p:txBody>
      </p:sp>
    </p:spTree>
    <p:extLst>
      <p:ext uri="{BB962C8B-B14F-4D97-AF65-F5344CB8AC3E}">
        <p14:creationId xmlns:p14="http://schemas.microsoft.com/office/powerpoint/2010/main" val="4339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8977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0" y="0"/>
                </a:lnTo>
                <a:lnTo>
                  <a:pt x="127000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8837458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1" y="0"/>
                </a:lnTo>
                <a:lnTo>
                  <a:pt x="127001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/>
          <p:nvPr/>
        </p:nvSpPr>
        <p:spPr>
          <a:xfrm>
            <a:off x="8006320" y="1309809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6" name="object 6"/>
          <p:cNvSpPr/>
          <p:nvPr/>
        </p:nvSpPr>
        <p:spPr>
          <a:xfrm>
            <a:off x="2632189" y="4038214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052485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1" y="0"/>
                </a:lnTo>
                <a:lnTo>
                  <a:pt x="127001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5225697" y="2471666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TextBox 10"/>
          <p:cNvSpPr txBox="1"/>
          <p:nvPr/>
        </p:nvSpPr>
        <p:spPr>
          <a:xfrm>
            <a:off x="1640042" y="6314607"/>
            <a:ext cx="39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From Stat 405 notes by Hadley Wickham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49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5221" y="3341969"/>
            <a:ext cx="348122" cy="348122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lnTo>
                  <a:pt x="215120" y="2975"/>
                </a:lnTo>
                <a:lnTo>
                  <a:pt x="176981" y="11903"/>
                </a:lnTo>
                <a:lnTo>
                  <a:pt x="140320" y="26782"/>
                </a:lnTo>
                <a:lnTo>
                  <a:pt x="105878" y="47612"/>
                </a:lnTo>
                <a:lnTo>
                  <a:pt x="74395" y="74395"/>
                </a:lnTo>
                <a:lnTo>
                  <a:pt x="47612" y="105878"/>
                </a:lnTo>
                <a:lnTo>
                  <a:pt x="26782" y="140320"/>
                </a:lnTo>
                <a:lnTo>
                  <a:pt x="11903" y="176981"/>
                </a:lnTo>
                <a:lnTo>
                  <a:pt x="2975" y="215120"/>
                </a:lnTo>
                <a:lnTo>
                  <a:pt x="0" y="254000"/>
                </a:lnTo>
                <a:lnTo>
                  <a:pt x="743" y="273486"/>
                </a:lnTo>
                <a:lnTo>
                  <a:pt x="6695" y="312088"/>
                </a:lnTo>
                <a:lnTo>
                  <a:pt x="18598" y="349580"/>
                </a:lnTo>
                <a:lnTo>
                  <a:pt x="36453" y="385224"/>
                </a:lnTo>
                <a:lnTo>
                  <a:pt x="60259" y="418279"/>
                </a:lnTo>
                <a:lnTo>
                  <a:pt x="89720" y="447740"/>
                </a:lnTo>
                <a:lnTo>
                  <a:pt x="122776" y="471546"/>
                </a:lnTo>
                <a:lnTo>
                  <a:pt x="158419" y="489401"/>
                </a:lnTo>
                <a:lnTo>
                  <a:pt x="195912" y="501304"/>
                </a:lnTo>
                <a:lnTo>
                  <a:pt x="234514" y="507255"/>
                </a:lnTo>
                <a:lnTo>
                  <a:pt x="254000" y="507999"/>
                </a:lnTo>
                <a:lnTo>
                  <a:pt x="273486" y="507255"/>
                </a:lnTo>
                <a:lnTo>
                  <a:pt x="312088" y="501304"/>
                </a:lnTo>
                <a:lnTo>
                  <a:pt x="349580" y="489401"/>
                </a:lnTo>
                <a:lnTo>
                  <a:pt x="385224" y="471546"/>
                </a:lnTo>
                <a:lnTo>
                  <a:pt x="418279" y="447740"/>
                </a:lnTo>
                <a:lnTo>
                  <a:pt x="447740" y="418279"/>
                </a:lnTo>
                <a:lnTo>
                  <a:pt x="471546" y="385224"/>
                </a:lnTo>
                <a:lnTo>
                  <a:pt x="489401" y="349580"/>
                </a:lnTo>
                <a:lnTo>
                  <a:pt x="501304" y="312088"/>
                </a:lnTo>
                <a:lnTo>
                  <a:pt x="507255" y="273486"/>
                </a:lnTo>
                <a:lnTo>
                  <a:pt x="507999" y="254000"/>
                </a:lnTo>
                <a:lnTo>
                  <a:pt x="507255" y="234514"/>
                </a:lnTo>
                <a:lnTo>
                  <a:pt x="501304" y="195912"/>
                </a:lnTo>
                <a:lnTo>
                  <a:pt x="489401" y="158419"/>
                </a:lnTo>
                <a:lnTo>
                  <a:pt x="471546" y="122776"/>
                </a:lnTo>
                <a:lnTo>
                  <a:pt x="447740" y="89720"/>
                </a:lnTo>
                <a:lnTo>
                  <a:pt x="418279" y="60259"/>
                </a:lnTo>
                <a:lnTo>
                  <a:pt x="385224" y="36453"/>
                </a:lnTo>
                <a:lnTo>
                  <a:pt x="349580" y="18598"/>
                </a:lnTo>
                <a:lnTo>
                  <a:pt x="312088" y="6695"/>
                </a:lnTo>
                <a:lnTo>
                  <a:pt x="273486" y="743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6914086" y="2210573"/>
            <a:ext cx="2610914" cy="2610914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1905001" y="0"/>
                </a:moveTo>
                <a:lnTo>
                  <a:pt x="1758857" y="5579"/>
                </a:lnTo>
                <a:lnTo>
                  <a:pt x="1613406" y="22318"/>
                </a:lnTo>
                <a:lnTo>
                  <a:pt x="1469342" y="50216"/>
                </a:lnTo>
                <a:lnTo>
                  <a:pt x="1327358" y="89273"/>
                </a:lnTo>
                <a:lnTo>
                  <a:pt x="1188147" y="139490"/>
                </a:lnTo>
                <a:lnTo>
                  <a:pt x="1052403" y="200866"/>
                </a:lnTo>
                <a:lnTo>
                  <a:pt x="920819" y="273401"/>
                </a:lnTo>
                <a:lnTo>
                  <a:pt x="794089" y="357095"/>
                </a:lnTo>
                <a:lnTo>
                  <a:pt x="672905" y="451949"/>
                </a:lnTo>
                <a:lnTo>
                  <a:pt x="557962" y="557962"/>
                </a:lnTo>
                <a:lnTo>
                  <a:pt x="451949" y="672905"/>
                </a:lnTo>
                <a:lnTo>
                  <a:pt x="357095" y="794089"/>
                </a:lnTo>
                <a:lnTo>
                  <a:pt x="273401" y="920819"/>
                </a:lnTo>
                <a:lnTo>
                  <a:pt x="200866" y="1052403"/>
                </a:lnTo>
                <a:lnTo>
                  <a:pt x="139490" y="1188147"/>
                </a:lnTo>
                <a:lnTo>
                  <a:pt x="89273" y="1327358"/>
                </a:lnTo>
                <a:lnTo>
                  <a:pt x="50216" y="1469342"/>
                </a:lnTo>
                <a:lnTo>
                  <a:pt x="22318" y="1613406"/>
                </a:lnTo>
                <a:lnTo>
                  <a:pt x="5579" y="1758857"/>
                </a:lnTo>
                <a:lnTo>
                  <a:pt x="0" y="1905001"/>
                </a:lnTo>
                <a:lnTo>
                  <a:pt x="5579" y="2051145"/>
                </a:lnTo>
                <a:lnTo>
                  <a:pt x="22318" y="2196596"/>
                </a:lnTo>
                <a:lnTo>
                  <a:pt x="50216" y="2340660"/>
                </a:lnTo>
                <a:lnTo>
                  <a:pt x="89273" y="2482644"/>
                </a:lnTo>
                <a:lnTo>
                  <a:pt x="139490" y="2621855"/>
                </a:lnTo>
                <a:lnTo>
                  <a:pt x="200866" y="2757599"/>
                </a:lnTo>
                <a:lnTo>
                  <a:pt x="273401" y="2889183"/>
                </a:lnTo>
                <a:lnTo>
                  <a:pt x="357095" y="3015914"/>
                </a:lnTo>
                <a:lnTo>
                  <a:pt x="451949" y="3137098"/>
                </a:lnTo>
                <a:lnTo>
                  <a:pt x="557962" y="3252042"/>
                </a:lnTo>
                <a:lnTo>
                  <a:pt x="672905" y="3358054"/>
                </a:lnTo>
                <a:lnTo>
                  <a:pt x="794089" y="3452906"/>
                </a:lnTo>
                <a:lnTo>
                  <a:pt x="920819" y="3536600"/>
                </a:lnTo>
                <a:lnTo>
                  <a:pt x="1052403" y="3609135"/>
                </a:lnTo>
                <a:lnTo>
                  <a:pt x="1188147" y="3670510"/>
                </a:lnTo>
                <a:lnTo>
                  <a:pt x="1327358" y="3720726"/>
                </a:lnTo>
                <a:lnTo>
                  <a:pt x="1469342" y="3759783"/>
                </a:lnTo>
                <a:lnTo>
                  <a:pt x="1613406" y="3787681"/>
                </a:lnTo>
                <a:lnTo>
                  <a:pt x="1758857" y="3804420"/>
                </a:lnTo>
                <a:lnTo>
                  <a:pt x="1905001" y="3809999"/>
                </a:lnTo>
                <a:lnTo>
                  <a:pt x="2051145" y="3804420"/>
                </a:lnTo>
                <a:lnTo>
                  <a:pt x="2196595" y="3787681"/>
                </a:lnTo>
                <a:lnTo>
                  <a:pt x="2340660" y="3759783"/>
                </a:lnTo>
                <a:lnTo>
                  <a:pt x="2482644" y="3720726"/>
                </a:lnTo>
                <a:lnTo>
                  <a:pt x="2621854" y="3670510"/>
                </a:lnTo>
                <a:lnTo>
                  <a:pt x="2757598" y="3609135"/>
                </a:lnTo>
                <a:lnTo>
                  <a:pt x="2889182" y="3536600"/>
                </a:lnTo>
                <a:lnTo>
                  <a:pt x="3015913" y="3452906"/>
                </a:lnTo>
                <a:lnTo>
                  <a:pt x="3137097" y="3358054"/>
                </a:lnTo>
                <a:lnTo>
                  <a:pt x="3252041" y="3252042"/>
                </a:lnTo>
                <a:lnTo>
                  <a:pt x="3358053" y="3137098"/>
                </a:lnTo>
                <a:lnTo>
                  <a:pt x="3452906" y="3015914"/>
                </a:lnTo>
                <a:lnTo>
                  <a:pt x="3536600" y="2889183"/>
                </a:lnTo>
                <a:lnTo>
                  <a:pt x="3609135" y="2757599"/>
                </a:lnTo>
                <a:lnTo>
                  <a:pt x="3670511" y="2621855"/>
                </a:lnTo>
                <a:lnTo>
                  <a:pt x="3720727" y="2482644"/>
                </a:lnTo>
                <a:lnTo>
                  <a:pt x="3759784" y="2340660"/>
                </a:lnTo>
                <a:lnTo>
                  <a:pt x="3787682" y="2196596"/>
                </a:lnTo>
                <a:lnTo>
                  <a:pt x="3804421" y="2051145"/>
                </a:lnTo>
                <a:lnTo>
                  <a:pt x="3810001" y="1905001"/>
                </a:lnTo>
                <a:lnTo>
                  <a:pt x="3804421" y="1758857"/>
                </a:lnTo>
                <a:lnTo>
                  <a:pt x="3787682" y="1613406"/>
                </a:lnTo>
                <a:lnTo>
                  <a:pt x="3759784" y="1469342"/>
                </a:lnTo>
                <a:lnTo>
                  <a:pt x="3720727" y="1327358"/>
                </a:lnTo>
                <a:lnTo>
                  <a:pt x="3670511" y="1188147"/>
                </a:lnTo>
                <a:lnTo>
                  <a:pt x="3609135" y="1052403"/>
                </a:lnTo>
                <a:lnTo>
                  <a:pt x="3536600" y="920819"/>
                </a:lnTo>
                <a:lnTo>
                  <a:pt x="3452906" y="794089"/>
                </a:lnTo>
                <a:lnTo>
                  <a:pt x="3358053" y="672905"/>
                </a:lnTo>
                <a:lnTo>
                  <a:pt x="3252041" y="557962"/>
                </a:lnTo>
                <a:lnTo>
                  <a:pt x="3137097" y="451949"/>
                </a:lnTo>
                <a:lnTo>
                  <a:pt x="3015913" y="357095"/>
                </a:lnTo>
                <a:lnTo>
                  <a:pt x="2889182" y="273401"/>
                </a:lnTo>
                <a:lnTo>
                  <a:pt x="2757598" y="200866"/>
                </a:lnTo>
                <a:lnTo>
                  <a:pt x="2621854" y="139490"/>
                </a:lnTo>
                <a:lnTo>
                  <a:pt x="2482644" y="89273"/>
                </a:lnTo>
                <a:lnTo>
                  <a:pt x="2340660" y="50216"/>
                </a:lnTo>
                <a:lnTo>
                  <a:pt x="2196595" y="22318"/>
                </a:lnTo>
                <a:lnTo>
                  <a:pt x="2051145" y="5579"/>
                </a:lnTo>
                <a:lnTo>
                  <a:pt x="1905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TextBox 11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40042" y="6314607"/>
            <a:ext cx="39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From Stat </a:t>
            </a:r>
            <a:r>
              <a:rPr lang="en-US" dirty="0" smtClean="0">
                <a:hlinkClick r:id="rId3"/>
              </a:rPr>
              <a:t>405 notes by 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6331"/>
          <a:stretch/>
        </p:blipFill>
        <p:spPr>
          <a:xfrm>
            <a:off x="3159701" y="838200"/>
            <a:ext cx="5167534" cy="26225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71868" y="2667000"/>
            <a:ext cx="2743200" cy="457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84027" y="2694285"/>
            <a:ext cx="838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91061" y="2960985"/>
            <a:ext cx="831167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98092" y="2999086"/>
            <a:ext cx="779002" cy="2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27235" y="2537420"/>
            <a:ext cx="115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</a:t>
            </a:r>
            <a:r>
              <a:rPr lang="en-US" dirty="0"/>
              <a:t>ue</a:t>
            </a:r>
          </a:p>
          <a:p>
            <a:r>
              <a:rPr lang="en-US" b="1" u="sng" dirty="0"/>
              <a:t>S</a:t>
            </a:r>
            <a:r>
              <a:rPr lang="en-US" dirty="0"/>
              <a:t>aturation</a:t>
            </a:r>
          </a:p>
          <a:p>
            <a:r>
              <a:rPr lang="en-US" b="1" u="sng" dirty="0"/>
              <a:t>V</a:t>
            </a:r>
            <a:r>
              <a:rPr lang="en-US" dirty="0"/>
              <a:t>alue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51432" y="5246985"/>
            <a:ext cx="9144000" cy="1193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HSV: 3 dimensions of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img4.wikia.nocookie.net/__cb20130922072724/cforge/images/5/51/Color_Hue_Satu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20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 descr="https://upload.wikimedia.org/wikipedia/commons/0/0d/HSV_color_solid_cylinder_alpha_lowgam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99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5888" y="6488668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https://chroma.readthedocs.io/en/latest/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https://upload.wikimedia.org/wikipedia/commons/thumb/d/d6/Tint-tone-shade.svg/800px-Tint-tone-shad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7963352" cy="59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212818" y="368105"/>
            <a:ext cx="4343400" cy="1447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973822">
            <a:off x="4892069" y="531243"/>
            <a:ext cx="444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Saturation (aka “color ramp”)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1" y="1850541"/>
            <a:ext cx="1371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</a:t>
            </a:r>
          </a:p>
          <a:p>
            <a:r>
              <a:rPr lang="en-US" sz="2800" dirty="0"/>
              <a:t>(aka “gray ramp”)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9810" y="1128095"/>
            <a:ext cx="27191" cy="455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656" y="6340619"/>
            <a:ext cx="644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http://www.beginnersschool.com/2015/10/27/basic-color-theory/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none" dirty="0" err="1" smtClean="0"/>
              <a:t>Anscombe’s</a:t>
            </a:r>
            <a:r>
              <a:rPr lang="en-US" u="none" dirty="0" smtClean="0"/>
              <a:t> Quartet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http://strajk.me/notes/2012/the-visual-display-of-quantitative-information-by-edward-r-tufte/assets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14683" r="59487" b="23049"/>
          <a:stretch/>
        </p:blipFill>
        <p:spPr bwMode="auto">
          <a:xfrm>
            <a:off x="3124200" y="1524000"/>
            <a:ext cx="5184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9415" y="4775442"/>
            <a:ext cx="2204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</a:t>
            </a:r>
            <a:r>
              <a:rPr lang="en-US" dirty="0"/>
              <a:t>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of X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of Y = 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of X 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of Y = </a:t>
            </a:r>
            <a:r>
              <a:rPr lang="en-US" dirty="0" smtClean="0"/>
              <a:t>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Cor</a:t>
            </a:r>
            <a:r>
              <a:rPr lang="en-US" dirty="0" smtClean="0"/>
              <a:t>(X,Y) = 0.816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90800"/>
            <a:ext cx="18097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1" y="2590800"/>
            <a:ext cx="1571625" cy="1666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0696" y="433551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Hue = 2/3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8556" y="44592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Hue = 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1, Value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9684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62" y="2528164"/>
            <a:ext cx="1571625" cy="1666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62" y="2547214"/>
            <a:ext cx="1714500" cy="1647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144" y="2451963"/>
            <a:ext cx="16383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43" y="2547214"/>
            <a:ext cx="1714500" cy="1647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24752" y="326711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8343" y="3267110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8467" y="326711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Hue </a:t>
            </a:r>
            <a:r>
              <a:rPr lang="en-US" dirty="0"/>
              <a:t>= </a:t>
            </a:r>
            <a:r>
              <a:rPr lang="en-US" dirty="0" smtClean="0"/>
              <a:t>0, Value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2912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86" y="2515315"/>
            <a:ext cx="1571625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656" y="2695570"/>
            <a:ext cx="15144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438400"/>
            <a:ext cx="16383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7650" y="32956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4393" y="323480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0.8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45161" y="329565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Hue </a:t>
            </a:r>
            <a:r>
              <a:rPr lang="en-US" dirty="0"/>
              <a:t>= </a:t>
            </a:r>
            <a:r>
              <a:rPr lang="en-US" dirty="0" smtClean="0"/>
              <a:t>0, Saturation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6744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with HSV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 hues, same value, different perceived lightness: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Converting to grayscale: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Equidistant changes in value not created equal; red step appears much more drastic than blue step: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10" y="1545145"/>
            <a:ext cx="3114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35" y="3092005"/>
            <a:ext cx="31051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64" y="4875847"/>
            <a:ext cx="312420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https://www.vis4.net/blog/posts/avoid-equidistant-hsv-colors/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</a:t>
            </a:r>
            <a:r>
              <a:rPr lang="en-US" dirty="0" smtClean="0"/>
              <a:t>ue </a:t>
            </a:r>
            <a:r>
              <a:rPr lang="en-US" u="sng" dirty="0" smtClean="0"/>
              <a:t>C</a:t>
            </a:r>
            <a:r>
              <a:rPr lang="en-US" dirty="0" smtClean="0"/>
              <a:t>hroma </a:t>
            </a:r>
            <a:r>
              <a:rPr lang="en-US" u="sng" dirty="0"/>
              <a:t>L</a:t>
            </a:r>
            <a:r>
              <a:rPr lang="en-US" dirty="0" smtClean="0"/>
              <a:t>uminance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 hues on HSV scale; same saturation and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Same hues using HCL scale; same </a:t>
            </a:r>
            <a:r>
              <a:rPr lang="en-US" dirty="0" err="1" smtClean="0"/>
              <a:t>chroma</a:t>
            </a:r>
            <a:r>
              <a:rPr lang="en-US" dirty="0" smtClean="0"/>
              <a:t> and luminance: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08" y="2474118"/>
            <a:ext cx="3114675" cy="695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https://www.vis4.net/blog/posts/avoid-equidistant-hsv-colors/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708" y="5012626"/>
            <a:ext cx="32004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. Match EPTs to data type</a:t>
            </a:r>
            <a:br>
              <a:rPr lang="en-US" sz="4000" dirty="0" smtClean="0"/>
            </a:br>
            <a:r>
              <a:rPr lang="en-US" sz="4000" dirty="0" smtClean="0"/>
              <a:t>(quantitative, ordinal, nominal)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9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90800"/>
            <a:ext cx="18097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1" y="2590800"/>
            <a:ext cx="1571625" cy="166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554" y="715503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8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824" y="2210573"/>
            <a:ext cx="2610914" cy="2610914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1905001" y="0"/>
                </a:moveTo>
                <a:lnTo>
                  <a:pt x="1758857" y="5579"/>
                </a:lnTo>
                <a:lnTo>
                  <a:pt x="1613406" y="22318"/>
                </a:lnTo>
                <a:lnTo>
                  <a:pt x="1469342" y="50216"/>
                </a:lnTo>
                <a:lnTo>
                  <a:pt x="1327358" y="89273"/>
                </a:lnTo>
                <a:lnTo>
                  <a:pt x="1188147" y="139490"/>
                </a:lnTo>
                <a:lnTo>
                  <a:pt x="1052403" y="200866"/>
                </a:lnTo>
                <a:lnTo>
                  <a:pt x="920819" y="273401"/>
                </a:lnTo>
                <a:lnTo>
                  <a:pt x="794089" y="357095"/>
                </a:lnTo>
                <a:lnTo>
                  <a:pt x="672905" y="451949"/>
                </a:lnTo>
                <a:lnTo>
                  <a:pt x="557962" y="557962"/>
                </a:lnTo>
                <a:lnTo>
                  <a:pt x="451949" y="672905"/>
                </a:lnTo>
                <a:lnTo>
                  <a:pt x="357095" y="794089"/>
                </a:lnTo>
                <a:lnTo>
                  <a:pt x="273401" y="920819"/>
                </a:lnTo>
                <a:lnTo>
                  <a:pt x="200866" y="1052403"/>
                </a:lnTo>
                <a:lnTo>
                  <a:pt x="139490" y="1188147"/>
                </a:lnTo>
                <a:lnTo>
                  <a:pt x="89273" y="1327358"/>
                </a:lnTo>
                <a:lnTo>
                  <a:pt x="50216" y="1469342"/>
                </a:lnTo>
                <a:lnTo>
                  <a:pt x="22318" y="1613406"/>
                </a:lnTo>
                <a:lnTo>
                  <a:pt x="5579" y="1758857"/>
                </a:lnTo>
                <a:lnTo>
                  <a:pt x="0" y="1905001"/>
                </a:lnTo>
                <a:lnTo>
                  <a:pt x="5579" y="2051145"/>
                </a:lnTo>
                <a:lnTo>
                  <a:pt x="22318" y="2196596"/>
                </a:lnTo>
                <a:lnTo>
                  <a:pt x="50216" y="2340660"/>
                </a:lnTo>
                <a:lnTo>
                  <a:pt x="89273" y="2482644"/>
                </a:lnTo>
                <a:lnTo>
                  <a:pt x="139490" y="2621855"/>
                </a:lnTo>
                <a:lnTo>
                  <a:pt x="200866" y="2757599"/>
                </a:lnTo>
                <a:lnTo>
                  <a:pt x="273401" y="2889183"/>
                </a:lnTo>
                <a:lnTo>
                  <a:pt x="357095" y="3015914"/>
                </a:lnTo>
                <a:lnTo>
                  <a:pt x="451949" y="3137098"/>
                </a:lnTo>
                <a:lnTo>
                  <a:pt x="557962" y="3252042"/>
                </a:lnTo>
                <a:lnTo>
                  <a:pt x="672905" y="3358054"/>
                </a:lnTo>
                <a:lnTo>
                  <a:pt x="794089" y="3452907"/>
                </a:lnTo>
                <a:lnTo>
                  <a:pt x="920819" y="3536601"/>
                </a:lnTo>
                <a:lnTo>
                  <a:pt x="1052403" y="3609135"/>
                </a:lnTo>
                <a:lnTo>
                  <a:pt x="1188147" y="3670511"/>
                </a:lnTo>
                <a:lnTo>
                  <a:pt x="1327358" y="3720727"/>
                </a:lnTo>
                <a:lnTo>
                  <a:pt x="1469342" y="3759784"/>
                </a:lnTo>
                <a:lnTo>
                  <a:pt x="1613406" y="3787682"/>
                </a:lnTo>
                <a:lnTo>
                  <a:pt x="1758857" y="3804421"/>
                </a:lnTo>
                <a:lnTo>
                  <a:pt x="1905001" y="3810000"/>
                </a:lnTo>
                <a:lnTo>
                  <a:pt x="2051145" y="3804421"/>
                </a:lnTo>
                <a:lnTo>
                  <a:pt x="2196595" y="3787682"/>
                </a:lnTo>
                <a:lnTo>
                  <a:pt x="2340660" y="3759784"/>
                </a:lnTo>
                <a:lnTo>
                  <a:pt x="2482644" y="3720727"/>
                </a:lnTo>
                <a:lnTo>
                  <a:pt x="2621854" y="3670511"/>
                </a:lnTo>
                <a:lnTo>
                  <a:pt x="2757598" y="3609135"/>
                </a:lnTo>
                <a:lnTo>
                  <a:pt x="2889182" y="3536601"/>
                </a:lnTo>
                <a:lnTo>
                  <a:pt x="3015913" y="3452907"/>
                </a:lnTo>
                <a:lnTo>
                  <a:pt x="3137097" y="3358054"/>
                </a:lnTo>
                <a:lnTo>
                  <a:pt x="3252041" y="3252042"/>
                </a:lnTo>
                <a:lnTo>
                  <a:pt x="3358053" y="3137098"/>
                </a:lnTo>
                <a:lnTo>
                  <a:pt x="3452906" y="3015914"/>
                </a:lnTo>
                <a:lnTo>
                  <a:pt x="3536600" y="2889183"/>
                </a:lnTo>
                <a:lnTo>
                  <a:pt x="3609134" y="2757599"/>
                </a:lnTo>
                <a:lnTo>
                  <a:pt x="3670510" y="2621855"/>
                </a:lnTo>
                <a:lnTo>
                  <a:pt x="3720726" y="2482644"/>
                </a:lnTo>
                <a:lnTo>
                  <a:pt x="3759783" y="2340660"/>
                </a:lnTo>
                <a:lnTo>
                  <a:pt x="3787681" y="2196596"/>
                </a:lnTo>
                <a:lnTo>
                  <a:pt x="3804420" y="2051145"/>
                </a:lnTo>
                <a:lnTo>
                  <a:pt x="3810000" y="1905001"/>
                </a:lnTo>
                <a:lnTo>
                  <a:pt x="3804420" y="1758857"/>
                </a:lnTo>
                <a:lnTo>
                  <a:pt x="3787681" y="1613406"/>
                </a:lnTo>
                <a:lnTo>
                  <a:pt x="3759783" y="1469342"/>
                </a:lnTo>
                <a:lnTo>
                  <a:pt x="3720726" y="1327358"/>
                </a:lnTo>
                <a:lnTo>
                  <a:pt x="3670510" y="1188147"/>
                </a:lnTo>
                <a:lnTo>
                  <a:pt x="3609134" y="1052403"/>
                </a:lnTo>
                <a:lnTo>
                  <a:pt x="3536600" y="920819"/>
                </a:lnTo>
                <a:lnTo>
                  <a:pt x="3452906" y="794089"/>
                </a:lnTo>
                <a:lnTo>
                  <a:pt x="3358053" y="672905"/>
                </a:lnTo>
                <a:lnTo>
                  <a:pt x="3252041" y="557962"/>
                </a:lnTo>
                <a:lnTo>
                  <a:pt x="3137097" y="451949"/>
                </a:lnTo>
                <a:lnTo>
                  <a:pt x="3015913" y="357095"/>
                </a:lnTo>
                <a:lnTo>
                  <a:pt x="2889182" y="273401"/>
                </a:lnTo>
                <a:lnTo>
                  <a:pt x="2757598" y="200866"/>
                </a:lnTo>
                <a:lnTo>
                  <a:pt x="2621854" y="139490"/>
                </a:lnTo>
                <a:lnTo>
                  <a:pt x="2482644" y="89273"/>
                </a:lnTo>
                <a:lnTo>
                  <a:pt x="2340660" y="50216"/>
                </a:lnTo>
                <a:lnTo>
                  <a:pt x="2196595" y="22318"/>
                </a:lnTo>
                <a:lnTo>
                  <a:pt x="2051145" y="5579"/>
                </a:lnTo>
                <a:lnTo>
                  <a:pt x="1905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6870572" y="2358526"/>
            <a:ext cx="2306307" cy="2306307"/>
          </a:xfrm>
          <a:custGeom>
            <a:avLst/>
            <a:gdLst/>
            <a:ahLst/>
            <a:cxnLst/>
            <a:rect l="l" t="t" r="r" b="b"/>
            <a:pathLst>
              <a:path w="3365500" h="3365500">
                <a:moveTo>
                  <a:pt x="0" y="0"/>
                </a:moveTo>
                <a:lnTo>
                  <a:pt x="3365500" y="0"/>
                </a:lnTo>
                <a:lnTo>
                  <a:pt x="33655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0" name="TextBox 9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48784"/>
              </p:ext>
            </p:extLst>
          </p:nvPr>
        </p:nvGraphicFramePr>
        <p:xfrm>
          <a:off x="1837944" y="1155192"/>
          <a:ext cx="7522464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44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0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7488">
                  <a:extLst>
                    <a:ext uri="{9D8B030D-6E8A-4147-A177-3AD203B41FA5}">
                      <a16:colId xmlns:a16="http://schemas.microsoft.com/office/drawing/2014/main" xmlns="" val="2209180993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Appropriate for: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(length, angle,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Saturation (color ramp)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(gray ramp)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Nominal only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Nominal only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 Exploit our most efficient EPTs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60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none" dirty="0" err="1" smtClean="0"/>
              <a:t>Anscombe’s</a:t>
            </a:r>
            <a:r>
              <a:rPr lang="en-US" u="none" dirty="0" smtClean="0"/>
              <a:t> Quartet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http://strajk.me/notes/2012/the-visual-display-of-quantitative-information-by-edward-r-tufte/assets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3"/>
          <a:stretch/>
        </p:blipFill>
        <p:spPr bwMode="auto">
          <a:xfrm>
            <a:off x="2398776" y="1690688"/>
            <a:ext cx="6324600" cy="45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0042" y="6314607"/>
            <a:ext cx="33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Cleveland and McGill, p 538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078" y="232475"/>
            <a:ext cx="541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</a:t>
            </a:r>
            <a:r>
              <a:rPr lang="en-US" spc="75" dirty="0" smtClean="0">
                <a:solidFill>
                  <a:srgbClr val="000000"/>
                </a:solidFill>
                <a:latin typeface="Arial"/>
                <a:cs typeface="Arial"/>
              </a:rPr>
              <a:t>quantity is largest?</a:t>
            </a:r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EPT are you using?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95400"/>
            <a:ext cx="3644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0042" y="6314607"/>
            <a:ext cx="33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Cleveland and McGill, p 538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328057"/>
            <a:ext cx="3640212" cy="3777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078" y="232475"/>
            <a:ext cx="541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quantity is largest?</a:t>
            </a:r>
          </a:p>
          <a:p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EPT are you using?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0" y="1044714"/>
            <a:ext cx="5419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75" dirty="0">
                <a:solidFill>
                  <a:srgbClr val="000000"/>
                </a:solidFill>
                <a:latin typeface="Arial"/>
                <a:cs typeface="Arial"/>
              </a:rPr>
              <a:t>Better yet…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453" t="11999" r="54006" b="14000"/>
          <a:stretch/>
        </p:blipFill>
        <p:spPr>
          <a:xfrm>
            <a:off x="4572000" y="1752600"/>
            <a:ext cx="1295400" cy="281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0627" t="11999" r="18467" b="26000"/>
          <a:stretch/>
        </p:blipFill>
        <p:spPr>
          <a:xfrm>
            <a:off x="6324600" y="2209800"/>
            <a:ext cx="762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304800"/>
            <a:ext cx="11676888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Hypothetical polling data on 5 candidates at initial time point A.  </a:t>
            </a:r>
          </a:p>
          <a:p>
            <a:endParaRPr lang="en-US" dirty="0" smtClean="0"/>
          </a:p>
          <a:p>
            <a:r>
              <a:rPr lang="en-US" dirty="0" smtClean="0"/>
              <a:t>Rank the candidates in terms of their share of the vote.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Which EPT are you using?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Walter </a:t>
            </a:r>
            <a:r>
              <a:rPr lang="en-US" sz="1600" dirty="0"/>
              <a:t>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8649"/>
          <a:stretch/>
        </p:blipFill>
        <p:spPr>
          <a:xfrm>
            <a:off x="4651249" y="3127249"/>
            <a:ext cx="1914143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304800"/>
            <a:ext cx="11676888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Same data, different graph</a:t>
            </a:r>
          </a:p>
          <a:p>
            <a:endParaRPr lang="en-US" dirty="0"/>
          </a:p>
          <a:p>
            <a:r>
              <a:rPr lang="en-US" dirty="0" smtClean="0"/>
              <a:t>Which EPT are you using now?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Walter </a:t>
            </a:r>
            <a:r>
              <a:rPr lang="en-US" sz="1600" dirty="0"/>
              <a:t>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4627265" y="3275011"/>
            <a:ext cx="1791823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2521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5582521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5913236" y="602250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5934037" y="5956900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096851" y="5970290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104119" y="5956900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788" y="3446407"/>
            <a:ext cx="870305" cy="2872005"/>
          </a:xfrm>
          <a:custGeom>
            <a:avLst/>
            <a:gdLst/>
            <a:ahLst/>
            <a:cxnLst/>
            <a:rect l="l" t="t" r="r" b="b"/>
            <a:pathLst>
              <a:path w="1270000" h="4191000">
                <a:moveTo>
                  <a:pt x="0" y="0"/>
                </a:moveTo>
                <a:lnTo>
                  <a:pt x="1270000" y="0"/>
                </a:lnTo>
                <a:lnTo>
                  <a:pt x="12700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4407610" y="5126095"/>
            <a:ext cx="870305" cy="1192317"/>
          </a:xfrm>
          <a:custGeom>
            <a:avLst/>
            <a:gdLst/>
            <a:ahLst/>
            <a:cxnLst/>
            <a:rect l="l" t="t" r="r" b="b"/>
            <a:pathLst>
              <a:path w="1270000" h="1739900">
                <a:moveTo>
                  <a:pt x="0" y="0"/>
                </a:moveTo>
                <a:lnTo>
                  <a:pt x="1270000" y="0"/>
                </a:lnTo>
                <a:lnTo>
                  <a:pt x="1270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3232699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7932343" y="974741"/>
            <a:ext cx="870305" cy="5343670"/>
          </a:xfrm>
          <a:custGeom>
            <a:avLst/>
            <a:gdLst/>
            <a:ahLst/>
            <a:cxnLst/>
            <a:rect l="l" t="t" r="r" b="b"/>
            <a:pathLst>
              <a:path w="1270000" h="7797800">
                <a:moveTo>
                  <a:pt x="0" y="0"/>
                </a:moveTo>
                <a:lnTo>
                  <a:pt x="1270000" y="0"/>
                </a:lnTo>
                <a:lnTo>
                  <a:pt x="1270000" y="7797800"/>
                </a:lnTo>
                <a:lnTo>
                  <a:pt x="0" y="77978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9107255" y="1566549"/>
            <a:ext cx="870305" cy="4751863"/>
          </a:xfrm>
          <a:custGeom>
            <a:avLst/>
            <a:gdLst/>
            <a:ahLst/>
            <a:cxnLst/>
            <a:rect l="l" t="t" r="r" b="b"/>
            <a:pathLst>
              <a:path w="1270000" h="6934200">
                <a:moveTo>
                  <a:pt x="0" y="0"/>
                </a:moveTo>
                <a:lnTo>
                  <a:pt x="1270000" y="0"/>
                </a:lnTo>
                <a:lnTo>
                  <a:pt x="1270000" y="6934200"/>
                </a:lnTo>
                <a:lnTo>
                  <a:pt x="0" y="6934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 txBox="1"/>
          <p:nvPr/>
        </p:nvSpPr>
        <p:spPr>
          <a:xfrm>
            <a:off x="978408" y="280832"/>
            <a:ext cx="6015311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Back to Cleveland and McGill…what is </a:t>
            </a:r>
            <a:r>
              <a:rPr lang="en-US" sz="2467" spc="10" dirty="0" smtClean="0">
                <a:latin typeface="Arial"/>
                <a:cs typeface="Arial"/>
              </a:rPr>
              <a:t>the size of Quantity A relative to Quantity B?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7468" y="345511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287468" y="345511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801798" y="5874556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809066" y="5861167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4407" y="852899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2262793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6287468" y="2262793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1348972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6287468" y="1348972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8" name="object 18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1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788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057788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2388503" y="602250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2409304" y="5956900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096851" y="5970290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104119" y="5956900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2521" y="3446407"/>
            <a:ext cx="870305" cy="2872005"/>
          </a:xfrm>
          <a:custGeom>
            <a:avLst/>
            <a:gdLst/>
            <a:ahLst/>
            <a:cxnLst/>
            <a:rect l="l" t="t" r="r" b="b"/>
            <a:pathLst>
              <a:path w="1270000" h="4191000">
                <a:moveTo>
                  <a:pt x="0" y="0"/>
                </a:moveTo>
                <a:lnTo>
                  <a:pt x="1270000" y="0"/>
                </a:lnTo>
                <a:lnTo>
                  <a:pt x="12700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4407610" y="5126095"/>
            <a:ext cx="870305" cy="1192317"/>
          </a:xfrm>
          <a:custGeom>
            <a:avLst/>
            <a:gdLst/>
            <a:ahLst/>
            <a:cxnLst/>
            <a:rect l="l" t="t" r="r" b="b"/>
            <a:pathLst>
              <a:path w="1270000" h="1739900">
                <a:moveTo>
                  <a:pt x="0" y="0"/>
                </a:moveTo>
                <a:lnTo>
                  <a:pt x="1270000" y="0"/>
                </a:lnTo>
                <a:lnTo>
                  <a:pt x="1270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3232699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7932343" y="974741"/>
            <a:ext cx="870305" cy="5343670"/>
          </a:xfrm>
          <a:custGeom>
            <a:avLst/>
            <a:gdLst/>
            <a:ahLst/>
            <a:cxnLst/>
            <a:rect l="l" t="t" r="r" b="b"/>
            <a:pathLst>
              <a:path w="1270000" h="7797800">
                <a:moveTo>
                  <a:pt x="0" y="0"/>
                </a:moveTo>
                <a:lnTo>
                  <a:pt x="1270000" y="0"/>
                </a:lnTo>
                <a:lnTo>
                  <a:pt x="1270000" y="7797800"/>
                </a:lnTo>
                <a:lnTo>
                  <a:pt x="0" y="77978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9107255" y="1566549"/>
            <a:ext cx="870305" cy="4751863"/>
          </a:xfrm>
          <a:custGeom>
            <a:avLst/>
            <a:gdLst/>
            <a:ahLst/>
            <a:cxnLst/>
            <a:rect l="l" t="t" r="r" b="b"/>
            <a:pathLst>
              <a:path w="1270000" h="6934200">
                <a:moveTo>
                  <a:pt x="0" y="0"/>
                </a:moveTo>
                <a:lnTo>
                  <a:pt x="1270000" y="0"/>
                </a:lnTo>
                <a:lnTo>
                  <a:pt x="1270000" y="6934200"/>
                </a:lnTo>
                <a:lnTo>
                  <a:pt x="0" y="6934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7468" y="134027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287468" y="134027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801798" y="3759716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809066" y="3746326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4407" y="852899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6287468" y="4099134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4099134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0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4407" y="2288902"/>
            <a:ext cx="3220127" cy="2724053"/>
          </a:xfrm>
          <a:custGeom>
            <a:avLst/>
            <a:gdLst/>
            <a:ahLst/>
            <a:cxnLst/>
            <a:rect l="l" t="t" r="r" b="b"/>
            <a:pathLst>
              <a:path w="4699000" h="3975100">
                <a:moveTo>
                  <a:pt x="0" y="3975100"/>
                </a:moveTo>
                <a:lnTo>
                  <a:pt x="4699000" y="3975100"/>
                </a:lnTo>
                <a:lnTo>
                  <a:pt x="4699000" y="0"/>
                </a:lnTo>
                <a:lnTo>
                  <a:pt x="0" y="0"/>
                </a:lnTo>
                <a:lnTo>
                  <a:pt x="0" y="39751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2684407" y="2245387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4198737" y="4664833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4206005" y="4651444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7468" y="2445556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313310"/>
            <a:ext cx="3220127" cy="2219277"/>
          </a:xfrm>
          <a:custGeom>
            <a:avLst/>
            <a:gdLst/>
            <a:ahLst/>
            <a:cxnLst/>
            <a:rect l="l" t="t" r="r" b="b"/>
            <a:pathLst>
              <a:path w="4699000" h="3238500">
                <a:moveTo>
                  <a:pt x="0" y="0"/>
                </a:moveTo>
                <a:lnTo>
                  <a:pt x="4699000" y="0"/>
                </a:lnTo>
                <a:lnTo>
                  <a:pt x="46990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6287468" y="313310"/>
            <a:ext cx="3220127" cy="2219277"/>
          </a:xfrm>
          <a:custGeom>
            <a:avLst/>
            <a:gdLst/>
            <a:ahLst/>
            <a:cxnLst/>
            <a:rect l="l" t="t" r="r" b="b"/>
            <a:pathLst>
              <a:path w="4699000" h="3238500">
                <a:moveTo>
                  <a:pt x="0" y="0"/>
                </a:moveTo>
                <a:lnTo>
                  <a:pt x="4699000" y="0"/>
                </a:lnTo>
                <a:lnTo>
                  <a:pt x="46990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6287468" y="369879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6287468" y="2828490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2828490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2684407" y="109658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09658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0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Datasaurus</a:t>
            </a:r>
            <a:r>
              <a:rPr lang="en-US" dirty="0" smtClean="0"/>
              <a:t> dozen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E(X) = 54.26; E(Y) = 47.83; SD(X) = 16.76; SD(Y) = 26.93; </a:t>
            </a:r>
            <a:r>
              <a:rPr lang="en-US" sz="2400" dirty="0" err="1" smtClean="0"/>
              <a:t>Cor</a:t>
            </a:r>
            <a:r>
              <a:rPr lang="en-US" sz="2400" dirty="0" smtClean="0"/>
              <a:t>(X,Y) = -0.06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6" y="2637258"/>
            <a:ext cx="2676525" cy="1952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04" y="6071616"/>
            <a:ext cx="937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</a:t>
            </a:r>
            <a:r>
              <a:rPr lang="en-US" dirty="0" err="1" smtClean="0"/>
              <a:t>Matejka</a:t>
            </a:r>
            <a:r>
              <a:rPr lang="en-US" dirty="0" smtClean="0"/>
              <a:t> &amp; George Fitzmaurice: </a:t>
            </a:r>
            <a:r>
              <a:rPr lang="en-US" dirty="0" smtClean="0">
                <a:hlinkClick r:id="rId3"/>
              </a:rPr>
              <a:t>https://www.autodeskresearch.com/publications/samestats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73" y="1609979"/>
            <a:ext cx="7463971" cy="41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2940"/>
            <a:ext cx="6629400" cy="6734175"/>
          </a:xfrm>
          <a:prstGeom prst="rect">
            <a:avLst/>
          </a:prstGeom>
        </p:spPr>
      </p:pic>
      <p:sp>
        <p:nvSpPr>
          <p:cNvPr id="7" name="object 188"/>
          <p:cNvSpPr txBox="1"/>
          <p:nvPr/>
        </p:nvSpPr>
        <p:spPr>
          <a:xfrm>
            <a:off x="7631748" y="3480026"/>
            <a:ext cx="302450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/>
            <a:r>
              <a:rPr sz="2000" spc="15" dirty="0">
                <a:latin typeface="Arial"/>
                <a:cs typeface="Arial"/>
              </a:rPr>
              <a:t>J. </a:t>
            </a:r>
            <a:r>
              <a:rPr sz="2000" spc="-30" dirty="0">
                <a:latin typeface="Arial"/>
                <a:cs typeface="Arial"/>
              </a:rPr>
              <a:t>Heer </a:t>
            </a:r>
            <a:r>
              <a:rPr sz="2000" spc="10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L="12700" marR="5080" indent="1279525" algn="r"/>
            <a:r>
              <a:rPr sz="2000" spc="40" dirty="0">
                <a:latin typeface="Arial"/>
                <a:cs typeface="Arial"/>
              </a:rPr>
              <a:t>M. </a:t>
            </a:r>
            <a:r>
              <a:rPr sz="2000" spc="35" dirty="0">
                <a:latin typeface="Arial"/>
                <a:cs typeface="Arial"/>
              </a:rPr>
              <a:t>Bostock.</a:t>
            </a:r>
            <a:r>
              <a:rPr sz="2000" spc="20" dirty="0">
                <a:latin typeface="Arial"/>
                <a:cs typeface="Arial"/>
              </a:rPr>
              <a:t> C</a:t>
            </a:r>
            <a:r>
              <a:rPr sz="2000" spc="-45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owdsou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cing</a:t>
            </a:r>
            <a:r>
              <a:rPr sz="2000" spc="10" dirty="0">
                <a:latin typeface="Arial"/>
                <a:cs typeface="Arial"/>
              </a:rPr>
              <a:t> graphical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30" dirty="0">
                <a:latin typeface="Arial"/>
                <a:cs typeface="Arial"/>
              </a:rPr>
              <a:t>ception: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 mechanical </a:t>
            </a:r>
            <a:r>
              <a:rPr sz="2000" spc="30" dirty="0">
                <a:latin typeface="Arial"/>
                <a:cs typeface="Arial"/>
              </a:rPr>
              <a:t>turk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assess</a:t>
            </a:r>
            <a:r>
              <a:rPr sz="2000" spc="-15" dirty="0">
                <a:latin typeface="Arial"/>
                <a:cs typeface="Arial"/>
              </a:rPr>
              <a:t> visualization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design.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spc="-30" dirty="0">
                <a:latin typeface="Arial"/>
                <a:cs typeface="Arial"/>
              </a:rPr>
              <a:t>CHI</a:t>
            </a:r>
            <a:r>
              <a:rPr sz="2000" i="1" dirty="0">
                <a:latin typeface="Arial"/>
                <a:cs typeface="Arial"/>
              </a:rPr>
              <a:t> 201</a:t>
            </a:r>
            <a:r>
              <a:rPr sz="2000" i="1" spc="-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34183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641122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Ben Jones, </a:t>
            </a:r>
            <a:r>
              <a:rPr lang="en-US" i="1" dirty="0"/>
              <a:t>Visualizing Data with Tableau</a:t>
            </a:r>
            <a:r>
              <a:rPr lang="en-US" dirty="0"/>
              <a:t>, p9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11" y="797982"/>
            <a:ext cx="6090649" cy="3387808"/>
          </a:xfrm>
          <a:prstGeom prst="rect">
            <a:avLst/>
          </a:prstGeom>
        </p:spPr>
      </p:pic>
      <p:pic>
        <p:nvPicPr>
          <p:cNvPr id="7" name="Picture 2" descr="https://upload.wikimedia.org/wikipedia/commons/thumb/0/0d/HSV_color_solid_cylinder_alpha_lowgamma.png/1280px-HSV_color_solid_cylinder_alpha_lowgamm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69" y="4343400"/>
            <a:ext cx="233186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1254" y="2851897"/>
            <a:ext cx="115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  <a:p>
            <a:r>
              <a:rPr lang="en-US" dirty="0"/>
              <a:t>Saturation</a:t>
            </a:r>
          </a:p>
          <a:p>
            <a:r>
              <a:rPr lang="en-US" dirty="0" smtClean="0"/>
              <a:t>Hue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91699" y="2851897"/>
            <a:ext cx="954228" cy="2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20756" y="3211261"/>
            <a:ext cx="525171" cy="11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21206" y="3494043"/>
            <a:ext cx="1024721" cy="1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. Make important comparisons easy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49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81000"/>
            <a:ext cx="11347704" cy="6248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 to the 5 hypothetical candidates at 3 time points: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6413699"/>
            <a:ext cx="268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Walter </a:t>
            </a:r>
            <a:r>
              <a:rPr lang="en-US" sz="1400" dirty="0"/>
              <a:t>Hickey at </a:t>
            </a:r>
            <a:r>
              <a:rPr lang="en-US" sz="1400" dirty="0">
                <a:hlinkClick r:id="rId2"/>
              </a:rPr>
              <a:t>Business Insider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143001"/>
            <a:ext cx="6105525" cy="2066925"/>
          </a:xfrm>
          <a:prstGeom prst="rect">
            <a:avLst/>
          </a:prstGeom>
        </p:spPr>
      </p:pic>
      <p:pic>
        <p:nvPicPr>
          <p:cNvPr id="13" name="Picture 2" descr="pie chart bar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7" y="3209926"/>
            <a:ext cx="5905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92024"/>
            <a:ext cx="11347704" cy="643737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Alternative takes: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 groups;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What are the </a:t>
            </a:r>
            <a:r>
              <a:rPr lang="en-US" sz="2000" dirty="0" smtClean="0"/>
              <a:t>variables (think: data columns)? 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2000" dirty="0" smtClean="0"/>
              <a:t>For each graph, which EPTs are used to map the variables?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Which graph(s) have redundant EPTs?  </a:t>
            </a:r>
            <a:endParaRPr lang="en-US" sz="2000" dirty="0"/>
          </a:p>
          <a:p>
            <a:pPr marL="914400" lvl="1" indent="-457200">
              <a:buAutoNum type="arabicPeriod"/>
            </a:pPr>
            <a:r>
              <a:rPr lang="en-US" sz="2000" dirty="0" smtClean="0"/>
              <a:t>Which graph(s) should be used to answer which candidate is doing the worst at Time B? Why?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Which graph(s) should be used to answer candidates are losing steam? Why?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Which graph(s) should be used to answer which candidate has the most momentum in the race? Why?</a:t>
            </a:r>
          </a:p>
          <a:p>
            <a:pPr marL="914400" lvl="1" indent="-457200">
              <a:buAutoNum type="arabicPeriod"/>
            </a:pPr>
            <a:endParaRPr lang="en-US" sz="2000" dirty="0" smtClean="0"/>
          </a:p>
          <a:p>
            <a:pPr marL="914400" lvl="1" indent="-457200">
              <a:buAutoNum type="arabicPeriod"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835443"/>
            <a:ext cx="3273147" cy="2953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39" y="895165"/>
            <a:ext cx="3100511" cy="2833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28" y="895165"/>
            <a:ext cx="2981219" cy="27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92024"/>
            <a:ext cx="11347704" cy="6437376"/>
          </a:xfrm>
        </p:spPr>
        <p:txBody>
          <a:bodyPr>
            <a:noAutofit/>
          </a:bodyPr>
          <a:lstStyle/>
          <a:p>
            <a:r>
              <a:rPr lang="en-US" sz="3200" dirty="0" smtClean="0"/>
              <a:t>Given what you know now, revisit the two NYT </a:t>
            </a:r>
            <a:r>
              <a:rPr lang="en-US" sz="3200" dirty="0" err="1" smtClean="0"/>
              <a:t>vizzes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 groups;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What are the variables? 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For each graph, which EPTs are used to map the variables?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Are the EPT choices appropriate?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800" dirty="0" smtClean="0"/>
              <a:t>Are the EPT choices effective?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Are important comparisons made easy?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46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279338" y="6171684"/>
            <a:ext cx="3185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lang="en-US" sz="2400" spc="-21" dirty="0">
                <a:latin typeface="Arial"/>
                <a:cs typeface="Arial"/>
                <a:hlinkClick r:id="rId3"/>
              </a:rPr>
              <a:t>http://</a:t>
            </a:r>
            <a:r>
              <a:rPr lang="en-US" sz="2400" spc="-21" dirty="0" smtClean="0">
                <a:latin typeface="Arial"/>
                <a:cs typeface="Arial"/>
                <a:hlinkClick r:id="rId3"/>
              </a:rPr>
              <a:t>nyti.ms/2pC2HZv</a:t>
            </a:r>
            <a:r>
              <a:rPr lang="en-US" sz="2400" spc="-21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33561"/>
            <a:ext cx="5190690" cy="4842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3" y="1210158"/>
            <a:ext cx="7815507" cy="4983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47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404360" y="6356350"/>
            <a:ext cx="30297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dirty="0">
                <a:latin typeface="Arial"/>
                <a:cs typeface="Arial"/>
                <a:hlinkClick r:id="rId3"/>
              </a:rPr>
              <a:t>http://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nyti.ms/2qwlIS6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365125"/>
            <a:ext cx="10948555" cy="1325563"/>
          </a:xfrm>
        </p:spPr>
        <p:txBody>
          <a:bodyPr/>
          <a:lstStyle/>
          <a:p>
            <a:r>
              <a:rPr lang="en-US" dirty="0" smtClean="0"/>
              <a:t>References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825625"/>
            <a:ext cx="115443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Cleveland, William S. </a:t>
            </a:r>
            <a:r>
              <a:rPr lang="en-US" i="1" dirty="0"/>
              <a:t>The elements of graphing data</a:t>
            </a:r>
            <a:r>
              <a:rPr lang="en-US" dirty="0"/>
              <a:t>. Monterey, CA: Wadsworth Advanced Books and Software, 1985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Cleveland, William S., and Robert McGill. "Graphical perception: Theory, experimentation, and application to the development of graphical methods." </a:t>
            </a:r>
            <a:r>
              <a:rPr lang="en-US" i="1" dirty="0"/>
              <a:t>Journal of the American statistical association</a:t>
            </a:r>
            <a:r>
              <a:rPr lang="en-US" dirty="0"/>
              <a:t> </a:t>
            </a:r>
            <a:r>
              <a:rPr lang="en-US" dirty="0" smtClean="0"/>
              <a:t>79:387 </a:t>
            </a:r>
            <a:r>
              <a:rPr lang="en-US" dirty="0"/>
              <a:t>(1984): 531-554.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Robbins, Naomi B. </a:t>
            </a:r>
            <a:r>
              <a:rPr lang="en-US" i="1" dirty="0"/>
              <a:t>Creating more effective graphs</a:t>
            </a:r>
            <a:r>
              <a:rPr lang="en-US" dirty="0"/>
              <a:t>. </a:t>
            </a:r>
            <a:r>
              <a:rPr lang="en-US" dirty="0" smtClean="0"/>
              <a:t>Chart House, 2013.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 err="1"/>
              <a:t>Tufte</a:t>
            </a:r>
            <a:r>
              <a:rPr lang="en-US" dirty="0"/>
              <a:t>, Edward. </a:t>
            </a:r>
            <a:r>
              <a:rPr lang="en-US" i="1" dirty="0" smtClean="0"/>
              <a:t>The </a:t>
            </a:r>
            <a:r>
              <a:rPr lang="en-US" i="1" dirty="0"/>
              <a:t>Visual Display of Quantitative </a:t>
            </a:r>
            <a:r>
              <a:rPr lang="en-US" i="1" dirty="0" smtClean="0"/>
              <a:t>Information</a:t>
            </a:r>
            <a:r>
              <a:rPr lang="en-US" dirty="0" smtClean="0"/>
              <a:t>.  Graphics Press; 2</a:t>
            </a:r>
            <a:r>
              <a:rPr lang="en-US" baseline="30000" dirty="0" smtClean="0"/>
              <a:t>nd</a:t>
            </a:r>
            <a:r>
              <a:rPr lang="en-US" dirty="0" smtClean="0"/>
              <a:t> edition.  1983.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1395"/>
            <a:ext cx="12124944" cy="1063053"/>
          </a:xfrm>
        </p:spPr>
        <p:txBody>
          <a:bodyPr>
            <a:noAutofit/>
          </a:bodyPr>
          <a:lstStyle/>
          <a:p>
            <a:r>
              <a:rPr lang="en-US" sz="5400" u="sng" dirty="0"/>
              <a:t>Principles of </a:t>
            </a:r>
            <a:r>
              <a:rPr lang="en-US" sz="5400" u="sng" dirty="0" smtClean="0"/>
              <a:t>effective data </a:t>
            </a:r>
            <a:r>
              <a:rPr lang="en-US" sz="5400" u="sng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744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effective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An effective graph encodes quantitative information in a way that allows viewers to quickly and easily decode the information.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 smtClean="0"/>
              <a:t>(Naomi Robbins, </a:t>
            </a:r>
            <a:r>
              <a:rPr lang="en-US" i="1" dirty="0" smtClean="0"/>
              <a:t>Creating More Effective Graphs, </a:t>
            </a:r>
            <a:r>
              <a:rPr lang="en-US" dirty="0" smtClean="0"/>
              <a:t>p6</a:t>
            </a:r>
            <a:r>
              <a:rPr lang="en-US" i="1" dirty="0" smtClean="0"/>
              <a:t>, </a:t>
            </a:r>
            <a:r>
              <a:rPr lang="en-US" dirty="0" smtClean="0"/>
              <a:t>paraphrased)</a:t>
            </a:r>
          </a:p>
          <a:p>
            <a:pPr marL="0" indent="0" algn="ctr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88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 following </a:t>
            </a:r>
            <a:r>
              <a:rPr lang="en-US" dirty="0" smtClean="0"/>
              <a:t>graphs: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</a:t>
            </a:r>
            <a:r>
              <a:rPr lang="en-US" dirty="0" smtClean="0"/>
              <a:t>information is encoded in </a:t>
            </a:r>
            <a:r>
              <a:rPr lang="en-US" dirty="0" smtClean="0"/>
              <a:t>the visualization?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</a:t>
            </a:r>
            <a:r>
              <a:rPr lang="en-US" dirty="0" smtClean="0"/>
              <a:t>information is easy to extract?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information is difficult to extract?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could be done to improve the readability of the visualization?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8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279338" y="6171684"/>
            <a:ext cx="3185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lang="en-US" sz="2400" spc="-21" dirty="0">
                <a:latin typeface="Arial"/>
                <a:cs typeface="Arial"/>
                <a:hlinkClick r:id="rId3"/>
              </a:rPr>
              <a:t>http://</a:t>
            </a:r>
            <a:r>
              <a:rPr lang="en-US" sz="2400" spc="-21" dirty="0" smtClean="0">
                <a:latin typeface="Arial"/>
                <a:cs typeface="Arial"/>
                <a:hlinkClick r:id="rId3"/>
              </a:rPr>
              <a:t>nyti.ms/2pC2HZv</a:t>
            </a:r>
            <a:r>
              <a:rPr lang="en-US" sz="2400" spc="-21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33561"/>
            <a:ext cx="5190690" cy="4842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3" y="1210158"/>
            <a:ext cx="7815507" cy="4983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9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404360" y="6356350"/>
            <a:ext cx="30297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dirty="0">
                <a:latin typeface="Arial"/>
                <a:cs typeface="Arial"/>
                <a:hlinkClick r:id="rId3"/>
              </a:rPr>
              <a:t>http://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nyti.ms/2qwlIS6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962</Words>
  <Application>Microsoft Office PowerPoint</Application>
  <PresentationFormat>Widescreen</PresentationFormat>
  <Paragraphs>244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Why visualize?</vt:lpstr>
      <vt:lpstr>Anscombe’s Quartet</vt:lpstr>
      <vt:lpstr>Anscombe’s Quartet</vt:lpstr>
      <vt:lpstr>Datasaurus dozen</vt:lpstr>
      <vt:lpstr>Principles of effective data visualization</vt:lpstr>
      <vt:lpstr>What is an effective graph?</vt:lpstr>
      <vt:lpstr>PowerPoint Presentation</vt:lpstr>
      <vt:lpstr>PowerPoint Presentation</vt:lpstr>
      <vt:lpstr>PowerPoint Presentation</vt:lpstr>
      <vt:lpstr>How to make effective graphs?</vt:lpstr>
      <vt:lpstr>1. Understand how we perceive differences</vt:lpstr>
      <vt:lpstr>PowerPoint Presentation</vt:lpstr>
      <vt:lpstr>Elementary Perceptual Tasks (EPTs)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HSV</vt:lpstr>
      <vt:lpstr>Hue Chroma Luminance</vt:lpstr>
      <vt:lpstr>2. Match EPTs to data type (quantitative, ordinal, nominal) </vt:lpstr>
      <vt:lpstr>PowerPoint Presentation</vt:lpstr>
      <vt:lpstr>PowerPoint Presentation</vt:lpstr>
      <vt:lpstr>PowerPoint Presentation</vt:lpstr>
      <vt:lpstr>3. Exploit our most efficient 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Make important comparisons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&amp; Resources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Bergen, Silas R</dc:creator>
  <cp:lastModifiedBy>Bergen, Silas R</cp:lastModifiedBy>
  <cp:revision>19</cp:revision>
  <dcterms:created xsi:type="dcterms:W3CDTF">2017-05-11T14:21:26Z</dcterms:created>
  <dcterms:modified xsi:type="dcterms:W3CDTF">2017-05-16T03:15:43Z</dcterms:modified>
</cp:coreProperties>
</file>