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9" r:id="rId2"/>
    <p:sldId id="257" r:id="rId3"/>
    <p:sldId id="260" r:id="rId4"/>
    <p:sldId id="263" r:id="rId5"/>
    <p:sldId id="264" r:id="rId6"/>
    <p:sldId id="262" r:id="rId7"/>
    <p:sldId id="282" r:id="rId8"/>
    <p:sldId id="313" r:id="rId9"/>
    <p:sldId id="314" r:id="rId10"/>
    <p:sldId id="285" r:id="rId11"/>
    <p:sldId id="288" r:id="rId12"/>
    <p:sldId id="265" r:id="rId13"/>
    <p:sldId id="266" r:id="rId14"/>
    <p:sldId id="267" r:id="rId15"/>
    <p:sldId id="268" r:id="rId16"/>
    <p:sldId id="271" r:id="rId17"/>
    <p:sldId id="273" r:id="rId18"/>
    <p:sldId id="274" r:id="rId19"/>
    <p:sldId id="275" r:id="rId20"/>
    <p:sldId id="291" r:id="rId21"/>
    <p:sldId id="277" r:id="rId22"/>
    <p:sldId id="278" r:id="rId23"/>
    <p:sldId id="280" r:id="rId24"/>
    <p:sldId id="281" r:id="rId25"/>
    <p:sldId id="289" r:id="rId26"/>
    <p:sldId id="290" r:id="rId27"/>
    <p:sldId id="269" r:id="rId28"/>
    <p:sldId id="279" r:id="rId29"/>
    <p:sldId id="292" r:id="rId30"/>
    <p:sldId id="293" r:id="rId31"/>
    <p:sldId id="294" r:id="rId32"/>
    <p:sldId id="295" r:id="rId33"/>
    <p:sldId id="296" r:id="rId34"/>
    <p:sldId id="311" r:id="rId35"/>
    <p:sldId id="306" r:id="rId36"/>
    <p:sldId id="298" r:id="rId37"/>
    <p:sldId id="299" r:id="rId38"/>
    <p:sldId id="300" r:id="rId39"/>
    <p:sldId id="301" r:id="rId40"/>
    <p:sldId id="302" r:id="rId41"/>
    <p:sldId id="303" r:id="rId42"/>
    <p:sldId id="307" r:id="rId43"/>
    <p:sldId id="305" r:id="rId44"/>
    <p:sldId id="308" r:id="rId45"/>
    <p:sldId id="312" r:id="rId46"/>
    <p:sldId id="309" r:id="rId47"/>
    <p:sldId id="31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BDD7E-1753-4A25-B774-190AB77E43B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FDDED-A016-4646-AC56-4B41EB84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99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77852-4D39-48A3-8E86-450437CF94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04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1034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3724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312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3156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3626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1983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97358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77852-4D39-48A3-8E86-450437CF941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41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2703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1908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5336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6069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8751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1379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6114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3076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9896-0B77-474E-A648-A1E086163989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DC20-7E10-4D8A-AAFD-DBCF44D3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2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9896-0B77-474E-A648-A1E086163989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DC20-7E10-4D8A-AAFD-DBCF44D3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4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9896-0B77-474E-A648-A1E086163989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DC20-7E10-4D8A-AAFD-DBCF44D3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1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9896-0B77-474E-A648-A1E086163989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DC20-7E10-4D8A-AAFD-DBCF44D3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8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9896-0B77-474E-A648-A1E086163989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DC20-7E10-4D8A-AAFD-DBCF44D3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9896-0B77-474E-A648-A1E086163989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DC20-7E10-4D8A-AAFD-DBCF44D3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9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9896-0B77-474E-A648-A1E086163989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DC20-7E10-4D8A-AAFD-DBCF44D3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9896-0B77-474E-A648-A1E086163989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DC20-7E10-4D8A-AAFD-DBCF44D3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8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9896-0B77-474E-A648-A1E086163989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DC20-7E10-4D8A-AAFD-DBCF44D3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7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9896-0B77-474E-A648-A1E086163989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DC20-7E10-4D8A-AAFD-DBCF44D3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3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9896-0B77-474E-A648-A1E086163989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DC20-7E10-4D8A-AAFD-DBCF44D3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5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49896-0B77-474E-A648-A1E086163989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7DC20-7E10-4D8A-AAFD-DBCF44D3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9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bit.ly/2q6aNgY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tat405.had.co.nz/lectures/20-effective-vis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tat405.had.co.nz/lectures/20-effective-vis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a.readthedocs.io/en/latest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ginnersschool.com/2015/10/27/basic-color-theory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un.org/Data.aspx?d=POP&amp;f=tableCode:105" TargetMode="External"/><Relationship Id="rId2" Type="http://schemas.openxmlformats.org/officeDocument/2006/relationships/hyperlink" Target="https://ucr.fbi.gov/uc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www.periscopic.com/our-work/more-than-400000-stolen-years-an-examination-of-u-s-gun-murders-in-2010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is4.net/blog/posts/avoid-equidistant-hsv-colors/" TargetMode="Externa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4.net/blog/posts/avoid-equidistant-hsv-colors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8R8UOjMy-5k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www.businessinsider.com/pie-charts-are-the-worst-2013-6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://www.businessinsider.com/pie-charts-are-the-worst-2013-6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at405.had.co.nz/lectures/20-effective-vis.pdf" TargetMode="Externa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tat405.had.co.nz/lectures/20-effective-vis.pdf" TargetMode="Externa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tat405.had.co.nz/lectures/20-effective-vis.pdf" TargetMode="Externa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tat405.had.co.nz/lectures/20-effective-vis.pdf" TargetMode="Externa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tat405.had.co.nz/lectures/20-effective-vis.pdf" TargetMode="Externa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www.businessinsider.com/pie-charts-are-the-worst-2013-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nyti.ms/2pC2HZv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nyti.ms/2qwlIS6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todeskresearch.com/publications/samestat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nyti.ms/2pC2HZ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nyti.ms/2qwlIS6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visualize?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5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21395"/>
            <a:ext cx="12124944" cy="1063053"/>
          </a:xfrm>
        </p:spPr>
        <p:txBody>
          <a:bodyPr>
            <a:noAutofit/>
          </a:bodyPr>
          <a:lstStyle/>
          <a:p>
            <a:r>
              <a:rPr lang="en-US" sz="5400" u="sng" dirty="0"/>
              <a:t>Principles of </a:t>
            </a:r>
            <a:r>
              <a:rPr lang="en-US" sz="5400" u="sng" dirty="0" smtClean="0"/>
              <a:t>effective data </a:t>
            </a:r>
            <a:r>
              <a:rPr lang="en-US" sz="5400" u="sng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74474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1. Understand how we perceive differences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0606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742" y="2074544"/>
            <a:ext cx="8664893" cy="23574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909" y="4353878"/>
            <a:ext cx="3918585" cy="8277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43984" y="5987018"/>
            <a:ext cx="226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bit.ly/2q6aNgY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5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288" y="227965"/>
            <a:ext cx="10515600" cy="68643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Elementary Perceptual Tasks (EPTs)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714" y="1124711"/>
            <a:ext cx="4815820" cy="55967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83761" y="4648200"/>
            <a:ext cx="2545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Cleveland &amp; McGill, p532</a:t>
            </a:r>
          </a:p>
        </p:txBody>
      </p:sp>
    </p:spTree>
    <p:extLst>
      <p:ext uri="{BB962C8B-B14F-4D97-AF65-F5344CB8AC3E}">
        <p14:creationId xmlns:p14="http://schemas.microsoft.com/office/powerpoint/2010/main" val="43395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8977" y="1009554"/>
            <a:ext cx="87030" cy="5182229"/>
          </a:xfrm>
          <a:custGeom>
            <a:avLst/>
            <a:gdLst/>
            <a:ahLst/>
            <a:cxnLst/>
            <a:rect l="l" t="t" r="r" b="b"/>
            <a:pathLst>
              <a:path w="127000" h="7562215">
                <a:moveTo>
                  <a:pt x="0" y="0"/>
                </a:moveTo>
                <a:lnTo>
                  <a:pt x="127000" y="0"/>
                </a:lnTo>
                <a:lnTo>
                  <a:pt x="127000" y="7561992"/>
                </a:lnTo>
                <a:lnTo>
                  <a:pt x="0" y="7561992"/>
                </a:lnTo>
                <a:lnTo>
                  <a:pt x="0" y="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3" name="object 3"/>
          <p:cNvSpPr/>
          <p:nvPr/>
        </p:nvSpPr>
        <p:spPr>
          <a:xfrm>
            <a:off x="8837458" y="1009554"/>
            <a:ext cx="87030" cy="5182229"/>
          </a:xfrm>
          <a:custGeom>
            <a:avLst/>
            <a:gdLst/>
            <a:ahLst/>
            <a:cxnLst/>
            <a:rect l="l" t="t" r="r" b="b"/>
            <a:pathLst>
              <a:path w="127000" h="7562215">
                <a:moveTo>
                  <a:pt x="0" y="0"/>
                </a:moveTo>
                <a:lnTo>
                  <a:pt x="127001" y="0"/>
                </a:lnTo>
                <a:lnTo>
                  <a:pt x="127001" y="7561992"/>
                </a:lnTo>
                <a:lnTo>
                  <a:pt x="0" y="7561992"/>
                </a:lnTo>
                <a:lnTo>
                  <a:pt x="0" y="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5" name="object 5"/>
          <p:cNvSpPr/>
          <p:nvPr/>
        </p:nvSpPr>
        <p:spPr>
          <a:xfrm>
            <a:off x="8006320" y="1309809"/>
            <a:ext cx="1740609" cy="1740609"/>
          </a:xfrm>
          <a:custGeom>
            <a:avLst/>
            <a:gdLst/>
            <a:ahLst/>
            <a:cxnLst/>
            <a:rect l="l" t="t" r="r" b="b"/>
            <a:pathLst>
              <a:path w="2540000" h="2540000">
                <a:moveTo>
                  <a:pt x="1270000" y="0"/>
                </a:moveTo>
                <a:lnTo>
                  <a:pt x="1172571" y="3719"/>
                </a:lnTo>
                <a:lnTo>
                  <a:pt x="1075603" y="14878"/>
                </a:lnTo>
                <a:lnTo>
                  <a:pt x="979561" y="33477"/>
                </a:lnTo>
                <a:lnTo>
                  <a:pt x="884905" y="59515"/>
                </a:lnTo>
                <a:lnTo>
                  <a:pt x="792098" y="92993"/>
                </a:lnTo>
                <a:lnTo>
                  <a:pt x="701602" y="133910"/>
                </a:lnTo>
                <a:lnTo>
                  <a:pt x="613879" y="182267"/>
                </a:lnTo>
                <a:lnTo>
                  <a:pt x="529392" y="238063"/>
                </a:lnTo>
                <a:lnTo>
                  <a:pt x="448603" y="301299"/>
                </a:lnTo>
                <a:lnTo>
                  <a:pt x="371974" y="371974"/>
                </a:lnTo>
                <a:lnTo>
                  <a:pt x="301299" y="448603"/>
                </a:lnTo>
                <a:lnTo>
                  <a:pt x="238063" y="529392"/>
                </a:lnTo>
                <a:lnTo>
                  <a:pt x="182267" y="613879"/>
                </a:lnTo>
                <a:lnTo>
                  <a:pt x="133910" y="701602"/>
                </a:lnTo>
                <a:lnTo>
                  <a:pt x="92993" y="792098"/>
                </a:lnTo>
                <a:lnTo>
                  <a:pt x="59515" y="884905"/>
                </a:lnTo>
                <a:lnTo>
                  <a:pt x="33477" y="979561"/>
                </a:lnTo>
                <a:lnTo>
                  <a:pt x="14878" y="1075603"/>
                </a:lnTo>
                <a:lnTo>
                  <a:pt x="3719" y="1172571"/>
                </a:lnTo>
                <a:lnTo>
                  <a:pt x="0" y="1270000"/>
                </a:lnTo>
                <a:lnTo>
                  <a:pt x="3719" y="1367430"/>
                </a:lnTo>
                <a:lnTo>
                  <a:pt x="14878" y="1464397"/>
                </a:lnTo>
                <a:lnTo>
                  <a:pt x="33477" y="1560440"/>
                </a:lnTo>
                <a:lnTo>
                  <a:pt x="59515" y="1655096"/>
                </a:lnTo>
                <a:lnTo>
                  <a:pt x="92993" y="1747903"/>
                </a:lnTo>
                <a:lnTo>
                  <a:pt x="133910" y="1838399"/>
                </a:lnTo>
                <a:lnTo>
                  <a:pt x="182267" y="1926121"/>
                </a:lnTo>
                <a:lnTo>
                  <a:pt x="238063" y="2010608"/>
                </a:lnTo>
                <a:lnTo>
                  <a:pt x="301299" y="2091398"/>
                </a:lnTo>
                <a:lnTo>
                  <a:pt x="371974" y="2168027"/>
                </a:lnTo>
                <a:lnTo>
                  <a:pt x="448603" y="2238702"/>
                </a:lnTo>
                <a:lnTo>
                  <a:pt x="529392" y="2301937"/>
                </a:lnTo>
                <a:lnTo>
                  <a:pt x="613879" y="2357733"/>
                </a:lnTo>
                <a:lnTo>
                  <a:pt x="701602" y="2406089"/>
                </a:lnTo>
                <a:lnTo>
                  <a:pt x="792098" y="2447007"/>
                </a:lnTo>
                <a:lnTo>
                  <a:pt x="884905" y="2480484"/>
                </a:lnTo>
                <a:lnTo>
                  <a:pt x="979561" y="2506522"/>
                </a:lnTo>
                <a:lnTo>
                  <a:pt x="1075603" y="2525121"/>
                </a:lnTo>
                <a:lnTo>
                  <a:pt x="1172571" y="2536280"/>
                </a:lnTo>
                <a:lnTo>
                  <a:pt x="1270000" y="2540000"/>
                </a:lnTo>
                <a:lnTo>
                  <a:pt x="1367430" y="2536280"/>
                </a:lnTo>
                <a:lnTo>
                  <a:pt x="1464397" y="2525121"/>
                </a:lnTo>
                <a:lnTo>
                  <a:pt x="1560440" y="2506522"/>
                </a:lnTo>
                <a:lnTo>
                  <a:pt x="1655096" y="2480484"/>
                </a:lnTo>
                <a:lnTo>
                  <a:pt x="1747903" y="2447007"/>
                </a:lnTo>
                <a:lnTo>
                  <a:pt x="1838399" y="2406089"/>
                </a:lnTo>
                <a:lnTo>
                  <a:pt x="1926121" y="2357733"/>
                </a:lnTo>
                <a:lnTo>
                  <a:pt x="2010608" y="2301937"/>
                </a:lnTo>
                <a:lnTo>
                  <a:pt x="2091398" y="2238702"/>
                </a:lnTo>
                <a:lnTo>
                  <a:pt x="2168027" y="2168027"/>
                </a:lnTo>
                <a:lnTo>
                  <a:pt x="2238702" y="2091398"/>
                </a:lnTo>
                <a:lnTo>
                  <a:pt x="2301937" y="2010608"/>
                </a:lnTo>
                <a:lnTo>
                  <a:pt x="2357733" y="1926121"/>
                </a:lnTo>
                <a:lnTo>
                  <a:pt x="2406089" y="1838399"/>
                </a:lnTo>
                <a:lnTo>
                  <a:pt x="2447007" y="1747903"/>
                </a:lnTo>
                <a:lnTo>
                  <a:pt x="2480484" y="1655096"/>
                </a:lnTo>
                <a:lnTo>
                  <a:pt x="2506522" y="1560440"/>
                </a:lnTo>
                <a:lnTo>
                  <a:pt x="2525121" y="1464397"/>
                </a:lnTo>
                <a:lnTo>
                  <a:pt x="2536280" y="1367430"/>
                </a:lnTo>
                <a:lnTo>
                  <a:pt x="2540000" y="1270000"/>
                </a:lnTo>
                <a:lnTo>
                  <a:pt x="2536280" y="1172571"/>
                </a:lnTo>
                <a:lnTo>
                  <a:pt x="2525121" y="1075603"/>
                </a:lnTo>
                <a:lnTo>
                  <a:pt x="2506522" y="979561"/>
                </a:lnTo>
                <a:lnTo>
                  <a:pt x="2480484" y="884905"/>
                </a:lnTo>
                <a:lnTo>
                  <a:pt x="2447007" y="792098"/>
                </a:lnTo>
                <a:lnTo>
                  <a:pt x="2406089" y="701602"/>
                </a:lnTo>
                <a:lnTo>
                  <a:pt x="2357733" y="613879"/>
                </a:lnTo>
                <a:lnTo>
                  <a:pt x="2301937" y="529392"/>
                </a:lnTo>
                <a:lnTo>
                  <a:pt x="2238702" y="448603"/>
                </a:lnTo>
                <a:lnTo>
                  <a:pt x="2168027" y="371974"/>
                </a:lnTo>
                <a:lnTo>
                  <a:pt x="2091398" y="301299"/>
                </a:lnTo>
                <a:lnTo>
                  <a:pt x="2010608" y="238063"/>
                </a:lnTo>
                <a:lnTo>
                  <a:pt x="1926121" y="182267"/>
                </a:lnTo>
                <a:lnTo>
                  <a:pt x="1838399" y="133910"/>
                </a:lnTo>
                <a:lnTo>
                  <a:pt x="1747903" y="92993"/>
                </a:lnTo>
                <a:lnTo>
                  <a:pt x="1655096" y="59515"/>
                </a:lnTo>
                <a:lnTo>
                  <a:pt x="1560440" y="33477"/>
                </a:lnTo>
                <a:lnTo>
                  <a:pt x="1464397" y="14878"/>
                </a:lnTo>
                <a:lnTo>
                  <a:pt x="1367430" y="3719"/>
                </a:lnTo>
                <a:lnTo>
                  <a:pt x="1270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6" name="object 6"/>
          <p:cNvSpPr/>
          <p:nvPr/>
        </p:nvSpPr>
        <p:spPr>
          <a:xfrm>
            <a:off x="2632189" y="4038214"/>
            <a:ext cx="1740609" cy="1740609"/>
          </a:xfrm>
          <a:custGeom>
            <a:avLst/>
            <a:gdLst/>
            <a:ahLst/>
            <a:cxnLst/>
            <a:rect l="l" t="t" r="r" b="b"/>
            <a:pathLst>
              <a:path w="2540000" h="2540000">
                <a:moveTo>
                  <a:pt x="1270000" y="0"/>
                </a:moveTo>
                <a:lnTo>
                  <a:pt x="1172571" y="3719"/>
                </a:lnTo>
                <a:lnTo>
                  <a:pt x="1075603" y="14878"/>
                </a:lnTo>
                <a:lnTo>
                  <a:pt x="979561" y="33477"/>
                </a:lnTo>
                <a:lnTo>
                  <a:pt x="884905" y="59515"/>
                </a:lnTo>
                <a:lnTo>
                  <a:pt x="792098" y="92993"/>
                </a:lnTo>
                <a:lnTo>
                  <a:pt x="701602" y="133910"/>
                </a:lnTo>
                <a:lnTo>
                  <a:pt x="613879" y="182267"/>
                </a:lnTo>
                <a:lnTo>
                  <a:pt x="529392" y="238063"/>
                </a:lnTo>
                <a:lnTo>
                  <a:pt x="448603" y="301299"/>
                </a:lnTo>
                <a:lnTo>
                  <a:pt x="371974" y="371974"/>
                </a:lnTo>
                <a:lnTo>
                  <a:pt x="301299" y="448603"/>
                </a:lnTo>
                <a:lnTo>
                  <a:pt x="238063" y="529392"/>
                </a:lnTo>
                <a:lnTo>
                  <a:pt x="182267" y="613879"/>
                </a:lnTo>
                <a:lnTo>
                  <a:pt x="133910" y="701602"/>
                </a:lnTo>
                <a:lnTo>
                  <a:pt x="92993" y="792098"/>
                </a:lnTo>
                <a:lnTo>
                  <a:pt x="59515" y="884905"/>
                </a:lnTo>
                <a:lnTo>
                  <a:pt x="33477" y="979561"/>
                </a:lnTo>
                <a:lnTo>
                  <a:pt x="14878" y="1075603"/>
                </a:lnTo>
                <a:lnTo>
                  <a:pt x="3719" y="1172571"/>
                </a:lnTo>
                <a:lnTo>
                  <a:pt x="0" y="1270000"/>
                </a:lnTo>
                <a:lnTo>
                  <a:pt x="3719" y="1367430"/>
                </a:lnTo>
                <a:lnTo>
                  <a:pt x="14878" y="1464397"/>
                </a:lnTo>
                <a:lnTo>
                  <a:pt x="33477" y="1560440"/>
                </a:lnTo>
                <a:lnTo>
                  <a:pt x="59515" y="1655096"/>
                </a:lnTo>
                <a:lnTo>
                  <a:pt x="92993" y="1747903"/>
                </a:lnTo>
                <a:lnTo>
                  <a:pt x="133910" y="1838399"/>
                </a:lnTo>
                <a:lnTo>
                  <a:pt x="182267" y="1926121"/>
                </a:lnTo>
                <a:lnTo>
                  <a:pt x="238063" y="2010608"/>
                </a:lnTo>
                <a:lnTo>
                  <a:pt x="301299" y="2091398"/>
                </a:lnTo>
                <a:lnTo>
                  <a:pt x="371974" y="2168027"/>
                </a:lnTo>
                <a:lnTo>
                  <a:pt x="448603" y="2238702"/>
                </a:lnTo>
                <a:lnTo>
                  <a:pt x="529392" y="2301937"/>
                </a:lnTo>
                <a:lnTo>
                  <a:pt x="613879" y="2357733"/>
                </a:lnTo>
                <a:lnTo>
                  <a:pt x="701602" y="2406089"/>
                </a:lnTo>
                <a:lnTo>
                  <a:pt x="792098" y="2447007"/>
                </a:lnTo>
                <a:lnTo>
                  <a:pt x="884905" y="2480484"/>
                </a:lnTo>
                <a:lnTo>
                  <a:pt x="979561" y="2506522"/>
                </a:lnTo>
                <a:lnTo>
                  <a:pt x="1075603" y="2525121"/>
                </a:lnTo>
                <a:lnTo>
                  <a:pt x="1172571" y="2536280"/>
                </a:lnTo>
                <a:lnTo>
                  <a:pt x="1270000" y="2540000"/>
                </a:lnTo>
                <a:lnTo>
                  <a:pt x="1367430" y="2536280"/>
                </a:lnTo>
                <a:lnTo>
                  <a:pt x="1464397" y="2525121"/>
                </a:lnTo>
                <a:lnTo>
                  <a:pt x="1560440" y="2506522"/>
                </a:lnTo>
                <a:lnTo>
                  <a:pt x="1655096" y="2480484"/>
                </a:lnTo>
                <a:lnTo>
                  <a:pt x="1747903" y="2447007"/>
                </a:lnTo>
                <a:lnTo>
                  <a:pt x="1838399" y="2406089"/>
                </a:lnTo>
                <a:lnTo>
                  <a:pt x="1926121" y="2357733"/>
                </a:lnTo>
                <a:lnTo>
                  <a:pt x="2010608" y="2301937"/>
                </a:lnTo>
                <a:lnTo>
                  <a:pt x="2091398" y="2238702"/>
                </a:lnTo>
                <a:lnTo>
                  <a:pt x="2168027" y="2168027"/>
                </a:lnTo>
                <a:lnTo>
                  <a:pt x="2238702" y="2091398"/>
                </a:lnTo>
                <a:lnTo>
                  <a:pt x="2301937" y="2010608"/>
                </a:lnTo>
                <a:lnTo>
                  <a:pt x="2357733" y="1926121"/>
                </a:lnTo>
                <a:lnTo>
                  <a:pt x="2406089" y="1838399"/>
                </a:lnTo>
                <a:lnTo>
                  <a:pt x="2447007" y="1747903"/>
                </a:lnTo>
                <a:lnTo>
                  <a:pt x="2480484" y="1655096"/>
                </a:lnTo>
                <a:lnTo>
                  <a:pt x="2506522" y="1560440"/>
                </a:lnTo>
                <a:lnTo>
                  <a:pt x="2525121" y="1464397"/>
                </a:lnTo>
                <a:lnTo>
                  <a:pt x="2536280" y="1367430"/>
                </a:lnTo>
                <a:lnTo>
                  <a:pt x="2540000" y="1270000"/>
                </a:lnTo>
                <a:lnTo>
                  <a:pt x="2536280" y="1172571"/>
                </a:lnTo>
                <a:lnTo>
                  <a:pt x="2525121" y="1075603"/>
                </a:lnTo>
                <a:lnTo>
                  <a:pt x="2506522" y="979561"/>
                </a:lnTo>
                <a:lnTo>
                  <a:pt x="2480484" y="884905"/>
                </a:lnTo>
                <a:lnTo>
                  <a:pt x="2447007" y="792098"/>
                </a:lnTo>
                <a:lnTo>
                  <a:pt x="2406089" y="701602"/>
                </a:lnTo>
                <a:lnTo>
                  <a:pt x="2357733" y="613879"/>
                </a:lnTo>
                <a:lnTo>
                  <a:pt x="2301937" y="529392"/>
                </a:lnTo>
                <a:lnTo>
                  <a:pt x="2238702" y="448603"/>
                </a:lnTo>
                <a:lnTo>
                  <a:pt x="2168027" y="371974"/>
                </a:lnTo>
                <a:lnTo>
                  <a:pt x="2091398" y="301299"/>
                </a:lnTo>
                <a:lnTo>
                  <a:pt x="2010608" y="238063"/>
                </a:lnTo>
                <a:lnTo>
                  <a:pt x="1926121" y="182267"/>
                </a:lnTo>
                <a:lnTo>
                  <a:pt x="1838399" y="133910"/>
                </a:lnTo>
                <a:lnTo>
                  <a:pt x="1747903" y="92993"/>
                </a:lnTo>
                <a:lnTo>
                  <a:pt x="1655096" y="59515"/>
                </a:lnTo>
                <a:lnTo>
                  <a:pt x="1560440" y="33477"/>
                </a:lnTo>
                <a:lnTo>
                  <a:pt x="1464397" y="14878"/>
                </a:lnTo>
                <a:lnTo>
                  <a:pt x="1367430" y="3719"/>
                </a:lnTo>
                <a:lnTo>
                  <a:pt x="1270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7" name="object 7"/>
          <p:cNvSpPr/>
          <p:nvPr/>
        </p:nvSpPr>
        <p:spPr>
          <a:xfrm>
            <a:off x="6052485" y="1009554"/>
            <a:ext cx="87030" cy="5182229"/>
          </a:xfrm>
          <a:custGeom>
            <a:avLst/>
            <a:gdLst/>
            <a:ahLst/>
            <a:cxnLst/>
            <a:rect l="l" t="t" r="r" b="b"/>
            <a:pathLst>
              <a:path w="127000" h="7562215">
                <a:moveTo>
                  <a:pt x="0" y="0"/>
                </a:moveTo>
                <a:lnTo>
                  <a:pt x="127001" y="0"/>
                </a:lnTo>
                <a:lnTo>
                  <a:pt x="127001" y="7561992"/>
                </a:lnTo>
                <a:lnTo>
                  <a:pt x="0" y="7561992"/>
                </a:lnTo>
                <a:lnTo>
                  <a:pt x="0" y="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8" name="object 8"/>
          <p:cNvSpPr/>
          <p:nvPr/>
        </p:nvSpPr>
        <p:spPr>
          <a:xfrm>
            <a:off x="5225697" y="2471666"/>
            <a:ext cx="1740609" cy="1740609"/>
          </a:xfrm>
          <a:custGeom>
            <a:avLst/>
            <a:gdLst/>
            <a:ahLst/>
            <a:cxnLst/>
            <a:rect l="l" t="t" r="r" b="b"/>
            <a:pathLst>
              <a:path w="2540000" h="2540000">
                <a:moveTo>
                  <a:pt x="1270000" y="0"/>
                </a:moveTo>
                <a:lnTo>
                  <a:pt x="1172571" y="3719"/>
                </a:lnTo>
                <a:lnTo>
                  <a:pt x="1075603" y="14878"/>
                </a:lnTo>
                <a:lnTo>
                  <a:pt x="979561" y="33477"/>
                </a:lnTo>
                <a:lnTo>
                  <a:pt x="884905" y="59515"/>
                </a:lnTo>
                <a:lnTo>
                  <a:pt x="792098" y="92993"/>
                </a:lnTo>
                <a:lnTo>
                  <a:pt x="701602" y="133910"/>
                </a:lnTo>
                <a:lnTo>
                  <a:pt x="613879" y="182267"/>
                </a:lnTo>
                <a:lnTo>
                  <a:pt x="529392" y="238063"/>
                </a:lnTo>
                <a:lnTo>
                  <a:pt x="448603" y="301299"/>
                </a:lnTo>
                <a:lnTo>
                  <a:pt x="371974" y="371974"/>
                </a:lnTo>
                <a:lnTo>
                  <a:pt x="301299" y="448603"/>
                </a:lnTo>
                <a:lnTo>
                  <a:pt x="238063" y="529392"/>
                </a:lnTo>
                <a:lnTo>
                  <a:pt x="182267" y="613879"/>
                </a:lnTo>
                <a:lnTo>
                  <a:pt x="133910" y="701602"/>
                </a:lnTo>
                <a:lnTo>
                  <a:pt x="92993" y="792098"/>
                </a:lnTo>
                <a:lnTo>
                  <a:pt x="59515" y="884905"/>
                </a:lnTo>
                <a:lnTo>
                  <a:pt x="33477" y="979561"/>
                </a:lnTo>
                <a:lnTo>
                  <a:pt x="14878" y="1075603"/>
                </a:lnTo>
                <a:lnTo>
                  <a:pt x="3719" y="1172571"/>
                </a:lnTo>
                <a:lnTo>
                  <a:pt x="0" y="1270000"/>
                </a:lnTo>
                <a:lnTo>
                  <a:pt x="3719" y="1367430"/>
                </a:lnTo>
                <a:lnTo>
                  <a:pt x="14878" y="1464397"/>
                </a:lnTo>
                <a:lnTo>
                  <a:pt x="33477" y="1560440"/>
                </a:lnTo>
                <a:lnTo>
                  <a:pt x="59515" y="1655096"/>
                </a:lnTo>
                <a:lnTo>
                  <a:pt x="92993" y="1747903"/>
                </a:lnTo>
                <a:lnTo>
                  <a:pt x="133910" y="1838399"/>
                </a:lnTo>
                <a:lnTo>
                  <a:pt x="182267" y="1926121"/>
                </a:lnTo>
                <a:lnTo>
                  <a:pt x="238063" y="2010608"/>
                </a:lnTo>
                <a:lnTo>
                  <a:pt x="301299" y="2091398"/>
                </a:lnTo>
                <a:lnTo>
                  <a:pt x="371974" y="2168027"/>
                </a:lnTo>
                <a:lnTo>
                  <a:pt x="448603" y="2238702"/>
                </a:lnTo>
                <a:lnTo>
                  <a:pt x="529392" y="2301937"/>
                </a:lnTo>
                <a:lnTo>
                  <a:pt x="613879" y="2357733"/>
                </a:lnTo>
                <a:lnTo>
                  <a:pt x="701602" y="2406089"/>
                </a:lnTo>
                <a:lnTo>
                  <a:pt x="792098" y="2447007"/>
                </a:lnTo>
                <a:lnTo>
                  <a:pt x="884905" y="2480484"/>
                </a:lnTo>
                <a:lnTo>
                  <a:pt x="979561" y="2506522"/>
                </a:lnTo>
                <a:lnTo>
                  <a:pt x="1075603" y="2525121"/>
                </a:lnTo>
                <a:lnTo>
                  <a:pt x="1172571" y="2536280"/>
                </a:lnTo>
                <a:lnTo>
                  <a:pt x="1270000" y="2540000"/>
                </a:lnTo>
                <a:lnTo>
                  <a:pt x="1367430" y="2536280"/>
                </a:lnTo>
                <a:lnTo>
                  <a:pt x="1464397" y="2525121"/>
                </a:lnTo>
                <a:lnTo>
                  <a:pt x="1560440" y="2506522"/>
                </a:lnTo>
                <a:lnTo>
                  <a:pt x="1655096" y="2480484"/>
                </a:lnTo>
                <a:lnTo>
                  <a:pt x="1747903" y="2447007"/>
                </a:lnTo>
                <a:lnTo>
                  <a:pt x="1838399" y="2406089"/>
                </a:lnTo>
                <a:lnTo>
                  <a:pt x="1926121" y="2357733"/>
                </a:lnTo>
                <a:lnTo>
                  <a:pt x="2010608" y="2301937"/>
                </a:lnTo>
                <a:lnTo>
                  <a:pt x="2091398" y="2238702"/>
                </a:lnTo>
                <a:lnTo>
                  <a:pt x="2168027" y="2168027"/>
                </a:lnTo>
                <a:lnTo>
                  <a:pt x="2238702" y="2091398"/>
                </a:lnTo>
                <a:lnTo>
                  <a:pt x="2301937" y="2010608"/>
                </a:lnTo>
                <a:lnTo>
                  <a:pt x="2357733" y="1926121"/>
                </a:lnTo>
                <a:lnTo>
                  <a:pt x="2406089" y="1838399"/>
                </a:lnTo>
                <a:lnTo>
                  <a:pt x="2447007" y="1747903"/>
                </a:lnTo>
                <a:lnTo>
                  <a:pt x="2480484" y="1655096"/>
                </a:lnTo>
                <a:lnTo>
                  <a:pt x="2506522" y="1560440"/>
                </a:lnTo>
                <a:lnTo>
                  <a:pt x="2525121" y="1464397"/>
                </a:lnTo>
                <a:lnTo>
                  <a:pt x="2536280" y="1367430"/>
                </a:lnTo>
                <a:lnTo>
                  <a:pt x="2540000" y="1270000"/>
                </a:lnTo>
                <a:lnTo>
                  <a:pt x="2536280" y="1172571"/>
                </a:lnTo>
                <a:lnTo>
                  <a:pt x="2525121" y="1075603"/>
                </a:lnTo>
                <a:lnTo>
                  <a:pt x="2506522" y="979561"/>
                </a:lnTo>
                <a:lnTo>
                  <a:pt x="2480484" y="884905"/>
                </a:lnTo>
                <a:lnTo>
                  <a:pt x="2447007" y="792098"/>
                </a:lnTo>
                <a:lnTo>
                  <a:pt x="2406089" y="701602"/>
                </a:lnTo>
                <a:lnTo>
                  <a:pt x="2357733" y="613879"/>
                </a:lnTo>
                <a:lnTo>
                  <a:pt x="2301937" y="529392"/>
                </a:lnTo>
                <a:lnTo>
                  <a:pt x="2238702" y="448603"/>
                </a:lnTo>
                <a:lnTo>
                  <a:pt x="2168027" y="371974"/>
                </a:lnTo>
                <a:lnTo>
                  <a:pt x="2091398" y="301299"/>
                </a:lnTo>
                <a:lnTo>
                  <a:pt x="2010608" y="238063"/>
                </a:lnTo>
                <a:lnTo>
                  <a:pt x="1926121" y="182267"/>
                </a:lnTo>
                <a:lnTo>
                  <a:pt x="1838399" y="133910"/>
                </a:lnTo>
                <a:lnTo>
                  <a:pt x="1747903" y="92993"/>
                </a:lnTo>
                <a:lnTo>
                  <a:pt x="1655096" y="59515"/>
                </a:lnTo>
                <a:lnTo>
                  <a:pt x="1560440" y="33477"/>
                </a:lnTo>
                <a:lnTo>
                  <a:pt x="1464397" y="14878"/>
                </a:lnTo>
                <a:lnTo>
                  <a:pt x="1367430" y="3719"/>
                </a:lnTo>
                <a:lnTo>
                  <a:pt x="1270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1" name="TextBox 10"/>
          <p:cNvSpPr txBox="1"/>
          <p:nvPr/>
        </p:nvSpPr>
        <p:spPr>
          <a:xfrm>
            <a:off x="1640042" y="6314607"/>
            <a:ext cx="397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From Stat 405 notes by Hadley Wickham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08698" y="221727"/>
            <a:ext cx="8868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75" dirty="0">
                <a:solidFill>
                  <a:srgbClr val="000000"/>
                </a:solidFill>
                <a:latin typeface="Arial"/>
                <a:cs typeface="Arial"/>
              </a:rPr>
              <a:t>Whic</a:t>
            </a:r>
            <a:r>
              <a:rPr lang="en-US" sz="2400" spc="-62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31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US" sz="2400" spc="89" dirty="0">
                <a:solidFill>
                  <a:srgbClr val="000000"/>
                </a:solidFill>
                <a:latin typeface="Arial"/>
                <a:cs typeface="Arial"/>
              </a:rPr>
              <a:t>ep</a:t>
            </a:r>
            <a:r>
              <a:rPr lang="en-US" sz="2400" spc="58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US" sz="2400" spc="82" dirty="0">
                <a:solidFill>
                  <a:srgbClr val="000000"/>
                </a:solidFill>
                <a:latin typeface="Arial"/>
                <a:cs typeface="Arial"/>
              </a:rPr>
              <a:t>esent</a:t>
            </a:r>
            <a:r>
              <a:rPr lang="en-US" sz="2400" spc="-5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103" dirty="0">
                <a:solidFill>
                  <a:srgbClr val="000000"/>
                </a:solidFill>
                <a:latin typeface="Arial"/>
                <a:cs typeface="Arial"/>
              </a:rPr>
              <a:t>th</a:t>
            </a:r>
            <a:r>
              <a:rPr lang="en-US" sz="2400" spc="-48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62" dirty="0">
                <a:solidFill>
                  <a:srgbClr val="000000"/>
                </a:solidFill>
                <a:latin typeface="Arial"/>
                <a:cs typeface="Arial"/>
              </a:rPr>
              <a:t>large</a:t>
            </a:r>
            <a:r>
              <a:rPr lang="en-US" sz="2400" spc="-5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41" dirty="0">
                <a:solidFill>
                  <a:srgbClr val="000000"/>
                </a:solidFill>
                <a:latin typeface="Arial"/>
                <a:cs typeface="Arial"/>
              </a:rPr>
              <a:t>value? Which EPT did you use?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496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5221" y="3341969"/>
            <a:ext cx="348122" cy="348122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4000" y="0"/>
                </a:moveTo>
                <a:lnTo>
                  <a:pt x="215120" y="2975"/>
                </a:lnTo>
                <a:lnTo>
                  <a:pt x="176981" y="11903"/>
                </a:lnTo>
                <a:lnTo>
                  <a:pt x="140320" y="26782"/>
                </a:lnTo>
                <a:lnTo>
                  <a:pt x="105878" y="47612"/>
                </a:lnTo>
                <a:lnTo>
                  <a:pt x="74395" y="74395"/>
                </a:lnTo>
                <a:lnTo>
                  <a:pt x="47612" y="105878"/>
                </a:lnTo>
                <a:lnTo>
                  <a:pt x="26782" y="140320"/>
                </a:lnTo>
                <a:lnTo>
                  <a:pt x="11903" y="176981"/>
                </a:lnTo>
                <a:lnTo>
                  <a:pt x="2975" y="215120"/>
                </a:lnTo>
                <a:lnTo>
                  <a:pt x="0" y="254000"/>
                </a:lnTo>
                <a:lnTo>
                  <a:pt x="743" y="273486"/>
                </a:lnTo>
                <a:lnTo>
                  <a:pt x="6695" y="312088"/>
                </a:lnTo>
                <a:lnTo>
                  <a:pt x="18598" y="349580"/>
                </a:lnTo>
                <a:lnTo>
                  <a:pt x="36453" y="385224"/>
                </a:lnTo>
                <a:lnTo>
                  <a:pt x="60259" y="418279"/>
                </a:lnTo>
                <a:lnTo>
                  <a:pt x="89720" y="447740"/>
                </a:lnTo>
                <a:lnTo>
                  <a:pt x="122776" y="471546"/>
                </a:lnTo>
                <a:lnTo>
                  <a:pt x="158419" y="489401"/>
                </a:lnTo>
                <a:lnTo>
                  <a:pt x="195912" y="501304"/>
                </a:lnTo>
                <a:lnTo>
                  <a:pt x="234514" y="507255"/>
                </a:lnTo>
                <a:lnTo>
                  <a:pt x="254000" y="507999"/>
                </a:lnTo>
                <a:lnTo>
                  <a:pt x="273486" y="507255"/>
                </a:lnTo>
                <a:lnTo>
                  <a:pt x="312088" y="501304"/>
                </a:lnTo>
                <a:lnTo>
                  <a:pt x="349580" y="489401"/>
                </a:lnTo>
                <a:lnTo>
                  <a:pt x="385224" y="471546"/>
                </a:lnTo>
                <a:lnTo>
                  <a:pt x="418279" y="447740"/>
                </a:lnTo>
                <a:lnTo>
                  <a:pt x="447740" y="418279"/>
                </a:lnTo>
                <a:lnTo>
                  <a:pt x="471546" y="385224"/>
                </a:lnTo>
                <a:lnTo>
                  <a:pt x="489401" y="349580"/>
                </a:lnTo>
                <a:lnTo>
                  <a:pt x="501304" y="312088"/>
                </a:lnTo>
                <a:lnTo>
                  <a:pt x="507255" y="273486"/>
                </a:lnTo>
                <a:lnTo>
                  <a:pt x="507999" y="254000"/>
                </a:lnTo>
                <a:lnTo>
                  <a:pt x="507255" y="234514"/>
                </a:lnTo>
                <a:lnTo>
                  <a:pt x="501304" y="195912"/>
                </a:lnTo>
                <a:lnTo>
                  <a:pt x="489401" y="158419"/>
                </a:lnTo>
                <a:lnTo>
                  <a:pt x="471546" y="122776"/>
                </a:lnTo>
                <a:lnTo>
                  <a:pt x="447740" y="89720"/>
                </a:lnTo>
                <a:lnTo>
                  <a:pt x="418279" y="60259"/>
                </a:lnTo>
                <a:lnTo>
                  <a:pt x="385224" y="36453"/>
                </a:lnTo>
                <a:lnTo>
                  <a:pt x="349580" y="18598"/>
                </a:lnTo>
                <a:lnTo>
                  <a:pt x="312088" y="6695"/>
                </a:lnTo>
                <a:lnTo>
                  <a:pt x="273486" y="743"/>
                </a:lnTo>
                <a:lnTo>
                  <a:pt x="25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3" name="object 3"/>
          <p:cNvSpPr/>
          <p:nvPr/>
        </p:nvSpPr>
        <p:spPr>
          <a:xfrm>
            <a:off x="6914086" y="2210573"/>
            <a:ext cx="2610914" cy="2610914"/>
          </a:xfrm>
          <a:custGeom>
            <a:avLst/>
            <a:gdLst/>
            <a:ahLst/>
            <a:cxnLst/>
            <a:rect l="l" t="t" r="r" b="b"/>
            <a:pathLst>
              <a:path w="3810000" h="3810000">
                <a:moveTo>
                  <a:pt x="1905001" y="0"/>
                </a:moveTo>
                <a:lnTo>
                  <a:pt x="1758857" y="5579"/>
                </a:lnTo>
                <a:lnTo>
                  <a:pt x="1613406" y="22318"/>
                </a:lnTo>
                <a:lnTo>
                  <a:pt x="1469342" y="50216"/>
                </a:lnTo>
                <a:lnTo>
                  <a:pt x="1327358" y="89273"/>
                </a:lnTo>
                <a:lnTo>
                  <a:pt x="1188147" y="139490"/>
                </a:lnTo>
                <a:lnTo>
                  <a:pt x="1052403" y="200866"/>
                </a:lnTo>
                <a:lnTo>
                  <a:pt x="920819" y="273401"/>
                </a:lnTo>
                <a:lnTo>
                  <a:pt x="794089" y="357095"/>
                </a:lnTo>
                <a:lnTo>
                  <a:pt x="672905" y="451949"/>
                </a:lnTo>
                <a:lnTo>
                  <a:pt x="557962" y="557962"/>
                </a:lnTo>
                <a:lnTo>
                  <a:pt x="451949" y="672905"/>
                </a:lnTo>
                <a:lnTo>
                  <a:pt x="357095" y="794089"/>
                </a:lnTo>
                <a:lnTo>
                  <a:pt x="273401" y="920819"/>
                </a:lnTo>
                <a:lnTo>
                  <a:pt x="200866" y="1052403"/>
                </a:lnTo>
                <a:lnTo>
                  <a:pt x="139490" y="1188147"/>
                </a:lnTo>
                <a:lnTo>
                  <a:pt x="89273" y="1327358"/>
                </a:lnTo>
                <a:lnTo>
                  <a:pt x="50216" y="1469342"/>
                </a:lnTo>
                <a:lnTo>
                  <a:pt x="22318" y="1613406"/>
                </a:lnTo>
                <a:lnTo>
                  <a:pt x="5579" y="1758857"/>
                </a:lnTo>
                <a:lnTo>
                  <a:pt x="0" y="1905001"/>
                </a:lnTo>
                <a:lnTo>
                  <a:pt x="5579" y="2051145"/>
                </a:lnTo>
                <a:lnTo>
                  <a:pt x="22318" y="2196596"/>
                </a:lnTo>
                <a:lnTo>
                  <a:pt x="50216" y="2340660"/>
                </a:lnTo>
                <a:lnTo>
                  <a:pt x="89273" y="2482644"/>
                </a:lnTo>
                <a:lnTo>
                  <a:pt x="139490" y="2621855"/>
                </a:lnTo>
                <a:lnTo>
                  <a:pt x="200866" y="2757599"/>
                </a:lnTo>
                <a:lnTo>
                  <a:pt x="273401" y="2889183"/>
                </a:lnTo>
                <a:lnTo>
                  <a:pt x="357095" y="3015914"/>
                </a:lnTo>
                <a:lnTo>
                  <a:pt x="451949" y="3137098"/>
                </a:lnTo>
                <a:lnTo>
                  <a:pt x="557962" y="3252042"/>
                </a:lnTo>
                <a:lnTo>
                  <a:pt x="672905" y="3358054"/>
                </a:lnTo>
                <a:lnTo>
                  <a:pt x="794089" y="3452906"/>
                </a:lnTo>
                <a:lnTo>
                  <a:pt x="920819" y="3536600"/>
                </a:lnTo>
                <a:lnTo>
                  <a:pt x="1052403" y="3609135"/>
                </a:lnTo>
                <a:lnTo>
                  <a:pt x="1188147" y="3670510"/>
                </a:lnTo>
                <a:lnTo>
                  <a:pt x="1327358" y="3720726"/>
                </a:lnTo>
                <a:lnTo>
                  <a:pt x="1469342" y="3759783"/>
                </a:lnTo>
                <a:lnTo>
                  <a:pt x="1613406" y="3787681"/>
                </a:lnTo>
                <a:lnTo>
                  <a:pt x="1758857" y="3804420"/>
                </a:lnTo>
                <a:lnTo>
                  <a:pt x="1905001" y="3809999"/>
                </a:lnTo>
                <a:lnTo>
                  <a:pt x="2051145" y="3804420"/>
                </a:lnTo>
                <a:lnTo>
                  <a:pt x="2196595" y="3787681"/>
                </a:lnTo>
                <a:lnTo>
                  <a:pt x="2340660" y="3759783"/>
                </a:lnTo>
                <a:lnTo>
                  <a:pt x="2482644" y="3720726"/>
                </a:lnTo>
                <a:lnTo>
                  <a:pt x="2621854" y="3670510"/>
                </a:lnTo>
                <a:lnTo>
                  <a:pt x="2757598" y="3609135"/>
                </a:lnTo>
                <a:lnTo>
                  <a:pt x="2889182" y="3536600"/>
                </a:lnTo>
                <a:lnTo>
                  <a:pt x="3015913" y="3452906"/>
                </a:lnTo>
                <a:lnTo>
                  <a:pt x="3137097" y="3358054"/>
                </a:lnTo>
                <a:lnTo>
                  <a:pt x="3252041" y="3252042"/>
                </a:lnTo>
                <a:lnTo>
                  <a:pt x="3358053" y="3137098"/>
                </a:lnTo>
                <a:lnTo>
                  <a:pt x="3452906" y="3015914"/>
                </a:lnTo>
                <a:lnTo>
                  <a:pt x="3536600" y="2889183"/>
                </a:lnTo>
                <a:lnTo>
                  <a:pt x="3609135" y="2757599"/>
                </a:lnTo>
                <a:lnTo>
                  <a:pt x="3670511" y="2621855"/>
                </a:lnTo>
                <a:lnTo>
                  <a:pt x="3720727" y="2482644"/>
                </a:lnTo>
                <a:lnTo>
                  <a:pt x="3759784" y="2340660"/>
                </a:lnTo>
                <a:lnTo>
                  <a:pt x="3787682" y="2196596"/>
                </a:lnTo>
                <a:lnTo>
                  <a:pt x="3804421" y="2051145"/>
                </a:lnTo>
                <a:lnTo>
                  <a:pt x="3810001" y="1905001"/>
                </a:lnTo>
                <a:lnTo>
                  <a:pt x="3804421" y="1758857"/>
                </a:lnTo>
                <a:lnTo>
                  <a:pt x="3787682" y="1613406"/>
                </a:lnTo>
                <a:lnTo>
                  <a:pt x="3759784" y="1469342"/>
                </a:lnTo>
                <a:lnTo>
                  <a:pt x="3720727" y="1327358"/>
                </a:lnTo>
                <a:lnTo>
                  <a:pt x="3670511" y="1188147"/>
                </a:lnTo>
                <a:lnTo>
                  <a:pt x="3609135" y="1052403"/>
                </a:lnTo>
                <a:lnTo>
                  <a:pt x="3536600" y="920819"/>
                </a:lnTo>
                <a:lnTo>
                  <a:pt x="3452906" y="794089"/>
                </a:lnTo>
                <a:lnTo>
                  <a:pt x="3358053" y="672905"/>
                </a:lnTo>
                <a:lnTo>
                  <a:pt x="3252041" y="557962"/>
                </a:lnTo>
                <a:lnTo>
                  <a:pt x="3137097" y="451949"/>
                </a:lnTo>
                <a:lnTo>
                  <a:pt x="3015913" y="357095"/>
                </a:lnTo>
                <a:lnTo>
                  <a:pt x="2889182" y="273401"/>
                </a:lnTo>
                <a:lnTo>
                  <a:pt x="2757598" y="200866"/>
                </a:lnTo>
                <a:lnTo>
                  <a:pt x="2621854" y="139490"/>
                </a:lnTo>
                <a:lnTo>
                  <a:pt x="2482644" y="89273"/>
                </a:lnTo>
                <a:lnTo>
                  <a:pt x="2340660" y="50216"/>
                </a:lnTo>
                <a:lnTo>
                  <a:pt x="2196595" y="22318"/>
                </a:lnTo>
                <a:lnTo>
                  <a:pt x="2051145" y="5579"/>
                </a:lnTo>
                <a:lnTo>
                  <a:pt x="1905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2" name="TextBox 11"/>
          <p:cNvSpPr txBox="1"/>
          <p:nvPr/>
        </p:nvSpPr>
        <p:spPr>
          <a:xfrm>
            <a:off x="1808698" y="221727"/>
            <a:ext cx="8868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75" dirty="0">
                <a:solidFill>
                  <a:srgbClr val="000000"/>
                </a:solidFill>
                <a:latin typeface="Arial"/>
                <a:cs typeface="Arial"/>
              </a:rPr>
              <a:t>Whic</a:t>
            </a:r>
            <a:r>
              <a:rPr lang="en-US" sz="2400" spc="-62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31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US" sz="2400" spc="89" dirty="0">
                <a:solidFill>
                  <a:srgbClr val="000000"/>
                </a:solidFill>
                <a:latin typeface="Arial"/>
                <a:cs typeface="Arial"/>
              </a:rPr>
              <a:t>ep</a:t>
            </a:r>
            <a:r>
              <a:rPr lang="en-US" sz="2400" spc="58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US" sz="2400" spc="82" dirty="0">
                <a:solidFill>
                  <a:srgbClr val="000000"/>
                </a:solidFill>
                <a:latin typeface="Arial"/>
                <a:cs typeface="Arial"/>
              </a:rPr>
              <a:t>esent</a:t>
            </a:r>
            <a:r>
              <a:rPr lang="en-US" sz="2400" spc="-5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103" dirty="0">
                <a:solidFill>
                  <a:srgbClr val="000000"/>
                </a:solidFill>
                <a:latin typeface="Arial"/>
                <a:cs typeface="Arial"/>
              </a:rPr>
              <a:t>th</a:t>
            </a:r>
            <a:r>
              <a:rPr lang="en-US" sz="2400" spc="-48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62" dirty="0">
                <a:solidFill>
                  <a:srgbClr val="000000"/>
                </a:solidFill>
                <a:latin typeface="Arial"/>
                <a:cs typeface="Arial"/>
              </a:rPr>
              <a:t>large</a:t>
            </a:r>
            <a:r>
              <a:rPr lang="en-US" sz="2400" spc="-5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41" dirty="0">
                <a:solidFill>
                  <a:srgbClr val="000000"/>
                </a:solidFill>
                <a:latin typeface="Arial"/>
                <a:cs typeface="Arial"/>
              </a:rPr>
              <a:t>value? Which EPT did you use?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640042" y="6314607"/>
            <a:ext cx="397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3"/>
              </a:rPr>
              <a:t>From Stat </a:t>
            </a:r>
            <a:r>
              <a:rPr lang="en-US" dirty="0" smtClean="0">
                <a:hlinkClick r:id="rId3"/>
              </a:rPr>
              <a:t>405 notes by Hadley Wickham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6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56331"/>
          <a:stretch/>
        </p:blipFill>
        <p:spPr>
          <a:xfrm>
            <a:off x="3159701" y="838200"/>
            <a:ext cx="5167534" cy="262255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371868" y="2667000"/>
            <a:ext cx="2743200" cy="4572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284027" y="2694285"/>
            <a:ext cx="838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291061" y="2960985"/>
            <a:ext cx="831167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298092" y="2999086"/>
            <a:ext cx="779002" cy="26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27235" y="2537420"/>
            <a:ext cx="1155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H</a:t>
            </a:r>
            <a:r>
              <a:rPr lang="en-US" dirty="0"/>
              <a:t>ue</a:t>
            </a:r>
          </a:p>
          <a:p>
            <a:r>
              <a:rPr lang="en-US" b="1" u="sng" dirty="0"/>
              <a:t>S</a:t>
            </a:r>
            <a:r>
              <a:rPr lang="en-US" dirty="0"/>
              <a:t>aturation</a:t>
            </a:r>
          </a:p>
          <a:p>
            <a:r>
              <a:rPr lang="en-US" b="1" u="sng" dirty="0"/>
              <a:t>V</a:t>
            </a:r>
            <a:r>
              <a:rPr lang="en-US" dirty="0"/>
              <a:t>alue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51432" y="5246985"/>
            <a:ext cx="9144000" cy="1193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HSV: 3 dimensions of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6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17</a:t>
            </a:fld>
            <a:endParaRPr lang="en-US"/>
          </a:p>
        </p:txBody>
      </p:sp>
      <p:pic>
        <p:nvPicPr>
          <p:cNvPr id="2050" name="Picture 2" descr="http://img4.wikia.nocookie.net/__cb20130922072724/cforge/images/5/51/Color_Hue_Satur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762000"/>
            <a:ext cx="548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04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18</a:t>
            </a:fld>
            <a:endParaRPr lang="en-US"/>
          </a:p>
        </p:txBody>
      </p:sp>
      <p:pic>
        <p:nvPicPr>
          <p:cNvPr id="3074" name="Picture 2" descr="https://upload.wikimedia.org/wikipedia/commons/0/0d/HSV_color_solid_cylinder_alpha_lowgam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69900"/>
            <a:ext cx="7848600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75888" y="6488668"/>
            <a:ext cx="414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https://chroma.readthedocs.io/en/latest/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1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19</a:t>
            </a:fld>
            <a:endParaRPr lang="en-US"/>
          </a:p>
        </p:txBody>
      </p:sp>
      <p:pic>
        <p:nvPicPr>
          <p:cNvPr id="4098" name="Picture 2" descr="https://upload.wikimedia.org/wikipedia/commons/thumb/d/d6/Tint-tone-shade.svg/800px-Tint-tone-shad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"/>
            <a:ext cx="7963352" cy="597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4212818" y="368105"/>
            <a:ext cx="4343400" cy="1447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973822">
            <a:off x="4892069" y="531243"/>
            <a:ext cx="4441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Saturation (aka “color ramp”)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1" y="1850541"/>
            <a:ext cx="13715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Value</a:t>
            </a:r>
          </a:p>
          <a:p>
            <a:r>
              <a:rPr lang="en-US" sz="2800" dirty="0"/>
              <a:t>(aka “gray ramp”)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39810" y="1128095"/>
            <a:ext cx="27191" cy="45508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62656" y="6340619"/>
            <a:ext cx="644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http://www.beginnersschool.com/2015/10/27/basic-color-theory/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2376"/>
            <a:ext cx="10515600" cy="5454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Raw data</a:t>
            </a:r>
            <a:r>
              <a:rPr lang="en-US" dirty="0"/>
              <a:t> </a:t>
            </a:r>
            <a:r>
              <a:rPr lang="en-US" dirty="0" smtClean="0"/>
              <a:t>on gun murders from…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FBI’s </a:t>
            </a:r>
            <a:r>
              <a:rPr lang="en-US" dirty="0" smtClean="0">
                <a:hlinkClick r:id="rId2"/>
              </a:rPr>
              <a:t>Uniform Crime Report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World Health Organization’s </a:t>
            </a:r>
            <a:r>
              <a:rPr lang="en-US" dirty="0" smtClean="0">
                <a:hlinkClick r:id="rId3"/>
              </a:rPr>
              <a:t>UNSD Demographic Statistics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Compiled by </a:t>
            </a:r>
            <a:r>
              <a:rPr lang="en-US" dirty="0" smtClean="0">
                <a:hlinkClick r:id="rId4"/>
              </a:rPr>
              <a:t>periscopic.com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8394" y="2930842"/>
            <a:ext cx="3177350" cy="142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1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590800"/>
            <a:ext cx="1809750" cy="1666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1" y="2590800"/>
            <a:ext cx="1571625" cy="16668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10696" y="433551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Hue = 2/3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8556" y="4459224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Hue = 0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89704" y="1997881"/>
            <a:ext cx="299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Saturation </a:t>
            </a:r>
            <a:r>
              <a:rPr lang="en-US" dirty="0"/>
              <a:t>= </a:t>
            </a:r>
            <a:r>
              <a:rPr lang="en-US" dirty="0" smtClean="0"/>
              <a:t>1, Value </a:t>
            </a:r>
            <a:r>
              <a:rPr lang="en-US" dirty="0"/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196847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962" y="2528164"/>
            <a:ext cx="1571625" cy="1666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262" y="2547214"/>
            <a:ext cx="1714500" cy="16478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9144" y="2451963"/>
            <a:ext cx="1638300" cy="1838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643" y="2547214"/>
            <a:ext cx="1714500" cy="16478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24752" y="3267110"/>
            <a:ext cx="166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Saturation </a:t>
            </a:r>
            <a:r>
              <a:rPr lang="en-US" dirty="0"/>
              <a:t>= </a:t>
            </a:r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08343" y="3267110"/>
            <a:ext cx="149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Saturation </a:t>
            </a:r>
            <a:r>
              <a:rPr lang="en-US" dirty="0"/>
              <a:t>=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48467" y="3267110"/>
            <a:ext cx="166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Saturation </a:t>
            </a:r>
            <a:r>
              <a:rPr lang="en-US" dirty="0"/>
              <a:t>= </a:t>
            </a:r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89704" y="1997881"/>
            <a:ext cx="299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Hue </a:t>
            </a:r>
            <a:r>
              <a:rPr lang="en-US" dirty="0"/>
              <a:t>= </a:t>
            </a:r>
            <a:r>
              <a:rPr lang="en-US" dirty="0" smtClean="0"/>
              <a:t>0, Value </a:t>
            </a:r>
            <a:r>
              <a:rPr lang="en-US" dirty="0"/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229124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486" y="2515315"/>
            <a:ext cx="1571625" cy="1666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5656" y="2695570"/>
            <a:ext cx="1514475" cy="144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2438400"/>
            <a:ext cx="1638300" cy="1714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77650" y="329565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</a:t>
            </a:r>
            <a:r>
              <a:rPr lang="en-US" dirty="0"/>
              <a:t>= 0.5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34393" y="323480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</a:t>
            </a:r>
            <a:r>
              <a:rPr lang="en-US" dirty="0"/>
              <a:t>= 0.8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45161" y="329565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</a:t>
            </a:r>
            <a:r>
              <a:rPr lang="en-US" dirty="0"/>
              <a:t>=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89704" y="1997881"/>
            <a:ext cx="299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Hue </a:t>
            </a:r>
            <a:r>
              <a:rPr lang="en-US" dirty="0"/>
              <a:t>= </a:t>
            </a:r>
            <a:r>
              <a:rPr lang="en-US" dirty="0" smtClean="0"/>
              <a:t>0, Saturation </a:t>
            </a:r>
            <a:r>
              <a:rPr lang="en-US" dirty="0"/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167442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Issues with HSV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7552"/>
            <a:ext cx="10515600" cy="51894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6 hues, same value, different perceived lightness: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Converting to grayscale: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Equidistant changes in value not created equal; red step appears much more drastic than blue step: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710" y="1545145"/>
            <a:ext cx="3114675" cy="69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235" y="3092005"/>
            <a:ext cx="3105150" cy="628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964" y="4875847"/>
            <a:ext cx="3124200" cy="14954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95701" y="6460212"/>
            <a:ext cx="608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/>
              </a:rPr>
              <a:t>https://www.vis4.net/blog/posts/avoid-equidistant-hsv-colors/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427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H</a:t>
            </a:r>
            <a:r>
              <a:rPr lang="en-US" dirty="0" smtClean="0"/>
              <a:t>ue </a:t>
            </a:r>
            <a:r>
              <a:rPr lang="en-US" u="sng" dirty="0" smtClean="0"/>
              <a:t>C</a:t>
            </a:r>
            <a:r>
              <a:rPr lang="en-US" dirty="0" smtClean="0"/>
              <a:t>hroma </a:t>
            </a:r>
            <a:r>
              <a:rPr lang="en-US" u="sng" dirty="0"/>
              <a:t>L</a:t>
            </a:r>
            <a:r>
              <a:rPr lang="en-US" dirty="0" smtClean="0"/>
              <a:t>uminance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7552"/>
            <a:ext cx="10515600" cy="518941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 hues on HSV scale; same saturation and value: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Same hues using HCL scale; same </a:t>
            </a:r>
            <a:r>
              <a:rPr lang="en-US" dirty="0" err="1" smtClean="0"/>
              <a:t>chroma</a:t>
            </a:r>
            <a:r>
              <a:rPr lang="en-US" dirty="0" smtClean="0"/>
              <a:t> and luminance: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708" y="2474118"/>
            <a:ext cx="3114675" cy="695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95701" y="6460212"/>
            <a:ext cx="608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https://www.vis4.net/blog/posts/avoid-equidistant-hsv-colors/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708" y="5012626"/>
            <a:ext cx="32004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2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</a:t>
            </a:r>
            <a:r>
              <a:rPr lang="en-US" sz="4000" dirty="0" smtClean="0"/>
              <a:t>. Match EPTs to data type</a:t>
            </a:r>
            <a:br>
              <a:rPr lang="en-US" sz="4000" dirty="0" smtClean="0"/>
            </a:br>
            <a:r>
              <a:rPr lang="en-US" sz="4000" dirty="0" smtClean="0"/>
              <a:t>(quantitative, ordinal, nominal)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696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590800"/>
            <a:ext cx="1809750" cy="1666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1" y="2590800"/>
            <a:ext cx="1571625" cy="1666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9554" y="715503"/>
            <a:ext cx="8868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75" dirty="0">
                <a:solidFill>
                  <a:srgbClr val="000000"/>
                </a:solidFill>
                <a:latin typeface="Arial"/>
                <a:cs typeface="Arial"/>
              </a:rPr>
              <a:t>Whic</a:t>
            </a:r>
            <a:r>
              <a:rPr lang="en-US" sz="2400" spc="-62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31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US" sz="2400" spc="89" dirty="0">
                <a:solidFill>
                  <a:srgbClr val="000000"/>
                </a:solidFill>
                <a:latin typeface="Arial"/>
                <a:cs typeface="Arial"/>
              </a:rPr>
              <a:t>ep</a:t>
            </a:r>
            <a:r>
              <a:rPr lang="en-US" sz="2400" spc="58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US" sz="2400" spc="82" dirty="0">
                <a:solidFill>
                  <a:srgbClr val="000000"/>
                </a:solidFill>
                <a:latin typeface="Arial"/>
                <a:cs typeface="Arial"/>
              </a:rPr>
              <a:t>esent</a:t>
            </a:r>
            <a:r>
              <a:rPr lang="en-US" sz="2400" spc="-5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103" dirty="0">
                <a:solidFill>
                  <a:srgbClr val="000000"/>
                </a:solidFill>
                <a:latin typeface="Arial"/>
                <a:cs typeface="Arial"/>
              </a:rPr>
              <a:t>th</a:t>
            </a:r>
            <a:r>
              <a:rPr lang="en-US" sz="2400" spc="-48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62" dirty="0">
                <a:solidFill>
                  <a:srgbClr val="000000"/>
                </a:solidFill>
                <a:latin typeface="Arial"/>
                <a:cs typeface="Arial"/>
              </a:rPr>
              <a:t>large</a:t>
            </a:r>
            <a:r>
              <a:rPr lang="en-US" sz="2400" spc="-5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41" dirty="0">
                <a:solidFill>
                  <a:srgbClr val="000000"/>
                </a:solidFill>
                <a:latin typeface="Arial"/>
                <a:cs typeface="Arial"/>
              </a:rPr>
              <a:t>value? Which EPT did you use?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380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3824" y="2210573"/>
            <a:ext cx="2610914" cy="2610914"/>
          </a:xfrm>
          <a:custGeom>
            <a:avLst/>
            <a:gdLst/>
            <a:ahLst/>
            <a:cxnLst/>
            <a:rect l="l" t="t" r="r" b="b"/>
            <a:pathLst>
              <a:path w="3810000" h="3810000">
                <a:moveTo>
                  <a:pt x="1905001" y="0"/>
                </a:moveTo>
                <a:lnTo>
                  <a:pt x="1758857" y="5579"/>
                </a:lnTo>
                <a:lnTo>
                  <a:pt x="1613406" y="22318"/>
                </a:lnTo>
                <a:lnTo>
                  <a:pt x="1469342" y="50216"/>
                </a:lnTo>
                <a:lnTo>
                  <a:pt x="1327358" y="89273"/>
                </a:lnTo>
                <a:lnTo>
                  <a:pt x="1188147" y="139490"/>
                </a:lnTo>
                <a:lnTo>
                  <a:pt x="1052403" y="200866"/>
                </a:lnTo>
                <a:lnTo>
                  <a:pt x="920819" y="273401"/>
                </a:lnTo>
                <a:lnTo>
                  <a:pt x="794089" y="357095"/>
                </a:lnTo>
                <a:lnTo>
                  <a:pt x="672905" y="451949"/>
                </a:lnTo>
                <a:lnTo>
                  <a:pt x="557962" y="557962"/>
                </a:lnTo>
                <a:lnTo>
                  <a:pt x="451949" y="672905"/>
                </a:lnTo>
                <a:lnTo>
                  <a:pt x="357095" y="794089"/>
                </a:lnTo>
                <a:lnTo>
                  <a:pt x="273401" y="920819"/>
                </a:lnTo>
                <a:lnTo>
                  <a:pt x="200866" y="1052403"/>
                </a:lnTo>
                <a:lnTo>
                  <a:pt x="139490" y="1188147"/>
                </a:lnTo>
                <a:lnTo>
                  <a:pt x="89273" y="1327358"/>
                </a:lnTo>
                <a:lnTo>
                  <a:pt x="50216" y="1469342"/>
                </a:lnTo>
                <a:lnTo>
                  <a:pt x="22318" y="1613406"/>
                </a:lnTo>
                <a:lnTo>
                  <a:pt x="5579" y="1758857"/>
                </a:lnTo>
                <a:lnTo>
                  <a:pt x="0" y="1905001"/>
                </a:lnTo>
                <a:lnTo>
                  <a:pt x="5579" y="2051145"/>
                </a:lnTo>
                <a:lnTo>
                  <a:pt x="22318" y="2196596"/>
                </a:lnTo>
                <a:lnTo>
                  <a:pt x="50216" y="2340660"/>
                </a:lnTo>
                <a:lnTo>
                  <a:pt x="89273" y="2482644"/>
                </a:lnTo>
                <a:lnTo>
                  <a:pt x="139490" y="2621855"/>
                </a:lnTo>
                <a:lnTo>
                  <a:pt x="200866" y="2757599"/>
                </a:lnTo>
                <a:lnTo>
                  <a:pt x="273401" y="2889183"/>
                </a:lnTo>
                <a:lnTo>
                  <a:pt x="357095" y="3015914"/>
                </a:lnTo>
                <a:lnTo>
                  <a:pt x="451949" y="3137098"/>
                </a:lnTo>
                <a:lnTo>
                  <a:pt x="557962" y="3252042"/>
                </a:lnTo>
                <a:lnTo>
                  <a:pt x="672905" y="3358054"/>
                </a:lnTo>
                <a:lnTo>
                  <a:pt x="794089" y="3452907"/>
                </a:lnTo>
                <a:lnTo>
                  <a:pt x="920819" y="3536601"/>
                </a:lnTo>
                <a:lnTo>
                  <a:pt x="1052403" y="3609135"/>
                </a:lnTo>
                <a:lnTo>
                  <a:pt x="1188147" y="3670511"/>
                </a:lnTo>
                <a:lnTo>
                  <a:pt x="1327358" y="3720727"/>
                </a:lnTo>
                <a:lnTo>
                  <a:pt x="1469342" y="3759784"/>
                </a:lnTo>
                <a:lnTo>
                  <a:pt x="1613406" y="3787682"/>
                </a:lnTo>
                <a:lnTo>
                  <a:pt x="1758857" y="3804421"/>
                </a:lnTo>
                <a:lnTo>
                  <a:pt x="1905001" y="3810000"/>
                </a:lnTo>
                <a:lnTo>
                  <a:pt x="2051145" y="3804421"/>
                </a:lnTo>
                <a:lnTo>
                  <a:pt x="2196595" y="3787682"/>
                </a:lnTo>
                <a:lnTo>
                  <a:pt x="2340660" y="3759784"/>
                </a:lnTo>
                <a:lnTo>
                  <a:pt x="2482644" y="3720727"/>
                </a:lnTo>
                <a:lnTo>
                  <a:pt x="2621854" y="3670511"/>
                </a:lnTo>
                <a:lnTo>
                  <a:pt x="2757598" y="3609135"/>
                </a:lnTo>
                <a:lnTo>
                  <a:pt x="2889182" y="3536601"/>
                </a:lnTo>
                <a:lnTo>
                  <a:pt x="3015913" y="3452907"/>
                </a:lnTo>
                <a:lnTo>
                  <a:pt x="3137097" y="3358054"/>
                </a:lnTo>
                <a:lnTo>
                  <a:pt x="3252041" y="3252042"/>
                </a:lnTo>
                <a:lnTo>
                  <a:pt x="3358053" y="3137098"/>
                </a:lnTo>
                <a:lnTo>
                  <a:pt x="3452906" y="3015914"/>
                </a:lnTo>
                <a:lnTo>
                  <a:pt x="3536600" y="2889183"/>
                </a:lnTo>
                <a:lnTo>
                  <a:pt x="3609134" y="2757599"/>
                </a:lnTo>
                <a:lnTo>
                  <a:pt x="3670510" y="2621855"/>
                </a:lnTo>
                <a:lnTo>
                  <a:pt x="3720726" y="2482644"/>
                </a:lnTo>
                <a:lnTo>
                  <a:pt x="3759783" y="2340660"/>
                </a:lnTo>
                <a:lnTo>
                  <a:pt x="3787681" y="2196596"/>
                </a:lnTo>
                <a:lnTo>
                  <a:pt x="3804420" y="2051145"/>
                </a:lnTo>
                <a:lnTo>
                  <a:pt x="3810000" y="1905001"/>
                </a:lnTo>
                <a:lnTo>
                  <a:pt x="3804420" y="1758857"/>
                </a:lnTo>
                <a:lnTo>
                  <a:pt x="3787681" y="1613406"/>
                </a:lnTo>
                <a:lnTo>
                  <a:pt x="3759783" y="1469342"/>
                </a:lnTo>
                <a:lnTo>
                  <a:pt x="3720726" y="1327358"/>
                </a:lnTo>
                <a:lnTo>
                  <a:pt x="3670510" y="1188147"/>
                </a:lnTo>
                <a:lnTo>
                  <a:pt x="3609134" y="1052403"/>
                </a:lnTo>
                <a:lnTo>
                  <a:pt x="3536600" y="920819"/>
                </a:lnTo>
                <a:lnTo>
                  <a:pt x="3452906" y="794089"/>
                </a:lnTo>
                <a:lnTo>
                  <a:pt x="3358053" y="672905"/>
                </a:lnTo>
                <a:lnTo>
                  <a:pt x="3252041" y="557962"/>
                </a:lnTo>
                <a:lnTo>
                  <a:pt x="3137097" y="451949"/>
                </a:lnTo>
                <a:lnTo>
                  <a:pt x="3015913" y="357095"/>
                </a:lnTo>
                <a:lnTo>
                  <a:pt x="2889182" y="273401"/>
                </a:lnTo>
                <a:lnTo>
                  <a:pt x="2757598" y="200866"/>
                </a:lnTo>
                <a:lnTo>
                  <a:pt x="2621854" y="139490"/>
                </a:lnTo>
                <a:lnTo>
                  <a:pt x="2482644" y="89273"/>
                </a:lnTo>
                <a:lnTo>
                  <a:pt x="2340660" y="50216"/>
                </a:lnTo>
                <a:lnTo>
                  <a:pt x="2196595" y="22318"/>
                </a:lnTo>
                <a:lnTo>
                  <a:pt x="2051145" y="5579"/>
                </a:lnTo>
                <a:lnTo>
                  <a:pt x="1905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3" name="object 3"/>
          <p:cNvSpPr/>
          <p:nvPr/>
        </p:nvSpPr>
        <p:spPr>
          <a:xfrm>
            <a:off x="6870572" y="2358526"/>
            <a:ext cx="2306307" cy="2306307"/>
          </a:xfrm>
          <a:custGeom>
            <a:avLst/>
            <a:gdLst/>
            <a:ahLst/>
            <a:cxnLst/>
            <a:rect l="l" t="t" r="r" b="b"/>
            <a:pathLst>
              <a:path w="3365500" h="3365500">
                <a:moveTo>
                  <a:pt x="0" y="0"/>
                </a:moveTo>
                <a:lnTo>
                  <a:pt x="3365500" y="0"/>
                </a:lnTo>
                <a:lnTo>
                  <a:pt x="3365500" y="3365500"/>
                </a:lnTo>
                <a:lnTo>
                  <a:pt x="0" y="3365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0" name="TextBox 9"/>
          <p:cNvSpPr txBox="1"/>
          <p:nvPr/>
        </p:nvSpPr>
        <p:spPr>
          <a:xfrm>
            <a:off x="1808698" y="221727"/>
            <a:ext cx="8868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75" dirty="0">
                <a:solidFill>
                  <a:srgbClr val="000000"/>
                </a:solidFill>
                <a:latin typeface="Arial"/>
                <a:cs typeface="Arial"/>
              </a:rPr>
              <a:t>Whic</a:t>
            </a:r>
            <a:r>
              <a:rPr lang="en-US" sz="2400" spc="-62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31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US" sz="2400" spc="89" dirty="0">
                <a:solidFill>
                  <a:srgbClr val="000000"/>
                </a:solidFill>
                <a:latin typeface="Arial"/>
                <a:cs typeface="Arial"/>
              </a:rPr>
              <a:t>ep</a:t>
            </a:r>
            <a:r>
              <a:rPr lang="en-US" sz="2400" spc="58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US" sz="2400" spc="82" dirty="0">
                <a:solidFill>
                  <a:srgbClr val="000000"/>
                </a:solidFill>
                <a:latin typeface="Arial"/>
                <a:cs typeface="Arial"/>
              </a:rPr>
              <a:t>esent</a:t>
            </a:r>
            <a:r>
              <a:rPr lang="en-US" sz="2400" spc="-5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103" dirty="0">
                <a:solidFill>
                  <a:srgbClr val="000000"/>
                </a:solidFill>
                <a:latin typeface="Arial"/>
                <a:cs typeface="Arial"/>
              </a:rPr>
              <a:t>th</a:t>
            </a:r>
            <a:r>
              <a:rPr lang="en-US" sz="2400" spc="-48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62" dirty="0">
                <a:solidFill>
                  <a:srgbClr val="000000"/>
                </a:solidFill>
                <a:latin typeface="Arial"/>
                <a:cs typeface="Arial"/>
              </a:rPr>
              <a:t>large</a:t>
            </a:r>
            <a:r>
              <a:rPr lang="en-US" sz="2400" spc="-55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US" sz="2400" spc="27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spc="41" dirty="0">
                <a:solidFill>
                  <a:srgbClr val="000000"/>
                </a:solidFill>
                <a:latin typeface="Arial"/>
                <a:cs typeface="Arial"/>
              </a:rPr>
              <a:t>value? Which EPT did you use?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36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248784"/>
              </p:ext>
            </p:extLst>
          </p:nvPr>
        </p:nvGraphicFramePr>
        <p:xfrm>
          <a:off x="1837944" y="1155192"/>
          <a:ext cx="7522464" cy="43586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944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7488">
                  <a:extLst>
                    <a:ext uri="{9D8B030D-6E8A-4147-A177-3AD203B41FA5}">
                      <a16:colId xmlns:a16="http://schemas.microsoft.com/office/drawing/2014/main" val="2209180993"/>
                    </a:ext>
                  </a:extLst>
                </a:gridCol>
              </a:tblGrid>
              <a:tr h="599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Ordered?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Appropriate for: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Quantitative, ordinal, nominal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(length, angle, volume)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Quantitative, ordinal, nominal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Saturation (color ramp)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Quantitative, ordinal, nominal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 (gray ramp)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Quantitative, ordinal, nominal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Nominal only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Nominal only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9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3. Exploit our most efficient EPTs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9606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8R8UOjMy-5k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06600" y="1143000"/>
            <a:ext cx="8263467" cy="4648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3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40042" y="6314607"/>
            <a:ext cx="3337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Cleveland and McGill, p 538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52078" y="232475"/>
            <a:ext cx="5419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75" dirty="0">
                <a:solidFill>
                  <a:srgbClr val="000000"/>
                </a:solidFill>
                <a:latin typeface="Arial"/>
                <a:cs typeface="Arial"/>
              </a:rPr>
              <a:t>Which bar is tallest?</a:t>
            </a:r>
          </a:p>
          <a:p>
            <a:endParaRPr lang="en-US" spc="75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pc="75" dirty="0">
                <a:solidFill>
                  <a:srgbClr val="000000"/>
                </a:solidFill>
                <a:latin typeface="Arial"/>
                <a:cs typeface="Arial"/>
              </a:rPr>
              <a:t>Which EPT are you using?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295400"/>
            <a:ext cx="36449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4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40042" y="6314607"/>
            <a:ext cx="3337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Cleveland and McGill, p 538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328057"/>
            <a:ext cx="3640212" cy="37773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2078" y="232475"/>
            <a:ext cx="5419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75" dirty="0">
                <a:solidFill>
                  <a:srgbClr val="000000"/>
                </a:solidFill>
                <a:latin typeface="Arial"/>
                <a:cs typeface="Arial"/>
              </a:rPr>
              <a:t>Which bar is tallest?</a:t>
            </a:r>
          </a:p>
          <a:p>
            <a:endParaRPr lang="en-US" spc="75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pc="75" dirty="0">
                <a:solidFill>
                  <a:srgbClr val="000000"/>
                </a:solidFill>
                <a:latin typeface="Arial"/>
                <a:cs typeface="Arial"/>
              </a:rPr>
              <a:t>Which EPT are you using?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8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52078" y="232475"/>
            <a:ext cx="541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75" dirty="0">
                <a:solidFill>
                  <a:srgbClr val="000000"/>
                </a:solidFill>
                <a:latin typeface="Arial"/>
                <a:cs typeface="Arial"/>
              </a:rPr>
              <a:t>Better yet…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0453" t="11999" r="54006" b="14000"/>
          <a:stretch/>
        </p:blipFill>
        <p:spPr>
          <a:xfrm>
            <a:off x="4572000" y="1752600"/>
            <a:ext cx="1295400" cy="2819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60627" t="11999" r="18467" b="26000"/>
          <a:stretch/>
        </p:blipFill>
        <p:spPr>
          <a:xfrm>
            <a:off x="6324600" y="2209800"/>
            <a:ext cx="762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3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" y="304800"/>
            <a:ext cx="11676888" cy="6324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Hypothetical polling data on 5 candidates at initial time point A.  </a:t>
            </a:r>
          </a:p>
          <a:p>
            <a:endParaRPr lang="en-US" dirty="0"/>
          </a:p>
          <a:p>
            <a:r>
              <a:rPr lang="en-US" dirty="0" smtClean="0"/>
              <a:t>Which EPTs do you use to answer the following:</a:t>
            </a:r>
          </a:p>
          <a:p>
            <a:pPr marL="0" indent="0" algn="ctr">
              <a:buNone/>
            </a:pPr>
            <a:endParaRPr lang="en-US" i="1" dirty="0" smtClean="0"/>
          </a:p>
          <a:p>
            <a:pPr marL="0" indent="0" algn="ctr">
              <a:buNone/>
            </a:pPr>
            <a:r>
              <a:rPr lang="en-US" i="1" dirty="0" smtClean="0"/>
              <a:t>Is Candidate 5 doing better than Candidate 3?</a:t>
            </a:r>
          </a:p>
          <a:p>
            <a:pPr marL="0" indent="0" algn="ctr">
              <a:buNone/>
            </a:pPr>
            <a:r>
              <a:rPr lang="en-US" i="1" dirty="0" smtClean="0"/>
              <a:t>Who’s doing the best? The worst?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 smtClean="0"/>
              <a:t>Walter </a:t>
            </a:r>
            <a:r>
              <a:rPr lang="en-US" sz="1600" dirty="0"/>
              <a:t>Hickey at </a:t>
            </a:r>
            <a:r>
              <a:rPr lang="en-US" sz="1600" dirty="0">
                <a:hlinkClick r:id="rId2"/>
              </a:rPr>
              <a:t>Business Insider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68649"/>
          <a:stretch/>
        </p:blipFill>
        <p:spPr>
          <a:xfrm>
            <a:off x="4651249" y="3127249"/>
            <a:ext cx="1914143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7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" y="304800"/>
            <a:ext cx="11676888" cy="6324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Same data, different graph</a:t>
            </a:r>
          </a:p>
          <a:p>
            <a:endParaRPr lang="en-US" dirty="0"/>
          </a:p>
          <a:p>
            <a:r>
              <a:rPr lang="en-US" dirty="0" smtClean="0"/>
              <a:t>Which EPTs do you use to answer the following:</a:t>
            </a:r>
          </a:p>
          <a:p>
            <a:pPr marL="0" indent="0" algn="ctr">
              <a:buNone/>
            </a:pPr>
            <a:endParaRPr lang="en-US" i="1" dirty="0" smtClean="0"/>
          </a:p>
          <a:p>
            <a:pPr marL="0" indent="0" algn="ctr">
              <a:buNone/>
            </a:pPr>
            <a:r>
              <a:rPr lang="en-US" i="1" dirty="0" smtClean="0"/>
              <a:t>Is Candidate 5 doing better than Candidate 3?</a:t>
            </a:r>
          </a:p>
          <a:p>
            <a:pPr marL="0" indent="0" algn="ctr">
              <a:buNone/>
            </a:pPr>
            <a:r>
              <a:rPr lang="en-US" i="1" dirty="0" smtClean="0"/>
              <a:t>Who’s doing the best? The worst?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 smtClean="0"/>
              <a:t>Walter </a:t>
            </a:r>
            <a:r>
              <a:rPr lang="en-US" sz="1600" dirty="0"/>
              <a:t>Hickey at </a:t>
            </a:r>
            <a:r>
              <a:rPr lang="en-US" sz="1600" dirty="0">
                <a:hlinkClick r:id="rId2"/>
              </a:rPr>
              <a:t>Business Insider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2" descr="pie chart bar char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58"/>
          <a:stretch/>
        </p:blipFill>
        <p:spPr bwMode="auto">
          <a:xfrm>
            <a:off x="4627265" y="3275011"/>
            <a:ext cx="1791823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59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6400" y="6411220"/>
            <a:ext cx="487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Ben Jones, </a:t>
            </a:r>
            <a:r>
              <a:rPr lang="en-US" i="1" dirty="0"/>
              <a:t>Visualizing Data with Tableau</a:t>
            </a:r>
            <a:r>
              <a:rPr lang="en-US" dirty="0"/>
              <a:t>, p9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011" y="797982"/>
            <a:ext cx="6090649" cy="3387808"/>
          </a:xfrm>
          <a:prstGeom prst="rect">
            <a:avLst/>
          </a:prstGeom>
        </p:spPr>
      </p:pic>
      <p:pic>
        <p:nvPicPr>
          <p:cNvPr id="7" name="Picture 2" descr="https://upload.wikimedia.org/wikipedia/commons/thumb/0/0d/HSV_color_solid_cylinder_alpha_lowgamma.png/1280px-HSV_color_solid_cylinder_alpha_lowgamm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869" y="4343400"/>
            <a:ext cx="2331866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91254" y="2851897"/>
            <a:ext cx="1155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  <a:p>
            <a:r>
              <a:rPr lang="en-US" dirty="0"/>
              <a:t>Saturation</a:t>
            </a:r>
          </a:p>
          <a:p>
            <a:r>
              <a:rPr lang="en-US" dirty="0" smtClean="0"/>
              <a:t>Hue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191699" y="2851897"/>
            <a:ext cx="954228" cy="20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620756" y="3211261"/>
            <a:ext cx="525171" cy="113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121206" y="3494043"/>
            <a:ext cx="1024721" cy="14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85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82521" y="4012105"/>
            <a:ext cx="870305" cy="2306307"/>
          </a:xfrm>
          <a:custGeom>
            <a:avLst/>
            <a:gdLst/>
            <a:ahLst/>
            <a:cxnLst/>
            <a:rect l="l" t="t" r="r" b="b"/>
            <a:pathLst>
              <a:path w="1270000" h="3365500">
                <a:moveTo>
                  <a:pt x="0" y="0"/>
                </a:moveTo>
                <a:lnTo>
                  <a:pt x="1270000" y="0"/>
                </a:lnTo>
                <a:lnTo>
                  <a:pt x="1270000" y="3365500"/>
                </a:lnTo>
                <a:lnTo>
                  <a:pt x="0" y="336550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3" name="object 3"/>
          <p:cNvSpPr/>
          <p:nvPr/>
        </p:nvSpPr>
        <p:spPr>
          <a:xfrm>
            <a:off x="5582521" y="4012105"/>
            <a:ext cx="870305" cy="2306307"/>
          </a:xfrm>
          <a:custGeom>
            <a:avLst/>
            <a:gdLst/>
            <a:ahLst/>
            <a:cxnLst/>
            <a:rect l="l" t="t" r="r" b="b"/>
            <a:pathLst>
              <a:path w="1270000" h="3365500">
                <a:moveTo>
                  <a:pt x="0" y="0"/>
                </a:moveTo>
                <a:lnTo>
                  <a:pt x="1270000" y="0"/>
                </a:lnTo>
                <a:lnTo>
                  <a:pt x="1270000" y="3365500"/>
                </a:lnTo>
                <a:lnTo>
                  <a:pt x="0" y="33655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4" name="object 4"/>
          <p:cNvSpPr/>
          <p:nvPr/>
        </p:nvSpPr>
        <p:spPr>
          <a:xfrm>
            <a:off x="5913236" y="6022508"/>
            <a:ext cx="200170" cy="200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5" name="object 5"/>
          <p:cNvSpPr txBox="1"/>
          <p:nvPr/>
        </p:nvSpPr>
        <p:spPr>
          <a:xfrm>
            <a:off x="5934037" y="5956900"/>
            <a:ext cx="167534" cy="316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/>
            <a:r>
              <a:rPr sz="2056" b="1" spc="34" dirty="0">
                <a:latin typeface="Arial"/>
                <a:cs typeface="Arial"/>
              </a:rPr>
              <a:t>a</a:t>
            </a:r>
            <a:endParaRPr sz="2056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57432" y="2375931"/>
            <a:ext cx="870305" cy="3942480"/>
          </a:xfrm>
          <a:custGeom>
            <a:avLst/>
            <a:gdLst/>
            <a:ahLst/>
            <a:cxnLst/>
            <a:rect l="l" t="t" r="r" b="b"/>
            <a:pathLst>
              <a:path w="1270000" h="5753100">
                <a:moveTo>
                  <a:pt x="0" y="0"/>
                </a:moveTo>
                <a:lnTo>
                  <a:pt x="1270000" y="0"/>
                </a:lnTo>
                <a:lnTo>
                  <a:pt x="1270000" y="5753100"/>
                </a:lnTo>
                <a:lnTo>
                  <a:pt x="0" y="575310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7" name="object 7"/>
          <p:cNvSpPr/>
          <p:nvPr/>
        </p:nvSpPr>
        <p:spPr>
          <a:xfrm>
            <a:off x="6757432" y="2375931"/>
            <a:ext cx="870305" cy="3942480"/>
          </a:xfrm>
          <a:custGeom>
            <a:avLst/>
            <a:gdLst/>
            <a:ahLst/>
            <a:cxnLst/>
            <a:rect l="l" t="t" r="r" b="b"/>
            <a:pathLst>
              <a:path w="1270000" h="5753100">
                <a:moveTo>
                  <a:pt x="0" y="0"/>
                </a:moveTo>
                <a:lnTo>
                  <a:pt x="1270000" y="0"/>
                </a:lnTo>
                <a:lnTo>
                  <a:pt x="1270000" y="5753100"/>
                </a:lnTo>
                <a:lnTo>
                  <a:pt x="0" y="57531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8" name="object 8"/>
          <p:cNvSpPr/>
          <p:nvPr/>
        </p:nvSpPr>
        <p:spPr>
          <a:xfrm>
            <a:off x="7096851" y="5970290"/>
            <a:ext cx="191467" cy="252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9" name="object 9"/>
          <p:cNvSpPr txBox="1"/>
          <p:nvPr/>
        </p:nvSpPr>
        <p:spPr>
          <a:xfrm>
            <a:off x="7104119" y="5956900"/>
            <a:ext cx="177107" cy="316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/>
            <a:r>
              <a:rPr sz="2056" b="1" dirty="0">
                <a:latin typeface="Arial"/>
                <a:cs typeface="Arial"/>
              </a:rPr>
              <a:t>b</a:t>
            </a:r>
            <a:endParaRPr sz="2056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57788" y="3446407"/>
            <a:ext cx="870305" cy="2872005"/>
          </a:xfrm>
          <a:custGeom>
            <a:avLst/>
            <a:gdLst/>
            <a:ahLst/>
            <a:cxnLst/>
            <a:rect l="l" t="t" r="r" b="b"/>
            <a:pathLst>
              <a:path w="1270000" h="4191000">
                <a:moveTo>
                  <a:pt x="0" y="0"/>
                </a:moveTo>
                <a:lnTo>
                  <a:pt x="1270000" y="0"/>
                </a:lnTo>
                <a:lnTo>
                  <a:pt x="1270000" y="4191000"/>
                </a:lnTo>
                <a:lnTo>
                  <a:pt x="0" y="41910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1" name="object 11"/>
          <p:cNvSpPr/>
          <p:nvPr/>
        </p:nvSpPr>
        <p:spPr>
          <a:xfrm>
            <a:off x="4407610" y="5126095"/>
            <a:ext cx="870305" cy="1192317"/>
          </a:xfrm>
          <a:custGeom>
            <a:avLst/>
            <a:gdLst/>
            <a:ahLst/>
            <a:cxnLst/>
            <a:rect l="l" t="t" r="r" b="b"/>
            <a:pathLst>
              <a:path w="1270000" h="1739900">
                <a:moveTo>
                  <a:pt x="0" y="0"/>
                </a:moveTo>
                <a:lnTo>
                  <a:pt x="1270000" y="0"/>
                </a:lnTo>
                <a:lnTo>
                  <a:pt x="1270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2" name="object 12"/>
          <p:cNvSpPr/>
          <p:nvPr/>
        </p:nvSpPr>
        <p:spPr>
          <a:xfrm>
            <a:off x="3232699" y="2375931"/>
            <a:ext cx="870305" cy="3942480"/>
          </a:xfrm>
          <a:custGeom>
            <a:avLst/>
            <a:gdLst/>
            <a:ahLst/>
            <a:cxnLst/>
            <a:rect l="l" t="t" r="r" b="b"/>
            <a:pathLst>
              <a:path w="1270000" h="5753100">
                <a:moveTo>
                  <a:pt x="0" y="0"/>
                </a:moveTo>
                <a:lnTo>
                  <a:pt x="1270000" y="0"/>
                </a:lnTo>
                <a:lnTo>
                  <a:pt x="1270000" y="5753100"/>
                </a:lnTo>
                <a:lnTo>
                  <a:pt x="0" y="57531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3" name="object 13"/>
          <p:cNvSpPr/>
          <p:nvPr/>
        </p:nvSpPr>
        <p:spPr>
          <a:xfrm>
            <a:off x="7932343" y="974741"/>
            <a:ext cx="870305" cy="5343670"/>
          </a:xfrm>
          <a:custGeom>
            <a:avLst/>
            <a:gdLst/>
            <a:ahLst/>
            <a:cxnLst/>
            <a:rect l="l" t="t" r="r" b="b"/>
            <a:pathLst>
              <a:path w="1270000" h="7797800">
                <a:moveTo>
                  <a:pt x="0" y="0"/>
                </a:moveTo>
                <a:lnTo>
                  <a:pt x="1270000" y="0"/>
                </a:lnTo>
                <a:lnTo>
                  <a:pt x="1270000" y="7797800"/>
                </a:lnTo>
                <a:lnTo>
                  <a:pt x="0" y="77978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4" name="object 14"/>
          <p:cNvSpPr/>
          <p:nvPr/>
        </p:nvSpPr>
        <p:spPr>
          <a:xfrm>
            <a:off x="9107255" y="1566549"/>
            <a:ext cx="870305" cy="4751863"/>
          </a:xfrm>
          <a:custGeom>
            <a:avLst/>
            <a:gdLst/>
            <a:ahLst/>
            <a:cxnLst/>
            <a:rect l="l" t="t" r="r" b="b"/>
            <a:pathLst>
              <a:path w="1270000" h="6934200">
                <a:moveTo>
                  <a:pt x="0" y="0"/>
                </a:moveTo>
                <a:lnTo>
                  <a:pt x="1270000" y="0"/>
                </a:lnTo>
                <a:lnTo>
                  <a:pt x="1270000" y="6934200"/>
                </a:lnTo>
                <a:lnTo>
                  <a:pt x="0" y="69342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6" name="object 16"/>
          <p:cNvSpPr txBox="1"/>
          <p:nvPr/>
        </p:nvSpPr>
        <p:spPr>
          <a:xfrm>
            <a:off x="978408" y="280832"/>
            <a:ext cx="6015311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 marR="3481">
              <a:lnSpc>
                <a:spcPts val="2947"/>
              </a:lnSpc>
              <a:tabLst>
                <a:tab pos="1128384" algn="l"/>
                <a:tab pos="1488266" algn="l"/>
                <a:tab pos="1795493" algn="l"/>
                <a:tab pos="1918210" algn="l"/>
                <a:tab pos="2016557" algn="l"/>
                <a:tab pos="2231094" algn="l"/>
                <a:tab pos="2277656" algn="l"/>
                <a:tab pos="3426928" algn="l"/>
                <a:tab pos="3652779" algn="l"/>
                <a:tab pos="4379070" algn="l"/>
              </a:tabLst>
            </a:pPr>
            <a:r>
              <a:rPr lang="en-US" sz="2467" spc="10" dirty="0">
                <a:latin typeface="Arial"/>
                <a:cs typeface="Arial"/>
              </a:rPr>
              <a:t>Back to Cleveland and McGill…what is </a:t>
            </a:r>
            <a:r>
              <a:rPr lang="en-US" sz="2467" spc="10" dirty="0" smtClean="0">
                <a:latin typeface="Arial"/>
                <a:cs typeface="Arial"/>
              </a:rPr>
              <a:t>the size of Quantity A relative to Quantity B?</a:t>
            </a:r>
            <a:endParaRPr sz="2467" dirty="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40041" y="6314607"/>
            <a:ext cx="349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Figures revised by </a:t>
            </a:r>
            <a:r>
              <a:rPr lang="en-US" dirty="0">
                <a:hlinkClick r:id="rId5"/>
              </a:rPr>
              <a:t>Hadley Wickham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0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4407" y="5012955"/>
            <a:ext cx="3220127" cy="1192317"/>
          </a:xfrm>
          <a:custGeom>
            <a:avLst/>
            <a:gdLst/>
            <a:ahLst/>
            <a:cxnLst/>
            <a:rect l="l" t="t" r="r" b="b"/>
            <a:pathLst>
              <a:path w="4699000" h="1739900">
                <a:moveTo>
                  <a:pt x="0" y="0"/>
                </a:moveTo>
                <a:lnTo>
                  <a:pt x="4699000" y="0"/>
                </a:lnTo>
                <a:lnTo>
                  <a:pt x="4699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3" name="object 3"/>
          <p:cNvSpPr/>
          <p:nvPr/>
        </p:nvSpPr>
        <p:spPr>
          <a:xfrm>
            <a:off x="2684407" y="5012955"/>
            <a:ext cx="3220127" cy="1192317"/>
          </a:xfrm>
          <a:custGeom>
            <a:avLst/>
            <a:gdLst/>
            <a:ahLst/>
            <a:cxnLst/>
            <a:rect l="l" t="t" r="r" b="b"/>
            <a:pathLst>
              <a:path w="4699000" h="1739900">
                <a:moveTo>
                  <a:pt x="0" y="0"/>
                </a:moveTo>
                <a:lnTo>
                  <a:pt x="4699000" y="0"/>
                </a:lnTo>
                <a:lnTo>
                  <a:pt x="4699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4" name="object 4"/>
          <p:cNvSpPr/>
          <p:nvPr/>
        </p:nvSpPr>
        <p:spPr>
          <a:xfrm>
            <a:off x="4190033" y="5909368"/>
            <a:ext cx="200170" cy="200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5" name="object 5"/>
          <p:cNvSpPr txBox="1"/>
          <p:nvPr/>
        </p:nvSpPr>
        <p:spPr>
          <a:xfrm>
            <a:off x="4210835" y="5843761"/>
            <a:ext cx="167534" cy="316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/>
            <a:r>
              <a:rPr sz="2056" b="1" spc="34" dirty="0">
                <a:latin typeface="Arial"/>
                <a:cs typeface="Arial"/>
              </a:rPr>
              <a:t>a</a:t>
            </a:r>
            <a:endParaRPr sz="2056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87468" y="3455110"/>
            <a:ext cx="3220127" cy="2767569"/>
          </a:xfrm>
          <a:custGeom>
            <a:avLst/>
            <a:gdLst/>
            <a:ahLst/>
            <a:cxnLst/>
            <a:rect l="l" t="t" r="r" b="b"/>
            <a:pathLst>
              <a:path w="4699000" h="4038600">
                <a:moveTo>
                  <a:pt x="0" y="0"/>
                </a:moveTo>
                <a:lnTo>
                  <a:pt x="4699000" y="0"/>
                </a:lnTo>
                <a:lnTo>
                  <a:pt x="4699000" y="4038600"/>
                </a:lnTo>
                <a:lnTo>
                  <a:pt x="0" y="403860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7" name="object 7"/>
          <p:cNvSpPr/>
          <p:nvPr/>
        </p:nvSpPr>
        <p:spPr>
          <a:xfrm>
            <a:off x="6287468" y="3455110"/>
            <a:ext cx="3220127" cy="2767569"/>
          </a:xfrm>
          <a:custGeom>
            <a:avLst/>
            <a:gdLst/>
            <a:ahLst/>
            <a:cxnLst/>
            <a:rect l="l" t="t" r="r" b="b"/>
            <a:pathLst>
              <a:path w="4699000" h="4038600">
                <a:moveTo>
                  <a:pt x="0" y="0"/>
                </a:moveTo>
                <a:lnTo>
                  <a:pt x="4699000" y="0"/>
                </a:lnTo>
                <a:lnTo>
                  <a:pt x="4699000" y="4038600"/>
                </a:lnTo>
                <a:lnTo>
                  <a:pt x="0" y="40386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8" name="object 8"/>
          <p:cNvSpPr/>
          <p:nvPr/>
        </p:nvSpPr>
        <p:spPr>
          <a:xfrm>
            <a:off x="7801798" y="5874556"/>
            <a:ext cx="191467" cy="252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9" name="object 9"/>
          <p:cNvSpPr txBox="1"/>
          <p:nvPr/>
        </p:nvSpPr>
        <p:spPr>
          <a:xfrm>
            <a:off x="7809066" y="5861167"/>
            <a:ext cx="177107" cy="316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/>
            <a:r>
              <a:rPr sz="2056" b="1" dirty="0">
                <a:latin typeface="Arial"/>
                <a:cs typeface="Arial"/>
              </a:rPr>
              <a:t>b</a:t>
            </a:r>
            <a:endParaRPr sz="2056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84407" y="852899"/>
            <a:ext cx="3220127" cy="452558"/>
          </a:xfrm>
          <a:custGeom>
            <a:avLst/>
            <a:gdLst/>
            <a:ahLst/>
            <a:cxnLst/>
            <a:rect l="l" t="t" r="r" b="b"/>
            <a:pathLst>
              <a:path w="4699000" h="660400">
                <a:moveTo>
                  <a:pt x="0" y="0"/>
                </a:moveTo>
                <a:lnTo>
                  <a:pt x="4699000" y="0"/>
                </a:lnTo>
                <a:lnTo>
                  <a:pt x="46990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1" name="object 11"/>
          <p:cNvSpPr/>
          <p:nvPr/>
        </p:nvSpPr>
        <p:spPr>
          <a:xfrm>
            <a:off x="6287468" y="2262793"/>
            <a:ext cx="3220127" cy="1192317"/>
          </a:xfrm>
          <a:custGeom>
            <a:avLst/>
            <a:gdLst/>
            <a:ahLst/>
            <a:cxnLst/>
            <a:rect l="l" t="t" r="r" b="b"/>
            <a:pathLst>
              <a:path w="4699000" h="1739900">
                <a:moveTo>
                  <a:pt x="0" y="0"/>
                </a:moveTo>
                <a:lnTo>
                  <a:pt x="4699000" y="0"/>
                </a:lnTo>
                <a:lnTo>
                  <a:pt x="4699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2" name="object 12"/>
          <p:cNvSpPr/>
          <p:nvPr/>
        </p:nvSpPr>
        <p:spPr>
          <a:xfrm>
            <a:off x="6287468" y="2262793"/>
            <a:ext cx="3220127" cy="1192317"/>
          </a:xfrm>
          <a:custGeom>
            <a:avLst/>
            <a:gdLst/>
            <a:ahLst/>
            <a:cxnLst/>
            <a:rect l="l" t="t" r="r" b="b"/>
            <a:pathLst>
              <a:path w="4699000" h="1739900">
                <a:moveTo>
                  <a:pt x="0" y="0"/>
                </a:moveTo>
                <a:lnTo>
                  <a:pt x="4699000" y="0"/>
                </a:lnTo>
                <a:lnTo>
                  <a:pt x="4699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3" name="object 13"/>
          <p:cNvSpPr/>
          <p:nvPr/>
        </p:nvSpPr>
        <p:spPr>
          <a:xfrm>
            <a:off x="2684407" y="2497775"/>
            <a:ext cx="3220127" cy="2506477"/>
          </a:xfrm>
          <a:custGeom>
            <a:avLst/>
            <a:gdLst/>
            <a:ahLst/>
            <a:cxnLst/>
            <a:rect l="l" t="t" r="r" b="b"/>
            <a:pathLst>
              <a:path w="4699000" h="3657600">
                <a:moveTo>
                  <a:pt x="0" y="0"/>
                </a:moveTo>
                <a:lnTo>
                  <a:pt x="4699000" y="0"/>
                </a:lnTo>
                <a:lnTo>
                  <a:pt x="46990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4" name="object 14"/>
          <p:cNvSpPr/>
          <p:nvPr/>
        </p:nvSpPr>
        <p:spPr>
          <a:xfrm>
            <a:off x="2684407" y="2497775"/>
            <a:ext cx="3220127" cy="2506477"/>
          </a:xfrm>
          <a:custGeom>
            <a:avLst/>
            <a:gdLst/>
            <a:ahLst/>
            <a:cxnLst/>
            <a:rect l="l" t="t" r="r" b="b"/>
            <a:pathLst>
              <a:path w="4699000" h="3657600">
                <a:moveTo>
                  <a:pt x="0" y="0"/>
                </a:moveTo>
                <a:lnTo>
                  <a:pt x="4699000" y="0"/>
                </a:lnTo>
                <a:lnTo>
                  <a:pt x="46990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5" name="object 15"/>
          <p:cNvSpPr/>
          <p:nvPr/>
        </p:nvSpPr>
        <p:spPr>
          <a:xfrm>
            <a:off x="6287468" y="1348972"/>
            <a:ext cx="3220127" cy="913820"/>
          </a:xfrm>
          <a:custGeom>
            <a:avLst/>
            <a:gdLst/>
            <a:ahLst/>
            <a:cxnLst/>
            <a:rect l="l" t="t" r="r" b="b"/>
            <a:pathLst>
              <a:path w="4699000" h="1333500">
                <a:moveTo>
                  <a:pt x="0" y="0"/>
                </a:moveTo>
                <a:lnTo>
                  <a:pt x="4699000" y="0"/>
                </a:lnTo>
                <a:lnTo>
                  <a:pt x="4699000" y="1333500"/>
                </a:lnTo>
                <a:lnTo>
                  <a:pt x="0" y="1333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6" name="object 16"/>
          <p:cNvSpPr/>
          <p:nvPr/>
        </p:nvSpPr>
        <p:spPr>
          <a:xfrm>
            <a:off x="6287468" y="1348972"/>
            <a:ext cx="3220127" cy="913820"/>
          </a:xfrm>
          <a:custGeom>
            <a:avLst/>
            <a:gdLst/>
            <a:ahLst/>
            <a:cxnLst/>
            <a:rect l="l" t="t" r="r" b="b"/>
            <a:pathLst>
              <a:path w="4699000" h="1333500">
                <a:moveTo>
                  <a:pt x="0" y="0"/>
                </a:moveTo>
                <a:lnTo>
                  <a:pt x="4699000" y="0"/>
                </a:lnTo>
                <a:lnTo>
                  <a:pt x="4699000" y="1333500"/>
                </a:lnTo>
                <a:lnTo>
                  <a:pt x="0" y="13335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7" name="object 17"/>
          <p:cNvSpPr/>
          <p:nvPr/>
        </p:nvSpPr>
        <p:spPr>
          <a:xfrm>
            <a:off x="2684407" y="1305458"/>
            <a:ext cx="3220127" cy="1192317"/>
          </a:xfrm>
          <a:custGeom>
            <a:avLst/>
            <a:gdLst/>
            <a:ahLst/>
            <a:cxnLst/>
            <a:rect l="l" t="t" r="r" b="b"/>
            <a:pathLst>
              <a:path w="4699000" h="1739900">
                <a:moveTo>
                  <a:pt x="0" y="0"/>
                </a:moveTo>
                <a:lnTo>
                  <a:pt x="4699000" y="0"/>
                </a:lnTo>
                <a:lnTo>
                  <a:pt x="4699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8" name="object 18"/>
          <p:cNvSpPr/>
          <p:nvPr/>
        </p:nvSpPr>
        <p:spPr>
          <a:xfrm>
            <a:off x="2684407" y="1305458"/>
            <a:ext cx="3220127" cy="1192317"/>
          </a:xfrm>
          <a:custGeom>
            <a:avLst/>
            <a:gdLst/>
            <a:ahLst/>
            <a:cxnLst/>
            <a:rect l="l" t="t" r="r" b="b"/>
            <a:pathLst>
              <a:path w="4699000" h="1739900">
                <a:moveTo>
                  <a:pt x="0" y="0"/>
                </a:moveTo>
                <a:lnTo>
                  <a:pt x="4699000" y="0"/>
                </a:lnTo>
                <a:lnTo>
                  <a:pt x="4699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21" name="object 16"/>
          <p:cNvSpPr txBox="1"/>
          <p:nvPr/>
        </p:nvSpPr>
        <p:spPr>
          <a:xfrm>
            <a:off x="1821500" y="280832"/>
            <a:ext cx="5172219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 marR="3481">
              <a:lnSpc>
                <a:spcPts val="2947"/>
              </a:lnSpc>
              <a:tabLst>
                <a:tab pos="1128384" algn="l"/>
                <a:tab pos="1488266" algn="l"/>
                <a:tab pos="1795493" algn="l"/>
                <a:tab pos="1918210" algn="l"/>
                <a:tab pos="2016557" algn="l"/>
                <a:tab pos="2231094" algn="l"/>
                <a:tab pos="2277656" algn="l"/>
                <a:tab pos="3426928" algn="l"/>
                <a:tab pos="3652779" algn="l"/>
                <a:tab pos="4379070" algn="l"/>
              </a:tabLst>
            </a:pPr>
            <a:r>
              <a:rPr lang="en-US" sz="2467" spc="10" dirty="0">
                <a:latin typeface="Arial"/>
                <a:cs typeface="Arial"/>
              </a:rPr>
              <a:t>What about now?</a:t>
            </a:r>
            <a:endParaRPr sz="2467" dirty="0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40041" y="6314607"/>
            <a:ext cx="349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Figures revised by </a:t>
            </a:r>
            <a:r>
              <a:rPr lang="en-US" dirty="0">
                <a:hlinkClick r:id="rId5"/>
              </a:rPr>
              <a:t>Hadley Wickham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1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788" y="4012105"/>
            <a:ext cx="870305" cy="2306307"/>
          </a:xfrm>
          <a:custGeom>
            <a:avLst/>
            <a:gdLst/>
            <a:ahLst/>
            <a:cxnLst/>
            <a:rect l="l" t="t" r="r" b="b"/>
            <a:pathLst>
              <a:path w="1270000" h="3365500">
                <a:moveTo>
                  <a:pt x="0" y="0"/>
                </a:moveTo>
                <a:lnTo>
                  <a:pt x="1270000" y="0"/>
                </a:lnTo>
                <a:lnTo>
                  <a:pt x="1270000" y="3365500"/>
                </a:lnTo>
                <a:lnTo>
                  <a:pt x="0" y="336550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3" name="object 3"/>
          <p:cNvSpPr/>
          <p:nvPr/>
        </p:nvSpPr>
        <p:spPr>
          <a:xfrm>
            <a:off x="2057788" y="4012105"/>
            <a:ext cx="870305" cy="2306307"/>
          </a:xfrm>
          <a:custGeom>
            <a:avLst/>
            <a:gdLst/>
            <a:ahLst/>
            <a:cxnLst/>
            <a:rect l="l" t="t" r="r" b="b"/>
            <a:pathLst>
              <a:path w="1270000" h="3365500">
                <a:moveTo>
                  <a:pt x="0" y="0"/>
                </a:moveTo>
                <a:lnTo>
                  <a:pt x="1270000" y="0"/>
                </a:lnTo>
                <a:lnTo>
                  <a:pt x="1270000" y="3365500"/>
                </a:lnTo>
                <a:lnTo>
                  <a:pt x="0" y="33655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4" name="object 4"/>
          <p:cNvSpPr/>
          <p:nvPr/>
        </p:nvSpPr>
        <p:spPr>
          <a:xfrm>
            <a:off x="2388503" y="6022508"/>
            <a:ext cx="200170" cy="200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5" name="object 5"/>
          <p:cNvSpPr txBox="1"/>
          <p:nvPr/>
        </p:nvSpPr>
        <p:spPr>
          <a:xfrm>
            <a:off x="2409304" y="5956900"/>
            <a:ext cx="167534" cy="316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/>
            <a:r>
              <a:rPr sz="2056" b="1" spc="34" dirty="0">
                <a:latin typeface="Arial"/>
                <a:cs typeface="Arial"/>
              </a:rPr>
              <a:t>a</a:t>
            </a:r>
            <a:endParaRPr sz="2056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57432" y="2375931"/>
            <a:ext cx="870305" cy="3942480"/>
          </a:xfrm>
          <a:custGeom>
            <a:avLst/>
            <a:gdLst/>
            <a:ahLst/>
            <a:cxnLst/>
            <a:rect l="l" t="t" r="r" b="b"/>
            <a:pathLst>
              <a:path w="1270000" h="5753100">
                <a:moveTo>
                  <a:pt x="0" y="0"/>
                </a:moveTo>
                <a:lnTo>
                  <a:pt x="1270000" y="0"/>
                </a:lnTo>
                <a:lnTo>
                  <a:pt x="1270000" y="5753100"/>
                </a:lnTo>
                <a:lnTo>
                  <a:pt x="0" y="575310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7" name="object 7"/>
          <p:cNvSpPr/>
          <p:nvPr/>
        </p:nvSpPr>
        <p:spPr>
          <a:xfrm>
            <a:off x="6757432" y="2375931"/>
            <a:ext cx="870305" cy="3942480"/>
          </a:xfrm>
          <a:custGeom>
            <a:avLst/>
            <a:gdLst/>
            <a:ahLst/>
            <a:cxnLst/>
            <a:rect l="l" t="t" r="r" b="b"/>
            <a:pathLst>
              <a:path w="1270000" h="5753100">
                <a:moveTo>
                  <a:pt x="0" y="0"/>
                </a:moveTo>
                <a:lnTo>
                  <a:pt x="1270000" y="0"/>
                </a:lnTo>
                <a:lnTo>
                  <a:pt x="1270000" y="5753100"/>
                </a:lnTo>
                <a:lnTo>
                  <a:pt x="0" y="57531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8" name="object 8"/>
          <p:cNvSpPr/>
          <p:nvPr/>
        </p:nvSpPr>
        <p:spPr>
          <a:xfrm>
            <a:off x="7096851" y="5970290"/>
            <a:ext cx="191467" cy="252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9" name="object 9"/>
          <p:cNvSpPr txBox="1"/>
          <p:nvPr/>
        </p:nvSpPr>
        <p:spPr>
          <a:xfrm>
            <a:off x="7104119" y="5956900"/>
            <a:ext cx="177107" cy="316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/>
            <a:r>
              <a:rPr sz="2056" b="1" dirty="0">
                <a:latin typeface="Arial"/>
                <a:cs typeface="Arial"/>
              </a:rPr>
              <a:t>b</a:t>
            </a:r>
            <a:endParaRPr sz="2056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82521" y="3446407"/>
            <a:ext cx="870305" cy="2872005"/>
          </a:xfrm>
          <a:custGeom>
            <a:avLst/>
            <a:gdLst/>
            <a:ahLst/>
            <a:cxnLst/>
            <a:rect l="l" t="t" r="r" b="b"/>
            <a:pathLst>
              <a:path w="1270000" h="4191000">
                <a:moveTo>
                  <a:pt x="0" y="0"/>
                </a:moveTo>
                <a:lnTo>
                  <a:pt x="1270000" y="0"/>
                </a:lnTo>
                <a:lnTo>
                  <a:pt x="1270000" y="4191000"/>
                </a:lnTo>
                <a:lnTo>
                  <a:pt x="0" y="41910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1" name="object 11"/>
          <p:cNvSpPr/>
          <p:nvPr/>
        </p:nvSpPr>
        <p:spPr>
          <a:xfrm>
            <a:off x="4407610" y="5126095"/>
            <a:ext cx="870305" cy="1192317"/>
          </a:xfrm>
          <a:custGeom>
            <a:avLst/>
            <a:gdLst/>
            <a:ahLst/>
            <a:cxnLst/>
            <a:rect l="l" t="t" r="r" b="b"/>
            <a:pathLst>
              <a:path w="1270000" h="1739900">
                <a:moveTo>
                  <a:pt x="0" y="0"/>
                </a:moveTo>
                <a:lnTo>
                  <a:pt x="1270000" y="0"/>
                </a:lnTo>
                <a:lnTo>
                  <a:pt x="1270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2" name="object 12"/>
          <p:cNvSpPr/>
          <p:nvPr/>
        </p:nvSpPr>
        <p:spPr>
          <a:xfrm>
            <a:off x="3232699" y="2375931"/>
            <a:ext cx="870305" cy="3942480"/>
          </a:xfrm>
          <a:custGeom>
            <a:avLst/>
            <a:gdLst/>
            <a:ahLst/>
            <a:cxnLst/>
            <a:rect l="l" t="t" r="r" b="b"/>
            <a:pathLst>
              <a:path w="1270000" h="5753100">
                <a:moveTo>
                  <a:pt x="0" y="0"/>
                </a:moveTo>
                <a:lnTo>
                  <a:pt x="1270000" y="0"/>
                </a:lnTo>
                <a:lnTo>
                  <a:pt x="1270000" y="5753100"/>
                </a:lnTo>
                <a:lnTo>
                  <a:pt x="0" y="57531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3" name="object 13"/>
          <p:cNvSpPr/>
          <p:nvPr/>
        </p:nvSpPr>
        <p:spPr>
          <a:xfrm>
            <a:off x="7932343" y="974741"/>
            <a:ext cx="870305" cy="5343670"/>
          </a:xfrm>
          <a:custGeom>
            <a:avLst/>
            <a:gdLst/>
            <a:ahLst/>
            <a:cxnLst/>
            <a:rect l="l" t="t" r="r" b="b"/>
            <a:pathLst>
              <a:path w="1270000" h="7797800">
                <a:moveTo>
                  <a:pt x="0" y="0"/>
                </a:moveTo>
                <a:lnTo>
                  <a:pt x="1270000" y="0"/>
                </a:lnTo>
                <a:lnTo>
                  <a:pt x="1270000" y="7797800"/>
                </a:lnTo>
                <a:lnTo>
                  <a:pt x="0" y="77978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4" name="object 14"/>
          <p:cNvSpPr/>
          <p:nvPr/>
        </p:nvSpPr>
        <p:spPr>
          <a:xfrm>
            <a:off x="9107255" y="1566549"/>
            <a:ext cx="870305" cy="4751863"/>
          </a:xfrm>
          <a:custGeom>
            <a:avLst/>
            <a:gdLst/>
            <a:ahLst/>
            <a:cxnLst/>
            <a:rect l="l" t="t" r="r" b="b"/>
            <a:pathLst>
              <a:path w="1270000" h="6934200">
                <a:moveTo>
                  <a:pt x="0" y="0"/>
                </a:moveTo>
                <a:lnTo>
                  <a:pt x="1270000" y="0"/>
                </a:lnTo>
                <a:lnTo>
                  <a:pt x="1270000" y="6934200"/>
                </a:lnTo>
                <a:lnTo>
                  <a:pt x="0" y="69342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7" name="object 16"/>
          <p:cNvSpPr txBox="1"/>
          <p:nvPr/>
        </p:nvSpPr>
        <p:spPr>
          <a:xfrm>
            <a:off x="1821500" y="280832"/>
            <a:ext cx="5172219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 marR="3481">
              <a:lnSpc>
                <a:spcPts val="2947"/>
              </a:lnSpc>
              <a:tabLst>
                <a:tab pos="1128384" algn="l"/>
                <a:tab pos="1488266" algn="l"/>
                <a:tab pos="1795493" algn="l"/>
                <a:tab pos="1918210" algn="l"/>
                <a:tab pos="2016557" algn="l"/>
                <a:tab pos="2231094" algn="l"/>
                <a:tab pos="2277656" algn="l"/>
                <a:tab pos="3426928" algn="l"/>
                <a:tab pos="3652779" algn="l"/>
                <a:tab pos="4379070" algn="l"/>
              </a:tabLst>
            </a:pPr>
            <a:r>
              <a:rPr lang="en-US" sz="2467" spc="10" dirty="0">
                <a:latin typeface="Arial"/>
                <a:cs typeface="Arial"/>
              </a:rPr>
              <a:t>What about now?</a:t>
            </a:r>
            <a:endParaRPr sz="2467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40041" y="6314607"/>
            <a:ext cx="349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Figures revised by </a:t>
            </a:r>
            <a:r>
              <a:rPr lang="en-US" dirty="0">
                <a:hlinkClick r:id="rId5"/>
              </a:rPr>
              <a:t>Hadley Wickham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1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4407" y="5012955"/>
            <a:ext cx="3220127" cy="1192317"/>
          </a:xfrm>
          <a:custGeom>
            <a:avLst/>
            <a:gdLst/>
            <a:ahLst/>
            <a:cxnLst/>
            <a:rect l="l" t="t" r="r" b="b"/>
            <a:pathLst>
              <a:path w="4699000" h="1739900">
                <a:moveTo>
                  <a:pt x="0" y="0"/>
                </a:moveTo>
                <a:lnTo>
                  <a:pt x="4699000" y="0"/>
                </a:lnTo>
                <a:lnTo>
                  <a:pt x="4699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3" name="object 3"/>
          <p:cNvSpPr/>
          <p:nvPr/>
        </p:nvSpPr>
        <p:spPr>
          <a:xfrm>
            <a:off x="2684407" y="5012955"/>
            <a:ext cx="3220127" cy="1192317"/>
          </a:xfrm>
          <a:custGeom>
            <a:avLst/>
            <a:gdLst/>
            <a:ahLst/>
            <a:cxnLst/>
            <a:rect l="l" t="t" r="r" b="b"/>
            <a:pathLst>
              <a:path w="4699000" h="1739900">
                <a:moveTo>
                  <a:pt x="0" y="0"/>
                </a:moveTo>
                <a:lnTo>
                  <a:pt x="4699000" y="0"/>
                </a:lnTo>
                <a:lnTo>
                  <a:pt x="4699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4" name="object 4"/>
          <p:cNvSpPr/>
          <p:nvPr/>
        </p:nvSpPr>
        <p:spPr>
          <a:xfrm>
            <a:off x="4190033" y="5909368"/>
            <a:ext cx="200170" cy="200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5" name="object 5"/>
          <p:cNvSpPr txBox="1"/>
          <p:nvPr/>
        </p:nvSpPr>
        <p:spPr>
          <a:xfrm>
            <a:off x="4210835" y="5843761"/>
            <a:ext cx="167534" cy="316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/>
            <a:r>
              <a:rPr sz="2056" b="1" spc="34" dirty="0">
                <a:latin typeface="Arial"/>
                <a:cs typeface="Arial"/>
              </a:rPr>
              <a:t>a</a:t>
            </a:r>
            <a:endParaRPr sz="2056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87468" y="1340270"/>
            <a:ext cx="3220127" cy="2767569"/>
          </a:xfrm>
          <a:custGeom>
            <a:avLst/>
            <a:gdLst/>
            <a:ahLst/>
            <a:cxnLst/>
            <a:rect l="l" t="t" r="r" b="b"/>
            <a:pathLst>
              <a:path w="4699000" h="4038600">
                <a:moveTo>
                  <a:pt x="0" y="0"/>
                </a:moveTo>
                <a:lnTo>
                  <a:pt x="4699000" y="0"/>
                </a:lnTo>
                <a:lnTo>
                  <a:pt x="4699000" y="4038600"/>
                </a:lnTo>
                <a:lnTo>
                  <a:pt x="0" y="403860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7" name="object 7"/>
          <p:cNvSpPr/>
          <p:nvPr/>
        </p:nvSpPr>
        <p:spPr>
          <a:xfrm>
            <a:off x="6287468" y="1340270"/>
            <a:ext cx="3220127" cy="2767569"/>
          </a:xfrm>
          <a:custGeom>
            <a:avLst/>
            <a:gdLst/>
            <a:ahLst/>
            <a:cxnLst/>
            <a:rect l="l" t="t" r="r" b="b"/>
            <a:pathLst>
              <a:path w="4699000" h="4038600">
                <a:moveTo>
                  <a:pt x="0" y="0"/>
                </a:moveTo>
                <a:lnTo>
                  <a:pt x="4699000" y="0"/>
                </a:lnTo>
                <a:lnTo>
                  <a:pt x="4699000" y="4038600"/>
                </a:lnTo>
                <a:lnTo>
                  <a:pt x="0" y="40386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8" name="object 8"/>
          <p:cNvSpPr/>
          <p:nvPr/>
        </p:nvSpPr>
        <p:spPr>
          <a:xfrm>
            <a:off x="7801798" y="3759716"/>
            <a:ext cx="191467" cy="252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9" name="object 9"/>
          <p:cNvSpPr txBox="1"/>
          <p:nvPr/>
        </p:nvSpPr>
        <p:spPr>
          <a:xfrm>
            <a:off x="7809066" y="3746326"/>
            <a:ext cx="177107" cy="316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/>
            <a:r>
              <a:rPr sz="2056" b="1" dirty="0">
                <a:latin typeface="Arial"/>
                <a:cs typeface="Arial"/>
              </a:rPr>
              <a:t>b</a:t>
            </a:r>
            <a:endParaRPr sz="2056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84407" y="852899"/>
            <a:ext cx="3220127" cy="452558"/>
          </a:xfrm>
          <a:custGeom>
            <a:avLst/>
            <a:gdLst/>
            <a:ahLst/>
            <a:cxnLst/>
            <a:rect l="l" t="t" r="r" b="b"/>
            <a:pathLst>
              <a:path w="4699000" h="660400">
                <a:moveTo>
                  <a:pt x="0" y="0"/>
                </a:moveTo>
                <a:lnTo>
                  <a:pt x="4699000" y="0"/>
                </a:lnTo>
                <a:lnTo>
                  <a:pt x="46990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1" name="object 11"/>
          <p:cNvSpPr/>
          <p:nvPr/>
        </p:nvSpPr>
        <p:spPr>
          <a:xfrm>
            <a:off x="6287468" y="5012955"/>
            <a:ext cx="3220127" cy="1192317"/>
          </a:xfrm>
          <a:custGeom>
            <a:avLst/>
            <a:gdLst/>
            <a:ahLst/>
            <a:cxnLst/>
            <a:rect l="l" t="t" r="r" b="b"/>
            <a:pathLst>
              <a:path w="4699000" h="1739900">
                <a:moveTo>
                  <a:pt x="0" y="0"/>
                </a:moveTo>
                <a:lnTo>
                  <a:pt x="4699000" y="0"/>
                </a:lnTo>
                <a:lnTo>
                  <a:pt x="4699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2" name="object 12"/>
          <p:cNvSpPr/>
          <p:nvPr/>
        </p:nvSpPr>
        <p:spPr>
          <a:xfrm>
            <a:off x="2684407" y="2497775"/>
            <a:ext cx="3220127" cy="2506477"/>
          </a:xfrm>
          <a:custGeom>
            <a:avLst/>
            <a:gdLst/>
            <a:ahLst/>
            <a:cxnLst/>
            <a:rect l="l" t="t" r="r" b="b"/>
            <a:pathLst>
              <a:path w="4699000" h="3657600">
                <a:moveTo>
                  <a:pt x="0" y="0"/>
                </a:moveTo>
                <a:lnTo>
                  <a:pt x="4699000" y="0"/>
                </a:lnTo>
                <a:lnTo>
                  <a:pt x="46990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3" name="object 13"/>
          <p:cNvSpPr/>
          <p:nvPr/>
        </p:nvSpPr>
        <p:spPr>
          <a:xfrm>
            <a:off x="2684407" y="2497775"/>
            <a:ext cx="3220127" cy="2506477"/>
          </a:xfrm>
          <a:custGeom>
            <a:avLst/>
            <a:gdLst/>
            <a:ahLst/>
            <a:cxnLst/>
            <a:rect l="l" t="t" r="r" b="b"/>
            <a:pathLst>
              <a:path w="4699000" h="3657600">
                <a:moveTo>
                  <a:pt x="0" y="0"/>
                </a:moveTo>
                <a:lnTo>
                  <a:pt x="4699000" y="0"/>
                </a:lnTo>
                <a:lnTo>
                  <a:pt x="46990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4" name="object 14"/>
          <p:cNvSpPr/>
          <p:nvPr/>
        </p:nvSpPr>
        <p:spPr>
          <a:xfrm>
            <a:off x="6287468" y="4099134"/>
            <a:ext cx="3220127" cy="913820"/>
          </a:xfrm>
          <a:custGeom>
            <a:avLst/>
            <a:gdLst/>
            <a:ahLst/>
            <a:cxnLst/>
            <a:rect l="l" t="t" r="r" b="b"/>
            <a:pathLst>
              <a:path w="4699000" h="1333500">
                <a:moveTo>
                  <a:pt x="0" y="0"/>
                </a:moveTo>
                <a:lnTo>
                  <a:pt x="4699000" y="0"/>
                </a:lnTo>
                <a:lnTo>
                  <a:pt x="4699000" y="1333500"/>
                </a:lnTo>
                <a:lnTo>
                  <a:pt x="0" y="1333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5" name="object 15"/>
          <p:cNvSpPr/>
          <p:nvPr/>
        </p:nvSpPr>
        <p:spPr>
          <a:xfrm>
            <a:off x="6287468" y="4099134"/>
            <a:ext cx="3220127" cy="913820"/>
          </a:xfrm>
          <a:custGeom>
            <a:avLst/>
            <a:gdLst/>
            <a:ahLst/>
            <a:cxnLst/>
            <a:rect l="l" t="t" r="r" b="b"/>
            <a:pathLst>
              <a:path w="4699000" h="1333500">
                <a:moveTo>
                  <a:pt x="0" y="0"/>
                </a:moveTo>
                <a:lnTo>
                  <a:pt x="4699000" y="0"/>
                </a:lnTo>
                <a:lnTo>
                  <a:pt x="4699000" y="1333500"/>
                </a:lnTo>
                <a:lnTo>
                  <a:pt x="0" y="13335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6" name="object 16"/>
          <p:cNvSpPr/>
          <p:nvPr/>
        </p:nvSpPr>
        <p:spPr>
          <a:xfrm>
            <a:off x="2684407" y="1305458"/>
            <a:ext cx="3220127" cy="1192317"/>
          </a:xfrm>
          <a:custGeom>
            <a:avLst/>
            <a:gdLst/>
            <a:ahLst/>
            <a:cxnLst/>
            <a:rect l="l" t="t" r="r" b="b"/>
            <a:pathLst>
              <a:path w="4699000" h="1739900">
                <a:moveTo>
                  <a:pt x="0" y="0"/>
                </a:moveTo>
                <a:lnTo>
                  <a:pt x="4699000" y="0"/>
                </a:lnTo>
                <a:lnTo>
                  <a:pt x="4699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7" name="object 17"/>
          <p:cNvSpPr/>
          <p:nvPr/>
        </p:nvSpPr>
        <p:spPr>
          <a:xfrm>
            <a:off x="2684407" y="1305458"/>
            <a:ext cx="3220127" cy="1192317"/>
          </a:xfrm>
          <a:custGeom>
            <a:avLst/>
            <a:gdLst/>
            <a:ahLst/>
            <a:cxnLst/>
            <a:rect l="l" t="t" r="r" b="b"/>
            <a:pathLst>
              <a:path w="4699000" h="1739900">
                <a:moveTo>
                  <a:pt x="0" y="0"/>
                </a:moveTo>
                <a:lnTo>
                  <a:pt x="4699000" y="0"/>
                </a:lnTo>
                <a:lnTo>
                  <a:pt x="4699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20" name="object 16"/>
          <p:cNvSpPr txBox="1"/>
          <p:nvPr/>
        </p:nvSpPr>
        <p:spPr>
          <a:xfrm>
            <a:off x="1821500" y="280832"/>
            <a:ext cx="5172219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 marR="3481">
              <a:lnSpc>
                <a:spcPts val="2947"/>
              </a:lnSpc>
              <a:tabLst>
                <a:tab pos="1128384" algn="l"/>
                <a:tab pos="1488266" algn="l"/>
                <a:tab pos="1795493" algn="l"/>
                <a:tab pos="1918210" algn="l"/>
                <a:tab pos="2016557" algn="l"/>
                <a:tab pos="2231094" algn="l"/>
                <a:tab pos="2277656" algn="l"/>
                <a:tab pos="3426928" algn="l"/>
                <a:tab pos="3652779" algn="l"/>
                <a:tab pos="4379070" algn="l"/>
              </a:tabLst>
            </a:pPr>
            <a:r>
              <a:rPr lang="en-US" sz="2467" spc="10" dirty="0">
                <a:latin typeface="Arial"/>
                <a:cs typeface="Arial"/>
              </a:rPr>
              <a:t>What about now?</a:t>
            </a:r>
            <a:endParaRPr sz="2467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0041" y="6314607"/>
            <a:ext cx="349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Figures revised by </a:t>
            </a:r>
            <a:r>
              <a:rPr lang="en-US" dirty="0">
                <a:hlinkClick r:id="rId5"/>
              </a:rPr>
              <a:t>Hadley Wickham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2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none" dirty="0" err="1" smtClean="0"/>
              <a:t>Anscombe’s</a:t>
            </a:r>
            <a:r>
              <a:rPr lang="en-US" u="none" dirty="0" smtClean="0"/>
              <a:t> Quartet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http://strajk.me/notes/2012/the-visual-display-of-quantitative-information-by-edward-r-tufte/assets/0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" t="14683" r="59487" b="23049"/>
          <a:stretch/>
        </p:blipFill>
        <p:spPr bwMode="auto">
          <a:xfrm>
            <a:off x="3124200" y="1524000"/>
            <a:ext cx="51843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89415" y="4775442"/>
            <a:ext cx="22044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 </a:t>
            </a:r>
            <a:r>
              <a:rPr lang="en-US" dirty="0"/>
              <a:t>= 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of X =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of Y = 7.5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Variance of X = 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Variance of Y = </a:t>
            </a:r>
            <a:r>
              <a:rPr lang="en-US" dirty="0" smtClean="0"/>
              <a:t>4.1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Cor</a:t>
            </a:r>
            <a:r>
              <a:rPr lang="en-US" dirty="0" smtClean="0"/>
              <a:t>(X,Y) = 0.816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67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4407" y="5012955"/>
            <a:ext cx="3220127" cy="1192317"/>
          </a:xfrm>
          <a:custGeom>
            <a:avLst/>
            <a:gdLst/>
            <a:ahLst/>
            <a:cxnLst/>
            <a:rect l="l" t="t" r="r" b="b"/>
            <a:pathLst>
              <a:path w="4699000" h="1739900">
                <a:moveTo>
                  <a:pt x="0" y="0"/>
                </a:moveTo>
                <a:lnTo>
                  <a:pt x="4699000" y="0"/>
                </a:lnTo>
                <a:lnTo>
                  <a:pt x="4699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3" name="object 3"/>
          <p:cNvSpPr/>
          <p:nvPr/>
        </p:nvSpPr>
        <p:spPr>
          <a:xfrm>
            <a:off x="2684407" y="5012955"/>
            <a:ext cx="3220127" cy="1192317"/>
          </a:xfrm>
          <a:custGeom>
            <a:avLst/>
            <a:gdLst/>
            <a:ahLst/>
            <a:cxnLst/>
            <a:rect l="l" t="t" r="r" b="b"/>
            <a:pathLst>
              <a:path w="4699000" h="1739900">
                <a:moveTo>
                  <a:pt x="0" y="0"/>
                </a:moveTo>
                <a:lnTo>
                  <a:pt x="4699000" y="0"/>
                </a:lnTo>
                <a:lnTo>
                  <a:pt x="4699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4" name="object 4"/>
          <p:cNvSpPr/>
          <p:nvPr/>
        </p:nvSpPr>
        <p:spPr>
          <a:xfrm>
            <a:off x="4190033" y="5909368"/>
            <a:ext cx="200170" cy="200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5" name="object 5"/>
          <p:cNvSpPr txBox="1"/>
          <p:nvPr/>
        </p:nvSpPr>
        <p:spPr>
          <a:xfrm>
            <a:off x="4210835" y="5843761"/>
            <a:ext cx="167534" cy="316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/>
            <a:r>
              <a:rPr sz="2056" b="1" spc="34" dirty="0">
                <a:latin typeface="Arial"/>
                <a:cs typeface="Arial"/>
              </a:rPr>
              <a:t>a</a:t>
            </a:r>
            <a:endParaRPr sz="2056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84407" y="2288902"/>
            <a:ext cx="3220127" cy="2724053"/>
          </a:xfrm>
          <a:custGeom>
            <a:avLst/>
            <a:gdLst/>
            <a:ahLst/>
            <a:cxnLst/>
            <a:rect l="l" t="t" r="r" b="b"/>
            <a:pathLst>
              <a:path w="4699000" h="3975100">
                <a:moveTo>
                  <a:pt x="0" y="3975100"/>
                </a:moveTo>
                <a:lnTo>
                  <a:pt x="4699000" y="3975100"/>
                </a:lnTo>
                <a:lnTo>
                  <a:pt x="4699000" y="0"/>
                </a:lnTo>
                <a:lnTo>
                  <a:pt x="0" y="0"/>
                </a:lnTo>
                <a:lnTo>
                  <a:pt x="0" y="39751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7" name="object 7"/>
          <p:cNvSpPr/>
          <p:nvPr/>
        </p:nvSpPr>
        <p:spPr>
          <a:xfrm>
            <a:off x="2684407" y="2245387"/>
            <a:ext cx="3220127" cy="2767569"/>
          </a:xfrm>
          <a:custGeom>
            <a:avLst/>
            <a:gdLst/>
            <a:ahLst/>
            <a:cxnLst/>
            <a:rect l="l" t="t" r="r" b="b"/>
            <a:pathLst>
              <a:path w="4699000" h="4038600">
                <a:moveTo>
                  <a:pt x="0" y="0"/>
                </a:moveTo>
                <a:lnTo>
                  <a:pt x="4699000" y="0"/>
                </a:lnTo>
                <a:lnTo>
                  <a:pt x="4699000" y="4038600"/>
                </a:lnTo>
                <a:lnTo>
                  <a:pt x="0" y="40386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8" name="object 8"/>
          <p:cNvSpPr/>
          <p:nvPr/>
        </p:nvSpPr>
        <p:spPr>
          <a:xfrm>
            <a:off x="4198737" y="4664833"/>
            <a:ext cx="191467" cy="252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9" name="object 9"/>
          <p:cNvSpPr txBox="1"/>
          <p:nvPr/>
        </p:nvSpPr>
        <p:spPr>
          <a:xfrm>
            <a:off x="4206005" y="4651444"/>
            <a:ext cx="177107" cy="316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/>
            <a:r>
              <a:rPr sz="2056" b="1" dirty="0">
                <a:latin typeface="Arial"/>
                <a:cs typeface="Arial"/>
              </a:rPr>
              <a:t>b</a:t>
            </a:r>
            <a:endParaRPr sz="2056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87468" y="2445556"/>
            <a:ext cx="3220127" cy="452558"/>
          </a:xfrm>
          <a:custGeom>
            <a:avLst/>
            <a:gdLst/>
            <a:ahLst/>
            <a:cxnLst/>
            <a:rect l="l" t="t" r="r" b="b"/>
            <a:pathLst>
              <a:path w="4699000" h="660400">
                <a:moveTo>
                  <a:pt x="0" y="0"/>
                </a:moveTo>
                <a:lnTo>
                  <a:pt x="4699000" y="0"/>
                </a:lnTo>
                <a:lnTo>
                  <a:pt x="4699000" y="660400"/>
                </a:lnTo>
                <a:lnTo>
                  <a:pt x="0" y="6604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1" name="object 11"/>
          <p:cNvSpPr/>
          <p:nvPr/>
        </p:nvSpPr>
        <p:spPr>
          <a:xfrm>
            <a:off x="6287468" y="313310"/>
            <a:ext cx="3220127" cy="2219277"/>
          </a:xfrm>
          <a:custGeom>
            <a:avLst/>
            <a:gdLst/>
            <a:ahLst/>
            <a:cxnLst/>
            <a:rect l="l" t="t" r="r" b="b"/>
            <a:pathLst>
              <a:path w="4699000" h="3238500">
                <a:moveTo>
                  <a:pt x="0" y="0"/>
                </a:moveTo>
                <a:lnTo>
                  <a:pt x="4699000" y="0"/>
                </a:lnTo>
                <a:lnTo>
                  <a:pt x="4699000" y="3238500"/>
                </a:lnTo>
                <a:lnTo>
                  <a:pt x="0" y="3238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2" name="object 12"/>
          <p:cNvSpPr/>
          <p:nvPr/>
        </p:nvSpPr>
        <p:spPr>
          <a:xfrm>
            <a:off x="6287468" y="313310"/>
            <a:ext cx="3220127" cy="2219277"/>
          </a:xfrm>
          <a:custGeom>
            <a:avLst/>
            <a:gdLst/>
            <a:ahLst/>
            <a:cxnLst/>
            <a:rect l="l" t="t" r="r" b="b"/>
            <a:pathLst>
              <a:path w="4699000" h="3238500">
                <a:moveTo>
                  <a:pt x="0" y="0"/>
                </a:moveTo>
                <a:lnTo>
                  <a:pt x="4699000" y="0"/>
                </a:lnTo>
                <a:lnTo>
                  <a:pt x="4699000" y="3238500"/>
                </a:lnTo>
                <a:lnTo>
                  <a:pt x="0" y="32385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3" name="object 13"/>
          <p:cNvSpPr/>
          <p:nvPr/>
        </p:nvSpPr>
        <p:spPr>
          <a:xfrm>
            <a:off x="6287468" y="3698795"/>
            <a:ext cx="3220127" cy="2506477"/>
          </a:xfrm>
          <a:custGeom>
            <a:avLst/>
            <a:gdLst/>
            <a:ahLst/>
            <a:cxnLst/>
            <a:rect l="l" t="t" r="r" b="b"/>
            <a:pathLst>
              <a:path w="4699000" h="3657600">
                <a:moveTo>
                  <a:pt x="0" y="0"/>
                </a:moveTo>
                <a:lnTo>
                  <a:pt x="4699000" y="0"/>
                </a:lnTo>
                <a:lnTo>
                  <a:pt x="46990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4" name="object 14"/>
          <p:cNvSpPr/>
          <p:nvPr/>
        </p:nvSpPr>
        <p:spPr>
          <a:xfrm>
            <a:off x="6287468" y="2828490"/>
            <a:ext cx="3220127" cy="913820"/>
          </a:xfrm>
          <a:custGeom>
            <a:avLst/>
            <a:gdLst/>
            <a:ahLst/>
            <a:cxnLst/>
            <a:rect l="l" t="t" r="r" b="b"/>
            <a:pathLst>
              <a:path w="4699000" h="1333500">
                <a:moveTo>
                  <a:pt x="0" y="0"/>
                </a:moveTo>
                <a:lnTo>
                  <a:pt x="4699000" y="0"/>
                </a:lnTo>
                <a:lnTo>
                  <a:pt x="4699000" y="1333500"/>
                </a:lnTo>
                <a:lnTo>
                  <a:pt x="0" y="1333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5" name="object 15"/>
          <p:cNvSpPr/>
          <p:nvPr/>
        </p:nvSpPr>
        <p:spPr>
          <a:xfrm>
            <a:off x="6287468" y="2828490"/>
            <a:ext cx="3220127" cy="913820"/>
          </a:xfrm>
          <a:custGeom>
            <a:avLst/>
            <a:gdLst/>
            <a:ahLst/>
            <a:cxnLst/>
            <a:rect l="l" t="t" r="r" b="b"/>
            <a:pathLst>
              <a:path w="4699000" h="1333500">
                <a:moveTo>
                  <a:pt x="0" y="0"/>
                </a:moveTo>
                <a:lnTo>
                  <a:pt x="4699000" y="0"/>
                </a:lnTo>
                <a:lnTo>
                  <a:pt x="4699000" y="1333500"/>
                </a:lnTo>
                <a:lnTo>
                  <a:pt x="0" y="13335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6" name="object 16"/>
          <p:cNvSpPr/>
          <p:nvPr/>
        </p:nvSpPr>
        <p:spPr>
          <a:xfrm>
            <a:off x="2684407" y="1096585"/>
            <a:ext cx="3220127" cy="1192317"/>
          </a:xfrm>
          <a:custGeom>
            <a:avLst/>
            <a:gdLst/>
            <a:ahLst/>
            <a:cxnLst/>
            <a:rect l="l" t="t" r="r" b="b"/>
            <a:pathLst>
              <a:path w="4699000" h="1739900">
                <a:moveTo>
                  <a:pt x="0" y="0"/>
                </a:moveTo>
                <a:lnTo>
                  <a:pt x="4699000" y="0"/>
                </a:lnTo>
                <a:lnTo>
                  <a:pt x="4699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17" name="object 17"/>
          <p:cNvSpPr/>
          <p:nvPr/>
        </p:nvSpPr>
        <p:spPr>
          <a:xfrm>
            <a:off x="2684407" y="1096585"/>
            <a:ext cx="3220127" cy="1192317"/>
          </a:xfrm>
          <a:custGeom>
            <a:avLst/>
            <a:gdLst/>
            <a:ahLst/>
            <a:cxnLst/>
            <a:rect l="l" t="t" r="r" b="b"/>
            <a:pathLst>
              <a:path w="4699000" h="1739900">
                <a:moveTo>
                  <a:pt x="0" y="0"/>
                </a:moveTo>
                <a:lnTo>
                  <a:pt x="4699000" y="0"/>
                </a:lnTo>
                <a:lnTo>
                  <a:pt x="46990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34"/>
          </a:p>
        </p:txBody>
      </p:sp>
      <p:sp>
        <p:nvSpPr>
          <p:cNvPr id="20" name="object 16"/>
          <p:cNvSpPr txBox="1"/>
          <p:nvPr/>
        </p:nvSpPr>
        <p:spPr>
          <a:xfrm>
            <a:off x="1821500" y="280832"/>
            <a:ext cx="5172219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 marR="3481">
              <a:lnSpc>
                <a:spcPts val="2947"/>
              </a:lnSpc>
              <a:tabLst>
                <a:tab pos="1128384" algn="l"/>
                <a:tab pos="1488266" algn="l"/>
                <a:tab pos="1795493" algn="l"/>
                <a:tab pos="1918210" algn="l"/>
                <a:tab pos="2016557" algn="l"/>
                <a:tab pos="2231094" algn="l"/>
                <a:tab pos="2277656" algn="l"/>
                <a:tab pos="3426928" algn="l"/>
                <a:tab pos="3652779" algn="l"/>
                <a:tab pos="4379070" algn="l"/>
              </a:tabLst>
            </a:pPr>
            <a:r>
              <a:rPr lang="en-US" sz="2467" spc="10" dirty="0">
                <a:latin typeface="Arial"/>
                <a:cs typeface="Arial"/>
              </a:rPr>
              <a:t>What about now?</a:t>
            </a:r>
            <a:endParaRPr sz="2467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0041" y="6314607"/>
            <a:ext cx="349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Figures revised by </a:t>
            </a:r>
            <a:r>
              <a:rPr lang="en-US" dirty="0">
                <a:hlinkClick r:id="rId5"/>
              </a:rPr>
              <a:t>Hadley Wickham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2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12940"/>
            <a:ext cx="6629400" cy="6734175"/>
          </a:xfrm>
          <a:prstGeom prst="rect">
            <a:avLst/>
          </a:prstGeom>
        </p:spPr>
      </p:pic>
      <p:sp>
        <p:nvSpPr>
          <p:cNvPr id="7" name="object 188"/>
          <p:cNvSpPr txBox="1"/>
          <p:nvPr/>
        </p:nvSpPr>
        <p:spPr>
          <a:xfrm>
            <a:off x="7631748" y="3480026"/>
            <a:ext cx="3024505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350" algn="r"/>
            <a:r>
              <a:rPr sz="2000" spc="15" dirty="0">
                <a:latin typeface="Arial"/>
                <a:cs typeface="Arial"/>
              </a:rPr>
              <a:t>J. </a:t>
            </a:r>
            <a:r>
              <a:rPr sz="2000" spc="-30" dirty="0">
                <a:latin typeface="Arial"/>
                <a:cs typeface="Arial"/>
              </a:rPr>
              <a:t>Heer </a:t>
            </a:r>
            <a:r>
              <a:rPr sz="2000" spc="10" dirty="0">
                <a:latin typeface="Arial"/>
                <a:cs typeface="Arial"/>
              </a:rPr>
              <a:t>and</a:t>
            </a:r>
            <a:endParaRPr sz="2000" dirty="0">
              <a:latin typeface="Arial"/>
              <a:cs typeface="Arial"/>
            </a:endParaRPr>
          </a:p>
          <a:p>
            <a:pPr marL="12700" marR="5080" indent="1279525" algn="r"/>
            <a:r>
              <a:rPr sz="2000" spc="40" dirty="0">
                <a:latin typeface="Arial"/>
                <a:cs typeface="Arial"/>
              </a:rPr>
              <a:t>M. </a:t>
            </a:r>
            <a:r>
              <a:rPr sz="2000" spc="35" dirty="0">
                <a:latin typeface="Arial"/>
                <a:cs typeface="Arial"/>
              </a:rPr>
              <a:t>Bostock.</a:t>
            </a:r>
            <a:r>
              <a:rPr sz="2000" spc="20" dirty="0">
                <a:latin typeface="Arial"/>
                <a:cs typeface="Arial"/>
              </a:rPr>
              <a:t> C</a:t>
            </a:r>
            <a:r>
              <a:rPr sz="2000" spc="-45" dirty="0">
                <a:latin typeface="Arial"/>
                <a:cs typeface="Arial"/>
              </a:rPr>
              <a:t>r</a:t>
            </a:r>
            <a:r>
              <a:rPr sz="2000" spc="25" dirty="0">
                <a:latin typeface="Arial"/>
                <a:cs typeface="Arial"/>
              </a:rPr>
              <a:t>owdsou</a:t>
            </a:r>
            <a:r>
              <a:rPr sz="2000" spc="-30" dirty="0">
                <a:latin typeface="Arial"/>
                <a:cs typeface="Arial"/>
              </a:rPr>
              <a:t>r</a:t>
            </a:r>
            <a:r>
              <a:rPr sz="2000" spc="20" dirty="0">
                <a:latin typeface="Arial"/>
                <a:cs typeface="Arial"/>
              </a:rPr>
              <a:t>cing</a:t>
            </a:r>
            <a:r>
              <a:rPr sz="2000" spc="10" dirty="0">
                <a:latin typeface="Arial"/>
                <a:cs typeface="Arial"/>
              </a:rPr>
              <a:t> graphical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pe</a:t>
            </a:r>
            <a:r>
              <a:rPr sz="2000" spc="-40" dirty="0">
                <a:latin typeface="Arial"/>
                <a:cs typeface="Arial"/>
              </a:rPr>
              <a:t>r</a:t>
            </a:r>
            <a:r>
              <a:rPr sz="2000" spc="30" dirty="0">
                <a:latin typeface="Arial"/>
                <a:cs typeface="Arial"/>
              </a:rPr>
              <a:t>ception: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Using mechanical </a:t>
            </a:r>
            <a:r>
              <a:rPr sz="2000" spc="30" dirty="0">
                <a:latin typeface="Arial"/>
                <a:cs typeface="Arial"/>
              </a:rPr>
              <a:t>turk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to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assess</a:t>
            </a:r>
            <a:r>
              <a:rPr sz="2000" spc="-15" dirty="0">
                <a:latin typeface="Arial"/>
                <a:cs typeface="Arial"/>
              </a:rPr>
              <a:t> visualization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design.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i="1" spc="-30" dirty="0">
                <a:latin typeface="Arial"/>
                <a:cs typeface="Arial"/>
              </a:rPr>
              <a:t>CHI</a:t>
            </a:r>
            <a:r>
              <a:rPr sz="2000" i="1" dirty="0">
                <a:latin typeface="Arial"/>
                <a:cs typeface="Arial"/>
              </a:rPr>
              <a:t> 201</a:t>
            </a:r>
            <a:r>
              <a:rPr sz="2000" i="1" spc="-5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, 2010.</a:t>
            </a:r>
          </a:p>
        </p:txBody>
      </p:sp>
    </p:spTree>
    <p:extLst>
      <p:ext uri="{BB962C8B-B14F-4D97-AF65-F5344CB8AC3E}">
        <p14:creationId xmlns:p14="http://schemas.microsoft.com/office/powerpoint/2010/main" val="341833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4</a:t>
            </a:r>
            <a:r>
              <a:rPr lang="en-US" sz="4000" dirty="0" smtClean="0"/>
              <a:t>. Make important comparisons easy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5491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381000"/>
            <a:ext cx="11347704" cy="6248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Back to the 5 hypothetical candidates at 3 time points: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81200" y="6413699"/>
            <a:ext cx="2683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Walter </a:t>
            </a:r>
            <a:r>
              <a:rPr lang="en-US" sz="1400" dirty="0"/>
              <a:t>Hickey at </a:t>
            </a:r>
            <a:r>
              <a:rPr lang="en-US" sz="1400" dirty="0">
                <a:hlinkClick r:id="rId2"/>
              </a:rPr>
              <a:t>Business Insider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1" y="1143001"/>
            <a:ext cx="6105525" cy="2066925"/>
          </a:xfrm>
          <a:prstGeom prst="rect">
            <a:avLst/>
          </a:prstGeom>
        </p:spPr>
      </p:pic>
      <p:pic>
        <p:nvPicPr>
          <p:cNvPr id="13" name="Picture 2" descr="pie chart bar ch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897" y="3209926"/>
            <a:ext cx="59055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77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92024"/>
            <a:ext cx="11347704" cy="6437376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Alternative takes: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In groups;</a:t>
            </a:r>
          </a:p>
          <a:p>
            <a:pPr marL="914400" lvl="1" indent="-457200">
              <a:buAutoNum type="arabicPeriod"/>
            </a:pPr>
            <a:r>
              <a:rPr lang="en-US" sz="2000" dirty="0" smtClean="0"/>
              <a:t>What are the variables? </a:t>
            </a:r>
          </a:p>
          <a:p>
            <a:pPr marL="914400" lvl="1" indent="-457200">
              <a:buAutoNum type="arabicPeriod"/>
            </a:pPr>
            <a:r>
              <a:rPr lang="en-US" sz="2000" dirty="0" smtClean="0"/>
              <a:t>For each graph, which EPTs are used to map the variables?</a:t>
            </a:r>
          </a:p>
          <a:p>
            <a:pPr marL="914400" lvl="1" indent="-457200">
              <a:buAutoNum type="arabicPeriod"/>
            </a:pPr>
            <a:r>
              <a:rPr lang="en-US" sz="2000" dirty="0" smtClean="0"/>
              <a:t>Which graph(s) have redundant EPTs?  </a:t>
            </a:r>
            <a:endParaRPr lang="en-US" sz="2000" dirty="0"/>
          </a:p>
          <a:p>
            <a:pPr marL="914400" lvl="1" indent="-457200">
              <a:buAutoNum type="arabicPeriod"/>
            </a:pPr>
            <a:r>
              <a:rPr lang="en-US" sz="2000" dirty="0" smtClean="0"/>
              <a:t>Which graph(s) should be used to answer which candidate is doing the worst at Time B? Why?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sz="2000" dirty="0" smtClean="0"/>
              <a:t>Which graph(s) should be used to answer candidates are losing steam? Why?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sz="2000" dirty="0" smtClean="0"/>
              <a:t>Which graph(s) should be used to answer which candidate has the most momentum in the race? Why?</a:t>
            </a:r>
          </a:p>
          <a:p>
            <a:pPr marL="914400" lvl="1" indent="-457200">
              <a:buAutoNum type="arabicPeriod"/>
            </a:pPr>
            <a:endParaRPr lang="en-US" sz="2000" dirty="0" smtClean="0"/>
          </a:p>
          <a:p>
            <a:pPr marL="914400" lvl="1" indent="-457200">
              <a:buAutoNum type="arabicPeriod"/>
            </a:pPr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44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" y="835443"/>
            <a:ext cx="3273147" cy="29531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839" y="895165"/>
            <a:ext cx="3100511" cy="28336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928" y="895165"/>
            <a:ext cx="2981219" cy="275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1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92024"/>
            <a:ext cx="11347704" cy="6437376"/>
          </a:xfrm>
        </p:spPr>
        <p:txBody>
          <a:bodyPr>
            <a:noAutofit/>
          </a:bodyPr>
          <a:lstStyle/>
          <a:p>
            <a:r>
              <a:rPr lang="en-US" sz="3200" dirty="0" smtClean="0"/>
              <a:t>Given </a:t>
            </a:r>
            <a:r>
              <a:rPr lang="en-US" sz="3200" dirty="0" smtClean="0"/>
              <a:t>what you know now, revisit the two NYT </a:t>
            </a:r>
            <a:r>
              <a:rPr lang="en-US" sz="3200" dirty="0" err="1" smtClean="0"/>
              <a:t>vizzes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In groups;</a:t>
            </a:r>
          </a:p>
          <a:p>
            <a:pPr marL="914400" lvl="1" indent="-457200">
              <a:buAutoNum type="arabicPeriod"/>
            </a:pPr>
            <a:r>
              <a:rPr lang="en-US" sz="2800" dirty="0" smtClean="0"/>
              <a:t>What are the variables? </a:t>
            </a:r>
          </a:p>
          <a:p>
            <a:pPr marL="914400" lvl="1" indent="-457200">
              <a:buAutoNum type="arabicPeriod"/>
            </a:pPr>
            <a:r>
              <a:rPr lang="en-US" sz="2800" dirty="0" smtClean="0"/>
              <a:t>For each graph, which EPTs are used to map the variables?</a:t>
            </a:r>
          </a:p>
          <a:p>
            <a:pPr marL="914400" lvl="1" indent="-457200">
              <a:buAutoNum type="arabicPeriod"/>
            </a:pPr>
            <a:r>
              <a:rPr lang="en-US" sz="2800" dirty="0" smtClean="0"/>
              <a:t>Are the EPT choices appropriate?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sz="2800" dirty="0" smtClean="0"/>
              <a:t>Are the EPT choices effective?</a:t>
            </a:r>
          </a:p>
          <a:p>
            <a:pPr marL="914400" lvl="1" indent="-457200">
              <a:buAutoNum type="arabicPeriod"/>
            </a:pPr>
            <a:r>
              <a:rPr lang="en-US" sz="2800" dirty="0" smtClean="0"/>
              <a:t>Are important comparisons made easy?</a:t>
            </a:r>
          </a:p>
          <a:p>
            <a:pPr marL="914400" lvl="1" indent="-457200">
              <a:buAutoNum type="arabicPeriod"/>
            </a:pPr>
            <a:endParaRPr lang="en-US" sz="28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7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46</a:t>
            </a:fld>
            <a:endParaRPr lang="en-US"/>
          </a:p>
        </p:txBody>
      </p:sp>
      <p:sp>
        <p:nvSpPr>
          <p:cNvPr id="6" name="object 3"/>
          <p:cNvSpPr txBox="1"/>
          <p:nvPr/>
        </p:nvSpPr>
        <p:spPr>
          <a:xfrm>
            <a:off x="4279338" y="6171684"/>
            <a:ext cx="31857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/>
            <a:r>
              <a:rPr lang="en-US" sz="2400" spc="-21" dirty="0">
                <a:latin typeface="Arial"/>
                <a:cs typeface="Arial"/>
                <a:hlinkClick r:id="rId3"/>
              </a:rPr>
              <a:t>http://</a:t>
            </a:r>
            <a:r>
              <a:rPr lang="en-US" sz="2400" spc="-21" dirty="0" smtClean="0">
                <a:latin typeface="Arial"/>
                <a:cs typeface="Arial"/>
                <a:hlinkClick r:id="rId3"/>
              </a:rPr>
              <a:t>nyti.ms/2pC2HZv</a:t>
            </a:r>
            <a:r>
              <a:rPr lang="en-US" sz="2400" spc="-21" dirty="0" smtClean="0">
                <a:latin typeface="Arial"/>
                <a:cs typeface="Arial"/>
              </a:rPr>
              <a:t> 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1033561"/>
            <a:ext cx="5190690" cy="48422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57784" y="393192"/>
            <a:ext cx="9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6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863" y="1210158"/>
            <a:ext cx="7815507" cy="49837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47</a:t>
            </a:fld>
            <a:endParaRPr lang="en-US"/>
          </a:p>
        </p:txBody>
      </p:sp>
      <p:sp>
        <p:nvSpPr>
          <p:cNvPr id="6" name="object 3"/>
          <p:cNvSpPr txBox="1"/>
          <p:nvPr/>
        </p:nvSpPr>
        <p:spPr>
          <a:xfrm>
            <a:off x="4404360" y="6356350"/>
            <a:ext cx="302971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400" dirty="0">
                <a:latin typeface="Arial"/>
                <a:cs typeface="Arial"/>
                <a:hlinkClick r:id="rId3"/>
              </a:rPr>
              <a:t>http://</a:t>
            </a:r>
            <a:r>
              <a:rPr lang="en-US" sz="2400" dirty="0" smtClean="0">
                <a:latin typeface="Arial"/>
                <a:cs typeface="Arial"/>
                <a:hlinkClick r:id="rId3"/>
              </a:rPr>
              <a:t>nyti.ms/2qwlIS6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7784" y="393192"/>
            <a:ext cx="9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2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none" dirty="0" err="1" smtClean="0"/>
              <a:t>Anscombe’s</a:t>
            </a:r>
            <a:r>
              <a:rPr lang="en-US" u="none" dirty="0" smtClean="0"/>
              <a:t> Quartet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2" descr="http://strajk.me/notes/2012/the-visual-display-of-quantitative-information-by-edward-r-tufte/assets/0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3"/>
          <a:stretch/>
        </p:blipFill>
        <p:spPr bwMode="auto">
          <a:xfrm>
            <a:off x="2398776" y="1690688"/>
            <a:ext cx="6324600" cy="458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47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42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Datasaurus</a:t>
            </a:r>
            <a:r>
              <a:rPr lang="en-US" dirty="0" smtClean="0"/>
              <a:t> dozen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7552"/>
            <a:ext cx="10515600" cy="518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E(X) = 54.26; E(Y) = 47.83; SD(X) = 16.76; SD(Y) = 26.93; </a:t>
            </a:r>
            <a:r>
              <a:rPr lang="en-US" sz="2400" dirty="0" err="1" smtClean="0"/>
              <a:t>Cor</a:t>
            </a:r>
            <a:r>
              <a:rPr lang="en-US" sz="2400" dirty="0" smtClean="0"/>
              <a:t>(X,Y) = -0.06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76" y="2637258"/>
            <a:ext cx="2676525" cy="1952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0704" y="6071616"/>
            <a:ext cx="937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Justin </a:t>
            </a:r>
            <a:r>
              <a:rPr lang="en-US" dirty="0" err="1" smtClean="0"/>
              <a:t>Matejka</a:t>
            </a:r>
            <a:r>
              <a:rPr lang="en-US" dirty="0" smtClean="0"/>
              <a:t> &amp; George Fitzmaurice: </a:t>
            </a:r>
            <a:r>
              <a:rPr lang="en-US" dirty="0" smtClean="0">
                <a:hlinkClick r:id="rId3"/>
              </a:rPr>
              <a:t>https://www.autodeskresearch.com/publications/samestats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73" y="1609979"/>
            <a:ext cx="7463971" cy="419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of the following graphs,</a:t>
            </a:r>
          </a:p>
          <a:p>
            <a:pPr lvl="1"/>
            <a:r>
              <a:rPr lang="en-US" dirty="0" smtClean="0"/>
              <a:t>What are the primary messages of the visualization?</a:t>
            </a:r>
          </a:p>
          <a:p>
            <a:pPr lvl="1"/>
            <a:r>
              <a:rPr lang="en-US" dirty="0" smtClean="0"/>
              <a:t>Extract at least 3 pieces of information.</a:t>
            </a:r>
          </a:p>
          <a:p>
            <a:pPr lvl="1"/>
            <a:r>
              <a:rPr lang="en-US" dirty="0" smtClean="0"/>
              <a:t>What information is easy to extract?</a:t>
            </a:r>
          </a:p>
          <a:p>
            <a:pPr lvl="1"/>
            <a:r>
              <a:rPr lang="en-US" dirty="0" smtClean="0"/>
              <a:t>What information is difficult to extract?</a:t>
            </a:r>
          </a:p>
          <a:p>
            <a:pPr lvl="1"/>
            <a:r>
              <a:rPr lang="en-US" dirty="0" smtClean="0"/>
              <a:t>What could be done to improve the readability of the visualization?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4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8</a:t>
            </a:fld>
            <a:endParaRPr lang="en-US"/>
          </a:p>
        </p:txBody>
      </p:sp>
      <p:sp>
        <p:nvSpPr>
          <p:cNvPr id="6" name="object 3"/>
          <p:cNvSpPr txBox="1"/>
          <p:nvPr/>
        </p:nvSpPr>
        <p:spPr>
          <a:xfrm>
            <a:off x="4279338" y="6171684"/>
            <a:ext cx="31857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3"/>
            <a:r>
              <a:rPr lang="en-US" sz="2400" spc="-21" dirty="0">
                <a:latin typeface="Arial"/>
                <a:cs typeface="Arial"/>
                <a:hlinkClick r:id="rId3"/>
              </a:rPr>
              <a:t>http://</a:t>
            </a:r>
            <a:r>
              <a:rPr lang="en-US" sz="2400" spc="-21" dirty="0" smtClean="0">
                <a:latin typeface="Arial"/>
                <a:cs typeface="Arial"/>
                <a:hlinkClick r:id="rId3"/>
              </a:rPr>
              <a:t>nyti.ms/2pC2HZv</a:t>
            </a:r>
            <a:r>
              <a:rPr lang="en-US" sz="2400" spc="-21" dirty="0" smtClean="0">
                <a:latin typeface="Arial"/>
                <a:cs typeface="Arial"/>
              </a:rPr>
              <a:t> 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1033561"/>
            <a:ext cx="5190690" cy="48422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57784" y="393192"/>
            <a:ext cx="9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4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863" y="1210158"/>
            <a:ext cx="7815507" cy="49837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0A75-1353-4FD1-9402-18D25FE6440E}" type="slidenum">
              <a:rPr lang="en-US" smtClean="0"/>
              <a:t>9</a:t>
            </a:fld>
            <a:endParaRPr lang="en-US"/>
          </a:p>
        </p:txBody>
      </p:sp>
      <p:sp>
        <p:nvSpPr>
          <p:cNvPr id="6" name="object 3"/>
          <p:cNvSpPr txBox="1"/>
          <p:nvPr/>
        </p:nvSpPr>
        <p:spPr>
          <a:xfrm>
            <a:off x="4404360" y="6356350"/>
            <a:ext cx="302971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400" dirty="0">
                <a:latin typeface="Arial"/>
                <a:cs typeface="Arial"/>
                <a:hlinkClick r:id="rId3"/>
              </a:rPr>
              <a:t>http://</a:t>
            </a:r>
            <a:r>
              <a:rPr lang="en-US" sz="2400" dirty="0" smtClean="0">
                <a:latin typeface="Arial"/>
                <a:cs typeface="Arial"/>
                <a:hlinkClick r:id="rId3"/>
              </a:rPr>
              <a:t>nyti.ms/2qwlIS6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7784" y="393192"/>
            <a:ext cx="9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1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874</Words>
  <Application>Microsoft Office PowerPoint</Application>
  <PresentationFormat>Widescreen</PresentationFormat>
  <Paragraphs>248</Paragraphs>
  <Slides>47</Slides>
  <Notes>17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Why visualize?</vt:lpstr>
      <vt:lpstr>PowerPoint Presentation</vt:lpstr>
      <vt:lpstr>PowerPoint Presentation</vt:lpstr>
      <vt:lpstr>Anscombe’s Quartet</vt:lpstr>
      <vt:lpstr>Anscombe’s Quartet</vt:lpstr>
      <vt:lpstr>Datasaurus dozen</vt:lpstr>
      <vt:lpstr>PowerPoint Presentation</vt:lpstr>
      <vt:lpstr>PowerPoint Presentation</vt:lpstr>
      <vt:lpstr>PowerPoint Presentation</vt:lpstr>
      <vt:lpstr>Principles of effective data visualization</vt:lpstr>
      <vt:lpstr>1. Understand how we perceive differences</vt:lpstr>
      <vt:lpstr>PowerPoint Presentation</vt:lpstr>
      <vt:lpstr>Elementary Perceptual Tasks (EPTs)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Issues with HSV</vt:lpstr>
      <vt:lpstr>Hue Chroma Luminance</vt:lpstr>
      <vt:lpstr>2. Match EPTs to data type (quantitative, ordinal, nominal) </vt:lpstr>
      <vt:lpstr>PowerPoint Presentation</vt:lpstr>
      <vt:lpstr>PowerPoint Presentation</vt:lpstr>
      <vt:lpstr>PowerPoint Presentation</vt:lpstr>
      <vt:lpstr>3. Exploit our most efficient 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Make important comparisons easy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data visualization</dc:title>
  <dc:creator>Bergen, Silas R</dc:creator>
  <cp:lastModifiedBy>Bergen, Silas R</cp:lastModifiedBy>
  <cp:revision>15</cp:revision>
  <dcterms:created xsi:type="dcterms:W3CDTF">2017-05-11T14:21:26Z</dcterms:created>
  <dcterms:modified xsi:type="dcterms:W3CDTF">2017-05-11T17:00:08Z</dcterms:modified>
</cp:coreProperties>
</file>