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86386" autoAdjust="0"/>
  </p:normalViewPr>
  <p:slideViewPr>
    <p:cSldViewPr snapToGrid="0">
      <p:cViewPr varScale="1">
        <p:scale>
          <a:sx n="108" d="100"/>
          <a:sy n="108" d="100"/>
        </p:scale>
        <p:origin x="108" y="174"/>
      </p:cViewPr>
      <p:guideLst/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3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0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DEB6-C9B4-42B2-9A1A-80032F663745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Tableau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384" y="3602038"/>
            <a:ext cx="10488168" cy="1655762"/>
          </a:xfrm>
        </p:spPr>
        <p:txBody>
          <a:bodyPr/>
          <a:lstStyle/>
          <a:p>
            <a:r>
              <a:rPr lang="en-US" sz="2000" b="1" dirty="0" smtClean="0"/>
              <a:t>USCOTS 2017 workshop: </a:t>
            </a:r>
            <a:r>
              <a:rPr lang="en-US" sz="2000" b="1" dirty="0"/>
              <a:t>web scraping and data visualization with Python and Tableau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95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Note some fields not in the original data set: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7476" y="1166949"/>
            <a:ext cx="9999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Measure </a:t>
            </a:r>
            <a:r>
              <a:rPr lang="en-US" sz="2400" i="1" dirty="0" smtClean="0"/>
              <a:t>Names</a:t>
            </a:r>
            <a:r>
              <a:rPr lang="en-US" sz="2400" dirty="0" smtClean="0"/>
              <a:t>:  </a:t>
            </a:r>
            <a:r>
              <a:rPr lang="en-US" sz="2400" dirty="0"/>
              <a:t>Contains all the field names of the measures.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Vector </a:t>
            </a:r>
            <a:r>
              <a:rPr lang="en-US" sz="2400" dirty="0"/>
              <a:t>of strings, containing all the names of the </a:t>
            </a:r>
            <a:r>
              <a:rPr lang="en-US" sz="2400" dirty="0" smtClean="0"/>
              <a:t>measures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this case, </a:t>
            </a:r>
            <a:r>
              <a:rPr lang="en-US" sz="2400" i="1" dirty="0" smtClean="0"/>
              <a:t>Measure Names</a:t>
            </a:r>
            <a:r>
              <a:rPr lang="en-US" sz="2400" dirty="0" smtClean="0"/>
              <a:t> contains the 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Number </a:t>
            </a:r>
            <a:r>
              <a:rPr lang="en-US" sz="2400" i="1" dirty="0"/>
              <a:t>of </a:t>
            </a:r>
            <a:r>
              <a:rPr lang="en-US" sz="2400" i="1" dirty="0" smtClean="0"/>
              <a:t>Records</a:t>
            </a:r>
            <a:r>
              <a:rPr lang="en-US" sz="2400" dirty="0" smtClean="0"/>
              <a:t>: Essentially a column </a:t>
            </a:r>
            <a:r>
              <a:rPr lang="en-US" sz="2400" dirty="0"/>
              <a:t>of 1’s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Very useful for counting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Measure </a:t>
            </a:r>
            <a:r>
              <a:rPr lang="en-US" sz="2400" i="1" dirty="0" smtClean="0"/>
              <a:t>Values</a:t>
            </a:r>
            <a:r>
              <a:rPr lang="en-US" sz="2400" dirty="0" smtClean="0"/>
              <a:t>: All </a:t>
            </a:r>
            <a:r>
              <a:rPr lang="en-US" sz="2400" dirty="0"/>
              <a:t>the numeric values of all measures. 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 </a:t>
            </a:r>
            <a:r>
              <a:rPr lang="en-US" sz="2400" dirty="0"/>
              <a:t>long vector, with all </a:t>
            </a:r>
            <a:r>
              <a:rPr lang="en-US" sz="2400" dirty="0" smtClean="0"/>
              <a:t>data values of measures </a:t>
            </a:r>
            <a:r>
              <a:rPr lang="en-US" sz="2400" dirty="0"/>
              <a:t>in the data </a:t>
            </a:r>
            <a:r>
              <a:rPr lang="en-US" sz="2400" dirty="0" smtClean="0"/>
              <a:t>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Useful for blending </a:t>
            </a:r>
            <a:r>
              <a:rPr lang="en-US" sz="2400" dirty="0"/>
              <a:t>multiple fields in the same </a:t>
            </a:r>
            <a:r>
              <a:rPr lang="en-US" sz="2400" dirty="0" smtClean="0"/>
              <a:t>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Latitude, Longitude: automatically generated if there is a geographic field (Country, here)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7" r="87821"/>
          <a:stretch/>
        </p:blipFill>
        <p:spPr>
          <a:xfrm>
            <a:off x="574834" y="664323"/>
            <a:ext cx="1244821" cy="60265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0079" y="5837929"/>
            <a:ext cx="1179575" cy="5278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78" y="5240815"/>
            <a:ext cx="1179575" cy="2133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Tableau is </a:t>
            </a:r>
            <a:r>
              <a:rPr lang="en-US" sz="2400" u="sng" dirty="0" smtClean="0"/>
              <a:t>usually</a:t>
            </a:r>
            <a:r>
              <a:rPr lang="en-US" sz="2400" dirty="0" smtClean="0"/>
              <a:t> good at guessing whether fields should be discrete or continuous</a:t>
            </a:r>
          </a:p>
          <a:p>
            <a:pPr lvl="0"/>
            <a:r>
              <a:rPr lang="en-US" sz="2400" dirty="0" smtClean="0"/>
              <a:t> All the ‘quantitative’ fields in the .csv file contained NAs, which were interpreted as strings </a:t>
            </a:r>
            <a:endParaRPr lang="en-US" sz="2400" dirty="0">
              <a:sym typeface="Wingdings" panose="05000000000000000000" pitchFamily="2" charset="2"/>
            </a:endParaRPr>
          </a:p>
          <a:p>
            <a:pPr lvl="0"/>
            <a:r>
              <a:rPr lang="en-US" sz="2400" dirty="0" smtClean="0">
                <a:sym typeface="Wingdings" panose="05000000000000000000" pitchFamily="2" charset="2"/>
              </a:rPr>
              <a:t>Change these to decimals, then to continuous, by highlighting and right-clicking:</a:t>
            </a:r>
            <a:endParaRPr lang="en-US" sz="2400" dirty="0" smtClean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1" t="13422" r="74705" b="24071"/>
          <a:stretch/>
        </p:blipFill>
        <p:spPr>
          <a:xfrm>
            <a:off x="2388537" y="1988597"/>
            <a:ext cx="2450236" cy="3852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80098" b="22693"/>
          <a:stretch/>
        </p:blipFill>
        <p:spPr>
          <a:xfrm>
            <a:off x="6009607" y="1873189"/>
            <a:ext cx="1740597" cy="42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Note how this changes the way the missing values are interpreted, and format of decimals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960" y="852256"/>
            <a:ext cx="8118655" cy="2748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61" y="3642142"/>
            <a:ext cx="8340595" cy="321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12" y="1526960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as discrete strings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12" y="4880739"/>
            <a:ext cx="3177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as continuous </a:t>
            </a:r>
            <a:r>
              <a:rPr lang="en-US" dirty="0" smtClean="0"/>
              <a:t>decimals</a:t>
            </a:r>
          </a:p>
          <a:p>
            <a:r>
              <a:rPr lang="en-US" dirty="0" smtClean="0"/>
              <a:t>(NAs appropriately recognized as such)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7126" y="1711626"/>
            <a:ext cx="4294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45063" y="5065120"/>
            <a:ext cx="261897" cy="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078992"/>
            <a:ext cx="11667744" cy="5097971"/>
          </a:xfrm>
        </p:spPr>
        <p:txBody>
          <a:bodyPr>
            <a:normAutofit/>
          </a:bodyPr>
          <a:lstStyle/>
          <a:p>
            <a:r>
              <a:rPr lang="en-US" dirty="0" smtClean="0"/>
              <a:t>Save this workbook for later…we’ll come back to it!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b="1" i="1" dirty="0"/>
              <a:t>Why Tableau?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 can connect to a variety of data sources </a:t>
            </a:r>
            <a:endParaRPr lang="en-US" dirty="0" smtClean="0"/>
          </a:p>
          <a:p>
            <a:pPr lvl="1"/>
            <a:r>
              <a:rPr lang="en-US" dirty="0" smtClean="0"/>
              <a:t>Local Excel, csv, tab-delimited data files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servers</a:t>
            </a:r>
            <a:endParaRPr lang="en-US" dirty="0"/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files including R, SAS, and SPSS data </a:t>
            </a:r>
            <a:r>
              <a:rPr lang="en-US" dirty="0" smtClean="0"/>
              <a:t>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facilitates interactive data exploration and </a:t>
            </a:r>
            <a:r>
              <a:rPr lang="en-US" dirty="0" smtClean="0"/>
              <a:t>visualizations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requires very little programming knowledge (none if you are using basic functionalities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Visualizations can be “published” online and shared via blogs or other </a:t>
            </a:r>
            <a:r>
              <a:rPr lang="en-US" dirty="0" smtClean="0"/>
              <a:t>websites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Tableau Public</a:t>
            </a:r>
          </a:p>
          <a:p>
            <a:pPr lvl="1"/>
            <a:r>
              <a:rPr lang="en-US" dirty="0" smtClean="0"/>
              <a:t>Free!</a:t>
            </a:r>
          </a:p>
          <a:p>
            <a:pPr lvl="1"/>
            <a:r>
              <a:rPr lang="en-US" dirty="0" smtClean="0"/>
              <a:t>Workbooks </a:t>
            </a:r>
            <a:r>
              <a:rPr lang="en-US" dirty="0"/>
              <a:t>are saved on Tableau Public’s server rather than </a:t>
            </a:r>
            <a:r>
              <a:rPr lang="en-US" dirty="0" smtClean="0"/>
              <a:t>locally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Tableau Desktop</a:t>
            </a:r>
          </a:p>
          <a:p>
            <a:pPr lvl="1"/>
            <a:r>
              <a:rPr lang="en-US" dirty="0" smtClean="0"/>
              <a:t>Can save workbooks </a:t>
            </a:r>
            <a:r>
              <a:rPr lang="en-US" dirty="0"/>
              <a:t>locally</a:t>
            </a:r>
          </a:p>
          <a:p>
            <a:pPr lvl="1"/>
            <a:r>
              <a:rPr lang="en-US" dirty="0" smtClean="0"/>
              <a:t>More available data sources</a:t>
            </a:r>
            <a:endParaRPr lang="en-US" dirty="0"/>
          </a:p>
          <a:p>
            <a:pPr lvl="1"/>
            <a:r>
              <a:rPr lang="en-US" dirty="0" smtClean="0"/>
              <a:t>Expensive in general, but free to faculty/students of accredited universities</a:t>
            </a:r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dirty="0" smtClean="0"/>
              <a:t>What Tableau is NOT….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data management </a:t>
            </a:r>
            <a:r>
              <a:rPr lang="en-US" dirty="0" smtClean="0"/>
              <a:t>tool!  Essentially limited to…</a:t>
            </a:r>
          </a:p>
          <a:p>
            <a:pPr lvl="1"/>
            <a:r>
              <a:rPr lang="en-US" dirty="0" smtClean="0"/>
              <a:t>New variable creation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endParaRPr lang="en-US" dirty="0"/>
          </a:p>
          <a:p>
            <a:r>
              <a:rPr lang="en-US" dirty="0" smtClean="0"/>
              <a:t>R</a:t>
            </a:r>
            <a:r>
              <a:rPr lang="en-US" dirty="0"/>
              <a:t>, Python, </a:t>
            </a:r>
            <a:r>
              <a:rPr lang="en-US" dirty="0" smtClean="0"/>
              <a:t>JMP </a:t>
            </a:r>
            <a:r>
              <a:rPr lang="en-US" dirty="0"/>
              <a:t>are much better </a:t>
            </a:r>
            <a:r>
              <a:rPr lang="en-US" dirty="0" smtClean="0"/>
              <a:t>for heavy  ‘data wrangling’ </a:t>
            </a:r>
          </a:p>
          <a:p>
            <a:pPr lvl="1"/>
            <a:r>
              <a:rPr lang="en-US" dirty="0" smtClean="0"/>
              <a:t>Reshaping (wide to long to wide)</a:t>
            </a:r>
          </a:p>
          <a:p>
            <a:pPr lvl="1"/>
            <a:r>
              <a:rPr lang="en-US" dirty="0" smtClean="0"/>
              <a:t>Complicated aggregation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 your heavy-duty cleaning outside Tableau; save to .csv or data file of choice 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266"/>
            <a:ext cx="10515600" cy="713867"/>
          </a:xfrm>
        </p:spPr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1158728" cy="5097971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first time you open Tableau, you will see the “Home Page”: </a:t>
            </a:r>
          </a:p>
          <a:p>
            <a:r>
              <a:rPr lang="en-US" sz="2400" dirty="0"/>
              <a:t>Connect to the WorldBankIndicators.csv file, by clicking on the “Text File” option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003170"/>
            <a:ext cx="9829800" cy="4534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5840" y="3399377"/>
            <a:ext cx="822960" cy="228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009" y="5020056"/>
            <a:ext cx="1186891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The data file you are currently connected to.  </a:t>
            </a:r>
            <a:r>
              <a:rPr lang="en-US" dirty="0" smtClean="0"/>
              <a:t>Click </a:t>
            </a:r>
            <a:r>
              <a:rPr lang="en-US" dirty="0"/>
              <a:t>to rename it within Tableau.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 sheets in the same working directory of the same file extension.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also where names of multiple sheets will show up, </a:t>
            </a:r>
            <a:r>
              <a:rPr lang="en-US" dirty="0" smtClean="0"/>
              <a:t>if </a:t>
            </a:r>
            <a:r>
              <a:rPr lang="en-US" dirty="0"/>
              <a:t>you connect to an Excel file with multiple tabs.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data sheets you want to visualize: you can click-and-drag sheets from “2” into this </a:t>
            </a:r>
            <a:r>
              <a:rPr lang="en-US" dirty="0" smtClean="0"/>
              <a:t>space to link </a:t>
            </a:r>
            <a:r>
              <a:rPr lang="en-US" dirty="0"/>
              <a:t>multiple data </a:t>
            </a:r>
            <a:r>
              <a:rPr lang="en-US" dirty="0" smtClean="0"/>
              <a:t>sources.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view of your data.</a:t>
            </a:r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16" y="365759"/>
            <a:ext cx="7078883" cy="43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Click on “Sheet 1”: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39" y="870011"/>
            <a:ext cx="8896521" cy="55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234266"/>
            <a:ext cx="11024616" cy="713867"/>
          </a:xfrm>
        </p:spPr>
        <p:txBody>
          <a:bodyPr/>
          <a:lstStyle/>
          <a:p>
            <a:r>
              <a:rPr lang="en-US" dirty="0" smtClean="0"/>
              <a:t>Tableau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078992"/>
            <a:ext cx="11667744" cy="5097971"/>
          </a:xfrm>
        </p:spPr>
        <p:txBody>
          <a:bodyPr>
            <a:normAutofit/>
          </a:bodyPr>
          <a:lstStyle/>
          <a:p>
            <a:r>
              <a:rPr lang="en-US" dirty="0" smtClean="0"/>
              <a:t>Fields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I.e., “variables”; “data columns”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Axes are determined by whether fields are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Continuous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Aka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Quantitative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dirty="0"/>
              <a:t> fields </a:t>
            </a:r>
            <a:r>
              <a:rPr lang="en-US" dirty="0" smtClean="0"/>
              <a:t>create headers, </a:t>
            </a:r>
            <a:r>
              <a:rPr lang="en-US" dirty="0"/>
              <a:t>or </a:t>
            </a:r>
            <a:r>
              <a:rPr lang="en-US" i="1" dirty="0" smtClean="0"/>
              <a:t>discrete </a:t>
            </a:r>
            <a:r>
              <a:rPr lang="en-US" dirty="0" smtClean="0"/>
              <a:t>bins.  Blue pills.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</a:t>
            </a:r>
            <a:r>
              <a:rPr lang="en-US" dirty="0"/>
              <a:t> fields </a:t>
            </a:r>
            <a:r>
              <a:rPr lang="en-US" dirty="0" smtClean="0"/>
              <a:t>create </a:t>
            </a:r>
            <a:r>
              <a:rPr lang="en-US" i="1" dirty="0" smtClean="0"/>
              <a:t>continuous</a:t>
            </a:r>
            <a:r>
              <a:rPr lang="en-US" dirty="0" smtClean="0"/>
              <a:t> AXES.  Green pills</a:t>
            </a:r>
          </a:p>
          <a:p>
            <a:pPr lvl="1"/>
            <a:endParaRPr lang="en-US" dirty="0"/>
          </a:p>
          <a:p>
            <a:r>
              <a:rPr lang="en-US" dirty="0" smtClean="0"/>
              <a:t> Aggregation determined by whether fields are MEASURES or DIMENSIONS</a:t>
            </a:r>
          </a:p>
          <a:p>
            <a:pPr lvl="1"/>
            <a:r>
              <a:rPr lang="en-US" dirty="0" smtClean="0"/>
              <a:t>Dimensions by default </a:t>
            </a:r>
            <a:r>
              <a:rPr lang="en-US" dirty="0"/>
              <a:t>are NOT </a:t>
            </a:r>
            <a:r>
              <a:rPr lang="en-US" dirty="0" smtClean="0"/>
              <a:t>AGGREGATED</a:t>
            </a:r>
            <a:endParaRPr lang="en-US" dirty="0"/>
          </a:p>
          <a:p>
            <a:pPr lvl="1"/>
            <a:r>
              <a:rPr lang="en-US" dirty="0"/>
              <a:t>Measures </a:t>
            </a:r>
            <a:r>
              <a:rPr lang="en-US" dirty="0" smtClean="0"/>
              <a:t>by </a:t>
            </a:r>
            <a:r>
              <a:rPr lang="en-US" dirty="0"/>
              <a:t>default are AGGREGATED </a:t>
            </a:r>
            <a:r>
              <a:rPr lang="en-US" dirty="0" smtClean="0"/>
              <a:t>(</a:t>
            </a:r>
            <a:r>
              <a:rPr lang="en-US" dirty="0"/>
              <a:t>summed, </a:t>
            </a:r>
            <a:r>
              <a:rPr lang="en-US" dirty="0" smtClean="0"/>
              <a:t>averaged, etc.)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0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Back to the view: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" y="993203"/>
            <a:ext cx="7415784" cy="4364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1775" y="993203"/>
            <a:ext cx="46451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All the dimensions in the data set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All the measures in the data set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Columns and Rows shelves: </a:t>
            </a:r>
            <a:r>
              <a:rPr lang="en-US" dirty="0" smtClean="0"/>
              <a:t>controls </a:t>
            </a:r>
            <a:r>
              <a:rPr lang="en-US" dirty="0"/>
              <a:t>grouping (for Dimensions) and axes (for Measures).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“canvas”, where visualizations appear.  You can drag variables here instead of the Columns and Rows shelves.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Marks card: this controls colors, shapes, sizes, labels, etc.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Filters shelf: filter visualizations </a:t>
            </a:r>
            <a:r>
              <a:rPr lang="en-US" dirty="0" smtClean="0"/>
              <a:t>by field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Pages shelf: filters by </a:t>
            </a:r>
            <a:r>
              <a:rPr lang="en-US" dirty="0" smtClean="0"/>
              <a:t>animating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“Show Me” card: this is kind of like a “shortcut” card, and allows you to view available visualizations for selected fields.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All Worksheets, Dashboards, and Stories currently in use; and buttons for new Worksheets/Dashboards/Stories.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0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705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Introduction to Tableau </vt:lpstr>
      <vt:lpstr>Why Tableau?</vt:lpstr>
      <vt:lpstr>Versions</vt:lpstr>
      <vt:lpstr>What Tableau is NOT….</vt:lpstr>
      <vt:lpstr>Let’s get started!</vt:lpstr>
      <vt:lpstr>PowerPoint Presentation</vt:lpstr>
      <vt:lpstr>PowerPoint Presentation</vt:lpstr>
      <vt:lpstr>Tableau vocabulary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Bergen, Silas R</dc:creator>
  <cp:lastModifiedBy>Bergen, Silas R</cp:lastModifiedBy>
  <cp:revision>9</cp:revision>
  <dcterms:created xsi:type="dcterms:W3CDTF">2017-05-06T14:25:45Z</dcterms:created>
  <dcterms:modified xsi:type="dcterms:W3CDTF">2017-05-12T20:51:22Z</dcterms:modified>
</cp:coreProperties>
</file>