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27" r:id="rId3"/>
    <p:sldId id="386" r:id="rId4"/>
    <p:sldId id="388" r:id="rId5"/>
    <p:sldId id="389" r:id="rId6"/>
    <p:sldId id="390" r:id="rId7"/>
    <p:sldId id="423" r:id="rId8"/>
    <p:sldId id="426" r:id="rId9"/>
    <p:sldId id="439" r:id="rId10"/>
    <p:sldId id="415" r:id="rId11"/>
    <p:sldId id="327" r:id="rId12"/>
    <p:sldId id="328" r:id="rId13"/>
    <p:sldId id="367" r:id="rId14"/>
    <p:sldId id="326" r:id="rId15"/>
    <p:sldId id="382" r:id="rId16"/>
    <p:sldId id="329" r:id="rId17"/>
    <p:sldId id="330" r:id="rId18"/>
    <p:sldId id="332" r:id="rId19"/>
    <p:sldId id="333" r:id="rId20"/>
    <p:sldId id="334" r:id="rId21"/>
    <p:sldId id="335" r:id="rId22"/>
    <p:sldId id="336" r:id="rId23"/>
    <p:sldId id="342" r:id="rId24"/>
    <p:sldId id="344" r:id="rId25"/>
    <p:sldId id="343" r:id="rId26"/>
    <p:sldId id="428" r:id="rId27"/>
    <p:sldId id="377" r:id="rId28"/>
    <p:sldId id="380" r:id="rId29"/>
    <p:sldId id="440" r:id="rId30"/>
    <p:sldId id="424" r:id="rId31"/>
    <p:sldId id="441" r:id="rId32"/>
    <p:sldId id="442" r:id="rId33"/>
    <p:sldId id="443" r:id="rId34"/>
    <p:sldId id="429" r:id="rId35"/>
    <p:sldId id="430" r:id="rId36"/>
    <p:sldId id="431" r:id="rId37"/>
    <p:sldId id="446" r:id="rId38"/>
    <p:sldId id="447" r:id="rId39"/>
    <p:sldId id="265" r:id="rId40"/>
    <p:sldId id="268" r:id="rId41"/>
    <p:sldId id="267" r:id="rId42"/>
    <p:sldId id="262" r:id="rId43"/>
    <p:sldId id="261" r:id="rId44"/>
    <p:sldId id="264" r:id="rId45"/>
    <p:sldId id="270" r:id="rId46"/>
    <p:sldId id="257" r:id="rId47"/>
    <p:sldId id="259" r:id="rId48"/>
    <p:sldId id="269" r:id="rId49"/>
    <p:sldId id="44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n, Silas R" initials="BSR" lastIdx="1" clrIdx="0">
    <p:extLst>
      <p:ext uri="{19B8F6BF-5375-455C-9EA6-DF929625EA0E}">
        <p15:presenceInfo xmlns:p15="http://schemas.microsoft.com/office/powerpoint/2012/main" userId="S::rt1875bv@minnstate.edu::d9b67d49-9f9b-46b9-baaf-d00eab408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E79A7"/>
    <a:srgbClr val="E15759"/>
    <a:srgbClr val="F4B18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78" d="100"/>
          <a:sy n="78" d="100"/>
        </p:scale>
        <p:origin x="12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63606-5321-4B15-B6E1-7648CC79B382}"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A89B0-4484-4942-864F-1174DA4A1E13}" type="slidenum">
              <a:rPr lang="en-US" smtClean="0"/>
              <a:t>‹#›</a:t>
            </a:fld>
            <a:endParaRPr lang="en-US"/>
          </a:p>
        </p:txBody>
      </p:sp>
    </p:spTree>
    <p:extLst>
      <p:ext uri="{BB962C8B-B14F-4D97-AF65-F5344CB8AC3E}">
        <p14:creationId xmlns:p14="http://schemas.microsoft.com/office/powerpoint/2010/main" val="159951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23</a:t>
            </a:fld>
            <a:endParaRPr lang="en-US"/>
          </a:p>
        </p:txBody>
      </p:sp>
    </p:spTree>
    <p:extLst>
      <p:ext uri="{BB962C8B-B14F-4D97-AF65-F5344CB8AC3E}">
        <p14:creationId xmlns:p14="http://schemas.microsoft.com/office/powerpoint/2010/main" val="165026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Left/right</a:t>
            </a:r>
          </a:p>
          <a:p>
            <a:r>
              <a:rPr lang="en-US" dirty="0"/>
              <a:t>Within left: columns; within right: rows</a:t>
            </a:r>
          </a:p>
        </p:txBody>
      </p:sp>
      <p:sp>
        <p:nvSpPr>
          <p:cNvPr id="4" name="Slide Number Placeholder 3"/>
          <p:cNvSpPr>
            <a:spLocks noGrp="1"/>
          </p:cNvSpPr>
          <p:nvPr>
            <p:ph type="sldNum" sz="quarter" idx="5"/>
          </p:nvPr>
        </p:nvSpPr>
        <p:spPr/>
        <p:txBody>
          <a:bodyPr/>
          <a:lstStyle/>
          <a:p>
            <a:fld id="{9EE9EB66-32E9-496F-8812-FCB09C43DA10}" type="slidenum">
              <a:rPr lang="en-US" smtClean="0"/>
              <a:t>24</a:t>
            </a:fld>
            <a:endParaRPr lang="en-US"/>
          </a:p>
        </p:txBody>
      </p:sp>
    </p:spTree>
    <p:extLst>
      <p:ext uri="{BB962C8B-B14F-4D97-AF65-F5344CB8AC3E}">
        <p14:creationId xmlns:p14="http://schemas.microsoft.com/office/powerpoint/2010/main" val="55803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6775-40F4-4775-81A6-71046781A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5849D-D030-4CC8-B820-77381F8D6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F6E7C3-47C0-448C-A7AD-3B111C7FAB8A}"/>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3A907283-F3F5-462A-A839-E8AC1A0BA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AAF66-61F5-4547-8B72-AB7A5BCA08A1}"/>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72429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7CCF-3EFF-4206-B1BD-17328492F6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94940-DE43-4DE3-BE23-BE178811D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1173-9200-4BB6-9F79-B3F76FD2D8A0}"/>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218A4B57-A36C-4CFC-B32D-18CAC9D9C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0599D-6070-4D17-B6B1-00605A505F1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0904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F1F08-B55F-45AE-BD43-BAED159B97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2013-24B2-4209-96BA-20E055F00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C8649-45E5-4BFC-AF75-E7999B49A918}"/>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6157F64A-B0CC-414D-8B80-7EE1350DD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2DC4F-F522-4109-85CA-55DA4EDD7EF0}"/>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1130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E3AB-D006-4ABE-9A97-5BE9E8B9B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7AF3E-C825-4CE0-9685-8466FAC5A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F7670-2D5E-4126-B136-D0028E83E9B8}"/>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E3C6CE20-1A5F-47B8-89CD-ECA166E9F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D7B9A-7ED3-4032-AD9D-B812BE7E341A}"/>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5530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57AF-0E23-46D6-88A8-C47B1013C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AB38D-1DB3-4018-808F-F9169E6C2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8BA7B-EB2C-4E7C-8693-2F8126B242EF}"/>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4B391760-3276-4A66-B5D9-9D3C08D72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CE9E0-5433-4103-9A63-1B02F734FB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3748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B809-5F02-4F03-A2CD-51BD00EB5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BA70B-699C-4160-AAF3-7351D1156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1005B-6C85-4EC4-A18C-6B472D2DB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54E1FE-10A4-4EFF-8FF9-A2A42E9B99BC}"/>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6" name="Footer Placeholder 5">
            <a:extLst>
              <a:ext uri="{FF2B5EF4-FFF2-40B4-BE49-F238E27FC236}">
                <a16:creationId xmlns:a16="http://schemas.microsoft.com/office/drawing/2014/main" id="{B5E227EF-AEA2-4BC8-9B8E-0E77A7389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A116-AA47-4358-A481-E87DEE93C52E}"/>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10250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8AA-99B3-4CAF-85E0-EDE92B374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2E0D1-CFE0-4309-ADCB-20D8E1DBC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7BA13-373A-422A-890C-27404A878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69DD8-774E-4081-96EE-35D7353BD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F3041-8E94-4723-A668-91C480920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C5F21-04DC-4FCF-9600-9542FBA5E9F2}"/>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8" name="Footer Placeholder 7">
            <a:extLst>
              <a:ext uri="{FF2B5EF4-FFF2-40B4-BE49-F238E27FC236}">
                <a16:creationId xmlns:a16="http://schemas.microsoft.com/office/drawing/2014/main" id="{AC694CE0-DD1B-4159-8739-B3F9D3D77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93823-85AB-4B50-BE1E-408900E80952}"/>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22665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CED8-4418-41EB-BDDB-0C4BBEB1F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D56FD4-1C04-4280-AEE0-67AF8F291EAC}"/>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4" name="Footer Placeholder 3">
            <a:extLst>
              <a:ext uri="{FF2B5EF4-FFF2-40B4-BE49-F238E27FC236}">
                <a16:creationId xmlns:a16="http://schemas.microsoft.com/office/drawing/2014/main" id="{87EDDF1E-82B5-42C9-8235-92D42A06D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84F38-F556-4CBE-8CF3-C6493E8E1A57}"/>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186338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AD7B-C81A-4F97-BC1B-ACB8A16CB6A0}"/>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3" name="Footer Placeholder 2">
            <a:extLst>
              <a:ext uri="{FF2B5EF4-FFF2-40B4-BE49-F238E27FC236}">
                <a16:creationId xmlns:a16="http://schemas.microsoft.com/office/drawing/2014/main" id="{B4FC98CA-CAF3-4896-BF98-8349D7C78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2DF0E7-CBDC-47EB-9D0C-AA8A1C44A305}"/>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240414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6C7B-C17D-4BED-8553-967A6B572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77C7F-15AA-4AD4-88BD-608CB17E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48B0A-9C4F-4D49-BD87-AD38F6A69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2DB84-5AB1-44C9-86B4-CAC7C42E1B21}"/>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6" name="Footer Placeholder 5">
            <a:extLst>
              <a:ext uri="{FF2B5EF4-FFF2-40B4-BE49-F238E27FC236}">
                <a16:creationId xmlns:a16="http://schemas.microsoft.com/office/drawing/2014/main" id="{E7F74E4D-E9E7-4148-975D-2A5BDEB0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09552-5178-477D-8CFD-A3810C75E87B}"/>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366841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5DC4-9306-4C74-BE16-06B2E002D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3E2F6-AB9B-47CA-91E3-886A9C36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381B4-2B89-445C-B438-7F3166EC4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DB3D3-74E8-4884-AA25-20D0B047A36A}"/>
              </a:ext>
            </a:extLst>
          </p:cNvPr>
          <p:cNvSpPr>
            <a:spLocks noGrp="1"/>
          </p:cNvSpPr>
          <p:nvPr>
            <p:ph type="dt" sz="half" idx="10"/>
          </p:nvPr>
        </p:nvSpPr>
        <p:spPr/>
        <p:txBody>
          <a:bodyPr/>
          <a:lstStyle/>
          <a:p>
            <a:fld id="{89AA8F6E-F394-460E-A7CA-A9FEBA82B3BA}" type="datetimeFigureOut">
              <a:rPr lang="en-US" smtClean="0"/>
              <a:t>5/30/2023</a:t>
            </a:fld>
            <a:endParaRPr lang="en-US"/>
          </a:p>
        </p:txBody>
      </p:sp>
      <p:sp>
        <p:nvSpPr>
          <p:cNvPr id="6" name="Footer Placeholder 5">
            <a:extLst>
              <a:ext uri="{FF2B5EF4-FFF2-40B4-BE49-F238E27FC236}">
                <a16:creationId xmlns:a16="http://schemas.microsoft.com/office/drawing/2014/main" id="{D53709D8-4A95-4881-A438-A86364E33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003C8-4157-4594-BC44-363E4054E029}"/>
              </a:ext>
            </a:extLst>
          </p:cNvPr>
          <p:cNvSpPr>
            <a:spLocks noGrp="1"/>
          </p:cNvSpPr>
          <p:nvPr>
            <p:ph type="sldNum" sz="quarter" idx="12"/>
          </p:nvPr>
        </p:nvSpPr>
        <p:spPr/>
        <p:txBody>
          <a:bodyPr/>
          <a:lstStyle/>
          <a:p>
            <a:fld id="{321EEC1E-E80D-47FB-995B-9B747F35667C}" type="slidenum">
              <a:rPr lang="en-US" smtClean="0"/>
              <a:t>‹#›</a:t>
            </a:fld>
            <a:endParaRPr lang="en-US"/>
          </a:p>
        </p:txBody>
      </p:sp>
    </p:spTree>
    <p:extLst>
      <p:ext uri="{BB962C8B-B14F-4D97-AF65-F5344CB8AC3E}">
        <p14:creationId xmlns:p14="http://schemas.microsoft.com/office/powerpoint/2010/main" val="85868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3FC86-F124-4DE4-AEB0-AF0170255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BD084-9A0B-41D2-9B81-6176EB1A6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11B1-84CA-4722-8C7A-12F86A0E3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F6E-F394-460E-A7CA-A9FEBA82B3BA}" type="datetimeFigureOut">
              <a:rPr lang="en-US" smtClean="0"/>
              <a:t>5/30/2023</a:t>
            </a:fld>
            <a:endParaRPr lang="en-US"/>
          </a:p>
        </p:txBody>
      </p:sp>
      <p:sp>
        <p:nvSpPr>
          <p:cNvPr id="5" name="Footer Placeholder 4">
            <a:extLst>
              <a:ext uri="{FF2B5EF4-FFF2-40B4-BE49-F238E27FC236}">
                <a16:creationId xmlns:a16="http://schemas.microsoft.com/office/drawing/2014/main" id="{D9344C55-4A16-431F-BA2E-7AC71D0FA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FC6B5B-DC76-42C2-B12A-969427AC8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EEC1E-E80D-47FB-995B-9B747F35667C}" type="slidenum">
              <a:rPr lang="en-US" smtClean="0"/>
              <a:t>‹#›</a:t>
            </a:fld>
            <a:endParaRPr lang="en-US"/>
          </a:p>
        </p:txBody>
      </p:sp>
    </p:spTree>
    <p:extLst>
      <p:ext uri="{BB962C8B-B14F-4D97-AF65-F5344CB8AC3E}">
        <p14:creationId xmlns:p14="http://schemas.microsoft.com/office/powerpoint/2010/main" val="99963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bit.ly/3OM7ff6"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ommunity.storytellingwithdata.com/exercises/how-can-we-improve-this-graph"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www.makeovermonday.co.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E30F-521F-4E11-AA88-CAFD3C605168}"/>
              </a:ext>
            </a:extLst>
          </p:cNvPr>
          <p:cNvSpPr>
            <a:spLocks noGrp="1"/>
          </p:cNvSpPr>
          <p:nvPr>
            <p:ph type="ctrTitle"/>
          </p:nvPr>
        </p:nvSpPr>
        <p:spPr>
          <a:xfrm>
            <a:off x="590744" y="1772818"/>
            <a:ext cx="11010511" cy="1365798"/>
          </a:xfrm>
        </p:spPr>
        <p:txBody>
          <a:bodyPr>
            <a:normAutofit fontScale="90000"/>
          </a:bodyPr>
          <a:lstStyle/>
          <a:p>
            <a:r>
              <a:rPr lang="en-US" sz="4800" dirty="0"/>
              <a:t>What belongs together?</a:t>
            </a:r>
            <a:br>
              <a:rPr lang="en-US" sz="4800" dirty="0"/>
            </a:br>
            <a:br>
              <a:rPr lang="en-US" sz="4800" dirty="0"/>
            </a:br>
            <a:r>
              <a:rPr lang="en-US" sz="2700" i="1" dirty="0">
                <a:effectLst/>
                <a:latin typeface="+mn-lt"/>
              </a:rPr>
              <a:t>Using elemental groupings and Gestalt principles to help students design more insightful data visualizations</a:t>
            </a:r>
            <a:endParaRPr lang="en-US" sz="4800" i="1" dirty="0">
              <a:latin typeface="+mn-lt"/>
            </a:endParaRPr>
          </a:p>
        </p:txBody>
      </p:sp>
      <p:sp>
        <p:nvSpPr>
          <p:cNvPr id="3" name="Subtitle 2">
            <a:extLst>
              <a:ext uri="{FF2B5EF4-FFF2-40B4-BE49-F238E27FC236}">
                <a16:creationId xmlns:a16="http://schemas.microsoft.com/office/drawing/2014/main" id="{B507E8AD-A207-444C-8B40-03AB41290783}"/>
              </a:ext>
            </a:extLst>
          </p:cNvPr>
          <p:cNvSpPr>
            <a:spLocks noGrp="1"/>
          </p:cNvSpPr>
          <p:nvPr>
            <p:ph type="subTitle" idx="1"/>
          </p:nvPr>
        </p:nvSpPr>
        <p:spPr>
          <a:xfrm>
            <a:off x="1523999" y="3525728"/>
            <a:ext cx="9144000" cy="1656182"/>
          </a:xfrm>
        </p:spPr>
        <p:txBody>
          <a:bodyPr>
            <a:normAutofit lnSpcReduction="10000"/>
          </a:bodyPr>
          <a:lstStyle/>
          <a:p>
            <a:r>
              <a:rPr lang="en-US" dirty="0"/>
              <a:t>Silas Bergen</a:t>
            </a:r>
          </a:p>
          <a:p>
            <a:r>
              <a:rPr lang="en-US" dirty="0" err="1"/>
              <a:t>sbergen</a:t>
            </a:r>
            <a:r>
              <a:rPr lang="en-US" dirty="0"/>
              <a:t> at </a:t>
            </a:r>
            <a:r>
              <a:rPr lang="en-US" dirty="0" err="1"/>
              <a:t>winona</a:t>
            </a:r>
            <a:r>
              <a:rPr lang="en-US" dirty="0"/>
              <a:t> dot </a:t>
            </a:r>
            <a:r>
              <a:rPr lang="en-US" dirty="0" err="1"/>
              <a:t>edu</a:t>
            </a:r>
            <a:endParaRPr lang="en-US" dirty="0"/>
          </a:p>
          <a:p>
            <a:r>
              <a:rPr lang="en-US" dirty="0"/>
              <a:t>2023 US Conference on Teaching Statistics</a:t>
            </a:r>
          </a:p>
          <a:p>
            <a:r>
              <a:rPr lang="en-US" dirty="0"/>
              <a:t>June 2, 2023</a:t>
            </a:r>
          </a:p>
        </p:txBody>
      </p:sp>
      <p:pic>
        <p:nvPicPr>
          <p:cNvPr id="5" name="Picture 4" descr="A picture containing sketch, art&#10;&#10;Description automatically generated">
            <a:extLst>
              <a:ext uri="{FF2B5EF4-FFF2-40B4-BE49-F238E27FC236}">
                <a16:creationId xmlns:a16="http://schemas.microsoft.com/office/drawing/2014/main" id="{8EBF535F-1441-B8F3-9DCD-0B23E9DB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31" y="5569022"/>
            <a:ext cx="5295724" cy="740571"/>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A1098D22-69B8-059A-9217-5B18743DF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5569021"/>
            <a:ext cx="2317714" cy="740571"/>
          </a:xfrm>
          <a:prstGeom prst="rect">
            <a:avLst/>
          </a:prstGeom>
        </p:spPr>
      </p:pic>
      <p:pic>
        <p:nvPicPr>
          <p:cNvPr id="11" name="Picture 10">
            <a:extLst>
              <a:ext uri="{FF2B5EF4-FFF2-40B4-BE49-F238E27FC236}">
                <a16:creationId xmlns:a16="http://schemas.microsoft.com/office/drawing/2014/main" id="{DDCE6483-7BF9-5CDC-DF6B-7EDC891A5526}"/>
              </a:ext>
            </a:extLst>
          </p:cNvPr>
          <p:cNvPicPr>
            <a:picLocks noChangeAspect="1"/>
          </p:cNvPicPr>
          <p:nvPr/>
        </p:nvPicPr>
        <p:blipFill>
          <a:blip r:embed="rId4"/>
          <a:stretch>
            <a:fillRect/>
          </a:stretch>
        </p:blipFill>
        <p:spPr>
          <a:xfrm>
            <a:off x="9629904" y="2940454"/>
            <a:ext cx="1829055" cy="1648055"/>
          </a:xfrm>
          <a:prstGeom prst="rect">
            <a:avLst/>
          </a:prstGeom>
        </p:spPr>
      </p:pic>
      <p:sp>
        <p:nvSpPr>
          <p:cNvPr id="12" name="TextBox 11">
            <a:extLst>
              <a:ext uri="{FF2B5EF4-FFF2-40B4-BE49-F238E27FC236}">
                <a16:creationId xmlns:a16="http://schemas.microsoft.com/office/drawing/2014/main" id="{342D54E1-8E0D-D09E-5AA7-5A7D81EA5C0F}"/>
              </a:ext>
            </a:extLst>
          </p:cNvPr>
          <p:cNvSpPr txBox="1"/>
          <p:nvPr/>
        </p:nvSpPr>
        <p:spPr>
          <a:xfrm>
            <a:off x="9507143" y="4894099"/>
            <a:ext cx="1951816" cy="369332"/>
          </a:xfrm>
          <a:prstGeom prst="rect">
            <a:avLst/>
          </a:prstGeom>
          <a:noFill/>
        </p:spPr>
        <p:txBody>
          <a:bodyPr wrap="none" rtlCol="0">
            <a:spAutoFit/>
          </a:bodyPr>
          <a:lstStyle/>
          <a:p>
            <a:r>
              <a:rPr lang="en-US" dirty="0"/>
              <a:t>Breakout materials</a:t>
            </a:r>
          </a:p>
        </p:txBody>
      </p:sp>
      <p:sp>
        <p:nvSpPr>
          <p:cNvPr id="14" name="TextBox 13">
            <a:extLst>
              <a:ext uri="{FF2B5EF4-FFF2-40B4-BE49-F238E27FC236}">
                <a16:creationId xmlns:a16="http://schemas.microsoft.com/office/drawing/2014/main" id="{AC181F1A-2B50-F5AC-05A3-999C8FF1CEFD}"/>
              </a:ext>
            </a:extLst>
          </p:cNvPr>
          <p:cNvSpPr txBox="1"/>
          <p:nvPr/>
        </p:nvSpPr>
        <p:spPr>
          <a:xfrm>
            <a:off x="9319971" y="4556638"/>
            <a:ext cx="2326159" cy="369332"/>
          </a:xfrm>
          <a:prstGeom prst="rect">
            <a:avLst/>
          </a:prstGeom>
          <a:noFill/>
        </p:spPr>
        <p:txBody>
          <a:bodyPr wrap="square">
            <a:spAutoFit/>
          </a:bodyPr>
          <a:lstStyle/>
          <a:p>
            <a:r>
              <a:rPr lang="en-US" dirty="0">
                <a:hlinkClick r:id="rId5"/>
              </a:rPr>
              <a:t>https://bit.ly/3OM7ff6</a:t>
            </a:r>
            <a:r>
              <a:rPr lang="en-US" dirty="0"/>
              <a:t> </a:t>
            </a:r>
          </a:p>
        </p:txBody>
      </p:sp>
    </p:spTree>
    <p:extLst>
      <p:ext uri="{BB962C8B-B14F-4D97-AF65-F5344CB8AC3E}">
        <p14:creationId xmlns:p14="http://schemas.microsoft.com/office/powerpoint/2010/main" val="13804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BA8C-5B05-4A82-BE84-61EC715C99AF}"/>
              </a:ext>
            </a:extLst>
          </p:cNvPr>
          <p:cNvSpPr>
            <a:spLocks noGrp="1"/>
          </p:cNvSpPr>
          <p:nvPr>
            <p:ph type="title"/>
          </p:nvPr>
        </p:nvSpPr>
        <p:spPr/>
        <p:txBody>
          <a:bodyPr>
            <a:normAutofit fontScale="90000"/>
          </a:bodyPr>
          <a:lstStyle/>
          <a:p>
            <a:pPr algn="ctr"/>
            <a:r>
              <a:rPr lang="en-US" dirty="0"/>
              <a:t>How do we show </a:t>
            </a:r>
            <a:br>
              <a:rPr lang="en-US" dirty="0"/>
            </a:br>
            <a:r>
              <a:rPr lang="en-US" dirty="0"/>
              <a:t>“what belongs together”?</a:t>
            </a:r>
            <a:br>
              <a:rPr lang="en-US" dirty="0"/>
            </a:br>
            <a:br>
              <a:rPr lang="en-US" dirty="0"/>
            </a:br>
            <a:r>
              <a:rPr lang="en-US" sz="4400" dirty="0"/>
              <a:t>Gestalt principles of grouping</a:t>
            </a:r>
            <a:endParaRPr lang="en-US" dirty="0"/>
          </a:p>
        </p:txBody>
      </p:sp>
    </p:spTree>
    <p:extLst>
      <p:ext uri="{BB962C8B-B14F-4D97-AF65-F5344CB8AC3E}">
        <p14:creationId xmlns:p14="http://schemas.microsoft.com/office/powerpoint/2010/main" val="357875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t>3</a:t>
            </a:r>
            <a:endParaRPr lang="en-US" dirty="0"/>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dirty="0"/>
              <a:t>5</a:t>
            </a:r>
            <a:endParaRPr lang="en-US" dirty="0"/>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dirty="0"/>
              <a:t>5</a:t>
            </a:r>
            <a:endParaRPr lang="en-US" dirty="0"/>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t>4</a:t>
            </a:r>
            <a:endParaRPr lang="en-US" dirty="0"/>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dirty="0"/>
              <a:t>5</a:t>
            </a:r>
            <a:endParaRPr lang="en-US" dirty="0"/>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t>4</a:t>
            </a:r>
            <a:endParaRPr lang="en-US" dirty="0"/>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t>3</a:t>
            </a:r>
            <a:endParaRPr lang="en-US" dirty="0"/>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dirty="0"/>
              <a:t>5</a:t>
            </a:r>
            <a:endParaRPr lang="en-US" dirty="0"/>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dirty="0"/>
              <a:t>5</a:t>
            </a:r>
            <a:endParaRPr lang="en-US" dirty="0"/>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t>3</a:t>
            </a:r>
            <a:endParaRPr lang="en-US" dirty="0"/>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dirty="0"/>
              <a:t>5</a:t>
            </a:r>
            <a:endParaRPr lang="en-US" dirty="0"/>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t>8</a:t>
            </a:r>
            <a:endParaRPr lang="en-US" dirty="0"/>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t>3</a:t>
            </a:r>
            <a:endParaRPr lang="en-US" dirty="0"/>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dirty="0"/>
              <a:t>5</a:t>
            </a:r>
            <a:endParaRPr lang="en-US" dirty="0"/>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dirty="0"/>
              <a:t>5</a:t>
            </a:r>
            <a:endParaRPr lang="en-US" dirty="0"/>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t>1</a:t>
            </a:r>
            <a:endParaRPr lang="en-US" dirty="0"/>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t>9</a:t>
            </a:r>
            <a:endParaRPr lang="en-US" dirty="0"/>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dirty="0"/>
              <a:t>5</a:t>
            </a:r>
            <a:endParaRPr lang="en-US" dirty="0"/>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t>2</a:t>
            </a:r>
            <a:endParaRPr lang="en-US" dirty="0"/>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t>4</a:t>
            </a:r>
            <a:endParaRPr lang="en-US" dirty="0"/>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t>8</a:t>
            </a:r>
            <a:endParaRPr lang="en-US" dirty="0"/>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t>3</a:t>
            </a:r>
            <a:endParaRPr lang="en-US" dirty="0"/>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dirty="0"/>
              <a:t>5</a:t>
            </a:r>
            <a:endParaRPr lang="en-US" dirty="0"/>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t>2</a:t>
            </a:r>
            <a:endParaRPr lang="en-US" dirty="0"/>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t>2</a:t>
            </a:r>
            <a:endParaRPr lang="en-US" dirty="0"/>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t>6</a:t>
            </a:r>
            <a:endParaRPr lang="en-US" dirty="0"/>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t>9</a:t>
            </a:r>
            <a:endParaRPr lang="en-US" dirty="0"/>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t>4</a:t>
            </a:r>
            <a:endParaRPr lang="en-US" dirty="0"/>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t>2</a:t>
            </a:r>
            <a:endParaRPr lang="en-US" dirty="0"/>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t>7</a:t>
            </a:r>
            <a:endParaRPr lang="en-US" dirty="0"/>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t>9</a:t>
            </a:r>
            <a:endParaRPr lang="en-US" dirty="0"/>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t>1</a:t>
            </a:r>
            <a:endParaRPr lang="en-US" dirty="0"/>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t>4</a:t>
            </a:r>
            <a:endParaRPr lang="en-US" dirty="0"/>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t>7</a:t>
            </a:r>
            <a:endParaRPr lang="en-US" dirty="0"/>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t>3</a:t>
            </a:r>
            <a:endParaRPr lang="en-US" dirty="0"/>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t>4</a:t>
            </a:r>
            <a:endParaRPr lang="en-US" dirty="0"/>
          </a:p>
        </p:txBody>
      </p:sp>
      <p:sp>
        <p:nvSpPr>
          <p:cNvPr id="41" name="TextBox 40">
            <a:extLst>
              <a:ext uri="{FF2B5EF4-FFF2-40B4-BE49-F238E27FC236}">
                <a16:creationId xmlns:a16="http://schemas.microsoft.com/office/drawing/2014/main" id="{EF36726C-DFCF-4869-8EC7-CD31CAE415E4}"/>
              </a:ext>
            </a:extLst>
          </p:cNvPr>
          <p:cNvSpPr txBox="1"/>
          <p:nvPr/>
        </p:nvSpPr>
        <p:spPr>
          <a:xfrm>
            <a:off x="1834364" y="5642998"/>
            <a:ext cx="320169" cy="584775"/>
          </a:xfrm>
          <a:prstGeom prst="rect">
            <a:avLst/>
          </a:prstGeom>
          <a:noFill/>
        </p:spPr>
        <p:txBody>
          <a:bodyPr wrap="square" rtlCol="0">
            <a:spAutoFit/>
          </a:bodyPr>
          <a:lstStyle/>
          <a:p>
            <a:r>
              <a:rPr lang="en-US" sz="3200" dirty="0"/>
              <a:t>9</a:t>
            </a:r>
            <a:endParaRPr lang="en-US" dirty="0"/>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t>8</a:t>
            </a:r>
            <a:endParaRPr lang="en-US" dirty="0"/>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t>6</a:t>
            </a:r>
            <a:endParaRPr lang="en-US" dirty="0"/>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dirty="0"/>
              <a:t>5</a:t>
            </a:r>
            <a:endParaRPr lang="en-US" dirty="0"/>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t>1</a:t>
            </a:r>
            <a:endParaRPr lang="en-US" dirty="0"/>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t>7</a:t>
            </a:r>
            <a:endParaRPr lang="en-US" dirty="0"/>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t>6</a:t>
            </a:r>
            <a:endParaRPr lang="en-US" dirty="0"/>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t>1</a:t>
            </a:r>
            <a:endParaRPr lang="en-US" dirty="0"/>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t>2</a:t>
            </a:r>
            <a:endParaRPr lang="en-US" dirty="0"/>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dirty="0"/>
              <a:t>5</a:t>
            </a:r>
            <a:endParaRPr lang="en-US" dirty="0"/>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dirty="0"/>
              <a:t>5</a:t>
            </a:r>
            <a:endParaRPr lang="en-US" dirty="0"/>
          </a:p>
        </p:txBody>
      </p:sp>
      <p:sp>
        <p:nvSpPr>
          <p:cNvPr id="52" name="TextBox 51">
            <a:extLst>
              <a:ext uri="{FF2B5EF4-FFF2-40B4-BE49-F238E27FC236}">
                <a16:creationId xmlns:a16="http://schemas.microsoft.com/office/drawing/2014/main" id="{4A9D07FF-15E9-4478-BAB0-6A4FA728AF23}"/>
              </a:ext>
            </a:extLst>
          </p:cNvPr>
          <p:cNvSpPr txBox="1"/>
          <p:nvPr/>
        </p:nvSpPr>
        <p:spPr>
          <a:xfrm>
            <a:off x="4393925" y="293663"/>
            <a:ext cx="2959272" cy="707886"/>
          </a:xfrm>
          <a:prstGeom prst="rect">
            <a:avLst/>
          </a:prstGeom>
          <a:noFill/>
        </p:spPr>
        <p:txBody>
          <a:bodyPr wrap="none" rtlCol="0">
            <a:spAutoFit/>
          </a:bodyPr>
          <a:lstStyle/>
          <a:p>
            <a:r>
              <a:rPr lang="en-US" sz="4000" dirty="0"/>
              <a:t>Find the fives</a:t>
            </a:r>
          </a:p>
        </p:txBody>
      </p:sp>
    </p:spTree>
    <p:extLst>
      <p:ext uri="{BB962C8B-B14F-4D97-AF65-F5344CB8AC3E}">
        <p14:creationId xmlns:p14="http://schemas.microsoft.com/office/powerpoint/2010/main" val="49661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78AE-98E2-4FEE-B6D6-4F1D82461888}"/>
              </a:ext>
            </a:extLst>
          </p:cNvPr>
          <p:cNvSpPr txBox="1"/>
          <p:nvPr/>
        </p:nvSpPr>
        <p:spPr>
          <a:xfrm>
            <a:off x="3087756" y="209211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6" name="TextBox 5">
            <a:extLst>
              <a:ext uri="{FF2B5EF4-FFF2-40B4-BE49-F238E27FC236}">
                <a16:creationId xmlns:a16="http://schemas.microsoft.com/office/drawing/2014/main" id="{77D084C6-218C-4DF3-A564-48FE21DEE7B8}"/>
              </a:ext>
            </a:extLst>
          </p:cNvPr>
          <p:cNvSpPr txBox="1"/>
          <p:nvPr/>
        </p:nvSpPr>
        <p:spPr>
          <a:xfrm>
            <a:off x="8360001" y="320046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7" name="TextBox 6">
            <a:extLst>
              <a:ext uri="{FF2B5EF4-FFF2-40B4-BE49-F238E27FC236}">
                <a16:creationId xmlns:a16="http://schemas.microsoft.com/office/drawing/2014/main" id="{7E961A28-3320-4537-8DB4-9BCA2F16E1D3}"/>
              </a:ext>
            </a:extLst>
          </p:cNvPr>
          <p:cNvSpPr txBox="1"/>
          <p:nvPr/>
        </p:nvSpPr>
        <p:spPr>
          <a:xfrm>
            <a:off x="5174973" y="2676890"/>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8" name="TextBox 7">
            <a:extLst>
              <a:ext uri="{FF2B5EF4-FFF2-40B4-BE49-F238E27FC236}">
                <a16:creationId xmlns:a16="http://schemas.microsoft.com/office/drawing/2014/main" id="{FBB68EB8-3FF3-47E7-9C9D-0078B3A1B663}"/>
              </a:ext>
            </a:extLst>
          </p:cNvPr>
          <p:cNvSpPr txBox="1"/>
          <p:nvPr/>
        </p:nvSpPr>
        <p:spPr>
          <a:xfrm>
            <a:off x="9357161" y="5906790"/>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9" name="TextBox 8">
            <a:extLst>
              <a:ext uri="{FF2B5EF4-FFF2-40B4-BE49-F238E27FC236}">
                <a16:creationId xmlns:a16="http://schemas.microsoft.com/office/drawing/2014/main" id="{8B2B2CEA-CBA7-4359-9BEC-3AA6C900D428}"/>
              </a:ext>
            </a:extLst>
          </p:cNvPr>
          <p:cNvSpPr txBox="1"/>
          <p:nvPr/>
        </p:nvSpPr>
        <p:spPr>
          <a:xfrm>
            <a:off x="5339037" y="506410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0" name="TextBox 9">
            <a:extLst>
              <a:ext uri="{FF2B5EF4-FFF2-40B4-BE49-F238E27FC236}">
                <a16:creationId xmlns:a16="http://schemas.microsoft.com/office/drawing/2014/main" id="{6292C1D8-F968-49DE-ABEF-DB6C7927BD7E}"/>
              </a:ext>
            </a:extLst>
          </p:cNvPr>
          <p:cNvSpPr txBox="1"/>
          <p:nvPr/>
        </p:nvSpPr>
        <p:spPr>
          <a:xfrm flipH="1">
            <a:off x="1736035" y="2969277"/>
            <a:ext cx="320168"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E2D6EBA7-0FD8-4359-9195-7BED92497761}"/>
              </a:ext>
            </a:extLst>
          </p:cNvPr>
          <p:cNvSpPr txBox="1"/>
          <p:nvPr/>
        </p:nvSpPr>
        <p:spPr>
          <a:xfrm>
            <a:off x="3087756" y="3888723"/>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2" name="TextBox 11">
            <a:extLst>
              <a:ext uri="{FF2B5EF4-FFF2-40B4-BE49-F238E27FC236}">
                <a16:creationId xmlns:a16="http://schemas.microsoft.com/office/drawing/2014/main" id="{3E5410BE-8A28-4437-B6A2-CF74BC6A9288}"/>
              </a:ext>
            </a:extLst>
          </p:cNvPr>
          <p:cNvSpPr txBox="1"/>
          <p:nvPr/>
        </p:nvSpPr>
        <p:spPr>
          <a:xfrm>
            <a:off x="7102105" y="280441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3" name="TextBox 12">
            <a:extLst>
              <a:ext uri="{FF2B5EF4-FFF2-40B4-BE49-F238E27FC236}">
                <a16:creationId xmlns:a16="http://schemas.microsoft.com/office/drawing/2014/main" id="{8FC23C12-D088-4083-86EC-AF06EFB02846}"/>
              </a:ext>
            </a:extLst>
          </p:cNvPr>
          <p:cNvSpPr txBox="1"/>
          <p:nvPr/>
        </p:nvSpPr>
        <p:spPr>
          <a:xfrm>
            <a:off x="1599403" y="372138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4" name="TextBox 13">
            <a:extLst>
              <a:ext uri="{FF2B5EF4-FFF2-40B4-BE49-F238E27FC236}">
                <a16:creationId xmlns:a16="http://schemas.microsoft.com/office/drawing/2014/main" id="{F6DC2D20-4B03-4CE6-AE17-8E6C2584F6C2}"/>
              </a:ext>
            </a:extLst>
          </p:cNvPr>
          <p:cNvSpPr txBox="1"/>
          <p:nvPr/>
        </p:nvSpPr>
        <p:spPr>
          <a:xfrm>
            <a:off x="6075062" y="3554052"/>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5" name="TextBox 14">
            <a:extLst>
              <a:ext uri="{FF2B5EF4-FFF2-40B4-BE49-F238E27FC236}">
                <a16:creationId xmlns:a16="http://schemas.microsoft.com/office/drawing/2014/main" id="{CB6189BE-2F13-4597-A909-9B4FD5AA18C3}"/>
              </a:ext>
            </a:extLst>
          </p:cNvPr>
          <p:cNvSpPr txBox="1"/>
          <p:nvPr/>
        </p:nvSpPr>
        <p:spPr>
          <a:xfrm>
            <a:off x="772469" y="267688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6" name="TextBox 15">
            <a:extLst>
              <a:ext uri="{FF2B5EF4-FFF2-40B4-BE49-F238E27FC236}">
                <a16:creationId xmlns:a16="http://schemas.microsoft.com/office/drawing/2014/main" id="{1C118156-38C9-46ED-ADD2-D82A02F68F7C}"/>
              </a:ext>
            </a:extLst>
          </p:cNvPr>
          <p:cNvSpPr txBox="1"/>
          <p:nvPr/>
        </p:nvSpPr>
        <p:spPr>
          <a:xfrm>
            <a:off x="2601295" y="4364863"/>
            <a:ext cx="352186"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17" name="TextBox 16">
            <a:extLst>
              <a:ext uri="{FF2B5EF4-FFF2-40B4-BE49-F238E27FC236}">
                <a16:creationId xmlns:a16="http://schemas.microsoft.com/office/drawing/2014/main" id="{4EEC21AA-18EB-4B97-99AE-326628DB15B3}"/>
              </a:ext>
            </a:extLst>
          </p:cNvPr>
          <p:cNvSpPr txBox="1"/>
          <p:nvPr/>
        </p:nvSpPr>
        <p:spPr>
          <a:xfrm>
            <a:off x="9672245" y="4765885"/>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18" name="TextBox 17">
            <a:extLst>
              <a:ext uri="{FF2B5EF4-FFF2-40B4-BE49-F238E27FC236}">
                <a16:creationId xmlns:a16="http://schemas.microsoft.com/office/drawing/2014/main" id="{D4734F10-FDAB-400C-A3EC-F81E38F64B4B}"/>
              </a:ext>
            </a:extLst>
          </p:cNvPr>
          <p:cNvSpPr txBox="1"/>
          <p:nvPr/>
        </p:nvSpPr>
        <p:spPr>
          <a:xfrm>
            <a:off x="4241754" y="3888723"/>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19" name="TextBox 18">
            <a:extLst>
              <a:ext uri="{FF2B5EF4-FFF2-40B4-BE49-F238E27FC236}">
                <a16:creationId xmlns:a16="http://schemas.microsoft.com/office/drawing/2014/main" id="{FCFEACB6-DF4A-4555-9EAC-E50295380E24}"/>
              </a:ext>
            </a:extLst>
          </p:cNvPr>
          <p:cNvSpPr txBox="1"/>
          <p:nvPr/>
        </p:nvSpPr>
        <p:spPr>
          <a:xfrm>
            <a:off x="7992396" y="5501234"/>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0" name="TextBox 19">
            <a:extLst>
              <a:ext uri="{FF2B5EF4-FFF2-40B4-BE49-F238E27FC236}">
                <a16:creationId xmlns:a16="http://schemas.microsoft.com/office/drawing/2014/main" id="{EB818B76-4809-4CE3-9632-F3E79707D10D}"/>
              </a:ext>
            </a:extLst>
          </p:cNvPr>
          <p:cNvSpPr txBox="1"/>
          <p:nvPr/>
        </p:nvSpPr>
        <p:spPr>
          <a:xfrm>
            <a:off x="6840241" y="1976206"/>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21" name="TextBox 20">
            <a:extLst>
              <a:ext uri="{FF2B5EF4-FFF2-40B4-BE49-F238E27FC236}">
                <a16:creationId xmlns:a16="http://schemas.microsoft.com/office/drawing/2014/main" id="{5B76A4B8-A8CF-4B6A-878A-1DB9F1B9AA11}"/>
              </a:ext>
            </a:extLst>
          </p:cNvPr>
          <p:cNvSpPr txBox="1"/>
          <p:nvPr/>
        </p:nvSpPr>
        <p:spPr>
          <a:xfrm>
            <a:off x="8312565" y="3846439"/>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2" name="TextBox 21">
            <a:extLst>
              <a:ext uri="{FF2B5EF4-FFF2-40B4-BE49-F238E27FC236}">
                <a16:creationId xmlns:a16="http://schemas.microsoft.com/office/drawing/2014/main" id="{780F3BB9-B5EA-40B3-8D4D-7D4AEE957749}"/>
              </a:ext>
            </a:extLst>
          </p:cNvPr>
          <p:cNvSpPr txBox="1"/>
          <p:nvPr/>
        </p:nvSpPr>
        <p:spPr>
          <a:xfrm>
            <a:off x="2313841" y="2104527"/>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3" name="TextBox 22">
            <a:extLst>
              <a:ext uri="{FF2B5EF4-FFF2-40B4-BE49-F238E27FC236}">
                <a16:creationId xmlns:a16="http://schemas.microsoft.com/office/drawing/2014/main" id="{ECDECDB2-5B67-475F-95B6-6A80F3B0055C}"/>
              </a:ext>
            </a:extLst>
          </p:cNvPr>
          <p:cNvSpPr txBox="1"/>
          <p:nvPr/>
        </p:nvSpPr>
        <p:spPr>
          <a:xfrm>
            <a:off x="3997649" y="2078813"/>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4" name="TextBox 23">
            <a:extLst>
              <a:ext uri="{FF2B5EF4-FFF2-40B4-BE49-F238E27FC236}">
                <a16:creationId xmlns:a16="http://schemas.microsoft.com/office/drawing/2014/main" id="{9A5C4CF2-328D-46E1-8A1F-50E59BFFC1DE}"/>
              </a:ext>
            </a:extLst>
          </p:cNvPr>
          <p:cNvSpPr txBox="1"/>
          <p:nvPr/>
        </p:nvSpPr>
        <p:spPr>
          <a:xfrm>
            <a:off x="9832330" y="3755213"/>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25" name="TextBox 24">
            <a:extLst>
              <a:ext uri="{FF2B5EF4-FFF2-40B4-BE49-F238E27FC236}">
                <a16:creationId xmlns:a16="http://schemas.microsoft.com/office/drawing/2014/main" id="{97AA95C4-3272-40D6-BE57-320C69727A4A}"/>
              </a:ext>
            </a:extLst>
          </p:cNvPr>
          <p:cNvSpPr txBox="1"/>
          <p:nvPr/>
        </p:nvSpPr>
        <p:spPr>
          <a:xfrm>
            <a:off x="8426263" y="2426786"/>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26" name="TextBox 25">
            <a:extLst>
              <a:ext uri="{FF2B5EF4-FFF2-40B4-BE49-F238E27FC236}">
                <a16:creationId xmlns:a16="http://schemas.microsoft.com/office/drawing/2014/main" id="{2611940C-BC38-45B5-9EC2-563E83BB1236}"/>
              </a:ext>
            </a:extLst>
          </p:cNvPr>
          <p:cNvSpPr txBox="1"/>
          <p:nvPr/>
        </p:nvSpPr>
        <p:spPr>
          <a:xfrm>
            <a:off x="4996348" y="1812140"/>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27" name="TextBox 26">
            <a:extLst>
              <a:ext uri="{FF2B5EF4-FFF2-40B4-BE49-F238E27FC236}">
                <a16:creationId xmlns:a16="http://schemas.microsoft.com/office/drawing/2014/main" id="{3DBAF05E-8E52-472D-8394-9C2DA1A6E659}"/>
              </a:ext>
            </a:extLst>
          </p:cNvPr>
          <p:cNvSpPr txBox="1"/>
          <p:nvPr/>
        </p:nvSpPr>
        <p:spPr>
          <a:xfrm>
            <a:off x="4081669" y="491645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28" name="TextBox 27">
            <a:extLst>
              <a:ext uri="{FF2B5EF4-FFF2-40B4-BE49-F238E27FC236}">
                <a16:creationId xmlns:a16="http://schemas.microsoft.com/office/drawing/2014/main" id="{5B533B2C-590D-4612-AF91-C43954F8CC08}"/>
              </a:ext>
            </a:extLst>
          </p:cNvPr>
          <p:cNvSpPr txBox="1"/>
          <p:nvPr/>
        </p:nvSpPr>
        <p:spPr>
          <a:xfrm>
            <a:off x="6277159" y="447349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29" name="TextBox 28">
            <a:extLst>
              <a:ext uri="{FF2B5EF4-FFF2-40B4-BE49-F238E27FC236}">
                <a16:creationId xmlns:a16="http://schemas.microsoft.com/office/drawing/2014/main" id="{53E1EA08-1D2A-486D-9C4B-B6FF54B6E801}"/>
              </a:ext>
            </a:extLst>
          </p:cNvPr>
          <p:cNvSpPr txBox="1"/>
          <p:nvPr/>
        </p:nvSpPr>
        <p:spPr>
          <a:xfrm>
            <a:off x="5099371" y="4295609"/>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0" name="TextBox 29">
            <a:extLst>
              <a:ext uri="{FF2B5EF4-FFF2-40B4-BE49-F238E27FC236}">
                <a16:creationId xmlns:a16="http://schemas.microsoft.com/office/drawing/2014/main" id="{4FD90FE4-D004-43D9-B1A6-75B73DF0E370}"/>
              </a:ext>
            </a:extLst>
          </p:cNvPr>
          <p:cNvSpPr txBox="1"/>
          <p:nvPr/>
        </p:nvSpPr>
        <p:spPr>
          <a:xfrm>
            <a:off x="1036204" y="1724322"/>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31" name="TextBox 30">
            <a:extLst>
              <a:ext uri="{FF2B5EF4-FFF2-40B4-BE49-F238E27FC236}">
                <a16:creationId xmlns:a16="http://schemas.microsoft.com/office/drawing/2014/main" id="{B5DD18CF-BBE8-466C-A203-BA8BE9569136}"/>
              </a:ext>
            </a:extLst>
          </p:cNvPr>
          <p:cNvSpPr txBox="1"/>
          <p:nvPr/>
        </p:nvSpPr>
        <p:spPr>
          <a:xfrm>
            <a:off x="3921584" y="2847543"/>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2" name="TextBox 31">
            <a:extLst>
              <a:ext uri="{FF2B5EF4-FFF2-40B4-BE49-F238E27FC236}">
                <a16:creationId xmlns:a16="http://schemas.microsoft.com/office/drawing/2014/main" id="{90713566-49F1-4ED4-837E-EE511054ABB1}"/>
              </a:ext>
            </a:extLst>
          </p:cNvPr>
          <p:cNvSpPr txBox="1"/>
          <p:nvPr/>
        </p:nvSpPr>
        <p:spPr>
          <a:xfrm>
            <a:off x="10513479" y="3403566"/>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3" name="TextBox 32">
            <a:extLst>
              <a:ext uri="{FF2B5EF4-FFF2-40B4-BE49-F238E27FC236}">
                <a16:creationId xmlns:a16="http://schemas.microsoft.com/office/drawing/2014/main" id="{18A8F680-D997-4834-8209-DC5337D0FD05}"/>
              </a:ext>
            </a:extLst>
          </p:cNvPr>
          <p:cNvSpPr txBox="1"/>
          <p:nvPr/>
        </p:nvSpPr>
        <p:spPr>
          <a:xfrm>
            <a:off x="10513480" y="2222907"/>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34" name="TextBox 33">
            <a:extLst>
              <a:ext uri="{FF2B5EF4-FFF2-40B4-BE49-F238E27FC236}">
                <a16:creationId xmlns:a16="http://schemas.microsoft.com/office/drawing/2014/main" id="{F7A10D22-2148-47F5-AD98-F732EF73DF2B}"/>
              </a:ext>
            </a:extLst>
          </p:cNvPr>
          <p:cNvSpPr txBox="1"/>
          <p:nvPr/>
        </p:nvSpPr>
        <p:spPr>
          <a:xfrm>
            <a:off x="1564953" y="4643998"/>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5" name="TextBox 34">
            <a:extLst>
              <a:ext uri="{FF2B5EF4-FFF2-40B4-BE49-F238E27FC236}">
                <a16:creationId xmlns:a16="http://schemas.microsoft.com/office/drawing/2014/main" id="{BB77938E-5BDE-45A1-9FBD-B9304F7812AE}"/>
              </a:ext>
            </a:extLst>
          </p:cNvPr>
          <p:cNvSpPr txBox="1"/>
          <p:nvPr/>
        </p:nvSpPr>
        <p:spPr>
          <a:xfrm>
            <a:off x="7491990" y="1952127"/>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36" name="TextBox 35">
            <a:extLst>
              <a:ext uri="{FF2B5EF4-FFF2-40B4-BE49-F238E27FC236}">
                <a16:creationId xmlns:a16="http://schemas.microsoft.com/office/drawing/2014/main" id="{F41C6ADF-89E3-4DE3-BD78-58657331AF19}"/>
              </a:ext>
            </a:extLst>
          </p:cNvPr>
          <p:cNvSpPr txBox="1"/>
          <p:nvPr/>
        </p:nvSpPr>
        <p:spPr>
          <a:xfrm>
            <a:off x="7058799" y="4460846"/>
            <a:ext cx="327074"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37" name="TextBox 36">
            <a:extLst>
              <a:ext uri="{FF2B5EF4-FFF2-40B4-BE49-F238E27FC236}">
                <a16:creationId xmlns:a16="http://schemas.microsoft.com/office/drawing/2014/main" id="{C0017AD9-E967-4F0B-AD7D-A23465A3F7B2}"/>
              </a:ext>
            </a:extLst>
          </p:cNvPr>
          <p:cNvSpPr txBox="1"/>
          <p:nvPr/>
        </p:nvSpPr>
        <p:spPr>
          <a:xfrm>
            <a:off x="8436339" y="46813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38" name="TextBox 37">
            <a:extLst>
              <a:ext uri="{FF2B5EF4-FFF2-40B4-BE49-F238E27FC236}">
                <a16:creationId xmlns:a16="http://schemas.microsoft.com/office/drawing/2014/main" id="{1A5F7ED0-A642-4C0C-9D27-8E660F64CEBC}"/>
              </a:ext>
            </a:extLst>
          </p:cNvPr>
          <p:cNvSpPr txBox="1"/>
          <p:nvPr/>
        </p:nvSpPr>
        <p:spPr>
          <a:xfrm>
            <a:off x="11028340" y="5350611"/>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39" name="TextBox 38">
            <a:extLst>
              <a:ext uri="{FF2B5EF4-FFF2-40B4-BE49-F238E27FC236}">
                <a16:creationId xmlns:a16="http://schemas.microsoft.com/office/drawing/2014/main" id="{FA9EB9B1-24F1-488F-B904-D881F3CBEC10}"/>
              </a:ext>
            </a:extLst>
          </p:cNvPr>
          <p:cNvSpPr txBox="1"/>
          <p:nvPr/>
        </p:nvSpPr>
        <p:spPr>
          <a:xfrm>
            <a:off x="7751468" y="3839679"/>
            <a:ext cx="320169" cy="584775"/>
          </a:xfrm>
          <a:prstGeom prst="rect">
            <a:avLst/>
          </a:prstGeom>
          <a:noFill/>
        </p:spPr>
        <p:txBody>
          <a:bodyPr wrap="square" rtlCol="0">
            <a:spAutoFit/>
          </a:bodyPr>
          <a:lstStyle/>
          <a:p>
            <a:r>
              <a:rPr lang="en-US" sz="3200" dirty="0">
                <a:solidFill>
                  <a:schemeClr val="accent3">
                    <a:lumMod val="60000"/>
                    <a:lumOff val="40000"/>
                  </a:schemeClr>
                </a:solidFill>
              </a:rPr>
              <a:t>3</a:t>
            </a:r>
            <a:endParaRPr lang="en-US" dirty="0">
              <a:solidFill>
                <a:schemeClr val="accent3">
                  <a:lumMod val="60000"/>
                  <a:lumOff val="40000"/>
                </a:schemeClr>
              </a:solidFill>
            </a:endParaRPr>
          </a:p>
        </p:txBody>
      </p:sp>
      <p:sp>
        <p:nvSpPr>
          <p:cNvPr id="40" name="TextBox 39">
            <a:extLst>
              <a:ext uri="{FF2B5EF4-FFF2-40B4-BE49-F238E27FC236}">
                <a16:creationId xmlns:a16="http://schemas.microsoft.com/office/drawing/2014/main" id="{D7DAA6BF-F93B-4994-942D-124B5E17BE62}"/>
              </a:ext>
            </a:extLst>
          </p:cNvPr>
          <p:cNvSpPr txBox="1"/>
          <p:nvPr/>
        </p:nvSpPr>
        <p:spPr>
          <a:xfrm>
            <a:off x="6283785" y="5812017"/>
            <a:ext cx="320169" cy="584775"/>
          </a:xfrm>
          <a:prstGeom prst="rect">
            <a:avLst/>
          </a:prstGeom>
          <a:noFill/>
        </p:spPr>
        <p:txBody>
          <a:bodyPr wrap="square" rtlCol="0">
            <a:spAutoFit/>
          </a:bodyPr>
          <a:lstStyle/>
          <a:p>
            <a:r>
              <a:rPr lang="en-US" sz="3200" dirty="0">
                <a:solidFill>
                  <a:schemeClr val="accent3">
                    <a:lumMod val="60000"/>
                    <a:lumOff val="40000"/>
                  </a:schemeClr>
                </a:solidFill>
              </a:rPr>
              <a:t>4</a:t>
            </a:r>
            <a:endParaRPr lang="en-US" dirty="0">
              <a:solidFill>
                <a:schemeClr val="accent3">
                  <a:lumMod val="60000"/>
                  <a:lumOff val="40000"/>
                </a:schemeClr>
              </a:solidFill>
            </a:endParaRPr>
          </a:p>
        </p:txBody>
      </p:sp>
      <p:sp>
        <p:nvSpPr>
          <p:cNvPr id="42" name="TextBox 41">
            <a:extLst>
              <a:ext uri="{FF2B5EF4-FFF2-40B4-BE49-F238E27FC236}">
                <a16:creationId xmlns:a16="http://schemas.microsoft.com/office/drawing/2014/main" id="{02684133-5E60-4AA2-B76C-E1694793EE94}"/>
              </a:ext>
            </a:extLst>
          </p:cNvPr>
          <p:cNvSpPr txBox="1"/>
          <p:nvPr/>
        </p:nvSpPr>
        <p:spPr>
          <a:xfrm>
            <a:off x="4870309" y="5793680"/>
            <a:ext cx="320169" cy="584775"/>
          </a:xfrm>
          <a:prstGeom prst="rect">
            <a:avLst/>
          </a:prstGeom>
          <a:noFill/>
        </p:spPr>
        <p:txBody>
          <a:bodyPr wrap="square" rtlCol="0">
            <a:spAutoFit/>
          </a:bodyPr>
          <a:lstStyle/>
          <a:p>
            <a:r>
              <a:rPr lang="en-US" sz="3200" dirty="0">
                <a:solidFill>
                  <a:schemeClr val="accent3">
                    <a:lumMod val="60000"/>
                    <a:lumOff val="40000"/>
                  </a:schemeClr>
                </a:solidFill>
              </a:rPr>
              <a:t>8</a:t>
            </a:r>
            <a:endParaRPr lang="en-US" dirty="0">
              <a:solidFill>
                <a:schemeClr val="accent3">
                  <a:lumMod val="60000"/>
                  <a:lumOff val="40000"/>
                </a:schemeClr>
              </a:solidFill>
            </a:endParaRPr>
          </a:p>
        </p:txBody>
      </p:sp>
      <p:sp>
        <p:nvSpPr>
          <p:cNvPr id="43" name="TextBox 42">
            <a:extLst>
              <a:ext uri="{FF2B5EF4-FFF2-40B4-BE49-F238E27FC236}">
                <a16:creationId xmlns:a16="http://schemas.microsoft.com/office/drawing/2014/main" id="{D3F6E71C-BC94-4773-B918-8A5A2EEB8668}"/>
              </a:ext>
            </a:extLst>
          </p:cNvPr>
          <p:cNvSpPr txBox="1"/>
          <p:nvPr/>
        </p:nvSpPr>
        <p:spPr>
          <a:xfrm>
            <a:off x="3087756" y="5532931"/>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4" name="TextBox 43">
            <a:extLst>
              <a:ext uri="{FF2B5EF4-FFF2-40B4-BE49-F238E27FC236}">
                <a16:creationId xmlns:a16="http://schemas.microsoft.com/office/drawing/2014/main" id="{E3D78C1A-8ABB-4B1D-B1C7-F4658F2C68F8}"/>
              </a:ext>
            </a:extLst>
          </p:cNvPr>
          <p:cNvSpPr txBox="1"/>
          <p:nvPr/>
        </p:nvSpPr>
        <p:spPr>
          <a:xfrm>
            <a:off x="2668724" y="334724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45" name="TextBox 44">
            <a:extLst>
              <a:ext uri="{FF2B5EF4-FFF2-40B4-BE49-F238E27FC236}">
                <a16:creationId xmlns:a16="http://schemas.microsoft.com/office/drawing/2014/main" id="{96967792-003A-4904-AEFD-E0B698115C52}"/>
              </a:ext>
            </a:extLst>
          </p:cNvPr>
          <p:cNvSpPr txBox="1"/>
          <p:nvPr/>
        </p:nvSpPr>
        <p:spPr>
          <a:xfrm>
            <a:off x="11028340" y="4630648"/>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6" name="TextBox 45">
            <a:extLst>
              <a:ext uri="{FF2B5EF4-FFF2-40B4-BE49-F238E27FC236}">
                <a16:creationId xmlns:a16="http://schemas.microsoft.com/office/drawing/2014/main" id="{908D04C9-D80D-48BB-BEAE-334DBD010FD6}"/>
              </a:ext>
            </a:extLst>
          </p:cNvPr>
          <p:cNvSpPr txBox="1"/>
          <p:nvPr/>
        </p:nvSpPr>
        <p:spPr>
          <a:xfrm>
            <a:off x="6314800" y="2809070"/>
            <a:ext cx="320169" cy="584775"/>
          </a:xfrm>
          <a:prstGeom prst="rect">
            <a:avLst/>
          </a:prstGeom>
          <a:noFill/>
        </p:spPr>
        <p:txBody>
          <a:bodyPr wrap="square" rtlCol="0">
            <a:spAutoFit/>
          </a:bodyPr>
          <a:lstStyle/>
          <a:p>
            <a:r>
              <a:rPr lang="en-US" sz="3200" dirty="0">
                <a:solidFill>
                  <a:schemeClr val="accent3">
                    <a:lumMod val="60000"/>
                    <a:lumOff val="40000"/>
                  </a:schemeClr>
                </a:solidFill>
              </a:rPr>
              <a:t>7</a:t>
            </a:r>
            <a:endParaRPr lang="en-US" dirty="0">
              <a:solidFill>
                <a:schemeClr val="accent3">
                  <a:lumMod val="60000"/>
                  <a:lumOff val="40000"/>
                </a:schemeClr>
              </a:solidFill>
            </a:endParaRPr>
          </a:p>
        </p:txBody>
      </p:sp>
      <p:sp>
        <p:nvSpPr>
          <p:cNvPr id="47" name="TextBox 46">
            <a:extLst>
              <a:ext uri="{FF2B5EF4-FFF2-40B4-BE49-F238E27FC236}">
                <a16:creationId xmlns:a16="http://schemas.microsoft.com/office/drawing/2014/main" id="{0C03B796-E4D8-470F-B9AC-C2E12BCF1FB7}"/>
              </a:ext>
            </a:extLst>
          </p:cNvPr>
          <p:cNvSpPr txBox="1"/>
          <p:nvPr/>
        </p:nvSpPr>
        <p:spPr>
          <a:xfrm>
            <a:off x="850253" y="3721387"/>
            <a:ext cx="320169" cy="584775"/>
          </a:xfrm>
          <a:prstGeom prst="rect">
            <a:avLst/>
          </a:prstGeom>
          <a:noFill/>
        </p:spPr>
        <p:txBody>
          <a:bodyPr wrap="square" rtlCol="0">
            <a:spAutoFit/>
          </a:bodyPr>
          <a:lstStyle/>
          <a:p>
            <a:r>
              <a:rPr lang="en-US" sz="3200" dirty="0">
                <a:solidFill>
                  <a:schemeClr val="accent3">
                    <a:lumMod val="60000"/>
                    <a:lumOff val="40000"/>
                  </a:schemeClr>
                </a:solidFill>
              </a:rPr>
              <a:t>6</a:t>
            </a:r>
            <a:endParaRPr lang="en-US" dirty="0">
              <a:solidFill>
                <a:schemeClr val="accent3">
                  <a:lumMod val="60000"/>
                  <a:lumOff val="40000"/>
                </a:schemeClr>
              </a:solidFill>
            </a:endParaRPr>
          </a:p>
        </p:txBody>
      </p:sp>
      <p:sp>
        <p:nvSpPr>
          <p:cNvPr id="48" name="TextBox 47">
            <a:extLst>
              <a:ext uri="{FF2B5EF4-FFF2-40B4-BE49-F238E27FC236}">
                <a16:creationId xmlns:a16="http://schemas.microsoft.com/office/drawing/2014/main" id="{20A1B782-F31F-4276-99D2-6E8E9A74653C}"/>
              </a:ext>
            </a:extLst>
          </p:cNvPr>
          <p:cNvSpPr txBox="1"/>
          <p:nvPr/>
        </p:nvSpPr>
        <p:spPr>
          <a:xfrm>
            <a:off x="9629955" y="1772333"/>
            <a:ext cx="320169" cy="584775"/>
          </a:xfrm>
          <a:prstGeom prst="rect">
            <a:avLst/>
          </a:prstGeom>
          <a:noFill/>
        </p:spPr>
        <p:txBody>
          <a:bodyPr wrap="square" rtlCol="0">
            <a:spAutoFit/>
          </a:bodyPr>
          <a:lstStyle/>
          <a:p>
            <a:r>
              <a:rPr lang="en-US" sz="3200" dirty="0">
                <a:solidFill>
                  <a:schemeClr val="accent3">
                    <a:lumMod val="60000"/>
                    <a:lumOff val="40000"/>
                  </a:schemeClr>
                </a:solidFill>
              </a:rPr>
              <a:t>1</a:t>
            </a:r>
            <a:endParaRPr lang="en-US" dirty="0">
              <a:solidFill>
                <a:schemeClr val="accent3">
                  <a:lumMod val="60000"/>
                  <a:lumOff val="40000"/>
                </a:schemeClr>
              </a:solidFill>
            </a:endParaRPr>
          </a:p>
        </p:txBody>
      </p:sp>
      <p:sp>
        <p:nvSpPr>
          <p:cNvPr id="49" name="TextBox 48">
            <a:extLst>
              <a:ext uri="{FF2B5EF4-FFF2-40B4-BE49-F238E27FC236}">
                <a16:creationId xmlns:a16="http://schemas.microsoft.com/office/drawing/2014/main" id="{8CA1B6C7-78BC-4743-88B3-16E777A683F8}"/>
              </a:ext>
            </a:extLst>
          </p:cNvPr>
          <p:cNvSpPr txBox="1"/>
          <p:nvPr/>
        </p:nvSpPr>
        <p:spPr>
          <a:xfrm>
            <a:off x="7197623" y="5825318"/>
            <a:ext cx="320169" cy="584775"/>
          </a:xfrm>
          <a:prstGeom prst="rect">
            <a:avLst/>
          </a:prstGeom>
          <a:noFill/>
        </p:spPr>
        <p:txBody>
          <a:bodyPr wrap="square" rtlCol="0">
            <a:spAutoFit/>
          </a:bodyPr>
          <a:lstStyle/>
          <a:p>
            <a:r>
              <a:rPr lang="en-US" sz="3200" dirty="0">
                <a:solidFill>
                  <a:schemeClr val="accent3">
                    <a:lumMod val="60000"/>
                    <a:lumOff val="40000"/>
                  </a:schemeClr>
                </a:solidFill>
              </a:rPr>
              <a:t>2</a:t>
            </a:r>
            <a:endParaRPr lang="en-US" dirty="0">
              <a:solidFill>
                <a:schemeClr val="accent3">
                  <a:lumMod val="60000"/>
                  <a:lumOff val="40000"/>
                </a:schemeClr>
              </a:solidFill>
            </a:endParaRPr>
          </a:p>
        </p:txBody>
      </p:sp>
      <p:sp>
        <p:nvSpPr>
          <p:cNvPr id="50" name="TextBox 49">
            <a:extLst>
              <a:ext uri="{FF2B5EF4-FFF2-40B4-BE49-F238E27FC236}">
                <a16:creationId xmlns:a16="http://schemas.microsoft.com/office/drawing/2014/main" id="{8458D4D7-9087-48E1-A5C8-C19C7D93D12F}"/>
              </a:ext>
            </a:extLst>
          </p:cNvPr>
          <p:cNvSpPr txBox="1"/>
          <p:nvPr/>
        </p:nvSpPr>
        <p:spPr>
          <a:xfrm>
            <a:off x="9469871" y="2807629"/>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1" name="TextBox 50">
            <a:extLst>
              <a:ext uri="{FF2B5EF4-FFF2-40B4-BE49-F238E27FC236}">
                <a16:creationId xmlns:a16="http://schemas.microsoft.com/office/drawing/2014/main" id="{41686F13-5484-482A-B57A-15AE6C845517}"/>
              </a:ext>
            </a:extLst>
          </p:cNvPr>
          <p:cNvSpPr txBox="1"/>
          <p:nvPr/>
        </p:nvSpPr>
        <p:spPr>
          <a:xfrm>
            <a:off x="627292" y="4765885"/>
            <a:ext cx="320169" cy="584775"/>
          </a:xfrm>
          <a:prstGeom prst="rect">
            <a:avLst/>
          </a:prstGeom>
          <a:noFill/>
        </p:spPr>
        <p:txBody>
          <a:bodyPr wrap="square" rtlCol="0">
            <a:spAutoFit/>
          </a:bodyPr>
          <a:lstStyle/>
          <a:p>
            <a:r>
              <a:rPr lang="en-US" sz="3200" b="1" dirty="0">
                <a:solidFill>
                  <a:srgbClr val="FD7B7B"/>
                </a:solidFill>
              </a:rPr>
              <a:t>5</a:t>
            </a:r>
            <a:endParaRPr lang="en-US" b="1" dirty="0">
              <a:solidFill>
                <a:srgbClr val="FD7B7B"/>
              </a:solidFill>
            </a:endParaRPr>
          </a:p>
        </p:txBody>
      </p:sp>
      <p:sp>
        <p:nvSpPr>
          <p:cNvPr id="53" name="TextBox 52">
            <a:extLst>
              <a:ext uri="{FF2B5EF4-FFF2-40B4-BE49-F238E27FC236}">
                <a16:creationId xmlns:a16="http://schemas.microsoft.com/office/drawing/2014/main" id="{BCAC1B17-6D7A-4E9B-BAB6-1CCF54BA7212}"/>
              </a:ext>
            </a:extLst>
          </p:cNvPr>
          <p:cNvSpPr txBox="1"/>
          <p:nvPr/>
        </p:nvSpPr>
        <p:spPr>
          <a:xfrm>
            <a:off x="1834364" y="5642998"/>
            <a:ext cx="320169" cy="584775"/>
          </a:xfrm>
          <a:prstGeom prst="rect">
            <a:avLst/>
          </a:prstGeom>
          <a:noFill/>
        </p:spPr>
        <p:txBody>
          <a:bodyPr wrap="square" rtlCol="0">
            <a:spAutoFit/>
          </a:bodyPr>
          <a:lstStyle/>
          <a:p>
            <a:r>
              <a:rPr lang="en-US" sz="3200" dirty="0">
                <a:solidFill>
                  <a:schemeClr val="accent3">
                    <a:lumMod val="60000"/>
                    <a:lumOff val="40000"/>
                  </a:schemeClr>
                </a:solidFill>
              </a:rPr>
              <a:t>9</a:t>
            </a:r>
            <a:endParaRPr lang="en-US" dirty="0">
              <a:solidFill>
                <a:schemeClr val="accent3">
                  <a:lumMod val="60000"/>
                  <a:lumOff val="40000"/>
                </a:schemeClr>
              </a:solidFill>
            </a:endParaRPr>
          </a:p>
        </p:txBody>
      </p:sp>
      <p:sp>
        <p:nvSpPr>
          <p:cNvPr id="2" name="TextBox 1">
            <a:extLst>
              <a:ext uri="{FF2B5EF4-FFF2-40B4-BE49-F238E27FC236}">
                <a16:creationId xmlns:a16="http://schemas.microsoft.com/office/drawing/2014/main" id="{FBC9CE92-B91A-4547-935C-3767179F4432}"/>
              </a:ext>
            </a:extLst>
          </p:cNvPr>
          <p:cNvSpPr txBox="1"/>
          <p:nvPr/>
        </p:nvSpPr>
        <p:spPr>
          <a:xfrm>
            <a:off x="92187" y="6479026"/>
            <a:ext cx="5275931" cy="369332"/>
          </a:xfrm>
          <a:prstGeom prst="rect">
            <a:avLst/>
          </a:prstGeom>
          <a:noFill/>
        </p:spPr>
        <p:txBody>
          <a:bodyPr wrap="none" rtlCol="0">
            <a:spAutoFit/>
          </a:bodyPr>
          <a:lstStyle/>
          <a:p>
            <a:r>
              <a:rPr lang="en-US" dirty="0"/>
              <a:t>Inspired by Fig 6.2, </a:t>
            </a:r>
            <a:r>
              <a:rPr lang="en-US" i="1" dirty="0"/>
              <a:t>The Functional Art </a:t>
            </a:r>
            <a:r>
              <a:rPr lang="en-US" dirty="0"/>
              <a:t>by Alberto Cairo</a:t>
            </a:r>
          </a:p>
        </p:txBody>
      </p:sp>
      <p:sp>
        <p:nvSpPr>
          <p:cNvPr id="54" name="TextBox 53">
            <a:extLst>
              <a:ext uri="{FF2B5EF4-FFF2-40B4-BE49-F238E27FC236}">
                <a16:creationId xmlns:a16="http://schemas.microsoft.com/office/drawing/2014/main" id="{564F3C24-7974-4DF6-9A28-814AE75ED25D}"/>
              </a:ext>
            </a:extLst>
          </p:cNvPr>
          <p:cNvSpPr txBox="1"/>
          <p:nvPr/>
        </p:nvSpPr>
        <p:spPr>
          <a:xfrm>
            <a:off x="4393925" y="293663"/>
            <a:ext cx="2959272" cy="707886"/>
          </a:xfrm>
          <a:prstGeom prst="rect">
            <a:avLst/>
          </a:prstGeom>
          <a:noFill/>
        </p:spPr>
        <p:txBody>
          <a:bodyPr wrap="none" rtlCol="0">
            <a:spAutoFit/>
          </a:bodyPr>
          <a:lstStyle/>
          <a:p>
            <a:r>
              <a:rPr lang="en-US" sz="4000" dirty="0"/>
              <a:t>Find the fives</a:t>
            </a:r>
          </a:p>
        </p:txBody>
      </p:sp>
    </p:spTree>
    <p:extLst>
      <p:ext uri="{BB962C8B-B14F-4D97-AF65-F5344CB8AC3E}">
        <p14:creationId xmlns:p14="http://schemas.microsoft.com/office/powerpoint/2010/main" val="11651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01949-A93B-4794-8C79-E37EF34BF413}"/>
              </a:ext>
            </a:extLst>
          </p:cNvPr>
          <p:cNvSpPr txBox="1"/>
          <p:nvPr/>
        </p:nvSpPr>
        <p:spPr>
          <a:xfrm>
            <a:off x="2976039" y="1643269"/>
            <a:ext cx="6239919" cy="4401205"/>
          </a:xfrm>
          <a:prstGeom prst="rect">
            <a:avLst/>
          </a:prstGeom>
          <a:noFill/>
        </p:spPr>
        <p:txBody>
          <a:bodyPr wrap="square" rtlCol="0">
            <a:spAutoFit/>
          </a:bodyPr>
          <a:lstStyle/>
          <a:p>
            <a:pPr algn="ctr"/>
            <a:r>
              <a:rPr lang="en-US" sz="2800" i="1" dirty="0"/>
              <a:t>gestalt</a:t>
            </a:r>
            <a:r>
              <a:rPr lang="en-US" sz="2800" dirty="0"/>
              <a:t> = form or pattern</a:t>
            </a:r>
          </a:p>
          <a:p>
            <a:pPr algn="ctr"/>
            <a:endParaRPr lang="en-US" sz="2800" dirty="0"/>
          </a:p>
          <a:p>
            <a:pPr algn="ctr"/>
            <a:r>
              <a:rPr lang="en-US" sz="2800" dirty="0"/>
              <a:t>Gestalt philosophy: the whole is greater than the sum of the parts</a:t>
            </a:r>
          </a:p>
          <a:p>
            <a:pPr algn="ctr"/>
            <a:endParaRPr lang="en-US" sz="2800" dirty="0"/>
          </a:p>
          <a:p>
            <a:pPr algn="ctr"/>
            <a:r>
              <a:rPr lang="en-US" sz="2800" dirty="0"/>
              <a:t>Gestalt principles: predictable ways by which we organize sensory information</a:t>
            </a:r>
          </a:p>
          <a:p>
            <a:pPr algn="ctr"/>
            <a:endParaRPr lang="en-US" sz="2800" dirty="0"/>
          </a:p>
          <a:p>
            <a:pPr algn="ctr"/>
            <a:r>
              <a:rPr lang="en-US" sz="2800" dirty="0"/>
              <a:t>Developed by Max Wertheimer &amp; followers; early 20</a:t>
            </a:r>
            <a:r>
              <a:rPr lang="en-US" sz="2800" baseline="30000" dirty="0"/>
              <a:t>th</a:t>
            </a:r>
            <a:r>
              <a:rPr lang="en-US" sz="2800" dirty="0"/>
              <a:t> century</a:t>
            </a:r>
          </a:p>
        </p:txBody>
      </p:sp>
    </p:spTree>
    <p:extLst>
      <p:ext uri="{BB962C8B-B14F-4D97-AF65-F5344CB8AC3E}">
        <p14:creationId xmlns:p14="http://schemas.microsoft.com/office/powerpoint/2010/main" val="291491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Exploring the Gestalt Principles of Design | Toptal">
            <a:extLst>
              <a:ext uri="{FF2B5EF4-FFF2-40B4-BE49-F238E27FC236}">
                <a16:creationId xmlns:a16="http://schemas.microsoft.com/office/drawing/2014/main" id="{6A5C7AB2-8E8D-432B-A4BA-90702C781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42" y="1704848"/>
            <a:ext cx="4696181" cy="325903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8ECF82F-A844-4928-A808-CA79AB6D529E}"/>
              </a:ext>
            </a:extLst>
          </p:cNvPr>
          <p:cNvSpPr txBox="1"/>
          <p:nvPr/>
        </p:nvSpPr>
        <p:spPr>
          <a:xfrm>
            <a:off x="4251434" y="760665"/>
            <a:ext cx="2922595" cy="523220"/>
          </a:xfrm>
          <a:prstGeom prst="rect">
            <a:avLst/>
          </a:prstGeom>
          <a:noFill/>
        </p:spPr>
        <p:txBody>
          <a:bodyPr wrap="none" rtlCol="0">
            <a:spAutoFit/>
          </a:bodyPr>
          <a:lstStyle/>
          <a:p>
            <a:r>
              <a:rPr lang="en-US" sz="2800" b="1" i="1" dirty="0"/>
              <a:t>Figure and ground</a:t>
            </a:r>
          </a:p>
        </p:txBody>
      </p:sp>
      <p:sp>
        <p:nvSpPr>
          <p:cNvPr id="4" name="TextBox 3">
            <a:extLst>
              <a:ext uri="{FF2B5EF4-FFF2-40B4-BE49-F238E27FC236}">
                <a16:creationId xmlns:a16="http://schemas.microsoft.com/office/drawing/2014/main" id="{33ACA2F4-7215-457D-83DD-294FC6F40445}"/>
              </a:ext>
            </a:extLst>
          </p:cNvPr>
          <p:cNvSpPr txBox="1"/>
          <p:nvPr/>
        </p:nvSpPr>
        <p:spPr>
          <a:xfrm>
            <a:off x="3897201" y="5384848"/>
            <a:ext cx="3631059" cy="369332"/>
          </a:xfrm>
          <a:prstGeom prst="rect">
            <a:avLst/>
          </a:prstGeom>
          <a:noFill/>
        </p:spPr>
        <p:txBody>
          <a:bodyPr wrap="none" rtlCol="0">
            <a:spAutoFit/>
          </a:bodyPr>
          <a:lstStyle/>
          <a:p>
            <a:r>
              <a:rPr lang="en-US" dirty="0"/>
              <a:t>Pittsburgh Zoo &amp; PPG Aquarium logo</a:t>
            </a:r>
          </a:p>
        </p:txBody>
      </p:sp>
      <p:pic>
        <p:nvPicPr>
          <p:cNvPr id="6" name="Picture 5">
            <a:extLst>
              <a:ext uri="{FF2B5EF4-FFF2-40B4-BE49-F238E27FC236}">
                <a16:creationId xmlns:a16="http://schemas.microsoft.com/office/drawing/2014/main" id="{73EAFC57-81A6-44FA-8DDB-332614066A93}"/>
              </a:ext>
            </a:extLst>
          </p:cNvPr>
          <p:cNvPicPr>
            <a:picLocks noChangeAspect="1"/>
          </p:cNvPicPr>
          <p:nvPr/>
        </p:nvPicPr>
        <p:blipFill>
          <a:blip r:embed="rId3"/>
          <a:stretch>
            <a:fillRect/>
          </a:stretch>
        </p:blipFill>
        <p:spPr>
          <a:xfrm>
            <a:off x="7951261" y="3092596"/>
            <a:ext cx="4141729" cy="1871289"/>
          </a:xfrm>
          <a:prstGeom prst="rect">
            <a:avLst/>
          </a:prstGeom>
        </p:spPr>
      </p:pic>
    </p:spTree>
    <p:extLst>
      <p:ext uri="{BB962C8B-B14F-4D97-AF65-F5344CB8AC3E}">
        <p14:creationId xmlns:p14="http://schemas.microsoft.com/office/powerpoint/2010/main" val="348482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8B858FE-18D9-4F99-8B22-9BA8E039CDF1}"/>
              </a:ext>
            </a:extLst>
          </p:cNvPr>
          <p:cNvSpPr/>
          <p:nvPr/>
        </p:nvSpPr>
        <p:spPr>
          <a:xfrm>
            <a:off x="4565374"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8C110E-C5E2-4FF0-8B60-E9B6E2FB4C5D}"/>
              </a:ext>
            </a:extLst>
          </p:cNvPr>
          <p:cNvSpPr/>
          <p:nvPr/>
        </p:nvSpPr>
        <p:spPr>
          <a:xfrm>
            <a:off x="4565374"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E3F979-876E-4078-9753-F416B470474C}"/>
              </a:ext>
            </a:extLst>
          </p:cNvPr>
          <p:cNvSpPr/>
          <p:nvPr/>
        </p:nvSpPr>
        <p:spPr>
          <a:xfrm>
            <a:off x="4565374"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DB6FF22-750B-461E-B8D2-AE0A37D01003}"/>
              </a:ext>
            </a:extLst>
          </p:cNvPr>
          <p:cNvSpPr/>
          <p:nvPr/>
        </p:nvSpPr>
        <p:spPr>
          <a:xfrm>
            <a:off x="4565374"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9"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9BFF931-5E17-4CFA-BAA7-C3BDDB43A549}"/>
              </a:ext>
            </a:extLst>
          </p:cNvPr>
          <p:cNvSpPr/>
          <p:nvPr/>
        </p:nvSpPr>
        <p:spPr>
          <a:xfrm>
            <a:off x="6700630" y="190831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82F279E-F6A8-4E41-A676-C7668DE8C782}"/>
              </a:ext>
            </a:extLst>
          </p:cNvPr>
          <p:cNvSpPr/>
          <p:nvPr/>
        </p:nvSpPr>
        <p:spPr>
          <a:xfrm>
            <a:off x="670063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6B4855D-0804-4BBA-B312-A5CA83CA3A8F}"/>
              </a:ext>
            </a:extLst>
          </p:cNvPr>
          <p:cNvSpPr/>
          <p:nvPr/>
        </p:nvSpPr>
        <p:spPr>
          <a:xfrm>
            <a:off x="6700630" y="3703983"/>
            <a:ext cx="622853" cy="569844"/>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7315DD0-4816-4B2D-8DE4-397A456C3CF0}"/>
              </a:ext>
            </a:extLst>
          </p:cNvPr>
          <p:cNvSpPr/>
          <p:nvPr/>
        </p:nvSpPr>
        <p:spPr>
          <a:xfrm>
            <a:off x="670063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F10F313-2563-4CB5-B275-2155FDF95DB0}"/>
              </a:ext>
            </a:extLst>
          </p:cNvPr>
          <p:cNvSpPr txBox="1"/>
          <p:nvPr/>
        </p:nvSpPr>
        <p:spPr>
          <a:xfrm>
            <a:off x="4057748" y="5691386"/>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71737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1721" cy="523220"/>
          </a:xfrm>
          <a:prstGeom prst="rect">
            <a:avLst/>
          </a:prstGeom>
          <a:noFill/>
        </p:spPr>
        <p:txBody>
          <a:bodyPr wrap="none" rtlCol="0">
            <a:spAutoFit/>
          </a:bodyPr>
          <a:lstStyle/>
          <a:p>
            <a:r>
              <a:rPr lang="en-US" sz="2800" b="1" i="1" dirty="0"/>
              <a:t>Similarity</a:t>
            </a:r>
          </a:p>
        </p:txBody>
      </p: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750768B-7121-47A5-92B7-E3C9D93B1CA7}"/>
              </a:ext>
            </a:extLst>
          </p:cNvPr>
          <p:cNvSpPr txBox="1"/>
          <p:nvPr/>
        </p:nvSpPr>
        <p:spPr>
          <a:xfrm>
            <a:off x="4057748" y="5716099"/>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385607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6978" cy="523220"/>
          </a:xfrm>
          <a:prstGeom prst="rect">
            <a:avLst/>
          </a:prstGeom>
          <a:noFill/>
        </p:spPr>
        <p:txBody>
          <a:bodyPr wrap="none" rtlCol="0">
            <a:spAutoFit/>
          </a:bodyPr>
          <a:lstStyle/>
          <a:p>
            <a:r>
              <a:rPr lang="en-US" sz="2800" b="1" i="1" dirty="0"/>
              <a:t>Proximity</a:t>
            </a:r>
          </a:p>
        </p:txBody>
      </p:sp>
      <p:sp>
        <p:nvSpPr>
          <p:cNvPr id="23" name="Oval 22">
            <a:extLst>
              <a:ext uri="{FF2B5EF4-FFF2-40B4-BE49-F238E27FC236}">
                <a16:creationId xmlns:a16="http://schemas.microsoft.com/office/drawing/2014/main" id="{9E7BC25A-D0E4-4E29-84E1-D8D5050627B0}"/>
              </a:ext>
            </a:extLst>
          </p:cNvPr>
          <p:cNvSpPr/>
          <p:nvPr/>
        </p:nvSpPr>
        <p:spPr>
          <a:xfrm>
            <a:off x="1696279"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169627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169627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169627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D2F287D-A125-446D-B941-4F91ACA146CD}"/>
              </a:ext>
            </a:extLst>
          </p:cNvPr>
          <p:cNvSpPr/>
          <p:nvPr/>
        </p:nvSpPr>
        <p:spPr>
          <a:xfrm>
            <a:off x="413633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D83E9B0-346F-4A60-AEDB-F41B9B52C451}"/>
              </a:ext>
            </a:extLst>
          </p:cNvPr>
          <p:cNvSpPr/>
          <p:nvPr/>
        </p:nvSpPr>
        <p:spPr>
          <a:xfrm>
            <a:off x="413633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71BF14-F935-4B92-BF27-18B05F65049F}"/>
              </a:ext>
            </a:extLst>
          </p:cNvPr>
          <p:cNvSpPr/>
          <p:nvPr/>
        </p:nvSpPr>
        <p:spPr>
          <a:xfrm>
            <a:off x="413633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646658-120E-4AD5-A8BD-44B4E97BBC1B}"/>
              </a:ext>
            </a:extLst>
          </p:cNvPr>
          <p:cNvSpPr/>
          <p:nvPr/>
        </p:nvSpPr>
        <p:spPr>
          <a:xfrm>
            <a:off x="413633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E168E30-1272-4E55-82D5-F6951B64F4C9}"/>
              </a:ext>
            </a:extLst>
          </p:cNvPr>
          <p:cNvSpPr/>
          <p:nvPr/>
        </p:nvSpPr>
        <p:spPr>
          <a:xfrm>
            <a:off x="6837576"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6A53EEF-CB0B-4DCE-8C95-D74BE402A8AF}"/>
              </a:ext>
            </a:extLst>
          </p:cNvPr>
          <p:cNvSpPr/>
          <p:nvPr/>
        </p:nvSpPr>
        <p:spPr>
          <a:xfrm>
            <a:off x="6837576"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225F65E-4A73-423F-AF0E-C9BE856B8429}"/>
              </a:ext>
            </a:extLst>
          </p:cNvPr>
          <p:cNvSpPr/>
          <p:nvPr/>
        </p:nvSpPr>
        <p:spPr>
          <a:xfrm>
            <a:off x="6837576"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A097C47-BC74-4B15-8D09-4DA4301565C4}"/>
              </a:ext>
            </a:extLst>
          </p:cNvPr>
          <p:cNvSpPr/>
          <p:nvPr/>
        </p:nvSpPr>
        <p:spPr>
          <a:xfrm>
            <a:off x="6837576"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0C079C7-859F-4D3B-9ED8-C5F36BC6D107}"/>
              </a:ext>
            </a:extLst>
          </p:cNvPr>
          <p:cNvSpPr/>
          <p:nvPr/>
        </p:nvSpPr>
        <p:spPr>
          <a:xfrm>
            <a:off x="9277633"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296D8C6-B68A-485A-B328-2FB736A8B27A}"/>
              </a:ext>
            </a:extLst>
          </p:cNvPr>
          <p:cNvSpPr/>
          <p:nvPr/>
        </p:nvSpPr>
        <p:spPr>
          <a:xfrm>
            <a:off x="9277633"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AB67FA2-DAD8-4600-B70A-7029313E1696}"/>
              </a:ext>
            </a:extLst>
          </p:cNvPr>
          <p:cNvSpPr/>
          <p:nvPr/>
        </p:nvSpPr>
        <p:spPr>
          <a:xfrm>
            <a:off x="9277633"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57A0047-D303-4D78-9A53-AA96671AF2C9}"/>
              </a:ext>
            </a:extLst>
          </p:cNvPr>
          <p:cNvSpPr/>
          <p:nvPr/>
        </p:nvSpPr>
        <p:spPr>
          <a:xfrm>
            <a:off x="9277633"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6CA2515-E121-45AF-81E1-DBA1E701C830}"/>
              </a:ext>
            </a:extLst>
          </p:cNvPr>
          <p:cNvSpPr txBox="1"/>
          <p:nvPr/>
        </p:nvSpPr>
        <p:spPr>
          <a:xfrm>
            <a:off x="4060377" y="5574115"/>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57233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7033431-009A-463A-83CA-04662E132DD1}"/>
              </a:ext>
            </a:extLst>
          </p:cNvPr>
          <p:cNvCxnSpPr>
            <a:cxnSpLocks/>
          </p:cNvCxnSpPr>
          <p:nvPr/>
        </p:nvCxnSpPr>
        <p:spPr>
          <a:xfrm>
            <a:off x="3703983" y="2120348"/>
            <a:ext cx="379012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853392" cy="523220"/>
          </a:xfrm>
          <a:prstGeom prst="rect">
            <a:avLst/>
          </a:prstGeom>
          <a:noFill/>
        </p:spPr>
        <p:txBody>
          <a:bodyPr wrap="none" rtlCol="0">
            <a:spAutoFit/>
          </a:bodyPr>
          <a:lstStyle/>
          <a:p>
            <a:r>
              <a:rPr lang="en-US" sz="2800" b="1" i="1" dirty="0"/>
              <a:t>Connection</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E5915492-1504-4727-B1B8-2C1393BDBCD2}"/>
              </a:ext>
            </a:extLst>
          </p:cNvPr>
          <p:cNvCxnSpPr>
            <a:cxnSpLocks/>
          </p:cNvCxnSpPr>
          <p:nvPr/>
        </p:nvCxnSpPr>
        <p:spPr>
          <a:xfrm>
            <a:off x="3796747" y="2988366"/>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0665BB3-DA66-4AE0-8B8D-00838D155203}"/>
              </a:ext>
            </a:extLst>
          </p:cNvPr>
          <p:cNvCxnSpPr>
            <a:cxnSpLocks/>
          </p:cNvCxnSpPr>
          <p:nvPr/>
        </p:nvCxnSpPr>
        <p:spPr>
          <a:xfrm>
            <a:off x="3796747" y="3929270"/>
            <a:ext cx="391601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6B3CA4-ECBB-44A4-BB81-7C700EA2ECD5}"/>
              </a:ext>
            </a:extLst>
          </p:cNvPr>
          <p:cNvCxnSpPr>
            <a:cxnSpLocks/>
          </p:cNvCxnSpPr>
          <p:nvPr/>
        </p:nvCxnSpPr>
        <p:spPr>
          <a:xfrm>
            <a:off x="3927748" y="4790661"/>
            <a:ext cx="378501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864AE0D-2A07-481C-9F9A-BB5606B26E04}"/>
              </a:ext>
            </a:extLst>
          </p:cNvPr>
          <p:cNvSpPr txBox="1"/>
          <p:nvPr/>
        </p:nvSpPr>
        <p:spPr>
          <a:xfrm>
            <a:off x="4183584" y="5677021"/>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90972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92F709B-8462-4645-B03A-76CAE88E1524}"/>
              </a:ext>
            </a:extLst>
          </p:cNvPr>
          <p:cNvSpPr txBox="1"/>
          <p:nvPr/>
        </p:nvSpPr>
        <p:spPr>
          <a:xfrm>
            <a:off x="4669871" y="760665"/>
            <a:ext cx="1604798" cy="523220"/>
          </a:xfrm>
          <a:prstGeom prst="rect">
            <a:avLst/>
          </a:prstGeom>
          <a:noFill/>
        </p:spPr>
        <p:txBody>
          <a:bodyPr wrap="none" rtlCol="0">
            <a:spAutoFit/>
          </a:bodyPr>
          <a:lstStyle/>
          <a:p>
            <a:r>
              <a:rPr lang="en-US" sz="2800" b="1" i="1" dirty="0"/>
              <a:t>Enclosure</a:t>
            </a:r>
          </a:p>
        </p:txBody>
      </p:sp>
      <p:sp>
        <p:nvSpPr>
          <p:cNvPr id="23" name="Oval 22">
            <a:extLst>
              <a:ext uri="{FF2B5EF4-FFF2-40B4-BE49-F238E27FC236}">
                <a16:creationId xmlns:a16="http://schemas.microsoft.com/office/drawing/2014/main" id="{9E7BC25A-D0E4-4E29-84E1-D8D5050627B0}"/>
              </a:ext>
            </a:extLst>
          </p:cNvPr>
          <p:cNvSpPr/>
          <p:nvPr/>
        </p:nvSpPr>
        <p:spPr>
          <a:xfrm>
            <a:off x="3675958"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675958"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675958"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70398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9882A2-B993-4AB3-9911-0CBF4B0E04C4}"/>
              </a:ext>
            </a:extLst>
          </p:cNvPr>
          <p:cNvSpPr/>
          <p:nvPr/>
        </p:nvSpPr>
        <p:spPr>
          <a:xfrm>
            <a:off x="4868653"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69F6A98-E70D-41F3-A4DE-BE2E7EF17E80}"/>
              </a:ext>
            </a:extLst>
          </p:cNvPr>
          <p:cNvSpPr/>
          <p:nvPr/>
        </p:nvSpPr>
        <p:spPr>
          <a:xfrm>
            <a:off x="4868653"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959D5A8-F510-40AF-B2AB-79587162FBDA}"/>
              </a:ext>
            </a:extLst>
          </p:cNvPr>
          <p:cNvSpPr/>
          <p:nvPr/>
        </p:nvSpPr>
        <p:spPr>
          <a:xfrm>
            <a:off x="4868653"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24AEA3-8457-4383-AB7F-CB10AD60D8CB}"/>
              </a:ext>
            </a:extLst>
          </p:cNvPr>
          <p:cNvSpPr/>
          <p:nvPr/>
        </p:nvSpPr>
        <p:spPr>
          <a:xfrm>
            <a:off x="4868653"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9B9BD0A-63BE-4127-B74A-3653B4D2D5D9}"/>
              </a:ext>
            </a:extLst>
          </p:cNvPr>
          <p:cNvSpPr/>
          <p:nvPr/>
        </p:nvSpPr>
        <p:spPr>
          <a:xfrm>
            <a:off x="6054721" y="182880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5CBE30E-8BE4-4443-A5CF-BE820AAE745E}"/>
              </a:ext>
            </a:extLst>
          </p:cNvPr>
          <p:cNvSpPr/>
          <p:nvPr/>
        </p:nvSpPr>
        <p:spPr>
          <a:xfrm>
            <a:off x="6054721" y="2726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115CD9-3A53-4621-B8CD-79EB5A951EF4}"/>
              </a:ext>
            </a:extLst>
          </p:cNvPr>
          <p:cNvSpPr/>
          <p:nvPr/>
        </p:nvSpPr>
        <p:spPr>
          <a:xfrm>
            <a:off x="6054721" y="3624470"/>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5463BA0-D404-4D46-8509-23767673E147}"/>
              </a:ext>
            </a:extLst>
          </p:cNvPr>
          <p:cNvSpPr/>
          <p:nvPr/>
        </p:nvSpPr>
        <p:spPr>
          <a:xfrm>
            <a:off x="6054721" y="4507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DD5634-8B4D-427C-A3E0-CE3198B46AB6}"/>
              </a:ext>
            </a:extLst>
          </p:cNvPr>
          <p:cNvSpPr/>
          <p:nvPr/>
        </p:nvSpPr>
        <p:spPr>
          <a:xfrm>
            <a:off x="7240789" y="182714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480E706-C834-4739-9DCE-C80FF8D7FB78}"/>
              </a:ext>
            </a:extLst>
          </p:cNvPr>
          <p:cNvSpPr/>
          <p:nvPr/>
        </p:nvSpPr>
        <p:spPr>
          <a:xfrm>
            <a:off x="7240789" y="272497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672FFC6-68E8-45F9-B52E-3E9259D0A256}"/>
              </a:ext>
            </a:extLst>
          </p:cNvPr>
          <p:cNvSpPr/>
          <p:nvPr/>
        </p:nvSpPr>
        <p:spPr>
          <a:xfrm>
            <a:off x="7240789" y="3622812"/>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EAB71D-3872-47E3-A286-424532DAFF2E}"/>
              </a:ext>
            </a:extLst>
          </p:cNvPr>
          <p:cNvSpPr/>
          <p:nvPr/>
        </p:nvSpPr>
        <p:spPr>
          <a:xfrm>
            <a:off x="7240789" y="4505739"/>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B4811C-FCDD-4C48-B20E-270DB35B947D}"/>
              </a:ext>
            </a:extLst>
          </p:cNvPr>
          <p:cNvSpPr/>
          <p:nvPr/>
        </p:nvSpPr>
        <p:spPr>
          <a:xfrm>
            <a:off x="3485322" y="159696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C7F08CD-7971-4A26-B41B-7BD4FBB745DE}"/>
              </a:ext>
            </a:extLst>
          </p:cNvPr>
          <p:cNvSpPr/>
          <p:nvPr/>
        </p:nvSpPr>
        <p:spPr>
          <a:xfrm>
            <a:off x="5917096" y="1596927"/>
            <a:ext cx="2213113" cy="366414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AD21E58-5432-4BBA-B47D-58A74EA54D5D}"/>
              </a:ext>
            </a:extLst>
          </p:cNvPr>
          <p:cNvSpPr txBox="1"/>
          <p:nvPr/>
        </p:nvSpPr>
        <p:spPr>
          <a:xfrm>
            <a:off x="4059287" y="5683689"/>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138039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49B4-D23E-5965-27DC-CB7A782FA08E}"/>
              </a:ext>
            </a:extLst>
          </p:cNvPr>
          <p:cNvSpPr>
            <a:spLocks noGrp="1"/>
          </p:cNvSpPr>
          <p:nvPr>
            <p:ph type="title"/>
          </p:nvPr>
        </p:nvSpPr>
        <p:spPr/>
        <p:txBody>
          <a:bodyPr/>
          <a:lstStyle/>
          <a:p>
            <a:r>
              <a:rPr lang="en-US" dirty="0"/>
              <a:t>Course context</a:t>
            </a:r>
          </a:p>
        </p:txBody>
      </p:sp>
      <p:sp>
        <p:nvSpPr>
          <p:cNvPr id="3" name="Content Placeholder 2">
            <a:extLst>
              <a:ext uri="{FF2B5EF4-FFF2-40B4-BE49-F238E27FC236}">
                <a16:creationId xmlns:a16="http://schemas.microsoft.com/office/drawing/2014/main" id="{A48A169C-474C-335F-DFEF-A2F685AF38BE}"/>
              </a:ext>
            </a:extLst>
          </p:cNvPr>
          <p:cNvSpPr>
            <a:spLocks noGrp="1"/>
          </p:cNvSpPr>
          <p:nvPr>
            <p:ph idx="1"/>
          </p:nvPr>
        </p:nvSpPr>
        <p:spPr/>
        <p:txBody>
          <a:bodyPr/>
          <a:lstStyle/>
          <a:p>
            <a:endParaRPr lang="en-US" dirty="0"/>
          </a:p>
          <a:p>
            <a:r>
              <a:rPr lang="en-US" dirty="0"/>
              <a:t>Week 2 of DSCI 310: data visualization course</a:t>
            </a:r>
          </a:p>
          <a:p>
            <a:endParaRPr lang="en-US" dirty="0"/>
          </a:p>
          <a:p>
            <a:r>
              <a:rPr lang="en-US" dirty="0"/>
              <a:t>Just covered: grammar of graphics (how to specify a data </a:t>
            </a:r>
            <a:r>
              <a:rPr lang="en-US" dirty="0">
                <a:sym typeface="Wingdings" panose="05000000000000000000" pitchFamily="2" charset="2"/>
              </a:rPr>
              <a:t> graph mapping)</a:t>
            </a:r>
          </a:p>
          <a:p>
            <a:endParaRPr lang="en-US" dirty="0">
              <a:sym typeface="Wingdings" panose="05000000000000000000" pitchFamily="2" charset="2"/>
            </a:endParaRPr>
          </a:p>
          <a:p>
            <a:r>
              <a:rPr lang="en-US" dirty="0">
                <a:sym typeface="Wingdings" panose="05000000000000000000" pitchFamily="2" charset="2"/>
              </a:rPr>
              <a:t>Not covered: any graphing software</a:t>
            </a:r>
            <a:endParaRPr lang="en-US" dirty="0"/>
          </a:p>
        </p:txBody>
      </p:sp>
    </p:spTree>
    <p:extLst>
      <p:ext uri="{BB962C8B-B14F-4D97-AF65-F5344CB8AC3E}">
        <p14:creationId xmlns:p14="http://schemas.microsoft.com/office/powerpoint/2010/main" val="123051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6D8B-360E-48F1-8866-EBF3372961B2}"/>
              </a:ext>
            </a:extLst>
          </p:cNvPr>
          <p:cNvSpPr txBox="1"/>
          <p:nvPr/>
        </p:nvSpPr>
        <p:spPr>
          <a:xfrm>
            <a:off x="1916107" y="2195306"/>
            <a:ext cx="8359789" cy="1200329"/>
          </a:xfrm>
          <a:prstGeom prst="rect">
            <a:avLst/>
          </a:prstGeom>
          <a:noFill/>
        </p:spPr>
        <p:txBody>
          <a:bodyPr wrap="none" rtlCol="0">
            <a:spAutoFit/>
          </a:bodyPr>
          <a:lstStyle/>
          <a:p>
            <a:pPr algn="ctr"/>
            <a:r>
              <a:rPr lang="en-US" sz="3600" i="1" dirty="0"/>
              <a:t>Some principles are stronger than others</a:t>
            </a:r>
          </a:p>
          <a:p>
            <a:endParaRPr lang="en-US" sz="3600" i="1" dirty="0"/>
          </a:p>
        </p:txBody>
      </p:sp>
    </p:spTree>
    <p:extLst>
      <p:ext uri="{BB962C8B-B14F-4D97-AF65-F5344CB8AC3E}">
        <p14:creationId xmlns:p14="http://schemas.microsoft.com/office/powerpoint/2010/main" val="275218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09D5DA02-F704-4DFF-BD36-B0577262DBDA}"/>
              </a:ext>
            </a:extLst>
          </p:cNvPr>
          <p:cNvCxnSpPr>
            <a:cxnSpLocks/>
          </p:cNvCxnSpPr>
          <p:nvPr/>
        </p:nvCxnSpPr>
        <p:spPr>
          <a:xfrm>
            <a:off x="3515550" y="217335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64527F-0F91-407C-A55C-CBAD61E46702}"/>
              </a:ext>
            </a:extLst>
          </p:cNvPr>
          <p:cNvCxnSpPr>
            <a:cxnSpLocks/>
          </p:cNvCxnSpPr>
          <p:nvPr/>
        </p:nvCxnSpPr>
        <p:spPr>
          <a:xfrm>
            <a:off x="3707707" y="3134141"/>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A23DF-9ADF-4AE6-BAA9-54222F254DE9}"/>
              </a:ext>
            </a:extLst>
          </p:cNvPr>
          <p:cNvCxnSpPr>
            <a:cxnSpLocks/>
          </p:cNvCxnSpPr>
          <p:nvPr/>
        </p:nvCxnSpPr>
        <p:spPr>
          <a:xfrm>
            <a:off x="3707707" y="4022037"/>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BF0F81-414E-4E0E-9CDF-432561F1E059}"/>
              </a:ext>
            </a:extLst>
          </p:cNvPr>
          <p:cNvCxnSpPr>
            <a:cxnSpLocks/>
          </p:cNvCxnSpPr>
          <p:nvPr/>
        </p:nvCxnSpPr>
        <p:spPr>
          <a:xfrm>
            <a:off x="3707707" y="4883428"/>
            <a:ext cx="345799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D3D45EE-50DB-4CF8-93D0-71D1724062AA}"/>
              </a:ext>
            </a:extLst>
          </p:cNvPr>
          <p:cNvSpPr txBox="1"/>
          <p:nvPr/>
        </p:nvSpPr>
        <p:spPr>
          <a:xfrm>
            <a:off x="4235756" y="5753170"/>
            <a:ext cx="2825966" cy="523220"/>
          </a:xfrm>
          <a:prstGeom prst="rect">
            <a:avLst/>
          </a:prstGeom>
          <a:noFill/>
        </p:spPr>
        <p:txBody>
          <a:bodyPr wrap="none" rtlCol="0">
            <a:spAutoFit/>
          </a:bodyPr>
          <a:lstStyle/>
          <a:p>
            <a:r>
              <a:rPr lang="en-US" sz="2800" dirty="0"/>
              <a:t>Rows or columns?</a:t>
            </a:r>
          </a:p>
        </p:txBody>
      </p:sp>
    </p:spTree>
    <p:extLst>
      <p:ext uri="{BB962C8B-B14F-4D97-AF65-F5344CB8AC3E}">
        <p14:creationId xmlns:p14="http://schemas.microsoft.com/office/powerpoint/2010/main" val="82811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E7BC25A-D0E4-4E29-84E1-D8D5050627B0}"/>
              </a:ext>
            </a:extLst>
          </p:cNvPr>
          <p:cNvSpPr/>
          <p:nvPr/>
        </p:nvSpPr>
        <p:spPr>
          <a:xfrm>
            <a:off x="3472070" y="190831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3472070"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733B395-F7C1-490C-BE8A-F3F85A1EF15D}"/>
              </a:ext>
            </a:extLst>
          </p:cNvPr>
          <p:cNvSpPr/>
          <p:nvPr/>
        </p:nvSpPr>
        <p:spPr>
          <a:xfrm>
            <a:off x="3472070"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3472070"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3816ACC-B319-4675-814A-AD92A373A583}"/>
              </a:ext>
            </a:extLst>
          </p:cNvPr>
          <p:cNvSpPr/>
          <p:nvPr/>
        </p:nvSpPr>
        <p:spPr>
          <a:xfrm>
            <a:off x="5648738" y="1896819"/>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5648739" y="2806148"/>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455710-0D10-4B20-A171-9B76FF2AA15D}"/>
              </a:ext>
            </a:extLst>
          </p:cNvPr>
          <p:cNvSpPr/>
          <p:nvPr/>
        </p:nvSpPr>
        <p:spPr>
          <a:xfrm>
            <a:off x="5648739" y="3703983"/>
            <a:ext cx="622853" cy="5698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2B68CBB-0CB1-4D1A-B414-631E4DF5B728}"/>
              </a:ext>
            </a:extLst>
          </p:cNvPr>
          <p:cNvSpPr/>
          <p:nvPr/>
        </p:nvSpPr>
        <p:spPr>
          <a:xfrm>
            <a:off x="5648739" y="4586910"/>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4524791"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62DB6314-CF56-44F9-9FCA-D96AFB9F7696}"/>
              </a:ext>
            </a:extLst>
          </p:cNvPr>
          <p:cNvSpPr/>
          <p:nvPr/>
        </p:nvSpPr>
        <p:spPr>
          <a:xfrm>
            <a:off x="4524791"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635EC63-4FAE-4A9B-AF49-19E8B900AFCC}"/>
              </a:ext>
            </a:extLst>
          </p:cNvPr>
          <p:cNvSpPr/>
          <p:nvPr/>
        </p:nvSpPr>
        <p:spPr>
          <a:xfrm>
            <a:off x="4523961"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F84B89EC-5E72-4574-A289-48002D8CDCE2}"/>
              </a:ext>
            </a:extLst>
          </p:cNvPr>
          <p:cNvSpPr/>
          <p:nvPr/>
        </p:nvSpPr>
        <p:spPr>
          <a:xfrm>
            <a:off x="4523961"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6675782" y="184205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306E155-CE1A-4B06-BCB4-1004B1D94E23}"/>
              </a:ext>
            </a:extLst>
          </p:cNvPr>
          <p:cNvSpPr/>
          <p:nvPr/>
        </p:nvSpPr>
        <p:spPr>
          <a:xfrm>
            <a:off x="6675782" y="28059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E18E79E7-5628-4FA8-8CE6-9589EBE505FA}"/>
              </a:ext>
            </a:extLst>
          </p:cNvPr>
          <p:cNvSpPr/>
          <p:nvPr/>
        </p:nvSpPr>
        <p:spPr>
          <a:xfrm>
            <a:off x="6674952" y="366909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C5C99B88-0F3C-407A-8138-1E14F52EE18E}"/>
              </a:ext>
            </a:extLst>
          </p:cNvPr>
          <p:cNvSpPr/>
          <p:nvPr/>
        </p:nvSpPr>
        <p:spPr>
          <a:xfrm>
            <a:off x="6674952" y="4532246"/>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3326296" y="1596928"/>
            <a:ext cx="4293703" cy="195465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3323878" y="3541584"/>
            <a:ext cx="4293703" cy="17194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91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BE226850-2A7B-4F3D-9CF2-B26472487289}"/>
              </a:ext>
            </a:extLst>
          </p:cNvPr>
          <p:cNvSpPr/>
          <p:nvPr/>
        </p:nvSpPr>
        <p:spPr>
          <a:xfrm>
            <a:off x="2453649" y="3494493"/>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094DB28-DE2C-4C40-9D8A-F2D46A018522}"/>
              </a:ext>
            </a:extLst>
          </p:cNvPr>
          <p:cNvSpPr/>
          <p:nvPr/>
        </p:nvSpPr>
        <p:spPr>
          <a:xfrm>
            <a:off x="2502516"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67E157-6432-45F5-B221-C7C6E1EDC4D2}"/>
              </a:ext>
            </a:extLst>
          </p:cNvPr>
          <p:cNvSpPr/>
          <p:nvPr/>
        </p:nvSpPr>
        <p:spPr>
          <a:xfrm>
            <a:off x="2502516" y="453639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03D371-58D3-4E83-9840-D289955B41C8}"/>
              </a:ext>
            </a:extLst>
          </p:cNvPr>
          <p:cNvSpPr/>
          <p:nvPr/>
        </p:nvSpPr>
        <p:spPr>
          <a:xfrm>
            <a:off x="7462972" y="27556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EAC6ADD5-5079-4D21-BB04-2CC371A96D13}"/>
              </a:ext>
            </a:extLst>
          </p:cNvPr>
          <p:cNvSpPr/>
          <p:nvPr/>
        </p:nvSpPr>
        <p:spPr>
          <a:xfrm>
            <a:off x="6339024"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D1C1BF6-DE9A-4215-B960-98E5670B16D6}"/>
              </a:ext>
            </a:extLst>
          </p:cNvPr>
          <p:cNvSpPr/>
          <p:nvPr/>
        </p:nvSpPr>
        <p:spPr>
          <a:xfrm>
            <a:off x="849001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6B5EB9-361F-49EE-8BDC-892A42997A17}"/>
              </a:ext>
            </a:extLst>
          </p:cNvPr>
          <p:cNvSpPr/>
          <p:nvPr/>
        </p:nvSpPr>
        <p:spPr>
          <a:xfrm>
            <a:off x="7357712" y="1620898"/>
            <a:ext cx="1969607" cy="361620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5E7955-51A2-481E-9DFA-B8D1D2CD7357}"/>
              </a:ext>
            </a:extLst>
          </p:cNvPr>
          <p:cNvSpPr/>
          <p:nvPr/>
        </p:nvSpPr>
        <p:spPr>
          <a:xfrm>
            <a:off x="2357159" y="1620898"/>
            <a:ext cx="4883771" cy="361620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D16EED2-D61B-4D0B-8314-B831DD7ABC45}"/>
              </a:ext>
            </a:extLst>
          </p:cNvPr>
          <p:cNvSpPr/>
          <p:nvPr/>
        </p:nvSpPr>
        <p:spPr>
          <a:xfrm>
            <a:off x="2453649" y="1751884"/>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EC7458B-385F-4031-AC0A-CD7E0E59F911}"/>
              </a:ext>
            </a:extLst>
          </p:cNvPr>
          <p:cNvSpPr/>
          <p:nvPr/>
        </p:nvSpPr>
        <p:spPr>
          <a:xfrm>
            <a:off x="7414105" y="1791540"/>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3C11B9D-082B-434B-94E0-41850E54F499}"/>
              </a:ext>
            </a:extLst>
          </p:cNvPr>
          <p:cNvSpPr/>
          <p:nvPr/>
        </p:nvSpPr>
        <p:spPr>
          <a:xfrm>
            <a:off x="6387060" y="2757253"/>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11D7B9-A2C6-404C-B557-365D95194BAA}"/>
              </a:ext>
            </a:extLst>
          </p:cNvPr>
          <p:cNvSpPr/>
          <p:nvPr/>
        </p:nvSpPr>
        <p:spPr>
          <a:xfrm>
            <a:off x="8538051" y="2761522"/>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853C5C0-D966-4E9C-AC86-BCE7C6A6DBCD}"/>
              </a:ext>
            </a:extLst>
          </p:cNvPr>
          <p:cNvSpPr/>
          <p:nvPr/>
        </p:nvSpPr>
        <p:spPr>
          <a:xfrm>
            <a:off x="6339024"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A22FBBE-CEA8-469F-9D61-08344C57CE44}"/>
              </a:ext>
            </a:extLst>
          </p:cNvPr>
          <p:cNvSpPr/>
          <p:nvPr/>
        </p:nvSpPr>
        <p:spPr>
          <a:xfrm>
            <a:off x="851406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C69AC39-413E-4D4D-8447-4513CAF37041}"/>
              </a:ext>
            </a:extLst>
          </p:cNvPr>
          <p:cNvSpPr/>
          <p:nvPr/>
        </p:nvSpPr>
        <p:spPr>
          <a:xfrm>
            <a:off x="7438158" y="3511751"/>
            <a:ext cx="720586" cy="569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F443FAB-D508-4396-A0B2-1920F36DB334}"/>
              </a:ext>
            </a:extLst>
          </p:cNvPr>
          <p:cNvSpPr/>
          <p:nvPr/>
        </p:nvSpPr>
        <p:spPr>
          <a:xfrm>
            <a:off x="7462972" y="4496617"/>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434F7F-AFB5-4318-A652-EF150F50B4CE}"/>
              </a:ext>
            </a:extLst>
          </p:cNvPr>
          <p:cNvSpPr/>
          <p:nvPr/>
        </p:nvSpPr>
        <p:spPr>
          <a:xfrm>
            <a:off x="6387060" y="4498235"/>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9599D1B-7FBD-4265-9B9A-320B58D2B893}"/>
              </a:ext>
            </a:extLst>
          </p:cNvPr>
          <p:cNvSpPr/>
          <p:nvPr/>
        </p:nvSpPr>
        <p:spPr>
          <a:xfrm>
            <a:off x="8538051" y="4502504"/>
            <a:ext cx="622853" cy="5698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2474727-93A2-4EE8-A341-2B6561628547}"/>
              </a:ext>
            </a:extLst>
          </p:cNvPr>
          <p:cNvCxnSpPr>
            <a:cxnSpLocks/>
          </p:cNvCxnSpPr>
          <p:nvPr/>
        </p:nvCxnSpPr>
        <p:spPr>
          <a:xfrm flipH="1">
            <a:off x="7800975" y="2152650"/>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5FCCC3-5201-44A4-8D5F-787338EC7430}"/>
              </a:ext>
            </a:extLst>
          </p:cNvPr>
          <p:cNvCxnSpPr>
            <a:cxnSpLocks/>
          </p:cNvCxnSpPr>
          <p:nvPr/>
        </p:nvCxnSpPr>
        <p:spPr>
          <a:xfrm flipH="1">
            <a:off x="8871766" y="2003224"/>
            <a:ext cx="1" cy="268605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7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713CE8D9-001B-AC19-7208-1F2627B4FF32}"/>
              </a:ext>
            </a:extLst>
          </p:cNvPr>
          <p:cNvGraphicFramePr>
            <a:graphicFrameLocks noGrp="1"/>
          </p:cNvGraphicFramePr>
          <p:nvPr>
            <p:extLst>
              <p:ext uri="{D42A27DB-BD31-4B8C-83A1-F6EECF244321}">
                <p14:modId xmlns:p14="http://schemas.microsoft.com/office/powerpoint/2010/main" val="3772893564"/>
              </p:ext>
            </p:extLst>
          </p:nvPr>
        </p:nvGraphicFramePr>
        <p:xfrm>
          <a:off x="1791729" y="1554480"/>
          <a:ext cx="8363588" cy="3749040"/>
        </p:xfrm>
        <a:graphic>
          <a:graphicData uri="http://schemas.openxmlformats.org/drawingml/2006/table">
            <a:tbl>
              <a:tblPr firstRow="1" bandRow="1">
                <a:tableStyleId>{5A111915-BE36-4E01-A7E5-04B1672EAD32}</a:tableStyleId>
              </a:tblPr>
              <a:tblGrid>
                <a:gridCol w="3608708">
                  <a:extLst>
                    <a:ext uri="{9D8B030D-6E8A-4147-A177-3AD203B41FA5}">
                      <a16:colId xmlns:a16="http://schemas.microsoft.com/office/drawing/2014/main" val="3679171080"/>
                    </a:ext>
                  </a:extLst>
                </a:gridCol>
                <a:gridCol w="4754880">
                  <a:extLst>
                    <a:ext uri="{9D8B030D-6E8A-4147-A177-3AD203B41FA5}">
                      <a16:colId xmlns:a16="http://schemas.microsoft.com/office/drawing/2014/main" val="88457861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Gestalt principles in hierarchy</a:t>
                      </a:r>
                    </a:p>
                  </a:txBody>
                  <a:tcPr/>
                </a:tc>
                <a:tc>
                  <a:txBody>
                    <a:bodyPr/>
                    <a:lstStyle/>
                    <a:p>
                      <a:pPr algn="ctr"/>
                      <a:r>
                        <a:rPr lang="en-US" sz="3600" dirty="0"/>
                        <a:t>Graphical elements that activate the principle</a:t>
                      </a:r>
                    </a:p>
                  </a:txBody>
                  <a:tcPr/>
                </a:tc>
                <a:extLst>
                  <a:ext uri="{0D108BD9-81ED-4DB2-BD59-A6C34878D82A}">
                    <a16:rowId xmlns:a16="http://schemas.microsoft.com/office/drawing/2014/main" val="3566331971"/>
                  </a:ext>
                </a:extLst>
              </a:tr>
              <a:tr h="370840">
                <a:tc>
                  <a:txBody>
                    <a:bodyPr/>
                    <a:lstStyle/>
                    <a:p>
                      <a:pPr marL="342900" indent="-342900">
                        <a:buAutoNum type="arabicPeriod"/>
                      </a:pPr>
                      <a:r>
                        <a:rPr lang="en-US" sz="3600" dirty="0"/>
                        <a:t>   Enclosure</a:t>
                      </a:r>
                    </a:p>
                  </a:txBody>
                  <a:tcPr/>
                </a:tc>
                <a:tc>
                  <a:txBody>
                    <a:bodyPr/>
                    <a:lstStyle/>
                    <a:p>
                      <a:pPr marL="342900" indent="-342900">
                        <a:buAutoNum type="arabicPeriod"/>
                      </a:pPr>
                      <a:r>
                        <a:rPr lang="en-US" sz="3600" dirty="0"/>
                        <a:t>   Facets</a:t>
                      </a:r>
                    </a:p>
                  </a:txBody>
                  <a:tcPr/>
                </a:tc>
                <a:extLst>
                  <a:ext uri="{0D108BD9-81ED-4DB2-BD59-A6C34878D82A}">
                    <a16:rowId xmlns:a16="http://schemas.microsoft.com/office/drawing/2014/main" val="1727028291"/>
                  </a:ext>
                </a:extLst>
              </a:tr>
              <a:tr h="370840">
                <a:tc>
                  <a:txBody>
                    <a:bodyPr/>
                    <a:lstStyle/>
                    <a:p>
                      <a:r>
                        <a:rPr lang="en-US" sz="3600" dirty="0"/>
                        <a:t>2.   Connection </a:t>
                      </a:r>
                    </a:p>
                  </a:txBody>
                  <a:tcPr/>
                </a:tc>
                <a:tc>
                  <a:txBody>
                    <a:bodyPr/>
                    <a:lstStyle/>
                    <a:p>
                      <a:pPr marL="342900" indent="-342900">
                        <a:buAutoNum type="arabicPeriod" startAt="2"/>
                      </a:pPr>
                      <a:r>
                        <a:rPr lang="en-US" sz="3600" dirty="0"/>
                        <a:t>   Lines</a:t>
                      </a:r>
                    </a:p>
                  </a:txBody>
                  <a:tcPr/>
                </a:tc>
                <a:extLst>
                  <a:ext uri="{0D108BD9-81ED-4DB2-BD59-A6C34878D82A}">
                    <a16:rowId xmlns:a16="http://schemas.microsoft.com/office/drawing/2014/main" val="3197818821"/>
                  </a:ext>
                </a:extLst>
              </a:tr>
              <a:tr h="370840">
                <a:tc>
                  <a:txBody>
                    <a:bodyPr/>
                    <a:lstStyle/>
                    <a:p>
                      <a:r>
                        <a:rPr lang="en-US" sz="3600" dirty="0"/>
                        <a:t>3.   Proximity </a:t>
                      </a:r>
                    </a:p>
                  </a:txBody>
                  <a:tcPr/>
                </a:tc>
                <a:tc>
                  <a:txBody>
                    <a:bodyPr/>
                    <a:lstStyle/>
                    <a:p>
                      <a:r>
                        <a:rPr lang="en-US" sz="3600" dirty="0"/>
                        <a:t>3.   White space</a:t>
                      </a:r>
                    </a:p>
                  </a:txBody>
                  <a:tcPr/>
                </a:tc>
                <a:extLst>
                  <a:ext uri="{0D108BD9-81ED-4DB2-BD59-A6C34878D82A}">
                    <a16:rowId xmlns:a16="http://schemas.microsoft.com/office/drawing/2014/main" val="2297952795"/>
                  </a:ext>
                </a:extLst>
              </a:tr>
              <a:tr h="370840">
                <a:tc>
                  <a:txBody>
                    <a:bodyPr/>
                    <a:lstStyle/>
                    <a:p>
                      <a:r>
                        <a:rPr lang="en-US" sz="3600" dirty="0"/>
                        <a:t>4.   Similarity</a:t>
                      </a:r>
                    </a:p>
                  </a:txBody>
                  <a:tcPr/>
                </a:tc>
                <a:tc>
                  <a:txBody>
                    <a:bodyPr/>
                    <a:lstStyle/>
                    <a:p>
                      <a:r>
                        <a:rPr lang="en-US" sz="3600" dirty="0"/>
                        <a:t>4.   Color/shape</a:t>
                      </a:r>
                    </a:p>
                  </a:txBody>
                  <a:tcPr/>
                </a:tc>
                <a:extLst>
                  <a:ext uri="{0D108BD9-81ED-4DB2-BD59-A6C34878D82A}">
                    <a16:rowId xmlns:a16="http://schemas.microsoft.com/office/drawing/2014/main" val="3819182475"/>
                  </a:ext>
                </a:extLst>
              </a:tr>
            </a:tbl>
          </a:graphicData>
        </a:graphic>
      </p:graphicFrame>
    </p:spTree>
    <p:extLst>
      <p:ext uri="{BB962C8B-B14F-4D97-AF65-F5344CB8AC3E}">
        <p14:creationId xmlns:p14="http://schemas.microsoft.com/office/powerpoint/2010/main" val="303067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7730-EC16-4F2B-A3BB-73CCBD110211}"/>
              </a:ext>
            </a:extLst>
          </p:cNvPr>
          <p:cNvSpPr>
            <a:spLocks noGrp="1"/>
          </p:cNvSpPr>
          <p:nvPr>
            <p:ph type="title"/>
          </p:nvPr>
        </p:nvSpPr>
        <p:spPr/>
        <p:txBody>
          <a:bodyPr/>
          <a:lstStyle/>
          <a:p>
            <a:r>
              <a:rPr lang="en-US" dirty="0"/>
              <a:t>Implications for practice</a:t>
            </a:r>
          </a:p>
        </p:txBody>
      </p:sp>
      <p:sp>
        <p:nvSpPr>
          <p:cNvPr id="3" name="Content Placeholder 2">
            <a:extLst>
              <a:ext uri="{FF2B5EF4-FFF2-40B4-BE49-F238E27FC236}">
                <a16:creationId xmlns:a16="http://schemas.microsoft.com/office/drawing/2014/main" id="{BEE3C8DC-6B22-42AD-862C-E8168630DA51}"/>
              </a:ext>
            </a:extLst>
          </p:cNvPr>
          <p:cNvSpPr>
            <a:spLocks noGrp="1"/>
          </p:cNvSpPr>
          <p:nvPr>
            <p:ph idx="1"/>
          </p:nvPr>
        </p:nvSpPr>
        <p:spPr>
          <a:xfrm>
            <a:off x="838200" y="1825625"/>
            <a:ext cx="10515600" cy="3776522"/>
          </a:xfrm>
        </p:spPr>
        <p:txBody>
          <a:bodyPr>
            <a:normAutofit/>
          </a:bodyPr>
          <a:lstStyle/>
          <a:p>
            <a:pPr marL="0" indent="0" algn="ctr">
              <a:buNone/>
            </a:pPr>
            <a:endParaRPr lang="en-US" dirty="0"/>
          </a:p>
          <a:p>
            <a:pPr marL="514350" indent="-514350" algn="ctr">
              <a:buAutoNum type="arabicPeriod"/>
            </a:pPr>
            <a:r>
              <a:rPr lang="en-US" dirty="0"/>
              <a:t>Know the graph’s intent</a:t>
            </a:r>
          </a:p>
          <a:p>
            <a:pPr marL="514350" indent="-514350" algn="ctr">
              <a:buAutoNum type="arabicPeriod"/>
            </a:pPr>
            <a:endParaRPr lang="en-US" dirty="0"/>
          </a:p>
          <a:p>
            <a:pPr marL="514350" indent="-514350" algn="ctr">
              <a:buAutoNum type="arabicPeriod"/>
            </a:pPr>
            <a:r>
              <a:rPr lang="en-US" dirty="0"/>
              <a:t>Identify the elemental groupings in your data</a:t>
            </a:r>
          </a:p>
          <a:p>
            <a:pPr marL="514350" indent="-514350" algn="ctr">
              <a:buAutoNum type="arabicPeriod"/>
            </a:pPr>
            <a:endParaRPr lang="en-US" dirty="0"/>
          </a:p>
          <a:p>
            <a:pPr marL="514350" indent="-514350" algn="ctr">
              <a:buAutoNum type="arabicPeriod"/>
            </a:pPr>
            <a:r>
              <a:rPr lang="en-US" dirty="0"/>
              <a:t>Employ Gestalt principles to protect the integrity of the </a:t>
            </a:r>
          </a:p>
          <a:p>
            <a:pPr marL="0" indent="0" algn="ctr">
              <a:buNone/>
            </a:pPr>
            <a:r>
              <a:rPr lang="en-US" dirty="0"/>
              <a:t>elemental groupings</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3380882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lstStyle/>
          <a:p>
            <a:r>
              <a:rPr lang="en-US" dirty="0"/>
              <a:t>Example: Hospital stays</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182119921"/>
              </p:ext>
            </p:extLst>
          </p:nvPr>
        </p:nvGraphicFramePr>
        <p:xfrm>
          <a:off x="2679792" y="2668905"/>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838200" y="1537772"/>
            <a:ext cx="10810973" cy="461665"/>
          </a:xfrm>
          <a:prstGeom prst="rect">
            <a:avLst/>
          </a:prstGeom>
          <a:noFill/>
        </p:spPr>
        <p:txBody>
          <a:bodyPr wrap="none" rtlCol="0">
            <a:spAutoFit/>
          </a:bodyPr>
          <a:lstStyle/>
          <a:p>
            <a:r>
              <a:rPr lang="en-US" sz="2400" dirty="0"/>
              <a:t>Data on quarterly duration of hospital stays following initiative to lower length of stay</a:t>
            </a:r>
          </a:p>
        </p:txBody>
      </p:sp>
      <p:sp>
        <p:nvSpPr>
          <p:cNvPr id="4" name="TextBox 3">
            <a:extLst>
              <a:ext uri="{FF2B5EF4-FFF2-40B4-BE49-F238E27FC236}">
                <a16:creationId xmlns:a16="http://schemas.microsoft.com/office/drawing/2014/main" id="{AE0E01CD-6AF2-8BA8-8026-62A9EAB337EF}"/>
              </a:ext>
            </a:extLst>
          </p:cNvPr>
          <p:cNvSpPr txBox="1"/>
          <p:nvPr/>
        </p:nvSpPr>
        <p:spPr>
          <a:xfrm>
            <a:off x="2937819" y="4682699"/>
            <a:ext cx="6098058" cy="1384995"/>
          </a:xfrm>
          <a:prstGeom prst="rect">
            <a:avLst/>
          </a:prstGeom>
          <a:noFill/>
        </p:spPr>
        <p:txBody>
          <a:bodyPr wrap="square">
            <a:spAutoFit/>
          </a:bodyPr>
          <a:lstStyle/>
          <a:p>
            <a:pPr algn="ctr"/>
            <a:r>
              <a:rPr lang="en-US" sz="2800" i="1" dirty="0"/>
              <a:t>Question: Has the initiative worked?</a:t>
            </a:r>
          </a:p>
          <a:p>
            <a:pPr algn="ctr"/>
            <a:r>
              <a:rPr lang="en-US" sz="2800" dirty="0"/>
              <a:t>Aka: </a:t>
            </a:r>
          </a:p>
          <a:p>
            <a:pPr algn="ctr"/>
            <a:r>
              <a:rPr lang="en-US" sz="2800" i="1" dirty="0"/>
              <a:t>Have the </a:t>
            </a:r>
            <a:r>
              <a:rPr lang="en-US" sz="2800" b="1" i="1" dirty="0"/>
              <a:t>short stays</a:t>
            </a:r>
            <a:r>
              <a:rPr lang="en-US" sz="2800" i="1" dirty="0"/>
              <a:t> increased?</a:t>
            </a:r>
            <a:endParaRPr lang="en-US" sz="2800" dirty="0"/>
          </a:p>
        </p:txBody>
      </p:sp>
      <p:sp>
        <p:nvSpPr>
          <p:cNvPr id="5" name="Rectangle 4">
            <a:extLst>
              <a:ext uri="{FF2B5EF4-FFF2-40B4-BE49-F238E27FC236}">
                <a16:creationId xmlns:a16="http://schemas.microsoft.com/office/drawing/2014/main" id="{7A73D6F8-A254-199B-3F37-67C2B6CA27F3}"/>
              </a:ext>
            </a:extLst>
          </p:cNvPr>
          <p:cNvSpPr/>
          <p:nvPr/>
        </p:nvSpPr>
        <p:spPr>
          <a:xfrm>
            <a:off x="3555733" y="2916842"/>
            <a:ext cx="987115"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4773B6-6F0C-3356-2FE7-8BB17ED5461C}"/>
              </a:ext>
            </a:extLst>
          </p:cNvPr>
          <p:cNvSpPr/>
          <p:nvPr/>
        </p:nvSpPr>
        <p:spPr>
          <a:xfrm>
            <a:off x="4592274" y="2916841"/>
            <a:ext cx="4334521"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67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BDC5543-FB11-83B3-EB8B-80A3275FC5CF}"/>
              </a:ext>
            </a:extLst>
          </p:cNvPr>
          <p:cNvPicPr>
            <a:picLocks noChangeAspect="1"/>
          </p:cNvPicPr>
          <p:nvPr/>
        </p:nvPicPr>
        <p:blipFill>
          <a:blip r:embed="rId2"/>
          <a:stretch>
            <a:fillRect/>
          </a:stretch>
        </p:blipFill>
        <p:spPr>
          <a:xfrm>
            <a:off x="1293855" y="2266156"/>
            <a:ext cx="4592428" cy="2142426"/>
          </a:xfrm>
          <a:prstGeom prst="rect">
            <a:avLst/>
          </a:prstGeom>
        </p:spPr>
      </p:pic>
      <p:sp>
        <p:nvSpPr>
          <p:cNvPr id="2" name="Title 1">
            <a:extLst>
              <a:ext uri="{FF2B5EF4-FFF2-40B4-BE49-F238E27FC236}">
                <a16:creationId xmlns:a16="http://schemas.microsoft.com/office/drawing/2014/main" id="{BBF6A583-E080-45B8-B65A-A3C4F5898B9B}"/>
              </a:ext>
            </a:extLst>
          </p:cNvPr>
          <p:cNvSpPr>
            <a:spLocks noGrp="1"/>
          </p:cNvSpPr>
          <p:nvPr>
            <p:ph type="title"/>
          </p:nvPr>
        </p:nvSpPr>
        <p:spPr>
          <a:xfrm>
            <a:off x="5886283" y="655223"/>
            <a:ext cx="2149525" cy="512205"/>
          </a:xfrm>
        </p:spPr>
        <p:txBody>
          <a:bodyPr>
            <a:normAutofit fontScale="90000"/>
          </a:bodyPr>
          <a:lstStyle/>
          <a:p>
            <a:pPr algn="ctr"/>
            <a:r>
              <a:rPr lang="en-US" sz="3600" dirty="0"/>
              <a:t>Graph A</a:t>
            </a:r>
          </a:p>
        </p:txBody>
      </p:sp>
      <p:pic>
        <p:nvPicPr>
          <p:cNvPr id="4" name="Picture 3">
            <a:extLst>
              <a:ext uri="{FF2B5EF4-FFF2-40B4-BE49-F238E27FC236}">
                <a16:creationId xmlns:a16="http://schemas.microsoft.com/office/drawing/2014/main" id="{D1731EAC-0532-4ABD-ADBF-E26CBF3F47D6}"/>
              </a:ext>
            </a:extLst>
          </p:cNvPr>
          <p:cNvPicPr>
            <a:picLocks noChangeAspect="1"/>
          </p:cNvPicPr>
          <p:nvPr/>
        </p:nvPicPr>
        <p:blipFill>
          <a:blip r:embed="rId3"/>
          <a:stretch>
            <a:fillRect/>
          </a:stretch>
        </p:blipFill>
        <p:spPr>
          <a:xfrm>
            <a:off x="336794" y="150561"/>
            <a:ext cx="5480903" cy="2030151"/>
          </a:xfrm>
          <a:prstGeom prst="rect">
            <a:avLst/>
          </a:prstGeom>
        </p:spPr>
      </p:pic>
      <p:pic>
        <p:nvPicPr>
          <p:cNvPr id="10" name="Picture 9">
            <a:extLst>
              <a:ext uri="{FF2B5EF4-FFF2-40B4-BE49-F238E27FC236}">
                <a16:creationId xmlns:a16="http://schemas.microsoft.com/office/drawing/2014/main" id="{5C07A648-7BAD-1D9A-43B3-A8E084AFBB36}"/>
              </a:ext>
            </a:extLst>
          </p:cNvPr>
          <p:cNvPicPr>
            <a:picLocks noChangeAspect="1"/>
          </p:cNvPicPr>
          <p:nvPr/>
        </p:nvPicPr>
        <p:blipFill rotWithShape="1">
          <a:blip r:embed="rId4"/>
          <a:srcRect l="17876"/>
          <a:stretch/>
        </p:blipFill>
        <p:spPr>
          <a:xfrm>
            <a:off x="1156682" y="4565012"/>
            <a:ext cx="4729601" cy="2142427"/>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710505E-E8C6-9E6A-54EC-BD7E5F692812}"/>
                  </a:ext>
                </a:extLst>
              </p:cNvPr>
              <p:cNvSpPr txBox="1"/>
              <p:nvPr/>
            </p:nvSpPr>
            <p:spPr>
              <a:xfrm>
                <a:off x="1606378" y="3607818"/>
                <a:ext cx="985398" cy="369332"/>
              </a:xfrm>
              <a:prstGeom prst="rect">
                <a:avLst/>
              </a:prstGeom>
              <a:noFill/>
            </p:spPr>
            <p:txBody>
              <a:bodyPr wrap="none" rtlCol="0">
                <a:spAutoFit/>
              </a:bodyPr>
              <a:lstStyle/>
              <a:p>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 24 </a:t>
                </a:r>
                <a:r>
                  <a:rPr lang="en-US" dirty="0" err="1">
                    <a:solidFill>
                      <a:schemeClr val="bg1"/>
                    </a:solidFill>
                  </a:rPr>
                  <a:t>hrs</a:t>
                </a:r>
                <a:endParaRPr lang="en-US" dirty="0">
                  <a:solidFill>
                    <a:schemeClr val="bg1"/>
                  </a:solidFill>
                </a:endParaRPr>
              </a:p>
            </p:txBody>
          </p:sp>
        </mc:Choice>
        <mc:Fallback>
          <p:sp>
            <p:nvSpPr>
              <p:cNvPr id="13" name="TextBox 12">
                <a:extLst>
                  <a:ext uri="{FF2B5EF4-FFF2-40B4-BE49-F238E27FC236}">
                    <a16:creationId xmlns:a16="http://schemas.microsoft.com/office/drawing/2014/main" id="{9710505E-E8C6-9E6A-54EC-BD7E5F692812}"/>
                  </a:ext>
                </a:extLst>
              </p:cNvPr>
              <p:cNvSpPr txBox="1">
                <a:spLocks noRot="1" noChangeAspect="1" noMove="1" noResize="1" noEditPoints="1" noAdjustHandles="1" noChangeArrowheads="1" noChangeShapeType="1" noTextEdit="1"/>
              </p:cNvSpPr>
              <p:nvPr/>
            </p:nvSpPr>
            <p:spPr>
              <a:xfrm>
                <a:off x="1606378" y="3607818"/>
                <a:ext cx="985398" cy="369332"/>
              </a:xfrm>
              <a:prstGeom prst="rect">
                <a:avLst/>
              </a:prstGeom>
              <a:blipFill>
                <a:blip r:embed="rId5"/>
                <a:stretch>
                  <a:fillRect t="-10000" r="-4348" b="-26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E304631-AD30-1761-74A7-B8C25AC68D70}"/>
              </a:ext>
            </a:extLst>
          </p:cNvPr>
          <p:cNvSpPr txBox="1"/>
          <p:nvPr/>
        </p:nvSpPr>
        <p:spPr>
          <a:xfrm>
            <a:off x="3186607" y="3607818"/>
            <a:ext cx="1887432" cy="370372"/>
          </a:xfrm>
          <a:prstGeom prst="rect">
            <a:avLst/>
          </a:prstGeom>
          <a:noFill/>
        </p:spPr>
        <p:txBody>
          <a:bodyPr wrap="square" rtlCol="0">
            <a:spAutoFit/>
          </a:bodyPr>
          <a:lstStyle/>
          <a:p>
            <a:r>
              <a:rPr lang="en-US" dirty="0">
                <a:solidFill>
                  <a:schemeClr val="bg1"/>
                </a:solidFill>
              </a:rPr>
              <a:t>More than 24 </a:t>
            </a:r>
            <a:r>
              <a:rPr lang="en-US" dirty="0" err="1">
                <a:solidFill>
                  <a:schemeClr val="bg1"/>
                </a:solidFill>
              </a:rPr>
              <a:t>hrs</a:t>
            </a:r>
            <a:endParaRPr lang="en-US" dirty="0">
              <a:solidFill>
                <a:schemeClr val="bg1"/>
              </a:solidFill>
            </a:endParaRPr>
          </a:p>
        </p:txBody>
      </p:sp>
      <p:sp>
        <p:nvSpPr>
          <p:cNvPr id="16" name="Title 1">
            <a:extLst>
              <a:ext uri="{FF2B5EF4-FFF2-40B4-BE49-F238E27FC236}">
                <a16:creationId xmlns:a16="http://schemas.microsoft.com/office/drawing/2014/main" id="{845EE9F0-A066-DEBC-D6E8-7613FCF0C522}"/>
              </a:ext>
            </a:extLst>
          </p:cNvPr>
          <p:cNvSpPr txBox="1">
            <a:spLocks/>
          </p:cNvSpPr>
          <p:nvPr/>
        </p:nvSpPr>
        <p:spPr>
          <a:xfrm>
            <a:off x="5886283" y="2905483"/>
            <a:ext cx="2149525" cy="51220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Graph B</a:t>
            </a:r>
          </a:p>
        </p:txBody>
      </p:sp>
      <p:sp>
        <p:nvSpPr>
          <p:cNvPr id="18" name="Title 1">
            <a:extLst>
              <a:ext uri="{FF2B5EF4-FFF2-40B4-BE49-F238E27FC236}">
                <a16:creationId xmlns:a16="http://schemas.microsoft.com/office/drawing/2014/main" id="{7C93296C-AACD-A9A4-F2F1-42852C7F01B0}"/>
              </a:ext>
            </a:extLst>
          </p:cNvPr>
          <p:cNvSpPr txBox="1">
            <a:spLocks/>
          </p:cNvSpPr>
          <p:nvPr/>
        </p:nvSpPr>
        <p:spPr>
          <a:xfrm>
            <a:off x="5886283" y="5380122"/>
            <a:ext cx="2149525" cy="51220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Graph C</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193D6CA-EAD4-3C0F-E59B-8A460986F051}"/>
                  </a:ext>
                </a:extLst>
              </p:cNvPr>
              <p:cNvSpPr txBox="1"/>
              <p:nvPr/>
            </p:nvSpPr>
            <p:spPr>
              <a:xfrm>
                <a:off x="1606378" y="5955047"/>
                <a:ext cx="985398" cy="369332"/>
              </a:xfrm>
              <a:prstGeom prst="rect">
                <a:avLst/>
              </a:prstGeom>
              <a:noFill/>
            </p:spPr>
            <p:txBody>
              <a:bodyPr wrap="none" rtlCol="0">
                <a:spAutoFit/>
              </a:bodyPr>
              <a:lstStyle/>
              <a:p>
                <a14:m>
                  <m:oMath xmlns:m="http://schemas.openxmlformats.org/officeDocument/2006/math">
                    <m:r>
                      <a:rPr lang="en-US" b="0" i="1" dirty="0" smtClean="0">
                        <a:solidFill>
                          <a:schemeClr val="bg1"/>
                        </a:solidFill>
                        <a:latin typeface="Cambria Math" panose="02040503050406030204" pitchFamily="18" charset="0"/>
                      </a:rPr>
                      <m:t>≤</m:t>
                    </m:r>
                  </m:oMath>
                </a14:m>
                <a:r>
                  <a:rPr lang="en-US" dirty="0">
                    <a:solidFill>
                      <a:schemeClr val="bg1"/>
                    </a:solidFill>
                  </a:rPr>
                  <a:t> 24 </a:t>
                </a:r>
                <a:r>
                  <a:rPr lang="en-US" dirty="0" err="1">
                    <a:solidFill>
                      <a:schemeClr val="bg1"/>
                    </a:solidFill>
                  </a:rPr>
                  <a:t>hrs</a:t>
                </a:r>
                <a:endParaRPr lang="en-US" dirty="0">
                  <a:solidFill>
                    <a:schemeClr val="bg1"/>
                  </a:solidFill>
                </a:endParaRPr>
              </a:p>
            </p:txBody>
          </p:sp>
        </mc:Choice>
        <mc:Fallback>
          <p:sp>
            <p:nvSpPr>
              <p:cNvPr id="19" name="TextBox 18">
                <a:extLst>
                  <a:ext uri="{FF2B5EF4-FFF2-40B4-BE49-F238E27FC236}">
                    <a16:creationId xmlns:a16="http://schemas.microsoft.com/office/drawing/2014/main" id="{0193D6CA-EAD4-3C0F-E59B-8A460986F051}"/>
                  </a:ext>
                </a:extLst>
              </p:cNvPr>
              <p:cNvSpPr txBox="1">
                <a:spLocks noRot="1" noChangeAspect="1" noMove="1" noResize="1" noEditPoints="1" noAdjustHandles="1" noChangeArrowheads="1" noChangeShapeType="1" noTextEdit="1"/>
              </p:cNvSpPr>
              <p:nvPr/>
            </p:nvSpPr>
            <p:spPr>
              <a:xfrm>
                <a:off x="1606378" y="5955047"/>
                <a:ext cx="985398" cy="369332"/>
              </a:xfrm>
              <a:prstGeom prst="rect">
                <a:avLst/>
              </a:prstGeom>
              <a:blipFill>
                <a:blip r:embed="rId6"/>
                <a:stretch>
                  <a:fillRect t="-10000" r="-4348" b="-2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32297E7-11CC-A76A-9A93-818C82A38529}"/>
              </a:ext>
            </a:extLst>
          </p:cNvPr>
          <p:cNvSpPr txBox="1"/>
          <p:nvPr/>
        </p:nvSpPr>
        <p:spPr>
          <a:xfrm>
            <a:off x="3186607" y="5955047"/>
            <a:ext cx="1887432" cy="370372"/>
          </a:xfrm>
          <a:prstGeom prst="rect">
            <a:avLst/>
          </a:prstGeom>
          <a:noFill/>
        </p:spPr>
        <p:txBody>
          <a:bodyPr wrap="square" rtlCol="0">
            <a:spAutoFit/>
          </a:bodyPr>
          <a:lstStyle/>
          <a:p>
            <a:r>
              <a:rPr lang="en-US" dirty="0"/>
              <a:t>More than 24 </a:t>
            </a:r>
            <a:r>
              <a:rPr lang="en-US" dirty="0" err="1"/>
              <a:t>hrs</a:t>
            </a:r>
            <a:endParaRPr lang="en-US" dirty="0"/>
          </a:p>
        </p:txBody>
      </p:sp>
      <p:sp>
        <p:nvSpPr>
          <p:cNvPr id="21" name="TextBox 20">
            <a:extLst>
              <a:ext uri="{FF2B5EF4-FFF2-40B4-BE49-F238E27FC236}">
                <a16:creationId xmlns:a16="http://schemas.microsoft.com/office/drawing/2014/main" id="{570415C5-E16B-8D1F-2A98-643AC170B2DA}"/>
              </a:ext>
            </a:extLst>
          </p:cNvPr>
          <p:cNvSpPr txBox="1"/>
          <p:nvPr/>
        </p:nvSpPr>
        <p:spPr>
          <a:xfrm>
            <a:off x="8178020" y="1813875"/>
            <a:ext cx="3892379" cy="2554545"/>
          </a:xfrm>
          <a:prstGeom prst="rect">
            <a:avLst/>
          </a:prstGeom>
          <a:noFill/>
        </p:spPr>
        <p:txBody>
          <a:bodyPr wrap="square" rtlCol="0">
            <a:spAutoFit/>
          </a:bodyPr>
          <a:lstStyle/>
          <a:p>
            <a:pPr algn="ctr"/>
            <a:r>
              <a:rPr lang="en-US" sz="3200" dirty="0"/>
              <a:t>Which graph is “best” and why?</a:t>
            </a:r>
          </a:p>
          <a:p>
            <a:pPr algn="ctr"/>
            <a:endParaRPr lang="en-US" sz="3200" dirty="0"/>
          </a:p>
          <a:p>
            <a:pPr algn="ctr"/>
            <a:r>
              <a:rPr lang="en-US" sz="3200" dirty="0"/>
              <a:t>What Gestalt principles are at play?</a:t>
            </a:r>
          </a:p>
        </p:txBody>
      </p:sp>
      <p:cxnSp>
        <p:nvCxnSpPr>
          <p:cNvPr id="23" name="Straight Connector 22">
            <a:extLst>
              <a:ext uri="{FF2B5EF4-FFF2-40B4-BE49-F238E27FC236}">
                <a16:creationId xmlns:a16="http://schemas.microsoft.com/office/drawing/2014/main" id="{92BC0489-EC81-D2D3-1268-815E81912442}"/>
              </a:ext>
            </a:extLst>
          </p:cNvPr>
          <p:cNvCxnSpPr/>
          <p:nvPr/>
        </p:nvCxnSpPr>
        <p:spPr>
          <a:xfrm>
            <a:off x="8035808" y="247135"/>
            <a:ext cx="0" cy="6077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37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6150-350E-C19E-A8BA-280DA6865638}"/>
              </a:ext>
            </a:extLst>
          </p:cNvPr>
          <p:cNvSpPr>
            <a:spLocks noGrp="1"/>
          </p:cNvSpPr>
          <p:nvPr>
            <p:ph type="title"/>
          </p:nvPr>
        </p:nvSpPr>
        <p:spPr/>
        <p:txBody>
          <a:bodyPr/>
          <a:lstStyle/>
          <a:p>
            <a:r>
              <a:rPr lang="en-US" dirty="0"/>
              <a:t>Similarity </a:t>
            </a:r>
            <a:r>
              <a:rPr lang="en-US" i="1" dirty="0"/>
              <a:t>and </a:t>
            </a:r>
            <a:r>
              <a:rPr lang="en-US" dirty="0"/>
              <a:t>connection: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FB8DD3D-663A-8C57-502D-F78146F8FA49}"/>
                  </a:ext>
                </a:extLst>
              </p:cNvPr>
              <p:cNvSpPr txBox="1"/>
              <p:nvPr/>
            </p:nvSpPr>
            <p:spPr>
              <a:xfrm>
                <a:off x="1820186" y="1885599"/>
                <a:ext cx="8908657" cy="461665"/>
              </a:xfrm>
              <a:prstGeom prst="rect">
                <a:avLst/>
              </a:prstGeom>
              <a:noFill/>
            </p:spPr>
            <p:txBody>
              <a:bodyPr wrap="none" rtlCol="0">
                <a:spAutoFit/>
              </a:bodyPr>
              <a:lstStyle/>
              <a:p>
                <a:r>
                  <a:rPr lang="en-US" sz="2400" dirty="0"/>
                  <a:t>The rate of </a:t>
                </a:r>
                <a:r>
                  <a:rPr lang="en-US" sz="2400" b="1" dirty="0">
                    <a:solidFill>
                      <a:srgbClr val="4E79A7"/>
                    </a:solidFill>
                  </a:rPr>
                  <a:t>stays </a:t>
                </a:r>
                <a14:m>
                  <m:oMath xmlns:m="http://schemas.openxmlformats.org/officeDocument/2006/math">
                    <m:r>
                      <a:rPr lang="en-US" sz="2400" b="1" i="1" smtClean="0">
                        <a:solidFill>
                          <a:srgbClr val="4E79A7"/>
                        </a:solidFill>
                        <a:latin typeface="Cambria Math" panose="02040503050406030204" pitchFamily="18" charset="0"/>
                      </a:rPr>
                      <m:t>≤</m:t>
                    </m:r>
                  </m:oMath>
                </a14:m>
                <a:r>
                  <a:rPr lang="en-US" sz="2400" b="1" dirty="0">
                    <a:solidFill>
                      <a:srgbClr val="4E79A7"/>
                    </a:solidFill>
                  </a:rPr>
                  <a:t> 24 hours </a:t>
                </a:r>
                <a:r>
                  <a:rPr lang="en-US" sz="2400" dirty="0"/>
                  <a:t>has increased relative to </a:t>
                </a:r>
                <a:r>
                  <a:rPr lang="en-US" sz="2400" b="1" dirty="0">
                    <a:solidFill>
                      <a:srgbClr val="DADADA"/>
                    </a:solidFill>
                  </a:rPr>
                  <a:t>stays</a:t>
                </a:r>
                <a:r>
                  <a:rPr lang="en-US" sz="2400" dirty="0"/>
                  <a:t> </a:t>
                </a:r>
                <a:r>
                  <a:rPr lang="en-US" sz="2400" b="1" dirty="0">
                    <a:solidFill>
                      <a:srgbClr val="DADADA"/>
                    </a:solidFill>
                  </a:rPr>
                  <a:t>&gt; 24 hours</a:t>
                </a:r>
              </a:p>
            </p:txBody>
          </p:sp>
        </mc:Choice>
        <mc:Fallback>
          <p:sp>
            <p:nvSpPr>
              <p:cNvPr id="3" name="TextBox 2">
                <a:extLst>
                  <a:ext uri="{FF2B5EF4-FFF2-40B4-BE49-F238E27FC236}">
                    <a16:creationId xmlns:a16="http://schemas.microsoft.com/office/drawing/2014/main" id="{3FB8DD3D-663A-8C57-502D-F78146F8FA49}"/>
                  </a:ext>
                </a:extLst>
              </p:cNvPr>
              <p:cNvSpPr txBox="1">
                <a:spLocks noRot="1" noChangeAspect="1" noMove="1" noResize="1" noEditPoints="1" noAdjustHandles="1" noChangeArrowheads="1" noChangeShapeType="1" noTextEdit="1"/>
              </p:cNvSpPr>
              <p:nvPr/>
            </p:nvSpPr>
            <p:spPr>
              <a:xfrm>
                <a:off x="1820186" y="1885599"/>
                <a:ext cx="8908657" cy="461665"/>
              </a:xfrm>
              <a:prstGeom prst="rect">
                <a:avLst/>
              </a:prstGeom>
              <a:blipFill>
                <a:blip r:embed="rId2"/>
                <a:stretch>
                  <a:fillRect l="-1095" t="-10526" r="-411" b="-28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3614AAF-FD0A-49A2-4462-0E9666F326E1}"/>
              </a:ext>
            </a:extLst>
          </p:cNvPr>
          <p:cNvPicPr>
            <a:picLocks noChangeAspect="1"/>
          </p:cNvPicPr>
          <p:nvPr/>
        </p:nvPicPr>
        <p:blipFill>
          <a:blip r:embed="rId3"/>
          <a:stretch>
            <a:fillRect/>
          </a:stretch>
        </p:blipFill>
        <p:spPr>
          <a:xfrm>
            <a:off x="3522704" y="2542173"/>
            <a:ext cx="5146591" cy="3454700"/>
          </a:xfrm>
          <a:prstGeom prst="rect">
            <a:avLst/>
          </a:prstGeom>
        </p:spPr>
      </p:pic>
    </p:spTree>
    <p:extLst>
      <p:ext uri="{BB962C8B-B14F-4D97-AF65-F5344CB8AC3E}">
        <p14:creationId xmlns:p14="http://schemas.microsoft.com/office/powerpoint/2010/main" val="35160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035B-C336-29BB-18CD-E912BBF0670E}"/>
              </a:ext>
            </a:extLst>
          </p:cNvPr>
          <p:cNvSpPr>
            <a:spLocks noGrp="1"/>
          </p:cNvSpPr>
          <p:nvPr>
            <p:ph type="title"/>
          </p:nvPr>
        </p:nvSpPr>
        <p:spPr>
          <a:xfrm>
            <a:off x="527589" y="1198605"/>
            <a:ext cx="6979840" cy="907019"/>
          </a:xfrm>
        </p:spPr>
        <p:txBody>
          <a:bodyPr>
            <a:noAutofit/>
          </a:bodyPr>
          <a:lstStyle/>
          <a:p>
            <a:pPr algn="ctr"/>
            <a:r>
              <a:rPr lang="en-US" sz="2800" dirty="0"/>
              <a:t>The data: Quarterly hospital lengths of stay following an initiative to shorten lengths of stay</a:t>
            </a:r>
          </a:p>
        </p:txBody>
      </p:sp>
      <p:graphicFrame>
        <p:nvGraphicFramePr>
          <p:cNvPr id="9" name="Table 8">
            <a:extLst>
              <a:ext uri="{FF2B5EF4-FFF2-40B4-BE49-F238E27FC236}">
                <a16:creationId xmlns:a16="http://schemas.microsoft.com/office/drawing/2014/main" id="{81768936-CDEF-3DB5-A9B2-B52A9BD9744E}"/>
              </a:ext>
            </a:extLst>
          </p:cNvPr>
          <p:cNvGraphicFramePr>
            <a:graphicFrameLocks noGrp="1"/>
          </p:cNvGraphicFramePr>
          <p:nvPr>
            <p:extLst>
              <p:ext uri="{D42A27DB-BD31-4B8C-83A1-F6EECF244321}">
                <p14:modId xmlns:p14="http://schemas.microsoft.com/office/powerpoint/2010/main" val="2204553052"/>
              </p:ext>
            </p:extLst>
          </p:nvPr>
        </p:nvGraphicFramePr>
        <p:xfrm>
          <a:off x="527589" y="2257789"/>
          <a:ext cx="6979840" cy="1703070"/>
        </p:xfrm>
        <a:graphic>
          <a:graphicData uri="http://schemas.openxmlformats.org/drawingml/2006/table">
            <a:tbl>
              <a:tblPr>
                <a:tableStyleId>{5C22544A-7EE6-4342-B048-85BDC9FD1C3A}</a:tableStyleId>
              </a:tblPr>
              <a:tblGrid>
                <a:gridCol w="997120">
                  <a:extLst>
                    <a:ext uri="{9D8B030D-6E8A-4147-A177-3AD203B41FA5}">
                      <a16:colId xmlns:a16="http://schemas.microsoft.com/office/drawing/2014/main" val="3452084053"/>
                    </a:ext>
                  </a:extLst>
                </a:gridCol>
                <a:gridCol w="997120">
                  <a:extLst>
                    <a:ext uri="{9D8B030D-6E8A-4147-A177-3AD203B41FA5}">
                      <a16:colId xmlns:a16="http://schemas.microsoft.com/office/drawing/2014/main" val="214648189"/>
                    </a:ext>
                  </a:extLst>
                </a:gridCol>
                <a:gridCol w="997120">
                  <a:extLst>
                    <a:ext uri="{9D8B030D-6E8A-4147-A177-3AD203B41FA5}">
                      <a16:colId xmlns:a16="http://schemas.microsoft.com/office/drawing/2014/main" val="783499728"/>
                    </a:ext>
                  </a:extLst>
                </a:gridCol>
                <a:gridCol w="997120">
                  <a:extLst>
                    <a:ext uri="{9D8B030D-6E8A-4147-A177-3AD203B41FA5}">
                      <a16:colId xmlns:a16="http://schemas.microsoft.com/office/drawing/2014/main" val="1583515876"/>
                    </a:ext>
                  </a:extLst>
                </a:gridCol>
                <a:gridCol w="997120">
                  <a:extLst>
                    <a:ext uri="{9D8B030D-6E8A-4147-A177-3AD203B41FA5}">
                      <a16:colId xmlns:a16="http://schemas.microsoft.com/office/drawing/2014/main" val="852245614"/>
                    </a:ext>
                  </a:extLst>
                </a:gridCol>
                <a:gridCol w="997120">
                  <a:extLst>
                    <a:ext uri="{9D8B030D-6E8A-4147-A177-3AD203B41FA5}">
                      <a16:colId xmlns:a16="http://schemas.microsoft.com/office/drawing/2014/main" val="1651945546"/>
                    </a:ext>
                  </a:extLst>
                </a:gridCol>
                <a:gridCol w="997120">
                  <a:extLst>
                    <a:ext uri="{9D8B030D-6E8A-4147-A177-3AD203B41FA5}">
                      <a16:colId xmlns:a16="http://schemas.microsoft.com/office/drawing/2014/main" val="129639303"/>
                    </a:ext>
                  </a:extLst>
                </a:gridCol>
              </a:tblGrid>
              <a:tr h="190500">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8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8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800" u="none" strike="noStrike" dirty="0">
                          <a:effectLst/>
                        </a:rPr>
                        <a:t>&lt;=24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24 -36</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36 - 48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48 - 59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&gt;=60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Unknown</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800" u="none" strike="noStrike" dirty="0">
                          <a:effectLst/>
                        </a:rPr>
                        <a:t>Q1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12.20%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53.90%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18.90%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6.90%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1.80%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800" u="none" strike="noStrike" dirty="0">
                          <a:effectLst/>
                        </a:rPr>
                        <a:t>Q2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58.30%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4.10%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16.70%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5.90%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0.70%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800" u="none" strike="noStrike" dirty="0">
                          <a:effectLst/>
                        </a:rPr>
                        <a:t>Q3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19.50%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52.20%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2.80%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17.40%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7.00%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1.10%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800" u="none" strike="noStrike" dirty="0">
                          <a:effectLst/>
                        </a:rPr>
                        <a:t>Q4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25.40%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50.30%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2.70%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5.60%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1.70%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13" name="TextBox 12">
            <a:extLst>
              <a:ext uri="{FF2B5EF4-FFF2-40B4-BE49-F238E27FC236}">
                <a16:creationId xmlns:a16="http://schemas.microsoft.com/office/drawing/2014/main" id="{74A3D86B-2400-777F-98A0-87BE38EC9D45}"/>
              </a:ext>
            </a:extLst>
          </p:cNvPr>
          <p:cNvSpPr txBox="1"/>
          <p:nvPr/>
        </p:nvSpPr>
        <p:spPr>
          <a:xfrm>
            <a:off x="956122" y="5976733"/>
            <a:ext cx="9843684" cy="646331"/>
          </a:xfrm>
          <a:prstGeom prst="rect">
            <a:avLst/>
          </a:prstGeom>
          <a:noFill/>
        </p:spPr>
        <p:txBody>
          <a:bodyPr wrap="square">
            <a:spAutoFit/>
          </a:bodyPr>
          <a:lstStyle/>
          <a:p>
            <a:r>
              <a:rPr lang="en-US" dirty="0"/>
              <a:t>Source: </a:t>
            </a:r>
            <a:r>
              <a:rPr lang="en-US" dirty="0">
                <a:hlinkClick r:id="rId2"/>
              </a:rPr>
              <a:t>https://community.storytellingwithdata.com/exercises/how-can-we-improve-this-graph</a:t>
            </a:r>
            <a:r>
              <a:rPr lang="en-US" dirty="0"/>
              <a:t> </a:t>
            </a:r>
          </a:p>
          <a:p>
            <a:r>
              <a:rPr lang="en-US" b="0" i="0" dirty="0">
                <a:solidFill>
                  <a:srgbClr val="424242"/>
                </a:solidFill>
                <a:effectLst/>
                <a:latin typeface="proxima-nova"/>
              </a:rPr>
              <a:t>Knaflic, Cole. storytellingwithdata.com. </a:t>
            </a:r>
            <a:endParaRPr lang="en-US" dirty="0"/>
          </a:p>
        </p:txBody>
      </p:sp>
      <p:sp>
        <p:nvSpPr>
          <p:cNvPr id="14" name="TextBox 13">
            <a:extLst>
              <a:ext uri="{FF2B5EF4-FFF2-40B4-BE49-F238E27FC236}">
                <a16:creationId xmlns:a16="http://schemas.microsoft.com/office/drawing/2014/main" id="{1D902F03-94F8-EC7A-7EF7-86871C8D7D18}"/>
              </a:ext>
            </a:extLst>
          </p:cNvPr>
          <p:cNvSpPr txBox="1"/>
          <p:nvPr/>
        </p:nvSpPr>
        <p:spPr>
          <a:xfrm>
            <a:off x="7976619" y="2878491"/>
            <a:ext cx="4021426" cy="461665"/>
          </a:xfrm>
          <a:prstGeom prst="rect">
            <a:avLst/>
          </a:prstGeom>
          <a:noFill/>
        </p:spPr>
        <p:txBody>
          <a:bodyPr wrap="square">
            <a:spAutoFit/>
          </a:bodyPr>
          <a:lstStyle/>
          <a:p>
            <a:r>
              <a:rPr lang="en-US" sz="2400" i="1" dirty="0"/>
              <a:t>Has the initiative worked?</a:t>
            </a:r>
          </a:p>
        </p:txBody>
      </p:sp>
      <p:sp>
        <p:nvSpPr>
          <p:cNvPr id="15" name="Title 1">
            <a:extLst>
              <a:ext uri="{FF2B5EF4-FFF2-40B4-BE49-F238E27FC236}">
                <a16:creationId xmlns:a16="http://schemas.microsoft.com/office/drawing/2014/main" id="{818E79F9-234A-9ED6-0BA6-64B62E24C627}"/>
              </a:ext>
            </a:extLst>
          </p:cNvPr>
          <p:cNvSpPr txBox="1">
            <a:spLocks/>
          </p:cNvSpPr>
          <p:nvPr/>
        </p:nvSpPr>
        <p:spPr>
          <a:xfrm>
            <a:off x="8627077" y="1198605"/>
            <a:ext cx="2172729" cy="105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question:</a:t>
            </a:r>
          </a:p>
        </p:txBody>
      </p:sp>
      <p:sp>
        <p:nvSpPr>
          <p:cNvPr id="16" name="TextBox 15">
            <a:extLst>
              <a:ext uri="{FF2B5EF4-FFF2-40B4-BE49-F238E27FC236}">
                <a16:creationId xmlns:a16="http://schemas.microsoft.com/office/drawing/2014/main" id="{647F1F77-B1F7-6BE1-865F-A8BB3519752B}"/>
              </a:ext>
            </a:extLst>
          </p:cNvPr>
          <p:cNvSpPr txBox="1"/>
          <p:nvPr/>
        </p:nvSpPr>
        <p:spPr>
          <a:xfrm>
            <a:off x="2959444" y="4121498"/>
            <a:ext cx="6273112" cy="1446550"/>
          </a:xfrm>
          <a:prstGeom prst="rect">
            <a:avLst/>
          </a:prstGeom>
          <a:noFill/>
        </p:spPr>
        <p:txBody>
          <a:bodyPr wrap="square">
            <a:spAutoFit/>
          </a:bodyPr>
          <a:lstStyle/>
          <a:p>
            <a:pPr algn="ctr"/>
            <a:endParaRPr lang="en-US" sz="3200" i="1" dirty="0"/>
          </a:p>
          <a:p>
            <a:pPr algn="ctr"/>
            <a:r>
              <a:rPr lang="en-US" sz="2800" dirty="0"/>
              <a:t>How can we best graph these data to answer this question?</a:t>
            </a:r>
          </a:p>
        </p:txBody>
      </p:sp>
    </p:spTree>
    <p:extLst>
      <p:ext uri="{BB962C8B-B14F-4D97-AF65-F5344CB8AC3E}">
        <p14:creationId xmlns:p14="http://schemas.microsoft.com/office/powerpoint/2010/main" val="3319053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A61F-93C5-42C9-9C38-8A08635AEC9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1825625"/>
            <a:ext cx="10967519" cy="4351338"/>
          </a:xfrm>
        </p:spPr>
        <p:txBody>
          <a:bodyPr>
            <a:normAutofit/>
          </a:bodyPr>
          <a:lstStyle/>
          <a:p>
            <a:r>
              <a:rPr lang="en-US" dirty="0"/>
              <a:t>Data: average income of Minnesotans, in 2016, among people with a master’s degree working full time (source: American Community Survey)</a:t>
            </a:r>
          </a:p>
          <a:p>
            <a:endParaRPr lang="en-US" dirty="0"/>
          </a:p>
          <a:p>
            <a:endParaRPr lang="en-US" dirty="0"/>
          </a:p>
          <a:p>
            <a:endParaRPr lang="en-US" dirty="0"/>
          </a:p>
          <a:p>
            <a:endParaRPr lang="en-US" dirty="0"/>
          </a:p>
          <a:p>
            <a:endParaRPr lang="en-US" dirty="0"/>
          </a:p>
          <a:p>
            <a:r>
              <a:rPr lang="en-US" dirty="0"/>
              <a:t>Question: </a:t>
            </a:r>
            <a:r>
              <a:rPr lang="en-US" i="1" dirty="0"/>
              <a:t>How does the gender gap differ by field (STEM vs non-STEM)?</a:t>
            </a:r>
            <a:endParaRPr lang="en-US" dirty="0"/>
          </a:p>
        </p:txBody>
      </p:sp>
      <p:pic>
        <p:nvPicPr>
          <p:cNvPr id="7" name="Picture 6">
            <a:extLst>
              <a:ext uri="{FF2B5EF4-FFF2-40B4-BE49-F238E27FC236}">
                <a16:creationId xmlns:a16="http://schemas.microsoft.com/office/drawing/2014/main" id="{EA5A9438-4EA3-4959-9823-1F0F49AC5878}"/>
              </a:ext>
            </a:extLst>
          </p:cNvPr>
          <p:cNvPicPr>
            <a:picLocks noChangeAspect="1"/>
          </p:cNvPicPr>
          <p:nvPr/>
        </p:nvPicPr>
        <p:blipFill>
          <a:blip r:embed="rId2"/>
          <a:stretch>
            <a:fillRect/>
          </a:stretch>
        </p:blipFill>
        <p:spPr>
          <a:xfrm>
            <a:off x="4190665" y="3017176"/>
            <a:ext cx="3448531" cy="1819529"/>
          </a:xfrm>
          <a:prstGeom prst="rect">
            <a:avLst/>
          </a:prstGeom>
        </p:spPr>
      </p:pic>
    </p:spTree>
    <p:extLst>
      <p:ext uri="{BB962C8B-B14F-4D97-AF65-F5344CB8AC3E}">
        <p14:creationId xmlns:p14="http://schemas.microsoft.com/office/powerpoint/2010/main" val="973374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788782" y="445605"/>
            <a:ext cx="10614435" cy="6241002"/>
          </a:xfrm>
        </p:spPr>
        <p:txBody>
          <a:bodyPr>
            <a:normAutofit/>
          </a:bodyPr>
          <a:lstStyle/>
          <a:p>
            <a:pPr marL="0" indent="0" algn="ctr">
              <a:buNone/>
            </a:pPr>
            <a:r>
              <a:rPr lang="en-US" dirty="0"/>
              <a:t>Thoughts on this graph?</a:t>
            </a:r>
          </a:p>
          <a:p>
            <a:endParaRPr lang="en-US" dirty="0"/>
          </a:p>
          <a:p>
            <a:pPr marL="0" indent="0">
              <a:buNone/>
            </a:pPr>
            <a:endParaRPr lang="en-US" dirty="0"/>
          </a:p>
        </p:txBody>
      </p:sp>
      <p:pic>
        <p:nvPicPr>
          <p:cNvPr id="4" name="Picture 3">
            <a:extLst>
              <a:ext uri="{FF2B5EF4-FFF2-40B4-BE49-F238E27FC236}">
                <a16:creationId xmlns:a16="http://schemas.microsoft.com/office/drawing/2014/main" id="{FB2339D7-DF81-4155-BB64-A01BB729BE47}"/>
              </a:ext>
            </a:extLst>
          </p:cNvPr>
          <p:cNvPicPr>
            <a:picLocks noChangeAspect="1"/>
          </p:cNvPicPr>
          <p:nvPr/>
        </p:nvPicPr>
        <p:blipFill rotWithShape="1">
          <a:blip r:embed="rId2"/>
          <a:srcRect/>
          <a:stretch/>
        </p:blipFill>
        <p:spPr>
          <a:xfrm>
            <a:off x="3199659" y="1346183"/>
            <a:ext cx="5021063" cy="4439847"/>
          </a:xfrm>
          <a:prstGeom prst="rect">
            <a:avLst/>
          </a:prstGeom>
        </p:spPr>
      </p:pic>
      <p:sp>
        <p:nvSpPr>
          <p:cNvPr id="2" name="TextBox 1">
            <a:extLst>
              <a:ext uri="{FF2B5EF4-FFF2-40B4-BE49-F238E27FC236}">
                <a16:creationId xmlns:a16="http://schemas.microsoft.com/office/drawing/2014/main" id="{CA128872-8A8D-E747-4C1A-9EA06C3ED44A}"/>
              </a:ext>
            </a:extLst>
          </p:cNvPr>
          <p:cNvSpPr txBox="1"/>
          <p:nvPr/>
        </p:nvSpPr>
        <p:spPr>
          <a:xfrm>
            <a:off x="4658498" y="5808421"/>
            <a:ext cx="772071" cy="369332"/>
          </a:xfrm>
          <a:prstGeom prst="rect">
            <a:avLst/>
          </a:prstGeom>
          <a:noFill/>
        </p:spPr>
        <p:txBody>
          <a:bodyPr wrap="none" rtlCol="0">
            <a:spAutoFit/>
          </a:bodyPr>
          <a:lstStyle/>
          <a:p>
            <a:r>
              <a:rPr lang="en-US" dirty="0"/>
              <a:t>Stem?</a:t>
            </a:r>
          </a:p>
        </p:txBody>
      </p:sp>
      <p:sp>
        <p:nvSpPr>
          <p:cNvPr id="5" name="TextBox 4">
            <a:extLst>
              <a:ext uri="{FF2B5EF4-FFF2-40B4-BE49-F238E27FC236}">
                <a16:creationId xmlns:a16="http://schemas.microsoft.com/office/drawing/2014/main" id="{A1F9CB59-41B5-F562-425E-ED0F38BECCF6}"/>
              </a:ext>
            </a:extLst>
          </p:cNvPr>
          <p:cNvSpPr txBox="1"/>
          <p:nvPr/>
        </p:nvSpPr>
        <p:spPr>
          <a:xfrm>
            <a:off x="6761433" y="5808421"/>
            <a:ext cx="772071" cy="369332"/>
          </a:xfrm>
          <a:prstGeom prst="rect">
            <a:avLst/>
          </a:prstGeom>
          <a:noFill/>
        </p:spPr>
        <p:txBody>
          <a:bodyPr wrap="none" rtlCol="0">
            <a:spAutoFit/>
          </a:bodyPr>
          <a:lstStyle/>
          <a:p>
            <a:r>
              <a:rPr lang="en-US" dirty="0"/>
              <a:t>Stem?</a:t>
            </a:r>
          </a:p>
        </p:txBody>
      </p:sp>
    </p:spTree>
    <p:extLst>
      <p:ext uri="{BB962C8B-B14F-4D97-AF65-F5344CB8AC3E}">
        <p14:creationId xmlns:p14="http://schemas.microsoft.com/office/powerpoint/2010/main" val="3368806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328474"/>
            <a:ext cx="10614435" cy="6241002"/>
          </a:xfrm>
        </p:spPr>
        <p:txBody>
          <a:bodyPr>
            <a:normAutofit/>
          </a:bodyPr>
          <a:lstStyle/>
          <a:p>
            <a:pPr marL="0" indent="0">
              <a:buNone/>
            </a:pPr>
            <a:r>
              <a:rPr lang="en-US" sz="2800" i="1" dirty="0"/>
              <a:t>How does the gender gap differ by field (STEM vs non-STEM)?</a:t>
            </a:r>
            <a:br>
              <a:rPr lang="en-US" sz="2800" dirty="0"/>
            </a:br>
            <a:endParaRPr lang="en-US" dirty="0"/>
          </a:p>
          <a:p>
            <a:endParaRPr lang="en-US" i="1"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FB2339D7-DF81-4155-BB64-A01BB729BE47}"/>
              </a:ext>
            </a:extLst>
          </p:cNvPr>
          <p:cNvPicPr>
            <a:picLocks noChangeAspect="1"/>
          </p:cNvPicPr>
          <p:nvPr/>
        </p:nvPicPr>
        <p:blipFill rotWithShape="1">
          <a:blip r:embed="rId2"/>
          <a:srcRect/>
          <a:stretch/>
        </p:blipFill>
        <p:spPr>
          <a:xfrm>
            <a:off x="4984070" y="1097608"/>
            <a:ext cx="5021063" cy="4439847"/>
          </a:xfrm>
          <a:prstGeom prst="rect">
            <a:avLst/>
          </a:prstGeom>
        </p:spPr>
      </p:pic>
      <p:sp>
        <p:nvSpPr>
          <p:cNvPr id="5" name="TextBox 4">
            <a:extLst>
              <a:ext uri="{FF2B5EF4-FFF2-40B4-BE49-F238E27FC236}">
                <a16:creationId xmlns:a16="http://schemas.microsoft.com/office/drawing/2014/main" id="{75640767-70F0-4DAB-B9B5-CD547C92E691}"/>
              </a:ext>
            </a:extLst>
          </p:cNvPr>
          <p:cNvSpPr txBox="1"/>
          <p:nvPr/>
        </p:nvSpPr>
        <p:spPr>
          <a:xfrm>
            <a:off x="916237" y="1838541"/>
            <a:ext cx="3857437"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We see two groups:</a:t>
            </a:r>
          </a:p>
          <a:p>
            <a:pPr marL="742950" lvl="1" indent="-285750">
              <a:buFont typeface="Arial" panose="020B0604020202020204" pitchFamily="34" charset="0"/>
              <a:buChar char="•"/>
            </a:pPr>
            <a:r>
              <a:rPr lang="en-US" dirty="0"/>
              <a:t>Purple bars on right</a:t>
            </a:r>
          </a:p>
          <a:p>
            <a:pPr marL="742950" lvl="1" indent="-285750">
              <a:buFont typeface="Arial" panose="020B0604020202020204" pitchFamily="34" charset="0"/>
              <a:buChar char="•"/>
            </a:pPr>
            <a:r>
              <a:rPr lang="en-US" dirty="0"/>
              <a:t>Green bars on left</a:t>
            </a:r>
          </a:p>
          <a:p>
            <a:pPr marL="285750" indent="-285750">
              <a:buFont typeface="Arial" panose="020B0604020202020204" pitchFamily="34" charset="0"/>
              <a:buChar char="•"/>
            </a:pPr>
            <a:r>
              <a:rPr lang="en-US" dirty="0"/>
              <a:t>But these are </a:t>
            </a:r>
            <a:r>
              <a:rPr lang="en-US" u="sng" dirty="0"/>
              <a:t>not</a:t>
            </a:r>
            <a:r>
              <a:rPr lang="en-US" dirty="0"/>
              <a:t> the elemental groupings!  The geometries representing gender gap members are:</a:t>
            </a:r>
          </a:p>
          <a:p>
            <a:pPr marL="742950" lvl="1" indent="-285750">
              <a:buFont typeface="Arial" panose="020B0604020202020204" pitchFamily="34" charset="0"/>
              <a:buChar char="•"/>
            </a:pPr>
            <a:r>
              <a:rPr lang="en-US" dirty="0"/>
              <a:t>Far apart (</a:t>
            </a:r>
            <a:r>
              <a:rPr lang="en-US" strike="sngStrike" dirty="0"/>
              <a:t>proximity</a:t>
            </a:r>
            <a:r>
              <a:rPr lang="en-US" dirty="0"/>
              <a:t>)</a:t>
            </a:r>
          </a:p>
          <a:p>
            <a:pPr marL="742950" lvl="1" indent="-285750">
              <a:buFont typeface="Arial" panose="020B0604020202020204" pitchFamily="34" charset="0"/>
              <a:buChar char="•"/>
            </a:pPr>
            <a:r>
              <a:rPr lang="en-US" dirty="0"/>
              <a:t>Different colors (</a:t>
            </a:r>
            <a:r>
              <a:rPr lang="en-US" strike="sngStrike" dirty="0"/>
              <a:t>similarity</a:t>
            </a:r>
            <a:r>
              <a:rPr lang="en-US" dirty="0"/>
              <a:t>)</a:t>
            </a:r>
          </a:p>
          <a:p>
            <a:pPr marL="742950" lvl="1" indent="-285750">
              <a:buFont typeface="Arial" panose="020B0604020202020204" pitchFamily="34" charset="0"/>
              <a:buChar char="•"/>
            </a:pPr>
            <a:r>
              <a:rPr lang="en-US" dirty="0"/>
              <a:t>In different facets (</a:t>
            </a:r>
            <a:r>
              <a:rPr lang="en-US" strike="sngStrike" dirty="0"/>
              <a:t>enclosure</a:t>
            </a:r>
            <a:r>
              <a:rPr lang="en-US" i="1" dirty="0"/>
              <a:t>)</a:t>
            </a: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09B009C-D955-4E78-B86F-192656FAC646}"/>
              </a:ext>
            </a:extLst>
          </p:cNvPr>
          <p:cNvSpPr txBox="1"/>
          <p:nvPr/>
        </p:nvSpPr>
        <p:spPr>
          <a:xfrm>
            <a:off x="5939161" y="6139686"/>
            <a:ext cx="2375394" cy="369332"/>
          </a:xfrm>
          <a:prstGeom prst="rect">
            <a:avLst/>
          </a:prstGeom>
          <a:noFill/>
          <a:ln>
            <a:solidFill>
              <a:schemeClr val="tx1"/>
            </a:solidFill>
          </a:ln>
        </p:spPr>
        <p:txBody>
          <a:bodyPr wrap="none" rtlCol="0">
            <a:spAutoFit/>
          </a:bodyPr>
          <a:lstStyle/>
          <a:p>
            <a:r>
              <a:rPr lang="en-US" dirty="0"/>
              <a:t>These belong together!</a:t>
            </a:r>
          </a:p>
        </p:txBody>
      </p:sp>
      <p:cxnSp>
        <p:nvCxnSpPr>
          <p:cNvPr id="8" name="Straight Arrow Connector 7">
            <a:extLst>
              <a:ext uri="{FF2B5EF4-FFF2-40B4-BE49-F238E27FC236}">
                <a16:creationId xmlns:a16="http://schemas.microsoft.com/office/drawing/2014/main" id="{95B789FB-C65E-4E6F-BA2D-4BBF06BC8424}"/>
              </a:ext>
            </a:extLst>
          </p:cNvPr>
          <p:cNvCxnSpPr>
            <a:cxnSpLocks/>
            <a:stCxn id="6" idx="0"/>
          </p:cNvCxnSpPr>
          <p:nvPr/>
        </p:nvCxnSpPr>
        <p:spPr>
          <a:xfrm flipH="1" flipV="1">
            <a:off x="6400800" y="5095783"/>
            <a:ext cx="726058" cy="104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6F813D6-B51C-4B6D-83A0-4C9A9F39006C}"/>
              </a:ext>
            </a:extLst>
          </p:cNvPr>
          <p:cNvCxnSpPr>
            <a:cxnSpLocks/>
            <a:stCxn id="6" idx="0"/>
          </p:cNvCxnSpPr>
          <p:nvPr/>
        </p:nvCxnSpPr>
        <p:spPr>
          <a:xfrm flipV="1">
            <a:off x="7126858" y="4909351"/>
            <a:ext cx="1087458" cy="123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53FD0E0-F3FC-455F-8BE5-0226AEB06E32}"/>
              </a:ext>
            </a:extLst>
          </p:cNvPr>
          <p:cNvSpPr txBox="1"/>
          <p:nvPr/>
        </p:nvSpPr>
        <p:spPr>
          <a:xfrm>
            <a:off x="8173468" y="5689149"/>
            <a:ext cx="1356462" cy="369332"/>
          </a:xfrm>
          <a:prstGeom prst="rect">
            <a:avLst/>
          </a:prstGeom>
          <a:noFill/>
          <a:ln>
            <a:solidFill>
              <a:schemeClr val="tx1"/>
            </a:solidFill>
          </a:ln>
        </p:spPr>
        <p:txBody>
          <a:bodyPr wrap="none" rtlCol="0">
            <a:spAutoFit/>
          </a:bodyPr>
          <a:lstStyle/>
          <a:p>
            <a:r>
              <a:rPr lang="en-US" dirty="0"/>
              <a:t>So do these!</a:t>
            </a:r>
          </a:p>
        </p:txBody>
      </p:sp>
      <p:cxnSp>
        <p:nvCxnSpPr>
          <p:cNvPr id="26" name="Straight Arrow Connector 25">
            <a:extLst>
              <a:ext uri="{FF2B5EF4-FFF2-40B4-BE49-F238E27FC236}">
                <a16:creationId xmlns:a16="http://schemas.microsoft.com/office/drawing/2014/main" id="{08560B0E-41B2-4778-A271-97F7EB79FA0C}"/>
              </a:ext>
            </a:extLst>
          </p:cNvPr>
          <p:cNvCxnSpPr>
            <a:cxnSpLocks/>
            <a:stCxn id="25" idx="0"/>
          </p:cNvCxnSpPr>
          <p:nvPr/>
        </p:nvCxnSpPr>
        <p:spPr>
          <a:xfrm flipH="1" flipV="1">
            <a:off x="7337254" y="4909351"/>
            <a:ext cx="1514445" cy="779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3FA0EC-E5AC-4F91-A490-BDBB167766D6}"/>
              </a:ext>
            </a:extLst>
          </p:cNvPr>
          <p:cNvCxnSpPr>
            <a:cxnSpLocks/>
            <a:stCxn id="25" idx="0"/>
          </p:cNvCxnSpPr>
          <p:nvPr/>
        </p:nvCxnSpPr>
        <p:spPr>
          <a:xfrm flipV="1">
            <a:off x="8851699" y="4696287"/>
            <a:ext cx="694088" cy="99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34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878186"/>
            <a:ext cx="10614435" cy="5691290"/>
          </a:xfrm>
        </p:spPr>
        <p:txBody>
          <a:bodyPr>
            <a:normAutofit/>
          </a:bodyPr>
          <a:lstStyle/>
          <a:p>
            <a:endParaRPr lang="en-US" i="1" dirty="0"/>
          </a:p>
          <a:p>
            <a:endParaRPr lang="en-US" i="1" dirty="0"/>
          </a:p>
          <a:p>
            <a:endParaRPr lang="en-US" i="1" dirty="0"/>
          </a:p>
          <a:p>
            <a:endParaRPr lang="en-US" i="1" dirty="0"/>
          </a:p>
          <a:p>
            <a:endParaRPr lang="en-US" i="1" dirty="0"/>
          </a:p>
          <a:p>
            <a:r>
              <a:rPr lang="en-US" dirty="0"/>
              <a:t>($77.0K, 104.1K) constitute one elemental grouping</a:t>
            </a:r>
          </a:p>
          <a:p>
            <a:pPr lvl="1"/>
            <a:r>
              <a:rPr lang="en-US" sz="2000" dirty="0"/>
              <a:t>They should be any/all of: </a:t>
            </a:r>
            <a:r>
              <a:rPr lang="en-US" sz="2000" i="1" dirty="0"/>
              <a:t>close</a:t>
            </a:r>
            <a:r>
              <a:rPr lang="en-US" sz="2000" dirty="0"/>
              <a:t>, </a:t>
            </a:r>
            <a:r>
              <a:rPr lang="en-US" sz="2000" i="1" dirty="0"/>
              <a:t>similar</a:t>
            </a:r>
            <a:r>
              <a:rPr lang="en-US" sz="2000" dirty="0"/>
              <a:t>, </a:t>
            </a:r>
            <a:r>
              <a:rPr lang="en-US" sz="2000" i="1" dirty="0"/>
              <a:t>connected</a:t>
            </a:r>
            <a:r>
              <a:rPr lang="en-US" sz="2000" dirty="0"/>
              <a:t>, and </a:t>
            </a:r>
            <a:r>
              <a:rPr lang="en-US" sz="2000" i="1" dirty="0"/>
              <a:t>enclosed</a:t>
            </a:r>
            <a:r>
              <a:rPr lang="en-US" sz="2000" dirty="0"/>
              <a:t> in the same region</a:t>
            </a:r>
          </a:p>
          <a:p>
            <a:pPr lvl="1"/>
            <a:endParaRPr lang="en-US" sz="2000" dirty="0"/>
          </a:p>
          <a:p>
            <a:r>
              <a:rPr lang="en-US" dirty="0"/>
              <a:t>($89.3K, $113.6K) constitute a second elemental grouping</a:t>
            </a:r>
          </a:p>
          <a:p>
            <a:pPr lvl="1"/>
            <a:r>
              <a:rPr lang="en-US" sz="2000" dirty="0"/>
              <a:t>They should be any/all of: </a:t>
            </a:r>
            <a:r>
              <a:rPr lang="en-US" sz="2000" i="1" dirty="0"/>
              <a:t>close</a:t>
            </a:r>
            <a:r>
              <a:rPr lang="en-US" sz="2000" dirty="0"/>
              <a:t>, </a:t>
            </a:r>
            <a:r>
              <a:rPr lang="en-US" sz="2000" i="1" dirty="0"/>
              <a:t>similar</a:t>
            </a:r>
            <a:r>
              <a:rPr lang="en-US" sz="2000" dirty="0"/>
              <a:t>, </a:t>
            </a:r>
            <a:r>
              <a:rPr lang="en-US" sz="2000" i="1" dirty="0"/>
              <a:t>connected</a:t>
            </a:r>
            <a:r>
              <a:rPr lang="en-US" sz="2000" dirty="0"/>
              <a:t>, and </a:t>
            </a:r>
            <a:r>
              <a:rPr lang="en-US" sz="2000" i="1" dirty="0"/>
              <a:t>enclosed</a:t>
            </a:r>
            <a:r>
              <a:rPr lang="en-US" sz="2000" dirty="0"/>
              <a:t> in the same region</a:t>
            </a:r>
          </a:p>
          <a:p>
            <a:endParaRPr lang="en-US" i="1" dirty="0"/>
          </a:p>
          <a:p>
            <a:endParaRPr lang="en-US" i="1" dirty="0"/>
          </a:p>
          <a:p>
            <a:endParaRPr lang="en-US" dirty="0"/>
          </a:p>
          <a:p>
            <a:pPr marL="0" indent="0">
              <a:buNone/>
            </a:pPr>
            <a:endParaRPr lang="en-US" dirty="0"/>
          </a:p>
        </p:txBody>
      </p:sp>
      <p:pic>
        <p:nvPicPr>
          <p:cNvPr id="11" name="Picture 10">
            <a:extLst>
              <a:ext uri="{FF2B5EF4-FFF2-40B4-BE49-F238E27FC236}">
                <a16:creationId xmlns:a16="http://schemas.microsoft.com/office/drawing/2014/main" id="{8FA9A405-F5C6-4A86-A88C-10FEE69A1AE4}"/>
              </a:ext>
            </a:extLst>
          </p:cNvPr>
          <p:cNvPicPr>
            <a:picLocks noChangeAspect="1"/>
          </p:cNvPicPr>
          <p:nvPr/>
        </p:nvPicPr>
        <p:blipFill>
          <a:blip r:embed="rId2"/>
          <a:stretch>
            <a:fillRect/>
          </a:stretch>
        </p:blipFill>
        <p:spPr>
          <a:xfrm>
            <a:off x="3956543" y="632955"/>
            <a:ext cx="3448531" cy="1819529"/>
          </a:xfrm>
          <a:prstGeom prst="rect">
            <a:avLst/>
          </a:prstGeom>
        </p:spPr>
      </p:pic>
      <p:sp>
        <p:nvSpPr>
          <p:cNvPr id="9" name="Rectangle 8">
            <a:extLst>
              <a:ext uri="{FF2B5EF4-FFF2-40B4-BE49-F238E27FC236}">
                <a16:creationId xmlns:a16="http://schemas.microsoft.com/office/drawing/2014/main" id="{939F379A-AB5E-4858-BAF9-3068B0D0EF01}"/>
              </a:ext>
            </a:extLst>
          </p:cNvPr>
          <p:cNvSpPr/>
          <p:nvPr/>
        </p:nvSpPr>
        <p:spPr>
          <a:xfrm>
            <a:off x="5118225" y="1151580"/>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8B6BF-488B-4F11-AE49-CA3D167A512A}"/>
              </a:ext>
            </a:extLst>
          </p:cNvPr>
          <p:cNvSpPr/>
          <p:nvPr/>
        </p:nvSpPr>
        <p:spPr>
          <a:xfrm>
            <a:off x="6224802" y="1151580"/>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C5B66C-70B1-40D7-87C7-CED8A38422C0}"/>
              </a:ext>
            </a:extLst>
          </p:cNvPr>
          <p:cNvSpPr txBox="1"/>
          <p:nvPr/>
        </p:nvSpPr>
        <p:spPr>
          <a:xfrm>
            <a:off x="938504" y="1537284"/>
            <a:ext cx="3768404" cy="369332"/>
          </a:xfrm>
          <a:prstGeom prst="rect">
            <a:avLst/>
          </a:prstGeom>
          <a:noFill/>
        </p:spPr>
        <p:txBody>
          <a:bodyPr wrap="none" rtlCol="0">
            <a:spAutoFit/>
          </a:bodyPr>
          <a:lstStyle/>
          <a:p>
            <a:r>
              <a:rPr lang="en-US" dirty="0">
                <a:solidFill>
                  <a:srgbClr val="7030A0"/>
                </a:solidFill>
              </a:rPr>
              <a:t>These data values define a gender gap</a:t>
            </a:r>
          </a:p>
        </p:txBody>
      </p:sp>
      <p:sp>
        <p:nvSpPr>
          <p:cNvPr id="13" name="TextBox 12">
            <a:extLst>
              <a:ext uri="{FF2B5EF4-FFF2-40B4-BE49-F238E27FC236}">
                <a16:creationId xmlns:a16="http://schemas.microsoft.com/office/drawing/2014/main" id="{D2D1CE09-EF7B-494F-A590-7D8201764273}"/>
              </a:ext>
            </a:extLst>
          </p:cNvPr>
          <p:cNvSpPr txBox="1"/>
          <p:nvPr/>
        </p:nvSpPr>
        <p:spPr>
          <a:xfrm>
            <a:off x="7460181" y="1507947"/>
            <a:ext cx="3585803" cy="646331"/>
          </a:xfrm>
          <a:prstGeom prst="rect">
            <a:avLst/>
          </a:prstGeom>
          <a:noFill/>
        </p:spPr>
        <p:txBody>
          <a:bodyPr wrap="square" rtlCol="0">
            <a:spAutoFit/>
          </a:bodyPr>
          <a:lstStyle/>
          <a:p>
            <a:r>
              <a:rPr lang="en-US" dirty="0">
                <a:solidFill>
                  <a:srgbClr val="7030A0"/>
                </a:solidFill>
              </a:rPr>
              <a:t>These data values define another gender gap</a:t>
            </a:r>
          </a:p>
        </p:txBody>
      </p:sp>
      <p:sp>
        <p:nvSpPr>
          <p:cNvPr id="14" name="Left Brace 13">
            <a:extLst>
              <a:ext uri="{FF2B5EF4-FFF2-40B4-BE49-F238E27FC236}">
                <a16:creationId xmlns:a16="http://schemas.microsoft.com/office/drawing/2014/main" id="{9485EFFD-F9FF-4259-8E92-9381F2B54DA5}"/>
              </a:ext>
            </a:extLst>
          </p:cNvPr>
          <p:cNvSpPr/>
          <p:nvPr/>
        </p:nvSpPr>
        <p:spPr>
          <a:xfrm>
            <a:off x="4852658" y="1151580"/>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767708-3AFE-445F-A16B-86F067CB396B}"/>
              </a:ext>
            </a:extLst>
          </p:cNvPr>
          <p:cNvSpPr/>
          <p:nvPr/>
        </p:nvSpPr>
        <p:spPr>
          <a:xfrm rot="10800000">
            <a:off x="7312790" y="1143667"/>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058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p:txBody>
          <a:bodyPr/>
          <a:lstStyle/>
          <a:p>
            <a:r>
              <a:rPr lang="en-US" dirty="0"/>
              <a:t>Better</a:t>
            </a:r>
          </a:p>
        </p:txBody>
      </p:sp>
      <p:sp>
        <p:nvSpPr>
          <p:cNvPr id="6" name="TextBox 5">
            <a:extLst>
              <a:ext uri="{FF2B5EF4-FFF2-40B4-BE49-F238E27FC236}">
                <a16:creationId xmlns:a16="http://schemas.microsoft.com/office/drawing/2014/main" id="{18550B68-AF47-47C2-9D96-DEDE23241605}"/>
              </a:ext>
            </a:extLst>
          </p:cNvPr>
          <p:cNvSpPr txBox="1"/>
          <p:nvPr/>
        </p:nvSpPr>
        <p:spPr>
          <a:xfrm>
            <a:off x="2761307" y="5804059"/>
            <a:ext cx="6467241" cy="646331"/>
          </a:xfrm>
          <a:prstGeom prst="rect">
            <a:avLst/>
          </a:prstGeom>
          <a:noFill/>
        </p:spPr>
        <p:txBody>
          <a:bodyPr wrap="square" rtlCol="0">
            <a:spAutoFit/>
          </a:bodyPr>
          <a:lstStyle/>
          <a:p>
            <a:pPr algn="ctr"/>
            <a:r>
              <a:rPr lang="en-US" dirty="0"/>
              <a:t>Geometries representing data points within each elemental grouping are </a:t>
            </a:r>
            <a:r>
              <a:rPr lang="en-US" i="1" dirty="0"/>
              <a:t>similar </a:t>
            </a:r>
            <a:r>
              <a:rPr lang="en-US" dirty="0"/>
              <a:t>and </a:t>
            </a:r>
            <a:r>
              <a:rPr lang="en-US" i="1" dirty="0"/>
              <a:t>proximal </a:t>
            </a:r>
            <a:r>
              <a:rPr lang="en-US" dirty="0"/>
              <a:t>(close).</a:t>
            </a:r>
          </a:p>
        </p:txBody>
      </p:sp>
      <p:pic>
        <p:nvPicPr>
          <p:cNvPr id="10" name="Picture 9">
            <a:extLst>
              <a:ext uri="{FF2B5EF4-FFF2-40B4-BE49-F238E27FC236}">
                <a16:creationId xmlns:a16="http://schemas.microsoft.com/office/drawing/2014/main" id="{60E306CC-F5CD-4B06-8F52-DDD44A397104}"/>
              </a:ext>
            </a:extLst>
          </p:cNvPr>
          <p:cNvPicPr>
            <a:picLocks noChangeAspect="1"/>
          </p:cNvPicPr>
          <p:nvPr/>
        </p:nvPicPr>
        <p:blipFill>
          <a:blip r:embed="rId2"/>
          <a:stretch>
            <a:fillRect/>
          </a:stretch>
        </p:blipFill>
        <p:spPr>
          <a:xfrm>
            <a:off x="2812022" y="1138902"/>
            <a:ext cx="6365809" cy="4580196"/>
          </a:xfrm>
          <a:prstGeom prst="rect">
            <a:avLst/>
          </a:prstGeom>
        </p:spPr>
      </p:pic>
    </p:spTree>
    <p:extLst>
      <p:ext uri="{BB962C8B-B14F-4D97-AF65-F5344CB8AC3E}">
        <p14:creationId xmlns:p14="http://schemas.microsoft.com/office/powerpoint/2010/main" val="232439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a:xfrm>
            <a:off x="838200" y="365128"/>
            <a:ext cx="10515600" cy="810490"/>
          </a:xfrm>
        </p:spPr>
        <p:txBody>
          <a:bodyPr/>
          <a:lstStyle/>
          <a:p>
            <a:r>
              <a:rPr lang="en-US" dirty="0"/>
              <a:t>Room for improvement</a:t>
            </a:r>
          </a:p>
        </p:txBody>
      </p:sp>
      <p:sp>
        <p:nvSpPr>
          <p:cNvPr id="6" name="TextBox 5">
            <a:extLst>
              <a:ext uri="{FF2B5EF4-FFF2-40B4-BE49-F238E27FC236}">
                <a16:creationId xmlns:a16="http://schemas.microsoft.com/office/drawing/2014/main" id="{18550B68-AF47-47C2-9D96-DEDE23241605}"/>
              </a:ext>
            </a:extLst>
          </p:cNvPr>
          <p:cNvSpPr txBox="1"/>
          <p:nvPr/>
        </p:nvSpPr>
        <p:spPr>
          <a:xfrm>
            <a:off x="2761307" y="5549416"/>
            <a:ext cx="6467241" cy="1200329"/>
          </a:xfrm>
          <a:prstGeom prst="rect">
            <a:avLst/>
          </a:prstGeom>
          <a:noFill/>
        </p:spPr>
        <p:txBody>
          <a:bodyPr wrap="square" rtlCol="0">
            <a:spAutoFit/>
          </a:bodyPr>
          <a:lstStyle/>
          <a:p>
            <a:pPr algn="ctr"/>
            <a:r>
              <a:rPr lang="en-US" dirty="0"/>
              <a:t>Geometries representing items within each elemental grouping are </a:t>
            </a:r>
            <a:r>
              <a:rPr lang="en-US" i="1" dirty="0"/>
              <a:t>similar, </a:t>
            </a:r>
            <a:r>
              <a:rPr lang="en-US" dirty="0"/>
              <a:t>but greater proximity of items </a:t>
            </a:r>
            <a:r>
              <a:rPr lang="en-US" u="sng" dirty="0"/>
              <a:t>across</a:t>
            </a:r>
            <a:r>
              <a:rPr lang="en-US" dirty="0"/>
              <a:t> elemental grouping results in unclear communication of what belongs together (proximity &gt; similarity)</a:t>
            </a:r>
          </a:p>
        </p:txBody>
      </p:sp>
      <p:pic>
        <p:nvPicPr>
          <p:cNvPr id="4" name="Picture 3" descr="Chart, scatter chart&#10;&#10;Description automatically generated">
            <a:extLst>
              <a:ext uri="{FF2B5EF4-FFF2-40B4-BE49-F238E27FC236}">
                <a16:creationId xmlns:a16="http://schemas.microsoft.com/office/drawing/2014/main" id="{A8E56BCE-276C-44BA-B798-8EA12EF90CFA}"/>
              </a:ext>
            </a:extLst>
          </p:cNvPr>
          <p:cNvPicPr>
            <a:picLocks noChangeAspect="1"/>
          </p:cNvPicPr>
          <p:nvPr/>
        </p:nvPicPr>
        <p:blipFill>
          <a:blip r:embed="rId2"/>
          <a:stretch>
            <a:fillRect/>
          </a:stretch>
        </p:blipFill>
        <p:spPr>
          <a:xfrm>
            <a:off x="3458241" y="1256480"/>
            <a:ext cx="5549425" cy="4272566"/>
          </a:xfrm>
          <a:prstGeom prst="rect">
            <a:avLst/>
          </a:prstGeom>
        </p:spPr>
      </p:pic>
      <p:cxnSp>
        <p:nvCxnSpPr>
          <p:cNvPr id="7" name="Straight Connector 6">
            <a:extLst>
              <a:ext uri="{FF2B5EF4-FFF2-40B4-BE49-F238E27FC236}">
                <a16:creationId xmlns:a16="http://schemas.microsoft.com/office/drawing/2014/main" id="{7900A64E-D65F-4C7F-B604-3726E2F1AA04}"/>
              </a:ext>
            </a:extLst>
          </p:cNvPr>
          <p:cNvCxnSpPr/>
          <p:nvPr/>
        </p:nvCxnSpPr>
        <p:spPr>
          <a:xfrm flipV="1">
            <a:off x="5450186" y="1719012"/>
            <a:ext cx="2670772" cy="11860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1567FE3-6ECC-4AB3-B727-B0B6461FBF29}"/>
              </a:ext>
            </a:extLst>
          </p:cNvPr>
          <p:cNvCxnSpPr>
            <a:cxnSpLocks/>
          </p:cNvCxnSpPr>
          <p:nvPr/>
        </p:nvCxnSpPr>
        <p:spPr>
          <a:xfrm flipV="1">
            <a:off x="5444862" y="2155060"/>
            <a:ext cx="2676096" cy="136332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6CB014-0899-4AC4-8EFC-E29D4058C160}"/>
              </a:ext>
            </a:extLst>
          </p:cNvPr>
          <p:cNvSpPr txBox="1"/>
          <p:nvPr/>
        </p:nvSpPr>
        <p:spPr>
          <a:xfrm>
            <a:off x="5450186" y="1534346"/>
            <a:ext cx="2486643" cy="369332"/>
          </a:xfrm>
          <a:prstGeom prst="rect">
            <a:avLst/>
          </a:prstGeom>
          <a:noFill/>
        </p:spPr>
        <p:txBody>
          <a:bodyPr wrap="none" rtlCol="0">
            <a:spAutoFit/>
          </a:bodyPr>
          <a:lstStyle/>
          <a:p>
            <a:r>
              <a:rPr lang="en-US" b="1" dirty="0">
                <a:solidFill>
                  <a:srgbClr val="D7B95F"/>
                </a:solidFill>
              </a:rPr>
              <a:t>These belong together…</a:t>
            </a:r>
          </a:p>
        </p:txBody>
      </p:sp>
      <p:cxnSp>
        <p:nvCxnSpPr>
          <p:cNvPr id="13" name="Straight Connector 12">
            <a:extLst>
              <a:ext uri="{FF2B5EF4-FFF2-40B4-BE49-F238E27FC236}">
                <a16:creationId xmlns:a16="http://schemas.microsoft.com/office/drawing/2014/main" id="{25E911EA-02DD-425E-9AAA-7DCE24E65908}"/>
              </a:ext>
            </a:extLst>
          </p:cNvPr>
          <p:cNvCxnSpPr>
            <a:cxnSpLocks/>
          </p:cNvCxnSpPr>
          <p:nvPr/>
        </p:nvCxnSpPr>
        <p:spPr>
          <a:xfrm flipV="1">
            <a:off x="5444862" y="2836724"/>
            <a:ext cx="0" cy="7176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A7576-8FF3-407D-B0C0-11723C68F52E}"/>
              </a:ext>
            </a:extLst>
          </p:cNvPr>
          <p:cNvCxnSpPr>
            <a:cxnSpLocks/>
          </p:cNvCxnSpPr>
          <p:nvPr/>
        </p:nvCxnSpPr>
        <p:spPr>
          <a:xfrm flipV="1">
            <a:off x="8120958" y="1719012"/>
            <a:ext cx="0" cy="436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C14DA3E-6CDF-4FFE-A101-665BA890F783}"/>
              </a:ext>
            </a:extLst>
          </p:cNvPr>
          <p:cNvSpPr txBox="1"/>
          <p:nvPr/>
        </p:nvSpPr>
        <p:spPr>
          <a:xfrm>
            <a:off x="8226037" y="1785728"/>
            <a:ext cx="1253869" cy="369332"/>
          </a:xfrm>
          <a:prstGeom prst="rect">
            <a:avLst/>
          </a:prstGeom>
          <a:noFill/>
        </p:spPr>
        <p:txBody>
          <a:bodyPr wrap="none" rtlCol="0">
            <a:spAutoFit/>
          </a:bodyPr>
          <a:lstStyle/>
          <a:p>
            <a:r>
              <a:rPr lang="en-US" b="1" dirty="0">
                <a:solidFill>
                  <a:srgbClr val="FF0000"/>
                </a:solidFill>
              </a:rPr>
              <a:t>…not these</a:t>
            </a:r>
          </a:p>
        </p:txBody>
      </p:sp>
    </p:spTree>
    <p:extLst>
      <p:ext uri="{BB962C8B-B14F-4D97-AF65-F5344CB8AC3E}">
        <p14:creationId xmlns:p14="http://schemas.microsoft.com/office/powerpoint/2010/main" val="245620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0B0-D922-49ED-B5B2-1D58F7E43878}"/>
              </a:ext>
            </a:extLst>
          </p:cNvPr>
          <p:cNvSpPr>
            <a:spLocks noGrp="1"/>
          </p:cNvSpPr>
          <p:nvPr>
            <p:ph type="title"/>
          </p:nvPr>
        </p:nvSpPr>
        <p:spPr>
          <a:xfrm>
            <a:off x="838200" y="365128"/>
            <a:ext cx="10515600" cy="769192"/>
          </a:xfrm>
        </p:spPr>
        <p:txBody>
          <a:bodyPr/>
          <a:lstStyle/>
          <a:p>
            <a:r>
              <a:rPr lang="en-US" dirty="0"/>
              <a:t>So improved</a:t>
            </a:r>
          </a:p>
        </p:txBody>
      </p:sp>
      <p:sp>
        <p:nvSpPr>
          <p:cNvPr id="6" name="TextBox 5">
            <a:extLst>
              <a:ext uri="{FF2B5EF4-FFF2-40B4-BE49-F238E27FC236}">
                <a16:creationId xmlns:a16="http://schemas.microsoft.com/office/drawing/2014/main" id="{18550B68-AF47-47C2-9D96-DEDE23241605}"/>
              </a:ext>
            </a:extLst>
          </p:cNvPr>
          <p:cNvSpPr txBox="1"/>
          <p:nvPr/>
        </p:nvSpPr>
        <p:spPr>
          <a:xfrm>
            <a:off x="3156960" y="6115522"/>
            <a:ext cx="6467241" cy="369332"/>
          </a:xfrm>
          <a:prstGeom prst="rect">
            <a:avLst/>
          </a:prstGeom>
          <a:noFill/>
        </p:spPr>
        <p:txBody>
          <a:bodyPr wrap="square" rtlCol="0">
            <a:spAutoFit/>
          </a:bodyPr>
          <a:lstStyle/>
          <a:p>
            <a:pPr algn="ctr"/>
            <a:r>
              <a:rPr lang="en-US" dirty="0"/>
              <a:t>Adding </a:t>
            </a:r>
            <a:r>
              <a:rPr lang="en-US" i="1" dirty="0"/>
              <a:t>connection </a:t>
            </a:r>
            <a:r>
              <a:rPr lang="en-US" dirty="0"/>
              <a:t>strengthens the sense of what belongs together </a:t>
            </a:r>
          </a:p>
        </p:txBody>
      </p:sp>
      <p:pic>
        <p:nvPicPr>
          <p:cNvPr id="5" name="Picture 4">
            <a:extLst>
              <a:ext uri="{FF2B5EF4-FFF2-40B4-BE49-F238E27FC236}">
                <a16:creationId xmlns:a16="http://schemas.microsoft.com/office/drawing/2014/main" id="{27D84463-DE46-4D7D-8E9C-9DDB665EF06C}"/>
              </a:ext>
            </a:extLst>
          </p:cNvPr>
          <p:cNvPicPr>
            <a:picLocks noChangeAspect="1"/>
          </p:cNvPicPr>
          <p:nvPr/>
        </p:nvPicPr>
        <p:blipFill>
          <a:blip r:embed="rId2"/>
          <a:stretch>
            <a:fillRect/>
          </a:stretch>
        </p:blipFill>
        <p:spPr>
          <a:xfrm>
            <a:off x="3031104" y="1403790"/>
            <a:ext cx="6315305" cy="4711732"/>
          </a:xfrm>
          <a:prstGeom prst="rect">
            <a:avLst/>
          </a:prstGeom>
        </p:spPr>
      </p:pic>
    </p:spTree>
    <p:extLst>
      <p:ext uri="{BB962C8B-B14F-4D97-AF65-F5344CB8AC3E}">
        <p14:creationId xmlns:p14="http://schemas.microsoft.com/office/powerpoint/2010/main" val="2410897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B6F2D-09B5-D241-2E58-98219DA4374C}"/>
              </a:ext>
            </a:extLst>
          </p:cNvPr>
          <p:cNvSpPr txBox="1"/>
          <p:nvPr/>
        </p:nvSpPr>
        <p:spPr>
          <a:xfrm>
            <a:off x="2617772" y="2366319"/>
            <a:ext cx="6956456" cy="1323439"/>
          </a:xfrm>
          <a:prstGeom prst="rect">
            <a:avLst/>
          </a:prstGeom>
          <a:noFill/>
        </p:spPr>
        <p:txBody>
          <a:bodyPr wrap="none" rtlCol="0">
            <a:spAutoFit/>
          </a:bodyPr>
          <a:lstStyle/>
          <a:p>
            <a:r>
              <a:rPr lang="en-US" sz="8000" dirty="0"/>
              <a:t>ACTIVITY TIME!!</a:t>
            </a:r>
          </a:p>
        </p:txBody>
      </p:sp>
    </p:spTree>
    <p:extLst>
      <p:ext uri="{BB962C8B-B14F-4D97-AF65-F5344CB8AC3E}">
        <p14:creationId xmlns:p14="http://schemas.microsoft.com/office/powerpoint/2010/main" val="173374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2E97-F71C-4F3D-AAEB-8EA2F3DEEAD4}"/>
              </a:ext>
            </a:extLst>
          </p:cNvPr>
          <p:cNvSpPr>
            <a:spLocks noGrp="1"/>
          </p:cNvSpPr>
          <p:nvPr>
            <p:ph type="ctrTitle"/>
          </p:nvPr>
        </p:nvSpPr>
        <p:spPr/>
        <p:txBody>
          <a:bodyPr/>
          <a:lstStyle/>
          <a:p>
            <a:r>
              <a:rPr lang="en-US" dirty="0"/>
              <a:t>Student work and comments</a:t>
            </a:r>
          </a:p>
        </p:txBody>
      </p:sp>
    </p:spTree>
    <p:extLst>
      <p:ext uri="{BB962C8B-B14F-4D97-AF65-F5344CB8AC3E}">
        <p14:creationId xmlns:p14="http://schemas.microsoft.com/office/powerpoint/2010/main" val="2447316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5B5D-F32F-4058-B849-90C25145622B}"/>
              </a:ext>
            </a:extLst>
          </p:cNvPr>
          <p:cNvSpPr>
            <a:spLocks noGrp="1"/>
          </p:cNvSpPr>
          <p:nvPr>
            <p:ph type="title"/>
          </p:nvPr>
        </p:nvSpPr>
        <p:spPr/>
        <p:txBody>
          <a:bodyPr>
            <a:normAutofit fontScale="90000"/>
          </a:bodyPr>
          <a:lstStyle/>
          <a:p>
            <a:pPr marL="0" marR="0">
              <a:spcBef>
                <a:spcPts val="0"/>
              </a:spcBef>
              <a:spcAft>
                <a:spcPts val="0"/>
              </a:spcAft>
            </a:pPr>
            <a:r>
              <a:rPr lang="en-US" sz="3200" b="1" i="1" dirty="0">
                <a:effectLst/>
                <a:latin typeface="Garamond" panose="02020404030301010803" pitchFamily="18" charset="0"/>
                <a:ea typeface="Calibri" panose="020F0502020204030204" pitchFamily="34" charset="0"/>
                <a:cs typeface="Times New Roman" panose="02020603050405020304" pitchFamily="18" charset="0"/>
              </a:rPr>
              <a:t>Despite growth, rural Americans have consistently lower levels of smartphone ownership than urbanites and suburbanites</a:t>
            </a:r>
            <a:r>
              <a:rPr lang="en-US" sz="32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6000" dirty="0"/>
          </a:p>
        </p:txBody>
      </p:sp>
      <p:graphicFrame>
        <p:nvGraphicFramePr>
          <p:cNvPr id="4" name="Table 3">
            <a:extLst>
              <a:ext uri="{FF2B5EF4-FFF2-40B4-BE49-F238E27FC236}">
                <a16:creationId xmlns:a16="http://schemas.microsoft.com/office/drawing/2014/main" id="{D742A75D-6CF2-4007-AF32-8058C352F9F5}"/>
              </a:ext>
            </a:extLst>
          </p:cNvPr>
          <p:cNvGraphicFramePr>
            <a:graphicFrameLocks noGrp="1"/>
          </p:cNvGraphicFramePr>
          <p:nvPr/>
        </p:nvGraphicFramePr>
        <p:xfrm>
          <a:off x="838200" y="1690688"/>
          <a:ext cx="5161326" cy="3298853"/>
        </p:xfrm>
        <a:graphic>
          <a:graphicData uri="http://schemas.openxmlformats.org/drawingml/2006/table">
            <a:tbl>
              <a:tblPr firstRow="1" firstCol="1" bandRow="1">
                <a:tableStyleId>{5C22544A-7EE6-4342-B048-85BDC9FD1C3A}</a:tableStyleId>
              </a:tblPr>
              <a:tblGrid>
                <a:gridCol w="1208506">
                  <a:extLst>
                    <a:ext uri="{9D8B030D-6E8A-4147-A177-3AD203B41FA5}">
                      <a16:colId xmlns:a16="http://schemas.microsoft.com/office/drawing/2014/main" val="3511039557"/>
                    </a:ext>
                  </a:extLst>
                </a:gridCol>
                <a:gridCol w="1409923">
                  <a:extLst>
                    <a:ext uri="{9D8B030D-6E8A-4147-A177-3AD203B41FA5}">
                      <a16:colId xmlns:a16="http://schemas.microsoft.com/office/drawing/2014/main" val="284065145"/>
                    </a:ext>
                  </a:extLst>
                </a:gridCol>
                <a:gridCol w="2542897">
                  <a:extLst>
                    <a:ext uri="{9D8B030D-6E8A-4147-A177-3AD203B41FA5}">
                      <a16:colId xmlns:a16="http://schemas.microsoft.com/office/drawing/2014/main" val="947958372"/>
                    </a:ext>
                  </a:extLst>
                </a:gridCol>
              </a:tblGrid>
              <a:tr h="493931">
                <a:tc>
                  <a:txBody>
                    <a:bodyPr/>
                    <a:lstStyle/>
                    <a:p>
                      <a:pPr marL="0" marR="0">
                        <a:lnSpc>
                          <a:spcPct val="107000"/>
                        </a:lnSpc>
                        <a:spcBef>
                          <a:spcPts val="0"/>
                        </a:spcBef>
                        <a:spcAft>
                          <a:spcPts val="0"/>
                        </a:spcAft>
                      </a:pPr>
                      <a:r>
                        <a:rPr lang="en-US" sz="2000" dirty="0">
                          <a:effectLst/>
                        </a:rPr>
                        <a:t>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Residence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 with smartphone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5971424"/>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Rural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37737369"/>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Suburban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097162720"/>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443593771"/>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749887965"/>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76761084"/>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62615006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96137363"/>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2008135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12920933"/>
                  </a:ext>
                </a:extLst>
              </a:tr>
            </a:tbl>
          </a:graphicData>
        </a:graphic>
      </p:graphicFrame>
      <p:sp>
        <p:nvSpPr>
          <p:cNvPr id="7" name="Rectangle 6">
            <a:extLst>
              <a:ext uri="{FF2B5EF4-FFF2-40B4-BE49-F238E27FC236}">
                <a16:creationId xmlns:a16="http://schemas.microsoft.com/office/drawing/2014/main" id="{9B942BA2-EF9C-677E-4AEE-93582BC5F079}"/>
              </a:ext>
            </a:extLst>
          </p:cNvPr>
          <p:cNvSpPr/>
          <p:nvPr/>
        </p:nvSpPr>
        <p:spPr>
          <a:xfrm>
            <a:off x="3489820" y="2184387"/>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53A153-24DB-9797-322C-CFA2E8FC8F20}"/>
              </a:ext>
            </a:extLst>
          </p:cNvPr>
          <p:cNvSpPr/>
          <p:nvPr/>
        </p:nvSpPr>
        <p:spPr>
          <a:xfrm>
            <a:off x="3489820" y="3119452"/>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8037B4-3303-CEED-E1FB-01DB638C35AB}"/>
              </a:ext>
            </a:extLst>
          </p:cNvPr>
          <p:cNvSpPr/>
          <p:nvPr/>
        </p:nvSpPr>
        <p:spPr>
          <a:xfrm>
            <a:off x="3489820" y="4059113"/>
            <a:ext cx="2509706" cy="318781"/>
          </a:xfrm>
          <a:prstGeom prst="rect">
            <a:avLst/>
          </a:prstGeom>
          <a:solidFill>
            <a:srgbClr val="4472C4">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4D2479-9CB9-64CE-182E-8DD74CEF0E51}"/>
              </a:ext>
            </a:extLst>
          </p:cNvPr>
          <p:cNvSpPr txBox="1"/>
          <p:nvPr/>
        </p:nvSpPr>
        <p:spPr>
          <a:xfrm>
            <a:off x="1073791" y="5509155"/>
            <a:ext cx="5927072" cy="646331"/>
          </a:xfrm>
          <a:prstGeom prst="rect">
            <a:avLst/>
          </a:prstGeom>
          <a:noFill/>
        </p:spPr>
        <p:txBody>
          <a:bodyPr wrap="none" rtlCol="0">
            <a:spAutoFit/>
          </a:bodyPr>
          <a:lstStyle/>
          <a:p>
            <a:pPr marL="285750" indent="-285750">
              <a:buFont typeface="Arial" panose="020B0604020202020204" pitchFamily="34" charset="0"/>
              <a:buChar char="•"/>
            </a:pPr>
            <a:r>
              <a:rPr lang="en-US" dirty="0"/>
              <a:t>Headline subject: </a:t>
            </a:r>
            <a:r>
              <a:rPr lang="en-US" b="1" i="1" u="sng" dirty="0"/>
              <a:t>growth</a:t>
            </a:r>
          </a:p>
          <a:p>
            <a:pPr marL="285750" indent="-285750">
              <a:buFont typeface="Arial" panose="020B0604020202020204" pitchFamily="34" charset="0"/>
              <a:buChar char="•"/>
            </a:pPr>
            <a:r>
              <a:rPr lang="en-US" dirty="0"/>
              <a:t>Elemental grouping: data points that would depict </a:t>
            </a:r>
            <a:r>
              <a:rPr lang="en-US" b="1" i="1" u="sng" dirty="0"/>
              <a:t>growth</a:t>
            </a:r>
            <a:endParaRPr lang="en-US" dirty="0"/>
          </a:p>
        </p:txBody>
      </p:sp>
      <p:cxnSp>
        <p:nvCxnSpPr>
          <p:cNvPr id="12" name="Straight Arrow Connector 11">
            <a:extLst>
              <a:ext uri="{FF2B5EF4-FFF2-40B4-BE49-F238E27FC236}">
                <a16:creationId xmlns:a16="http://schemas.microsoft.com/office/drawing/2014/main" id="{90A89CC5-48B5-4001-A56E-15C9D5989545}"/>
              </a:ext>
            </a:extLst>
          </p:cNvPr>
          <p:cNvCxnSpPr>
            <a:cxnSpLocks/>
          </p:cNvCxnSpPr>
          <p:nvPr/>
        </p:nvCxnSpPr>
        <p:spPr>
          <a:xfrm flipH="1" flipV="1">
            <a:off x="5999526" y="2306972"/>
            <a:ext cx="922790" cy="59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8B226E-D7B3-AB58-CBAC-07A2C7F950DE}"/>
              </a:ext>
            </a:extLst>
          </p:cNvPr>
          <p:cNvCxnSpPr>
            <a:cxnSpLocks/>
            <a:endCxn id="8" idx="3"/>
          </p:cNvCxnSpPr>
          <p:nvPr/>
        </p:nvCxnSpPr>
        <p:spPr>
          <a:xfrm flipH="1">
            <a:off x="5999526" y="2903989"/>
            <a:ext cx="922790" cy="37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3692A-5987-862C-C609-2D1F9948A10F}"/>
              </a:ext>
            </a:extLst>
          </p:cNvPr>
          <p:cNvCxnSpPr>
            <a:cxnSpLocks/>
            <a:endCxn id="9" idx="3"/>
          </p:cNvCxnSpPr>
          <p:nvPr/>
        </p:nvCxnSpPr>
        <p:spPr>
          <a:xfrm flipH="1">
            <a:off x="5999526" y="2903989"/>
            <a:ext cx="922790" cy="131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91DEC8-46B8-BC77-0573-9B578EC7D16F}"/>
              </a:ext>
            </a:extLst>
          </p:cNvPr>
          <p:cNvSpPr txBox="1"/>
          <p:nvPr/>
        </p:nvSpPr>
        <p:spPr>
          <a:xfrm>
            <a:off x="6758293" y="2504297"/>
            <a:ext cx="2455480" cy="369332"/>
          </a:xfrm>
          <a:prstGeom prst="rect">
            <a:avLst/>
          </a:prstGeom>
          <a:noFill/>
        </p:spPr>
        <p:txBody>
          <a:bodyPr wrap="none" rtlCol="0">
            <a:spAutoFit/>
          </a:bodyPr>
          <a:lstStyle/>
          <a:p>
            <a:r>
              <a:rPr lang="en-US" dirty="0"/>
              <a:t>One elemental grouping</a:t>
            </a:r>
          </a:p>
        </p:txBody>
      </p:sp>
    </p:spTree>
    <p:extLst>
      <p:ext uri="{BB962C8B-B14F-4D97-AF65-F5344CB8AC3E}">
        <p14:creationId xmlns:p14="http://schemas.microsoft.com/office/powerpoint/2010/main" val="166923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A2DA4-5080-7A32-A74E-4812433558E6}"/>
              </a:ext>
            </a:extLst>
          </p:cNvPr>
          <p:cNvSpPr txBox="1"/>
          <p:nvPr/>
        </p:nvSpPr>
        <p:spPr>
          <a:xfrm>
            <a:off x="2959444" y="4123807"/>
            <a:ext cx="6273112" cy="1446550"/>
          </a:xfrm>
          <a:prstGeom prst="rect">
            <a:avLst/>
          </a:prstGeom>
          <a:noFill/>
        </p:spPr>
        <p:txBody>
          <a:bodyPr wrap="square">
            <a:spAutoFit/>
          </a:bodyPr>
          <a:lstStyle/>
          <a:p>
            <a:pPr algn="ctr"/>
            <a:endParaRPr lang="en-US" sz="3200" i="1" dirty="0"/>
          </a:p>
          <a:p>
            <a:pPr algn="ctr"/>
            <a:r>
              <a:rPr lang="en-US" sz="2800" dirty="0"/>
              <a:t>How can we best graph these data to answer this question?</a:t>
            </a:r>
          </a:p>
        </p:txBody>
      </p:sp>
      <p:sp>
        <p:nvSpPr>
          <p:cNvPr id="5" name="Title 1">
            <a:extLst>
              <a:ext uri="{FF2B5EF4-FFF2-40B4-BE49-F238E27FC236}">
                <a16:creationId xmlns:a16="http://schemas.microsoft.com/office/drawing/2014/main" id="{0D1BBA05-828D-467F-5578-0A9694028DE6}"/>
              </a:ext>
            </a:extLst>
          </p:cNvPr>
          <p:cNvSpPr txBox="1">
            <a:spLocks/>
          </p:cNvSpPr>
          <p:nvPr/>
        </p:nvSpPr>
        <p:spPr>
          <a:xfrm>
            <a:off x="576813" y="873785"/>
            <a:ext cx="4915931" cy="8293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data: median MN income by field of occupation (ACS 2016)</a:t>
            </a:r>
          </a:p>
        </p:txBody>
      </p:sp>
      <p:pic>
        <p:nvPicPr>
          <p:cNvPr id="7" name="Picture 6">
            <a:extLst>
              <a:ext uri="{FF2B5EF4-FFF2-40B4-BE49-F238E27FC236}">
                <a16:creationId xmlns:a16="http://schemas.microsoft.com/office/drawing/2014/main" id="{81378FB5-8A2E-415A-62C7-083A1096AF7A}"/>
              </a:ext>
            </a:extLst>
          </p:cNvPr>
          <p:cNvPicPr>
            <a:picLocks noChangeAspect="1"/>
          </p:cNvPicPr>
          <p:nvPr/>
        </p:nvPicPr>
        <p:blipFill>
          <a:blip r:embed="rId2"/>
          <a:stretch>
            <a:fillRect/>
          </a:stretch>
        </p:blipFill>
        <p:spPr>
          <a:xfrm>
            <a:off x="1040026" y="1860996"/>
            <a:ext cx="3989507" cy="2104961"/>
          </a:xfrm>
          <a:prstGeom prst="rect">
            <a:avLst/>
          </a:prstGeom>
        </p:spPr>
      </p:pic>
      <p:sp>
        <p:nvSpPr>
          <p:cNvPr id="11" name="Title 1">
            <a:extLst>
              <a:ext uri="{FF2B5EF4-FFF2-40B4-BE49-F238E27FC236}">
                <a16:creationId xmlns:a16="http://schemas.microsoft.com/office/drawing/2014/main" id="{B757E83B-33D6-2D15-EF88-2EBE9E783500}"/>
              </a:ext>
            </a:extLst>
          </p:cNvPr>
          <p:cNvSpPr txBox="1">
            <a:spLocks/>
          </p:cNvSpPr>
          <p:nvPr/>
        </p:nvSpPr>
        <p:spPr>
          <a:xfrm>
            <a:off x="7057765" y="1051474"/>
            <a:ext cx="3334266" cy="829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The question:</a:t>
            </a:r>
          </a:p>
        </p:txBody>
      </p:sp>
      <p:sp>
        <p:nvSpPr>
          <p:cNvPr id="13" name="TextBox 12">
            <a:extLst>
              <a:ext uri="{FF2B5EF4-FFF2-40B4-BE49-F238E27FC236}">
                <a16:creationId xmlns:a16="http://schemas.microsoft.com/office/drawing/2014/main" id="{FB1F2766-D1D6-BD79-3EDC-CDFAB2ED1023}"/>
              </a:ext>
            </a:extLst>
          </p:cNvPr>
          <p:cNvSpPr txBox="1"/>
          <p:nvPr/>
        </p:nvSpPr>
        <p:spPr>
          <a:xfrm>
            <a:off x="6564269" y="2313311"/>
            <a:ext cx="4321259" cy="1200329"/>
          </a:xfrm>
          <a:prstGeom prst="rect">
            <a:avLst/>
          </a:prstGeom>
          <a:noFill/>
        </p:spPr>
        <p:txBody>
          <a:bodyPr wrap="square">
            <a:spAutoFit/>
          </a:bodyPr>
          <a:lstStyle/>
          <a:p>
            <a:pPr algn="ctr"/>
            <a:r>
              <a:rPr lang="en-US" sz="2400" i="1" dirty="0"/>
              <a:t>How does the income gender gap differ by field of occupation (STEM vs non-STEM)?</a:t>
            </a:r>
          </a:p>
        </p:txBody>
      </p:sp>
    </p:spTree>
    <p:extLst>
      <p:ext uri="{BB962C8B-B14F-4D97-AF65-F5344CB8AC3E}">
        <p14:creationId xmlns:p14="http://schemas.microsoft.com/office/powerpoint/2010/main" val="12307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AB75356-5311-EC29-7A2F-8DBC9C66844B}"/>
              </a:ext>
            </a:extLst>
          </p:cNvPr>
          <p:cNvPicPr/>
          <p:nvPr/>
        </p:nvPicPr>
        <p:blipFill>
          <a:blip r:embed="rId2"/>
          <a:stretch>
            <a:fillRect/>
          </a:stretch>
        </p:blipFill>
        <p:spPr>
          <a:xfrm>
            <a:off x="2300940" y="549662"/>
            <a:ext cx="6941369" cy="3877604"/>
          </a:xfrm>
          <a:prstGeom prst="rect">
            <a:avLst/>
          </a:prstGeom>
        </p:spPr>
      </p:pic>
      <p:sp>
        <p:nvSpPr>
          <p:cNvPr id="4" name="TextBox 3">
            <a:extLst>
              <a:ext uri="{FF2B5EF4-FFF2-40B4-BE49-F238E27FC236}">
                <a16:creationId xmlns:a16="http://schemas.microsoft.com/office/drawing/2014/main" id="{8F774F4F-87F5-CBE0-063A-BF8E14C84AAA}"/>
              </a:ext>
            </a:extLst>
          </p:cNvPr>
          <p:cNvSpPr txBox="1"/>
          <p:nvPr/>
        </p:nvSpPr>
        <p:spPr>
          <a:xfrm>
            <a:off x="2840026" y="4852519"/>
            <a:ext cx="7100927" cy="1200329"/>
          </a:xfrm>
          <a:prstGeom prst="rect">
            <a:avLst/>
          </a:prstGeom>
          <a:noFill/>
        </p:spPr>
        <p:txBody>
          <a:bodyPr wrap="square" rtlCol="0">
            <a:spAutoFit/>
          </a:bodyPr>
          <a:lstStyle/>
          <a:p>
            <a:r>
              <a:rPr lang="en-US" dirty="0"/>
              <a:t>Original design: the elemental grouping members are:</a:t>
            </a:r>
          </a:p>
          <a:p>
            <a:pPr marL="285750" indent="-285750">
              <a:buFont typeface="Arial" panose="020B0604020202020204" pitchFamily="34" charset="0"/>
              <a:buChar char="•"/>
            </a:pPr>
            <a:r>
              <a:rPr lang="en-US" b="1" i="1" dirty="0"/>
              <a:t>Dissimilar</a:t>
            </a:r>
          </a:p>
          <a:p>
            <a:pPr marL="285750" indent="-285750">
              <a:buFont typeface="Arial" panose="020B0604020202020204" pitchFamily="34" charset="0"/>
              <a:buChar char="•"/>
            </a:pPr>
            <a:r>
              <a:rPr lang="en-US" b="1" i="1" dirty="0"/>
              <a:t>Far apart</a:t>
            </a:r>
          </a:p>
          <a:p>
            <a:pPr marL="285750" indent="-285750">
              <a:buFont typeface="Arial" panose="020B0604020202020204" pitchFamily="34" charset="0"/>
              <a:buChar char="•"/>
            </a:pPr>
            <a:r>
              <a:rPr lang="en-US" b="1" i="1" dirty="0"/>
              <a:t>In separate enclosures</a:t>
            </a:r>
          </a:p>
        </p:txBody>
      </p:sp>
      <p:cxnSp>
        <p:nvCxnSpPr>
          <p:cNvPr id="5" name="Straight Arrow Connector 4">
            <a:extLst>
              <a:ext uri="{FF2B5EF4-FFF2-40B4-BE49-F238E27FC236}">
                <a16:creationId xmlns:a16="http://schemas.microsoft.com/office/drawing/2014/main" id="{00D555F6-D279-F588-D7F5-612468820486}"/>
              </a:ext>
            </a:extLst>
          </p:cNvPr>
          <p:cNvCxnSpPr>
            <a:cxnSpLocks/>
          </p:cNvCxnSpPr>
          <p:nvPr/>
        </p:nvCxnSpPr>
        <p:spPr>
          <a:xfrm flipH="1">
            <a:off x="3523376" y="949354"/>
            <a:ext cx="721453" cy="23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51C0AAC-CF0D-D3BE-BC71-ED6AA6AB8E69}"/>
              </a:ext>
            </a:extLst>
          </p:cNvPr>
          <p:cNvCxnSpPr>
            <a:cxnSpLocks/>
          </p:cNvCxnSpPr>
          <p:nvPr/>
        </p:nvCxnSpPr>
        <p:spPr>
          <a:xfrm>
            <a:off x="4169042" y="949354"/>
            <a:ext cx="1227740" cy="10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E22CCEB-4D6D-2FF3-F460-A934D9A14C0E}"/>
              </a:ext>
            </a:extLst>
          </p:cNvPr>
          <p:cNvCxnSpPr>
            <a:cxnSpLocks/>
          </p:cNvCxnSpPr>
          <p:nvPr/>
        </p:nvCxnSpPr>
        <p:spPr>
          <a:xfrm>
            <a:off x="4244829" y="949354"/>
            <a:ext cx="3129094" cy="45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024E85-3992-AF88-73A6-0E324560CE92}"/>
              </a:ext>
            </a:extLst>
          </p:cNvPr>
          <p:cNvSpPr txBox="1"/>
          <p:nvPr/>
        </p:nvSpPr>
        <p:spPr>
          <a:xfrm>
            <a:off x="2941302" y="623365"/>
            <a:ext cx="2455480" cy="369332"/>
          </a:xfrm>
          <a:prstGeom prst="rect">
            <a:avLst/>
          </a:prstGeom>
          <a:noFill/>
        </p:spPr>
        <p:txBody>
          <a:bodyPr wrap="square" rtlCol="0">
            <a:spAutoFit/>
          </a:bodyPr>
          <a:lstStyle/>
          <a:p>
            <a:r>
              <a:rPr lang="en-US" dirty="0"/>
              <a:t>One elemental grouping</a:t>
            </a:r>
          </a:p>
        </p:txBody>
      </p:sp>
    </p:spTree>
    <p:extLst>
      <p:ext uri="{BB962C8B-B14F-4D97-AF65-F5344CB8AC3E}">
        <p14:creationId xmlns:p14="http://schemas.microsoft.com/office/powerpoint/2010/main" val="1402431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0846B7-C64F-4DDD-9AEB-49C9BFBE5D08}"/>
              </a:ext>
            </a:extLst>
          </p:cNvPr>
          <p:cNvSpPr txBox="1"/>
          <p:nvPr/>
        </p:nvSpPr>
        <p:spPr>
          <a:xfrm>
            <a:off x="808587" y="193195"/>
            <a:ext cx="9736374" cy="1815882"/>
          </a:xfrm>
          <a:prstGeom prst="rect">
            <a:avLst/>
          </a:prstGeom>
          <a:solidFill>
            <a:schemeClr val="bg1"/>
          </a:solidFill>
        </p:spPr>
        <p:txBody>
          <a:bodyPr wrap="square">
            <a:spAutoFit/>
          </a:bodyPr>
          <a:lstStyle/>
          <a:p>
            <a:pPr marL="457200" indent="-457200">
              <a:buFont typeface="Arial" panose="020B0604020202020204" pitchFamily="34" charset="0"/>
              <a:buChar char="•"/>
            </a:pPr>
            <a:r>
              <a:rPr lang="en-US" sz="2800" dirty="0"/>
              <a:t>Original grouping preserved</a:t>
            </a:r>
          </a:p>
          <a:p>
            <a:pPr marL="457200" indent="-457200">
              <a:buFont typeface="Arial" panose="020B0604020202020204" pitchFamily="34" charset="0"/>
              <a:buChar char="•"/>
            </a:pPr>
            <a:r>
              <a:rPr lang="en-US" sz="2800" dirty="0"/>
              <a:t>Color used to make the items inside the elemental grouping similar, but they are still difficult to perceive as a group because they are in separate enclosures and/or far apart.</a:t>
            </a:r>
          </a:p>
        </p:txBody>
      </p:sp>
      <p:pic>
        <p:nvPicPr>
          <p:cNvPr id="3" name="Picture 2">
            <a:extLst>
              <a:ext uri="{FF2B5EF4-FFF2-40B4-BE49-F238E27FC236}">
                <a16:creationId xmlns:a16="http://schemas.microsoft.com/office/drawing/2014/main" id="{61C042B0-BE4C-750F-278F-F7A1062E4E08}"/>
              </a:ext>
            </a:extLst>
          </p:cNvPr>
          <p:cNvPicPr>
            <a:picLocks noChangeAspect="1"/>
          </p:cNvPicPr>
          <p:nvPr/>
        </p:nvPicPr>
        <p:blipFill>
          <a:blip r:embed="rId2"/>
          <a:stretch>
            <a:fillRect/>
          </a:stretch>
        </p:blipFill>
        <p:spPr>
          <a:xfrm>
            <a:off x="284911" y="2334541"/>
            <a:ext cx="3513985" cy="2514383"/>
          </a:xfrm>
          <a:prstGeom prst="rect">
            <a:avLst/>
          </a:prstGeom>
        </p:spPr>
      </p:pic>
      <p:pic>
        <p:nvPicPr>
          <p:cNvPr id="10" name="Picture 9">
            <a:extLst>
              <a:ext uri="{FF2B5EF4-FFF2-40B4-BE49-F238E27FC236}">
                <a16:creationId xmlns:a16="http://schemas.microsoft.com/office/drawing/2014/main" id="{6376D3AA-D44C-A7A9-D017-1223454A2B80}"/>
              </a:ext>
            </a:extLst>
          </p:cNvPr>
          <p:cNvPicPr>
            <a:picLocks noChangeAspect="1"/>
          </p:cNvPicPr>
          <p:nvPr/>
        </p:nvPicPr>
        <p:blipFill>
          <a:blip r:embed="rId3"/>
          <a:stretch>
            <a:fillRect/>
          </a:stretch>
        </p:blipFill>
        <p:spPr>
          <a:xfrm>
            <a:off x="4025395" y="1942623"/>
            <a:ext cx="4367711" cy="2845212"/>
          </a:xfrm>
          <a:prstGeom prst="rect">
            <a:avLst/>
          </a:prstGeom>
        </p:spPr>
      </p:pic>
      <p:pic>
        <p:nvPicPr>
          <p:cNvPr id="5" name="Picture 4">
            <a:extLst>
              <a:ext uri="{FF2B5EF4-FFF2-40B4-BE49-F238E27FC236}">
                <a16:creationId xmlns:a16="http://schemas.microsoft.com/office/drawing/2014/main" id="{93AAB954-F610-2954-4274-4B15D1D4D814}"/>
              </a:ext>
            </a:extLst>
          </p:cNvPr>
          <p:cNvPicPr>
            <a:picLocks noChangeAspect="1"/>
          </p:cNvPicPr>
          <p:nvPr/>
        </p:nvPicPr>
        <p:blipFill>
          <a:blip r:embed="rId4"/>
          <a:stretch>
            <a:fillRect/>
          </a:stretch>
        </p:blipFill>
        <p:spPr>
          <a:xfrm>
            <a:off x="7224161" y="3835093"/>
            <a:ext cx="3865960" cy="2514384"/>
          </a:xfrm>
          <a:prstGeom prst="rect">
            <a:avLst/>
          </a:prstGeom>
        </p:spPr>
      </p:pic>
    </p:spTree>
    <p:extLst>
      <p:ext uri="{BB962C8B-B14F-4D97-AF65-F5344CB8AC3E}">
        <p14:creationId xmlns:p14="http://schemas.microsoft.com/office/powerpoint/2010/main" val="113329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AE2D13C-5DA2-4509-BEB3-E1C1026A5FC2}"/>
              </a:ext>
            </a:extLst>
          </p:cNvPr>
          <p:cNvSpPr txBox="1"/>
          <p:nvPr/>
        </p:nvSpPr>
        <p:spPr>
          <a:xfrm>
            <a:off x="467064" y="138357"/>
            <a:ext cx="10990478" cy="2246769"/>
          </a:xfrm>
          <a:prstGeom prst="rect">
            <a:avLst/>
          </a:prstGeom>
          <a:solidFill>
            <a:schemeClr val="bg1"/>
          </a:solidFill>
        </p:spPr>
        <p:txBody>
          <a:bodyPr wrap="square">
            <a:spAutoFit/>
          </a:bodyPr>
          <a:lstStyle/>
          <a:p>
            <a:r>
              <a:rPr lang="en-US" sz="2800" dirty="0"/>
              <a:t>Improved enclosure / proximity</a:t>
            </a:r>
          </a:p>
          <a:p>
            <a:endParaRPr lang="en-US" sz="2800" dirty="0"/>
          </a:p>
          <a:p>
            <a:r>
              <a:rPr lang="en-US" sz="2800" dirty="0"/>
              <a:t>However, the items within each elemental grouping (the rural, suburban, urban triplets) are different colors (dissimilar): better not to map Year to color.</a:t>
            </a:r>
          </a:p>
        </p:txBody>
      </p:sp>
      <p:pic>
        <p:nvPicPr>
          <p:cNvPr id="4" name="Picture 3">
            <a:extLst>
              <a:ext uri="{FF2B5EF4-FFF2-40B4-BE49-F238E27FC236}">
                <a16:creationId xmlns:a16="http://schemas.microsoft.com/office/drawing/2014/main" id="{3FDC73EA-60E7-3F4B-17F0-19254BDD4804}"/>
              </a:ext>
            </a:extLst>
          </p:cNvPr>
          <p:cNvPicPr>
            <a:picLocks noChangeAspect="1"/>
          </p:cNvPicPr>
          <p:nvPr/>
        </p:nvPicPr>
        <p:blipFill>
          <a:blip r:embed="rId2"/>
          <a:stretch>
            <a:fillRect/>
          </a:stretch>
        </p:blipFill>
        <p:spPr>
          <a:xfrm rot="16200000">
            <a:off x="1007014" y="1632275"/>
            <a:ext cx="4406359" cy="5645999"/>
          </a:xfrm>
          <a:prstGeom prst="rect">
            <a:avLst/>
          </a:prstGeom>
        </p:spPr>
      </p:pic>
      <p:pic>
        <p:nvPicPr>
          <p:cNvPr id="5" name="Picture 4">
            <a:extLst>
              <a:ext uri="{FF2B5EF4-FFF2-40B4-BE49-F238E27FC236}">
                <a16:creationId xmlns:a16="http://schemas.microsoft.com/office/drawing/2014/main" id="{0E65179A-9193-25CD-19D1-F26FB4344576}"/>
              </a:ext>
            </a:extLst>
          </p:cNvPr>
          <p:cNvPicPr>
            <a:picLocks noChangeAspect="1"/>
          </p:cNvPicPr>
          <p:nvPr/>
        </p:nvPicPr>
        <p:blipFill>
          <a:blip r:embed="rId3"/>
          <a:stretch>
            <a:fillRect/>
          </a:stretch>
        </p:blipFill>
        <p:spPr>
          <a:xfrm>
            <a:off x="6028775" y="2516100"/>
            <a:ext cx="5564170" cy="4011380"/>
          </a:xfrm>
          <a:prstGeom prst="rect">
            <a:avLst/>
          </a:prstGeom>
        </p:spPr>
      </p:pic>
      <p:sp>
        <p:nvSpPr>
          <p:cNvPr id="6" name="Rectangle 5">
            <a:extLst>
              <a:ext uri="{FF2B5EF4-FFF2-40B4-BE49-F238E27FC236}">
                <a16:creationId xmlns:a16="http://schemas.microsoft.com/office/drawing/2014/main" id="{FEC0DDF5-8E00-CA26-18C5-978414B45A14}"/>
              </a:ext>
            </a:extLst>
          </p:cNvPr>
          <p:cNvSpPr/>
          <p:nvPr/>
        </p:nvSpPr>
        <p:spPr>
          <a:xfrm>
            <a:off x="6824935" y="3564925"/>
            <a:ext cx="1031844" cy="2166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2AEDC4-A1BC-BB62-88E8-475160AD8FEC}"/>
              </a:ext>
            </a:extLst>
          </p:cNvPr>
          <p:cNvSpPr/>
          <p:nvPr/>
        </p:nvSpPr>
        <p:spPr>
          <a:xfrm>
            <a:off x="1485685" y="3438561"/>
            <a:ext cx="1031844" cy="21664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611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B81CC6-4547-4176-8BBF-E50119C09C3E}"/>
              </a:ext>
            </a:extLst>
          </p:cNvPr>
          <p:cNvSpPr txBox="1"/>
          <p:nvPr/>
        </p:nvSpPr>
        <p:spPr>
          <a:xfrm>
            <a:off x="467064" y="138357"/>
            <a:ext cx="10990478" cy="523220"/>
          </a:xfrm>
          <a:prstGeom prst="rect">
            <a:avLst/>
          </a:prstGeom>
          <a:solidFill>
            <a:schemeClr val="bg1"/>
          </a:solidFill>
        </p:spPr>
        <p:txBody>
          <a:bodyPr wrap="square">
            <a:spAutoFit/>
          </a:bodyPr>
          <a:lstStyle/>
          <a:p>
            <a:r>
              <a:rPr lang="en-US" sz="2800" dirty="0"/>
              <a:t>Members of elemental groupings are now similar and in same enclosure</a:t>
            </a:r>
          </a:p>
        </p:txBody>
      </p:sp>
      <p:pic>
        <p:nvPicPr>
          <p:cNvPr id="5" name="Picture 4">
            <a:extLst>
              <a:ext uri="{FF2B5EF4-FFF2-40B4-BE49-F238E27FC236}">
                <a16:creationId xmlns:a16="http://schemas.microsoft.com/office/drawing/2014/main" id="{5EFD0359-81FD-9AE1-B242-D93DCE1804BC}"/>
              </a:ext>
            </a:extLst>
          </p:cNvPr>
          <p:cNvPicPr>
            <a:picLocks noChangeAspect="1"/>
          </p:cNvPicPr>
          <p:nvPr/>
        </p:nvPicPr>
        <p:blipFill>
          <a:blip r:embed="rId2"/>
          <a:stretch>
            <a:fillRect/>
          </a:stretch>
        </p:blipFill>
        <p:spPr>
          <a:xfrm>
            <a:off x="2174041" y="1610250"/>
            <a:ext cx="6844124" cy="4623648"/>
          </a:xfrm>
          <a:prstGeom prst="rect">
            <a:avLst/>
          </a:prstGeom>
        </p:spPr>
      </p:pic>
    </p:spTree>
    <p:extLst>
      <p:ext uri="{BB962C8B-B14F-4D97-AF65-F5344CB8AC3E}">
        <p14:creationId xmlns:p14="http://schemas.microsoft.com/office/powerpoint/2010/main" val="3829122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ECB748-1847-42A5-9A58-BA5078D8729D}"/>
              </a:ext>
            </a:extLst>
          </p:cNvPr>
          <p:cNvPicPr>
            <a:picLocks noChangeAspect="1"/>
          </p:cNvPicPr>
          <p:nvPr/>
        </p:nvPicPr>
        <p:blipFill>
          <a:blip r:embed="rId2"/>
          <a:stretch>
            <a:fillRect/>
          </a:stretch>
        </p:blipFill>
        <p:spPr>
          <a:xfrm>
            <a:off x="2077687" y="810237"/>
            <a:ext cx="8036626" cy="6047763"/>
          </a:xfrm>
          <a:prstGeom prst="rect">
            <a:avLst/>
          </a:prstGeom>
        </p:spPr>
      </p:pic>
      <p:sp>
        <p:nvSpPr>
          <p:cNvPr id="4" name="TextBox 3">
            <a:extLst>
              <a:ext uri="{FF2B5EF4-FFF2-40B4-BE49-F238E27FC236}">
                <a16:creationId xmlns:a16="http://schemas.microsoft.com/office/drawing/2014/main" id="{18483FD3-C42A-42CE-987C-3C460929B049}"/>
              </a:ext>
            </a:extLst>
          </p:cNvPr>
          <p:cNvSpPr txBox="1"/>
          <p:nvPr/>
        </p:nvSpPr>
        <p:spPr>
          <a:xfrm>
            <a:off x="467064" y="138357"/>
            <a:ext cx="11552338" cy="954107"/>
          </a:xfrm>
          <a:prstGeom prst="rect">
            <a:avLst/>
          </a:prstGeom>
          <a:solidFill>
            <a:schemeClr val="bg1"/>
          </a:solidFill>
        </p:spPr>
        <p:txBody>
          <a:bodyPr wrap="square">
            <a:spAutoFit/>
          </a:bodyPr>
          <a:lstStyle/>
          <a:p>
            <a:r>
              <a:rPr lang="en-US" sz="2800" dirty="0"/>
              <a:t>Boxes removed, “rural” set apart from the other two regions</a:t>
            </a:r>
          </a:p>
          <a:p>
            <a:r>
              <a:rPr lang="en-US" sz="2800" dirty="0"/>
              <a:t>Suburban/urban now clearly “other” from rural (but need labeling somehow)</a:t>
            </a:r>
          </a:p>
        </p:txBody>
      </p:sp>
    </p:spTree>
    <p:extLst>
      <p:ext uri="{BB962C8B-B14F-4D97-AF65-F5344CB8AC3E}">
        <p14:creationId xmlns:p14="http://schemas.microsoft.com/office/powerpoint/2010/main" val="593263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FC33BD-0507-428E-332A-685CCAD471F2}"/>
              </a:ext>
            </a:extLst>
          </p:cNvPr>
          <p:cNvPicPr>
            <a:picLocks noChangeAspect="1"/>
          </p:cNvPicPr>
          <p:nvPr/>
        </p:nvPicPr>
        <p:blipFill>
          <a:blip r:embed="rId2"/>
          <a:stretch>
            <a:fillRect/>
          </a:stretch>
        </p:blipFill>
        <p:spPr>
          <a:xfrm>
            <a:off x="814763" y="2063692"/>
            <a:ext cx="4575394" cy="3540154"/>
          </a:xfrm>
          <a:prstGeom prst="rect">
            <a:avLst/>
          </a:prstGeom>
        </p:spPr>
      </p:pic>
      <p:sp>
        <p:nvSpPr>
          <p:cNvPr id="3" name="TextBox 2">
            <a:extLst>
              <a:ext uri="{FF2B5EF4-FFF2-40B4-BE49-F238E27FC236}">
                <a16:creationId xmlns:a16="http://schemas.microsoft.com/office/drawing/2014/main" id="{0F0F98C6-98C6-3396-6F42-6A2BF21C1EE6}"/>
              </a:ext>
            </a:extLst>
          </p:cNvPr>
          <p:cNvSpPr txBox="1"/>
          <p:nvPr/>
        </p:nvSpPr>
        <p:spPr>
          <a:xfrm>
            <a:off x="713342" y="193195"/>
            <a:ext cx="11195892" cy="1384995"/>
          </a:xfrm>
          <a:prstGeom prst="rect">
            <a:avLst/>
          </a:prstGeom>
          <a:solidFill>
            <a:schemeClr val="bg1"/>
          </a:solidFill>
        </p:spPr>
        <p:txBody>
          <a:bodyPr wrap="square">
            <a:spAutoFit/>
          </a:bodyPr>
          <a:lstStyle/>
          <a:p>
            <a:r>
              <a:rPr lang="en-US" sz="2800" dirty="0"/>
              <a:t>Added connection to enhance the sense of “what belongs together” – growth by region now much more apparent, lack of enclosure makes it easy to compare the trends</a:t>
            </a:r>
          </a:p>
        </p:txBody>
      </p:sp>
      <p:pic>
        <p:nvPicPr>
          <p:cNvPr id="6" name="Picture 5">
            <a:extLst>
              <a:ext uri="{FF2B5EF4-FFF2-40B4-BE49-F238E27FC236}">
                <a16:creationId xmlns:a16="http://schemas.microsoft.com/office/drawing/2014/main" id="{61D527CD-A0C7-BF41-C7B1-A8DD929CA9A7}"/>
              </a:ext>
            </a:extLst>
          </p:cNvPr>
          <p:cNvPicPr>
            <a:picLocks noChangeAspect="1"/>
          </p:cNvPicPr>
          <p:nvPr/>
        </p:nvPicPr>
        <p:blipFill>
          <a:blip r:embed="rId3"/>
          <a:stretch>
            <a:fillRect/>
          </a:stretch>
        </p:blipFill>
        <p:spPr>
          <a:xfrm>
            <a:off x="5763110" y="2063692"/>
            <a:ext cx="4944165" cy="3258005"/>
          </a:xfrm>
          <a:prstGeom prst="rect">
            <a:avLst/>
          </a:prstGeom>
        </p:spPr>
      </p:pic>
    </p:spTree>
    <p:extLst>
      <p:ext uri="{BB962C8B-B14F-4D97-AF65-F5344CB8AC3E}">
        <p14:creationId xmlns:p14="http://schemas.microsoft.com/office/powerpoint/2010/main" val="183893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9F51A9-C1B8-4E4D-BA70-7730A21BE0D4}"/>
              </a:ext>
            </a:extLst>
          </p:cNvPr>
          <p:cNvSpPr txBox="1"/>
          <p:nvPr/>
        </p:nvSpPr>
        <p:spPr>
          <a:xfrm>
            <a:off x="713342" y="193195"/>
            <a:ext cx="11195892" cy="523220"/>
          </a:xfrm>
          <a:prstGeom prst="rect">
            <a:avLst/>
          </a:prstGeom>
          <a:solidFill>
            <a:schemeClr val="bg1"/>
          </a:solidFill>
        </p:spPr>
        <p:txBody>
          <a:bodyPr wrap="square">
            <a:spAutoFit/>
          </a:bodyPr>
          <a:lstStyle/>
          <a:p>
            <a:r>
              <a:rPr lang="en-US" sz="2800" dirty="0"/>
              <a:t>Enhanced, color-coded line-end labeling allows doing away with legend</a:t>
            </a:r>
          </a:p>
        </p:txBody>
      </p:sp>
      <p:pic>
        <p:nvPicPr>
          <p:cNvPr id="7" name="Picture 6">
            <a:extLst>
              <a:ext uri="{FF2B5EF4-FFF2-40B4-BE49-F238E27FC236}">
                <a16:creationId xmlns:a16="http://schemas.microsoft.com/office/drawing/2014/main" id="{3B2D4DBF-332C-8BBD-63EB-962772DE6AA8}"/>
              </a:ext>
            </a:extLst>
          </p:cNvPr>
          <p:cNvPicPr>
            <a:picLocks noChangeAspect="1"/>
          </p:cNvPicPr>
          <p:nvPr/>
        </p:nvPicPr>
        <p:blipFill>
          <a:blip r:embed="rId2"/>
          <a:stretch>
            <a:fillRect/>
          </a:stretch>
        </p:blipFill>
        <p:spPr>
          <a:xfrm>
            <a:off x="6442749" y="1820052"/>
            <a:ext cx="5630061" cy="4553585"/>
          </a:xfrm>
          <a:prstGeom prst="rect">
            <a:avLst/>
          </a:prstGeom>
        </p:spPr>
      </p:pic>
      <p:pic>
        <p:nvPicPr>
          <p:cNvPr id="10" name="Picture 9">
            <a:extLst>
              <a:ext uri="{FF2B5EF4-FFF2-40B4-BE49-F238E27FC236}">
                <a16:creationId xmlns:a16="http://schemas.microsoft.com/office/drawing/2014/main" id="{8B130E77-A097-FCBE-A374-C50A277974AA}"/>
              </a:ext>
            </a:extLst>
          </p:cNvPr>
          <p:cNvPicPr>
            <a:picLocks noChangeAspect="1"/>
          </p:cNvPicPr>
          <p:nvPr/>
        </p:nvPicPr>
        <p:blipFill>
          <a:blip r:embed="rId3"/>
          <a:stretch>
            <a:fillRect/>
          </a:stretch>
        </p:blipFill>
        <p:spPr>
          <a:xfrm>
            <a:off x="1838933" y="1578190"/>
            <a:ext cx="3515216" cy="4639322"/>
          </a:xfrm>
          <a:prstGeom prst="rect">
            <a:avLst/>
          </a:prstGeom>
        </p:spPr>
      </p:pic>
    </p:spTree>
    <p:extLst>
      <p:ext uri="{BB962C8B-B14F-4D97-AF65-F5344CB8AC3E}">
        <p14:creationId xmlns:p14="http://schemas.microsoft.com/office/powerpoint/2010/main" val="3971724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44BA3C-24FF-4061-9299-941B709BAFB6}"/>
              </a:ext>
            </a:extLst>
          </p:cNvPr>
          <p:cNvPicPr>
            <a:picLocks noChangeAspect="1"/>
          </p:cNvPicPr>
          <p:nvPr/>
        </p:nvPicPr>
        <p:blipFill rotWithShape="1">
          <a:blip r:embed="rId2"/>
          <a:srcRect l="4458" t="1853" r="3497"/>
          <a:stretch/>
        </p:blipFill>
        <p:spPr>
          <a:xfrm>
            <a:off x="5744437" y="1363955"/>
            <a:ext cx="6447563" cy="4324220"/>
          </a:xfrm>
          <a:prstGeom prst="rect">
            <a:avLst/>
          </a:prstGeom>
          <a:ln>
            <a:solidFill>
              <a:schemeClr val="tx1"/>
            </a:solidFill>
          </a:ln>
        </p:spPr>
      </p:pic>
      <p:sp>
        <p:nvSpPr>
          <p:cNvPr id="6" name="TextBox 5">
            <a:extLst>
              <a:ext uri="{FF2B5EF4-FFF2-40B4-BE49-F238E27FC236}">
                <a16:creationId xmlns:a16="http://schemas.microsoft.com/office/drawing/2014/main" id="{A476F6AD-0B0F-46B2-9EDA-7C7C04E36D18}"/>
              </a:ext>
            </a:extLst>
          </p:cNvPr>
          <p:cNvSpPr txBox="1"/>
          <p:nvPr/>
        </p:nvSpPr>
        <p:spPr>
          <a:xfrm>
            <a:off x="713342" y="193195"/>
            <a:ext cx="11195892" cy="954107"/>
          </a:xfrm>
          <a:prstGeom prst="rect">
            <a:avLst/>
          </a:prstGeom>
          <a:solidFill>
            <a:schemeClr val="bg1"/>
          </a:solidFill>
        </p:spPr>
        <p:txBody>
          <a:bodyPr wrap="square">
            <a:spAutoFit/>
          </a:bodyPr>
          <a:lstStyle/>
          <a:p>
            <a:r>
              <a:rPr lang="en-US" sz="2800" dirty="0"/>
              <a:t>Emphasizing “rural” enhances the clarity of what viewers should focus on (though the legend doesn’t work when 2 colors are identical)</a:t>
            </a:r>
          </a:p>
        </p:txBody>
      </p:sp>
      <p:pic>
        <p:nvPicPr>
          <p:cNvPr id="10" name="Picture 9">
            <a:extLst>
              <a:ext uri="{FF2B5EF4-FFF2-40B4-BE49-F238E27FC236}">
                <a16:creationId xmlns:a16="http://schemas.microsoft.com/office/drawing/2014/main" id="{EC4CB6B2-E18D-F104-B032-5B92661A51AD}"/>
              </a:ext>
            </a:extLst>
          </p:cNvPr>
          <p:cNvPicPr>
            <a:picLocks noChangeAspect="1"/>
          </p:cNvPicPr>
          <p:nvPr/>
        </p:nvPicPr>
        <p:blipFill>
          <a:blip r:embed="rId3"/>
          <a:stretch>
            <a:fillRect/>
          </a:stretch>
        </p:blipFill>
        <p:spPr>
          <a:xfrm>
            <a:off x="211745" y="1802900"/>
            <a:ext cx="4986517" cy="3526533"/>
          </a:xfrm>
          <a:prstGeom prst="rect">
            <a:avLst/>
          </a:prstGeom>
        </p:spPr>
      </p:pic>
    </p:spTree>
    <p:extLst>
      <p:ext uri="{BB962C8B-B14F-4D97-AF65-F5344CB8AC3E}">
        <p14:creationId xmlns:p14="http://schemas.microsoft.com/office/powerpoint/2010/main" val="1412166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449BB-87E7-F64C-97CC-B01E6CA07091}"/>
              </a:ext>
            </a:extLst>
          </p:cNvPr>
          <p:cNvPicPr>
            <a:picLocks noChangeAspect="1"/>
          </p:cNvPicPr>
          <p:nvPr/>
        </p:nvPicPr>
        <p:blipFill>
          <a:blip r:embed="rId2"/>
          <a:stretch>
            <a:fillRect/>
          </a:stretch>
        </p:blipFill>
        <p:spPr>
          <a:xfrm>
            <a:off x="6211376" y="897839"/>
            <a:ext cx="4235719" cy="3014308"/>
          </a:xfrm>
          <a:prstGeom prst="rect">
            <a:avLst/>
          </a:prstGeom>
        </p:spPr>
      </p:pic>
      <p:sp>
        <p:nvSpPr>
          <p:cNvPr id="4" name="TextBox 3">
            <a:extLst>
              <a:ext uri="{FF2B5EF4-FFF2-40B4-BE49-F238E27FC236}">
                <a16:creationId xmlns:a16="http://schemas.microsoft.com/office/drawing/2014/main" id="{FE52F7E2-A812-3887-0FE8-599F2EDAD295}"/>
              </a:ext>
            </a:extLst>
          </p:cNvPr>
          <p:cNvSpPr txBox="1"/>
          <p:nvPr/>
        </p:nvSpPr>
        <p:spPr>
          <a:xfrm>
            <a:off x="5796792" y="528507"/>
            <a:ext cx="6114174" cy="369332"/>
          </a:xfrm>
          <a:prstGeom prst="rect">
            <a:avLst/>
          </a:prstGeom>
          <a:noFill/>
        </p:spPr>
        <p:txBody>
          <a:bodyPr wrap="none" rtlCol="0">
            <a:spAutoFit/>
          </a:bodyPr>
          <a:lstStyle/>
          <a:p>
            <a:r>
              <a:rPr lang="en-US" dirty="0"/>
              <a:t>Careful with combining into “other”! 2016 and 21 exceed 100%.</a:t>
            </a:r>
          </a:p>
        </p:txBody>
      </p:sp>
      <p:graphicFrame>
        <p:nvGraphicFramePr>
          <p:cNvPr id="5" name="Table 4">
            <a:extLst>
              <a:ext uri="{FF2B5EF4-FFF2-40B4-BE49-F238E27FC236}">
                <a16:creationId xmlns:a16="http://schemas.microsoft.com/office/drawing/2014/main" id="{15C41BDA-6B6A-E7E3-4CCF-DCD626AA695E}"/>
              </a:ext>
            </a:extLst>
          </p:cNvPr>
          <p:cNvGraphicFramePr>
            <a:graphicFrameLocks noGrp="1"/>
          </p:cNvGraphicFramePr>
          <p:nvPr/>
        </p:nvGraphicFramePr>
        <p:xfrm>
          <a:off x="263575" y="1363517"/>
          <a:ext cx="4832059" cy="3298853"/>
        </p:xfrm>
        <a:graphic>
          <a:graphicData uri="http://schemas.openxmlformats.org/drawingml/2006/table">
            <a:tbl>
              <a:tblPr firstRow="1" firstCol="1" bandRow="1">
                <a:tableStyleId>{5C22544A-7EE6-4342-B048-85BDC9FD1C3A}</a:tableStyleId>
              </a:tblPr>
              <a:tblGrid>
                <a:gridCol w="1131409">
                  <a:extLst>
                    <a:ext uri="{9D8B030D-6E8A-4147-A177-3AD203B41FA5}">
                      <a16:colId xmlns:a16="http://schemas.microsoft.com/office/drawing/2014/main" val="3511039557"/>
                    </a:ext>
                  </a:extLst>
                </a:gridCol>
                <a:gridCol w="1319977">
                  <a:extLst>
                    <a:ext uri="{9D8B030D-6E8A-4147-A177-3AD203B41FA5}">
                      <a16:colId xmlns:a16="http://schemas.microsoft.com/office/drawing/2014/main" val="284065145"/>
                    </a:ext>
                  </a:extLst>
                </a:gridCol>
                <a:gridCol w="2380673">
                  <a:extLst>
                    <a:ext uri="{9D8B030D-6E8A-4147-A177-3AD203B41FA5}">
                      <a16:colId xmlns:a16="http://schemas.microsoft.com/office/drawing/2014/main" val="947958372"/>
                    </a:ext>
                  </a:extLst>
                </a:gridCol>
              </a:tblGrid>
              <a:tr h="493931">
                <a:tc>
                  <a:txBody>
                    <a:bodyPr/>
                    <a:lstStyle/>
                    <a:p>
                      <a:pPr marL="0" marR="0">
                        <a:lnSpc>
                          <a:spcPct val="107000"/>
                        </a:lnSpc>
                        <a:spcBef>
                          <a:spcPts val="0"/>
                        </a:spcBef>
                        <a:spcAft>
                          <a:spcPts val="0"/>
                        </a:spcAft>
                      </a:pPr>
                      <a:r>
                        <a:rPr lang="en-US" sz="2000" dirty="0">
                          <a:effectLst/>
                        </a:rPr>
                        <a:t>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Residence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 with smartphone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5971424"/>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Rural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37737369"/>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dirty="0">
                          <a:effectLst/>
                        </a:rPr>
                        <a:t>Suburban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097162720"/>
                  </a:ext>
                </a:extLst>
              </a:tr>
              <a:tr h="268197">
                <a:tc>
                  <a:txBody>
                    <a:bodyPr/>
                    <a:lstStyle/>
                    <a:p>
                      <a:pPr marL="0" marR="0" algn="r">
                        <a:lnSpc>
                          <a:spcPct val="107000"/>
                        </a:lnSpc>
                        <a:spcBef>
                          <a:spcPts val="0"/>
                        </a:spcBef>
                        <a:spcAft>
                          <a:spcPts val="0"/>
                        </a:spcAft>
                      </a:pPr>
                      <a:r>
                        <a:rPr lang="en-US" sz="2000">
                          <a:effectLst/>
                        </a:rPr>
                        <a:t>2011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38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443593771"/>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58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749887965"/>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76761084"/>
                  </a:ext>
                </a:extLst>
              </a:tr>
              <a:tr h="268197">
                <a:tc>
                  <a:txBody>
                    <a:bodyPr/>
                    <a:lstStyle/>
                    <a:p>
                      <a:pPr marL="0" marR="0" algn="r">
                        <a:lnSpc>
                          <a:spcPct val="107000"/>
                        </a:lnSpc>
                        <a:spcBef>
                          <a:spcPts val="0"/>
                        </a:spcBef>
                        <a:spcAft>
                          <a:spcPts val="0"/>
                        </a:spcAft>
                      </a:pPr>
                      <a:r>
                        <a:rPr lang="en-US" sz="2000">
                          <a:effectLst/>
                        </a:rPr>
                        <a:t>2016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62615006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Rural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696137363"/>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Suburban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20081350"/>
                  </a:ext>
                </a:extLst>
              </a:tr>
              <a:tr h="268197">
                <a:tc>
                  <a:txBody>
                    <a:bodyPr/>
                    <a:lstStyle/>
                    <a:p>
                      <a:pPr marL="0" marR="0" algn="r">
                        <a:lnSpc>
                          <a:spcPct val="107000"/>
                        </a:lnSpc>
                        <a:spcBef>
                          <a:spcPts val="0"/>
                        </a:spcBef>
                        <a:spcAft>
                          <a:spcPts val="0"/>
                        </a:spcAft>
                      </a:pPr>
                      <a:r>
                        <a:rPr lang="en-US" sz="2000">
                          <a:effectLst/>
                        </a:rPr>
                        <a:t>2021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a:effectLst/>
                        </a:rPr>
                        <a:t>Urban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r">
                        <a:lnSpc>
                          <a:spcPct val="107000"/>
                        </a:lnSpc>
                        <a:spcBef>
                          <a:spcPts val="0"/>
                        </a:spcBef>
                        <a:spcAft>
                          <a:spcPts val="0"/>
                        </a:spcAft>
                      </a:pPr>
                      <a:r>
                        <a:rPr lang="en-US" sz="2000" dirty="0">
                          <a:effectLst/>
                        </a:rPr>
                        <a:t>89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112920933"/>
                  </a:ext>
                </a:extLst>
              </a:tr>
            </a:tbl>
          </a:graphicData>
        </a:graphic>
      </p:graphicFrame>
      <p:sp>
        <p:nvSpPr>
          <p:cNvPr id="7" name="TextBox 6">
            <a:extLst>
              <a:ext uri="{FF2B5EF4-FFF2-40B4-BE49-F238E27FC236}">
                <a16:creationId xmlns:a16="http://schemas.microsoft.com/office/drawing/2014/main" id="{80C16D32-2FBF-6715-4422-D66EBB57E950}"/>
              </a:ext>
            </a:extLst>
          </p:cNvPr>
          <p:cNvSpPr txBox="1"/>
          <p:nvPr/>
        </p:nvSpPr>
        <p:spPr>
          <a:xfrm>
            <a:off x="2437722" y="5042024"/>
            <a:ext cx="2657912" cy="923330"/>
          </a:xfrm>
          <a:prstGeom prst="rect">
            <a:avLst/>
          </a:prstGeom>
          <a:noFill/>
        </p:spPr>
        <p:txBody>
          <a:bodyPr wrap="square" rtlCol="0">
            <a:spAutoFit/>
          </a:bodyPr>
          <a:lstStyle/>
          <a:p>
            <a:r>
              <a:rPr lang="en-US" dirty="0"/>
              <a:t>No combination of these %’s is required to sum to 100%.</a:t>
            </a:r>
          </a:p>
        </p:txBody>
      </p:sp>
      <p:cxnSp>
        <p:nvCxnSpPr>
          <p:cNvPr id="8" name="Straight Arrow Connector 7">
            <a:extLst>
              <a:ext uri="{FF2B5EF4-FFF2-40B4-BE49-F238E27FC236}">
                <a16:creationId xmlns:a16="http://schemas.microsoft.com/office/drawing/2014/main" id="{DA71CD25-8893-71E3-0DAA-F11EF90856B4}"/>
              </a:ext>
            </a:extLst>
          </p:cNvPr>
          <p:cNvCxnSpPr>
            <a:cxnSpLocks/>
          </p:cNvCxnSpPr>
          <p:nvPr/>
        </p:nvCxnSpPr>
        <p:spPr>
          <a:xfrm flipV="1">
            <a:off x="3229761" y="3355596"/>
            <a:ext cx="1359017" cy="1510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42A9B77-1F8A-EF91-596D-6A3E18C817C3}"/>
              </a:ext>
            </a:extLst>
          </p:cNvPr>
          <p:cNvPicPr>
            <a:picLocks noChangeAspect="1"/>
          </p:cNvPicPr>
          <p:nvPr/>
        </p:nvPicPr>
        <p:blipFill>
          <a:blip r:embed="rId3"/>
          <a:stretch>
            <a:fillRect/>
          </a:stretch>
        </p:blipFill>
        <p:spPr>
          <a:xfrm>
            <a:off x="6535067" y="4110605"/>
            <a:ext cx="3588339" cy="2712811"/>
          </a:xfrm>
          <a:prstGeom prst="rect">
            <a:avLst/>
          </a:prstGeom>
        </p:spPr>
      </p:pic>
      <p:sp>
        <p:nvSpPr>
          <p:cNvPr id="14" name="TextBox 13">
            <a:extLst>
              <a:ext uri="{FF2B5EF4-FFF2-40B4-BE49-F238E27FC236}">
                <a16:creationId xmlns:a16="http://schemas.microsoft.com/office/drawing/2014/main" id="{914DF468-07B7-E89A-AF09-169D7B79E6F2}"/>
              </a:ext>
            </a:extLst>
          </p:cNvPr>
          <p:cNvSpPr txBox="1"/>
          <p:nvPr/>
        </p:nvSpPr>
        <p:spPr>
          <a:xfrm>
            <a:off x="703868" y="251508"/>
            <a:ext cx="3884910" cy="461665"/>
          </a:xfrm>
          <a:prstGeom prst="rect">
            <a:avLst/>
          </a:prstGeom>
          <a:noFill/>
        </p:spPr>
        <p:txBody>
          <a:bodyPr wrap="none" rtlCol="0">
            <a:spAutoFit/>
          </a:bodyPr>
          <a:lstStyle/>
          <a:p>
            <a:r>
              <a:rPr lang="en-US" sz="2400" dirty="0"/>
              <a:t>CAREFUL WITH COMBINING!!</a:t>
            </a:r>
          </a:p>
        </p:txBody>
      </p:sp>
    </p:spTree>
    <p:extLst>
      <p:ext uri="{BB962C8B-B14F-4D97-AF65-F5344CB8AC3E}">
        <p14:creationId xmlns:p14="http://schemas.microsoft.com/office/powerpoint/2010/main" val="630069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E3AB-BAE5-497F-BB62-FA6A22002C05}"/>
              </a:ext>
            </a:extLst>
          </p:cNvPr>
          <p:cNvSpPr>
            <a:spLocks noGrp="1"/>
          </p:cNvSpPr>
          <p:nvPr>
            <p:ph type="title"/>
          </p:nvPr>
        </p:nvSpPr>
        <p:spPr/>
        <p:txBody>
          <a:bodyPr/>
          <a:lstStyle/>
          <a:p>
            <a:r>
              <a:rPr lang="en-US" dirty="0"/>
              <a:t>Awesome sources for your data viz class</a:t>
            </a:r>
          </a:p>
        </p:txBody>
      </p:sp>
      <p:sp>
        <p:nvSpPr>
          <p:cNvPr id="3" name="Content Placeholder 2">
            <a:extLst>
              <a:ext uri="{FF2B5EF4-FFF2-40B4-BE49-F238E27FC236}">
                <a16:creationId xmlns:a16="http://schemas.microsoft.com/office/drawing/2014/main" id="{A25CEF43-FCB4-4AE6-9F10-B987028FE8F0}"/>
              </a:ext>
            </a:extLst>
          </p:cNvPr>
          <p:cNvSpPr>
            <a:spLocks noGrp="1"/>
          </p:cNvSpPr>
          <p:nvPr>
            <p:ph idx="1"/>
          </p:nvPr>
        </p:nvSpPr>
        <p:spPr/>
        <p:txBody>
          <a:bodyPr>
            <a:normAutofit/>
          </a:bodyPr>
          <a:lstStyle/>
          <a:p>
            <a:r>
              <a:rPr lang="en-US" dirty="0"/>
              <a:t>Stephen Few. 2012. </a:t>
            </a:r>
            <a:r>
              <a:rPr lang="en-US" i="1" dirty="0"/>
              <a:t>Show Me the Numbers: Designing Tables and Graphs to Enlighten</a:t>
            </a:r>
            <a:r>
              <a:rPr lang="en-US" dirty="0"/>
              <a:t>. Analytics Press; Second edition, Burlingame, CA.</a:t>
            </a:r>
          </a:p>
          <a:p>
            <a:endParaRPr lang="en-US" dirty="0"/>
          </a:p>
          <a:p>
            <a:r>
              <a:rPr lang="en-US" dirty="0"/>
              <a:t>Cole Knaflic. </a:t>
            </a:r>
            <a:r>
              <a:rPr lang="en-US" i="1" dirty="0"/>
              <a:t>Storytelling with data </a:t>
            </a:r>
            <a:r>
              <a:rPr lang="en-US" dirty="0"/>
              <a:t>(2015)</a:t>
            </a:r>
            <a:r>
              <a:rPr lang="en-US" i="1" dirty="0"/>
              <a:t> </a:t>
            </a:r>
            <a:r>
              <a:rPr lang="en-US" dirty="0"/>
              <a:t>and </a:t>
            </a:r>
            <a:r>
              <a:rPr lang="en-US" i="1" dirty="0"/>
              <a:t>Storytelling with data: let’s practice! </a:t>
            </a:r>
            <a:r>
              <a:rPr lang="en-US" dirty="0"/>
              <a:t>(2020)</a:t>
            </a:r>
            <a:r>
              <a:rPr lang="en-US" i="1" dirty="0"/>
              <a:t> </a:t>
            </a:r>
            <a:r>
              <a:rPr lang="en-US" dirty="0"/>
              <a:t>Also the storytellingwithdata.com blog.</a:t>
            </a:r>
            <a:endParaRPr lang="en-US" i="1" dirty="0"/>
          </a:p>
          <a:p>
            <a:endParaRPr lang="en-US" dirty="0"/>
          </a:p>
          <a:p>
            <a:r>
              <a:rPr lang="en-US" dirty="0">
                <a:hlinkClick r:id="rId2"/>
              </a:rPr>
              <a:t>https://www.makeovermonday.co.uk/</a:t>
            </a:r>
            <a:r>
              <a:rPr lang="en-US" dirty="0"/>
              <a:t> </a:t>
            </a:r>
          </a:p>
        </p:txBody>
      </p:sp>
    </p:spTree>
    <p:extLst>
      <p:ext uri="{BB962C8B-B14F-4D97-AF65-F5344CB8AC3E}">
        <p14:creationId xmlns:p14="http://schemas.microsoft.com/office/powerpoint/2010/main" val="102840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558384-9E2B-4F9F-AFE6-6E5D92C43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47" y="1803633"/>
            <a:ext cx="15811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9105C1-FF57-4C61-B9A0-5892DFC13E65}"/>
              </a:ext>
            </a:extLst>
          </p:cNvPr>
          <p:cNvSpPr txBox="1"/>
          <p:nvPr/>
        </p:nvSpPr>
        <p:spPr>
          <a:xfrm>
            <a:off x="3149478" y="982176"/>
            <a:ext cx="6549998" cy="4893647"/>
          </a:xfrm>
          <a:prstGeom prst="rect">
            <a:avLst/>
          </a:prstGeom>
          <a:noFill/>
        </p:spPr>
        <p:txBody>
          <a:bodyPr wrap="square" rtlCol="0">
            <a:spAutoFit/>
          </a:bodyPr>
          <a:lstStyle/>
          <a:p>
            <a:r>
              <a:rPr lang="en-US" sz="2400" i="1" dirty="0"/>
              <a:t>You must always begin with a clear sense of </a:t>
            </a:r>
            <a:r>
              <a:rPr lang="en-US" sz="2400" b="1" i="1" dirty="0"/>
              <a:t>what belongs together</a:t>
            </a:r>
            <a:r>
              <a:rPr lang="en-US" sz="2400" i="1" dirty="0"/>
              <a:t>, that is, what your readers should perceive as belonging to the same group because those units of information have something in common….</a:t>
            </a:r>
          </a:p>
          <a:p>
            <a:endParaRPr lang="en-US" sz="2400" i="1" dirty="0"/>
          </a:p>
          <a:p>
            <a:r>
              <a:rPr lang="en-US" sz="2400" i="1" dirty="0"/>
              <a:t>…It’s your job to make this grouping obvious to your readers.  It shouldn’t be up to your readers to do the work of arranging the content into meaningful groups when you can do this in advance for them.</a:t>
            </a:r>
          </a:p>
          <a:p>
            <a:endParaRPr lang="en-US" sz="2400" i="1" dirty="0"/>
          </a:p>
          <a:p>
            <a:r>
              <a:rPr lang="en-US" sz="2400" i="1" dirty="0"/>
              <a:t>-Show me the numbers</a:t>
            </a:r>
            <a:r>
              <a:rPr lang="en-US" sz="2400" dirty="0"/>
              <a:t> pg. 145.</a:t>
            </a:r>
            <a:endParaRPr lang="en-US" sz="2400" i="1" dirty="0"/>
          </a:p>
        </p:txBody>
      </p:sp>
    </p:spTree>
    <p:extLst>
      <p:ext uri="{BB962C8B-B14F-4D97-AF65-F5344CB8AC3E}">
        <p14:creationId xmlns:p14="http://schemas.microsoft.com/office/powerpoint/2010/main" val="261015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E1B8E32-AE1C-4FAB-8EF3-6F803ED94A9E}"/>
              </a:ext>
            </a:extLst>
          </p:cNvPr>
          <p:cNvSpPr txBox="1">
            <a:spLocks/>
          </p:cNvSpPr>
          <p:nvPr/>
        </p:nvSpPr>
        <p:spPr>
          <a:xfrm>
            <a:off x="2436488" y="1105126"/>
            <a:ext cx="6247027" cy="5206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r>
              <a:rPr lang="en-US" sz="3600" i="1" dirty="0"/>
              <a:t>What belongs together?</a:t>
            </a:r>
          </a:p>
          <a:p>
            <a:pPr marL="0" indent="0" algn="ctr">
              <a:buFont typeface="Arial" panose="020B0604020202020204" pitchFamily="34" charset="0"/>
              <a:buNone/>
            </a:pPr>
            <a:endParaRPr lang="en-US" i="1" dirty="0"/>
          </a:p>
          <a:p>
            <a:pPr marL="0" indent="0" algn="ctr">
              <a:buFont typeface="Arial" panose="020B0604020202020204" pitchFamily="34" charset="0"/>
              <a:buNone/>
            </a:pPr>
            <a:r>
              <a:rPr lang="en-US" dirty="0"/>
              <a:t>Define </a:t>
            </a:r>
            <a:r>
              <a:rPr lang="en-US" b="1" i="1" dirty="0">
                <a:solidFill>
                  <a:schemeClr val="accent2">
                    <a:lumMod val="75000"/>
                  </a:schemeClr>
                </a:solidFill>
              </a:rPr>
              <a:t>elemental groupings</a:t>
            </a:r>
            <a:r>
              <a:rPr lang="en-US" dirty="0"/>
              <a:t>: an individual or small collection of data values where interest lies in comparing this individual or collection across levels of one or more grouping variable</a:t>
            </a:r>
          </a:p>
          <a:p>
            <a:pPr marL="0" indent="0" algn="ctr">
              <a:buFont typeface="Arial" panose="020B0604020202020204" pitchFamily="34" charset="0"/>
              <a:buNone/>
            </a:pPr>
            <a:endParaRPr lang="en-US" i="1" dirty="0"/>
          </a:p>
        </p:txBody>
      </p:sp>
    </p:spTree>
    <p:extLst>
      <p:ext uri="{BB962C8B-B14F-4D97-AF65-F5344CB8AC3E}">
        <p14:creationId xmlns:p14="http://schemas.microsoft.com/office/powerpoint/2010/main" val="239410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EC75-9F86-475D-9755-6F17E897CCB3}"/>
              </a:ext>
            </a:extLst>
          </p:cNvPr>
          <p:cNvSpPr>
            <a:spLocks noGrp="1"/>
          </p:cNvSpPr>
          <p:nvPr>
            <p:ph type="title"/>
          </p:nvPr>
        </p:nvSpPr>
        <p:spPr/>
        <p:txBody>
          <a:bodyPr/>
          <a:lstStyle/>
          <a:p>
            <a:r>
              <a:rPr lang="en-US" dirty="0"/>
              <a:t>How to identify elemental groupings?</a:t>
            </a:r>
          </a:p>
        </p:txBody>
      </p:sp>
      <p:sp>
        <p:nvSpPr>
          <p:cNvPr id="3" name="Content Placeholder 2">
            <a:extLst>
              <a:ext uri="{FF2B5EF4-FFF2-40B4-BE49-F238E27FC236}">
                <a16:creationId xmlns:a16="http://schemas.microsoft.com/office/drawing/2014/main" id="{B04E0913-BAFA-42D0-A155-FEA7E672F4B1}"/>
              </a:ext>
            </a:extLst>
          </p:cNvPr>
          <p:cNvSpPr>
            <a:spLocks noGrp="1"/>
          </p:cNvSpPr>
          <p:nvPr>
            <p:ph idx="1"/>
          </p:nvPr>
        </p:nvSpPr>
        <p:spPr/>
        <p:txBody>
          <a:bodyPr/>
          <a:lstStyle/>
          <a:p>
            <a:endParaRPr lang="en-US" dirty="0"/>
          </a:p>
          <a:p>
            <a:r>
              <a:rPr lang="en-US" dirty="0"/>
              <a:t>Define your message (think: “headline” or “question”)</a:t>
            </a:r>
          </a:p>
          <a:p>
            <a:endParaRPr lang="en-US" dirty="0"/>
          </a:p>
          <a:p>
            <a:endParaRPr lang="en-US" dirty="0"/>
          </a:p>
          <a:p>
            <a:endParaRPr lang="en-US" dirty="0"/>
          </a:p>
          <a:p>
            <a:r>
              <a:rPr lang="en-US" dirty="0"/>
              <a:t>Find the data values that represent the subject of the headline</a:t>
            </a:r>
          </a:p>
          <a:p>
            <a:pPr lvl="1"/>
            <a:r>
              <a:rPr lang="en-US" dirty="0"/>
              <a:t>This set of data values = one elemental grouping</a:t>
            </a:r>
          </a:p>
        </p:txBody>
      </p:sp>
    </p:spTree>
    <p:extLst>
      <p:ext uri="{BB962C8B-B14F-4D97-AF65-F5344CB8AC3E}">
        <p14:creationId xmlns:p14="http://schemas.microsoft.com/office/powerpoint/2010/main" val="190933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FA9A405-F5C6-4A86-A88C-10FEE69A1AE4}"/>
              </a:ext>
            </a:extLst>
          </p:cNvPr>
          <p:cNvPicPr>
            <a:picLocks noChangeAspect="1"/>
          </p:cNvPicPr>
          <p:nvPr/>
        </p:nvPicPr>
        <p:blipFill>
          <a:blip r:embed="rId2"/>
          <a:stretch>
            <a:fillRect/>
          </a:stretch>
        </p:blipFill>
        <p:spPr>
          <a:xfrm>
            <a:off x="4190665" y="2639309"/>
            <a:ext cx="3448531" cy="1819529"/>
          </a:xfrm>
          <a:prstGeom prst="rect">
            <a:avLst/>
          </a:prstGeom>
        </p:spPr>
      </p:pic>
      <p:sp>
        <p:nvSpPr>
          <p:cNvPr id="3" name="Content Placeholder 2">
            <a:extLst>
              <a:ext uri="{FF2B5EF4-FFF2-40B4-BE49-F238E27FC236}">
                <a16:creationId xmlns:a16="http://schemas.microsoft.com/office/drawing/2014/main" id="{2E2D1D50-0265-49FF-943E-9EA4F56F525D}"/>
              </a:ext>
            </a:extLst>
          </p:cNvPr>
          <p:cNvSpPr>
            <a:spLocks noGrp="1"/>
          </p:cNvSpPr>
          <p:nvPr>
            <p:ph idx="1"/>
          </p:nvPr>
        </p:nvSpPr>
        <p:spPr>
          <a:xfrm>
            <a:off x="838199" y="878186"/>
            <a:ext cx="10614435" cy="5691290"/>
          </a:xfrm>
        </p:spPr>
        <p:txBody>
          <a:bodyPr>
            <a:normAutofit lnSpcReduction="10000"/>
          </a:bodyPr>
          <a:lstStyle/>
          <a:p>
            <a:r>
              <a:rPr lang="en-US" sz="2800" i="1" dirty="0"/>
              <a:t>How does the gender gap differ by field (STEM vs non-STEM)?</a:t>
            </a:r>
            <a:br>
              <a:rPr lang="en-US" sz="2800" dirty="0"/>
            </a:br>
            <a:endParaRPr lang="en-US" dirty="0"/>
          </a:p>
          <a:p>
            <a:r>
              <a:rPr lang="en-US" dirty="0"/>
              <a:t>Sentence subject: </a:t>
            </a:r>
            <a:r>
              <a:rPr lang="en-US" i="1" dirty="0"/>
              <a:t>gender gap</a:t>
            </a:r>
          </a:p>
          <a:p>
            <a:endParaRPr lang="en-US" i="1" dirty="0"/>
          </a:p>
          <a:p>
            <a:endParaRPr lang="en-US" i="1" dirty="0"/>
          </a:p>
          <a:p>
            <a:endParaRPr lang="en-US" i="1" dirty="0"/>
          </a:p>
          <a:p>
            <a:endParaRPr lang="en-US" i="1" dirty="0"/>
          </a:p>
          <a:p>
            <a:endParaRPr lang="en-US" i="1" dirty="0"/>
          </a:p>
          <a:p>
            <a:r>
              <a:rPr lang="en-US" dirty="0"/>
              <a:t>($77.0K, 104.1K) constitute one elemental grouping</a:t>
            </a:r>
          </a:p>
          <a:p>
            <a:r>
              <a:rPr lang="en-US" dirty="0"/>
              <a:t>($89.3K, $113.6K) constitute a second elemental grouping</a:t>
            </a:r>
          </a:p>
          <a:p>
            <a:r>
              <a:rPr lang="en-US" dirty="0"/>
              <a:t>These groupings should be </a:t>
            </a:r>
            <a:r>
              <a:rPr lang="en-US" i="1" dirty="0"/>
              <a:t>preserved </a:t>
            </a:r>
            <a:r>
              <a:rPr lang="en-US" dirty="0"/>
              <a:t>and </a:t>
            </a:r>
            <a:r>
              <a:rPr lang="en-US" i="1" dirty="0"/>
              <a:t>emphasized </a:t>
            </a:r>
            <a:r>
              <a:rPr lang="en-US" dirty="0"/>
              <a:t>in any visualization of these data intended to address the question above</a:t>
            </a:r>
          </a:p>
          <a:p>
            <a:endParaRPr lang="en-US" i="1" dirty="0"/>
          </a:p>
          <a:p>
            <a:endParaRPr lang="en-US" i="1" dirty="0"/>
          </a:p>
          <a:p>
            <a:endParaRPr lang="en-US" dirty="0"/>
          </a:p>
          <a:p>
            <a:pPr marL="0" indent="0">
              <a:buNone/>
            </a:pPr>
            <a:endParaRPr lang="en-US" dirty="0"/>
          </a:p>
        </p:txBody>
      </p:sp>
      <p:sp>
        <p:nvSpPr>
          <p:cNvPr id="9" name="Rectangle 8">
            <a:extLst>
              <a:ext uri="{FF2B5EF4-FFF2-40B4-BE49-F238E27FC236}">
                <a16:creationId xmlns:a16="http://schemas.microsoft.com/office/drawing/2014/main" id="{939F379A-AB5E-4858-BAF9-3068B0D0EF01}"/>
              </a:ext>
            </a:extLst>
          </p:cNvPr>
          <p:cNvSpPr/>
          <p:nvPr/>
        </p:nvSpPr>
        <p:spPr>
          <a:xfrm>
            <a:off x="5426042" y="3171207"/>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8B6BF-488B-4F11-AE49-CA3D167A512A}"/>
              </a:ext>
            </a:extLst>
          </p:cNvPr>
          <p:cNvSpPr/>
          <p:nvPr/>
        </p:nvSpPr>
        <p:spPr>
          <a:xfrm>
            <a:off x="6532619" y="3171207"/>
            <a:ext cx="977775" cy="1183741"/>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C5B66C-70B1-40D7-87C7-CED8A38422C0}"/>
              </a:ext>
            </a:extLst>
          </p:cNvPr>
          <p:cNvSpPr txBox="1"/>
          <p:nvPr/>
        </p:nvSpPr>
        <p:spPr>
          <a:xfrm>
            <a:off x="1246321" y="3556911"/>
            <a:ext cx="3768404" cy="369332"/>
          </a:xfrm>
          <a:prstGeom prst="rect">
            <a:avLst/>
          </a:prstGeom>
          <a:noFill/>
        </p:spPr>
        <p:txBody>
          <a:bodyPr wrap="none" rtlCol="0">
            <a:spAutoFit/>
          </a:bodyPr>
          <a:lstStyle/>
          <a:p>
            <a:r>
              <a:rPr lang="en-US" dirty="0">
                <a:solidFill>
                  <a:srgbClr val="7030A0"/>
                </a:solidFill>
              </a:rPr>
              <a:t>These data values define a gender gap</a:t>
            </a:r>
          </a:p>
        </p:txBody>
      </p:sp>
      <p:sp>
        <p:nvSpPr>
          <p:cNvPr id="13" name="TextBox 12">
            <a:extLst>
              <a:ext uri="{FF2B5EF4-FFF2-40B4-BE49-F238E27FC236}">
                <a16:creationId xmlns:a16="http://schemas.microsoft.com/office/drawing/2014/main" id="{D2D1CE09-EF7B-494F-A590-7D8201764273}"/>
              </a:ext>
            </a:extLst>
          </p:cNvPr>
          <p:cNvSpPr txBox="1"/>
          <p:nvPr/>
        </p:nvSpPr>
        <p:spPr>
          <a:xfrm>
            <a:off x="7767998" y="3527574"/>
            <a:ext cx="3585803" cy="646331"/>
          </a:xfrm>
          <a:prstGeom prst="rect">
            <a:avLst/>
          </a:prstGeom>
          <a:noFill/>
        </p:spPr>
        <p:txBody>
          <a:bodyPr wrap="square" rtlCol="0">
            <a:spAutoFit/>
          </a:bodyPr>
          <a:lstStyle/>
          <a:p>
            <a:r>
              <a:rPr lang="en-US" dirty="0">
                <a:solidFill>
                  <a:srgbClr val="7030A0"/>
                </a:solidFill>
              </a:rPr>
              <a:t>These data values define another gender gap</a:t>
            </a:r>
          </a:p>
        </p:txBody>
      </p:sp>
      <p:sp>
        <p:nvSpPr>
          <p:cNvPr id="14" name="Left Brace 13">
            <a:extLst>
              <a:ext uri="{FF2B5EF4-FFF2-40B4-BE49-F238E27FC236}">
                <a16:creationId xmlns:a16="http://schemas.microsoft.com/office/drawing/2014/main" id="{9485EFFD-F9FF-4259-8E92-9381F2B54DA5}"/>
              </a:ext>
            </a:extLst>
          </p:cNvPr>
          <p:cNvSpPr/>
          <p:nvPr/>
        </p:nvSpPr>
        <p:spPr>
          <a:xfrm>
            <a:off x="5160475" y="3171207"/>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767708-3AFE-445F-A16B-86F067CB396B}"/>
              </a:ext>
            </a:extLst>
          </p:cNvPr>
          <p:cNvSpPr/>
          <p:nvPr/>
        </p:nvSpPr>
        <p:spPr>
          <a:xfrm rot="10800000">
            <a:off x="7620607" y="3163294"/>
            <a:ext cx="181521" cy="11837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0662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2" grpId="0"/>
      <p:bldP spid="13" grpId="0"/>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C63-5992-40CE-AE81-E42846B19078}"/>
              </a:ext>
            </a:extLst>
          </p:cNvPr>
          <p:cNvSpPr>
            <a:spLocks noGrp="1"/>
          </p:cNvSpPr>
          <p:nvPr>
            <p:ph type="title"/>
          </p:nvPr>
        </p:nvSpPr>
        <p:spPr/>
        <p:txBody>
          <a:bodyPr>
            <a:noAutofit/>
          </a:bodyPr>
          <a:lstStyle/>
          <a:p>
            <a:r>
              <a:rPr lang="en-US" sz="3200" dirty="0"/>
              <a:t>What if the question subject is unclear? Rephrase the question so it’s not (from a data perspective)</a:t>
            </a:r>
          </a:p>
        </p:txBody>
      </p:sp>
      <p:graphicFrame>
        <p:nvGraphicFramePr>
          <p:cNvPr id="8" name="Table 7">
            <a:extLst>
              <a:ext uri="{FF2B5EF4-FFF2-40B4-BE49-F238E27FC236}">
                <a16:creationId xmlns:a16="http://schemas.microsoft.com/office/drawing/2014/main" id="{3C4129D5-5449-497D-BBB5-8167183E1D1F}"/>
              </a:ext>
            </a:extLst>
          </p:cNvPr>
          <p:cNvGraphicFramePr>
            <a:graphicFrameLocks noGrp="1"/>
          </p:cNvGraphicFramePr>
          <p:nvPr>
            <p:extLst>
              <p:ext uri="{D42A27DB-BD31-4B8C-83A1-F6EECF244321}">
                <p14:modId xmlns:p14="http://schemas.microsoft.com/office/powerpoint/2010/main" val="65490652"/>
              </p:ext>
            </p:extLst>
          </p:nvPr>
        </p:nvGraphicFramePr>
        <p:xfrm>
          <a:off x="2498880" y="3719046"/>
          <a:ext cx="6247003" cy="1520190"/>
        </p:xfrm>
        <a:graphic>
          <a:graphicData uri="http://schemas.openxmlformats.org/drawingml/2006/table">
            <a:tbl>
              <a:tblPr>
                <a:tableStyleId>{5C22544A-7EE6-4342-B048-85BDC9FD1C3A}</a:tableStyleId>
              </a:tblPr>
              <a:tblGrid>
                <a:gridCol w="892429">
                  <a:extLst>
                    <a:ext uri="{9D8B030D-6E8A-4147-A177-3AD203B41FA5}">
                      <a16:colId xmlns:a16="http://schemas.microsoft.com/office/drawing/2014/main" val="3452084053"/>
                    </a:ext>
                  </a:extLst>
                </a:gridCol>
                <a:gridCol w="892429">
                  <a:extLst>
                    <a:ext uri="{9D8B030D-6E8A-4147-A177-3AD203B41FA5}">
                      <a16:colId xmlns:a16="http://schemas.microsoft.com/office/drawing/2014/main" val="214648189"/>
                    </a:ext>
                  </a:extLst>
                </a:gridCol>
                <a:gridCol w="892429">
                  <a:extLst>
                    <a:ext uri="{9D8B030D-6E8A-4147-A177-3AD203B41FA5}">
                      <a16:colId xmlns:a16="http://schemas.microsoft.com/office/drawing/2014/main" val="783499728"/>
                    </a:ext>
                  </a:extLst>
                </a:gridCol>
                <a:gridCol w="892429">
                  <a:extLst>
                    <a:ext uri="{9D8B030D-6E8A-4147-A177-3AD203B41FA5}">
                      <a16:colId xmlns:a16="http://schemas.microsoft.com/office/drawing/2014/main" val="1583515876"/>
                    </a:ext>
                  </a:extLst>
                </a:gridCol>
                <a:gridCol w="892429">
                  <a:extLst>
                    <a:ext uri="{9D8B030D-6E8A-4147-A177-3AD203B41FA5}">
                      <a16:colId xmlns:a16="http://schemas.microsoft.com/office/drawing/2014/main" val="852245614"/>
                    </a:ext>
                  </a:extLst>
                </a:gridCol>
                <a:gridCol w="892429">
                  <a:extLst>
                    <a:ext uri="{9D8B030D-6E8A-4147-A177-3AD203B41FA5}">
                      <a16:colId xmlns:a16="http://schemas.microsoft.com/office/drawing/2014/main" val="1651945546"/>
                    </a:ext>
                  </a:extLst>
                </a:gridCol>
                <a:gridCol w="892429">
                  <a:extLst>
                    <a:ext uri="{9D8B030D-6E8A-4147-A177-3AD203B41FA5}">
                      <a16:colId xmlns:a16="http://schemas.microsoft.com/office/drawing/2014/main" val="129639303"/>
                    </a:ext>
                  </a:extLst>
                </a:gridCol>
              </a:tblGrid>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gridSpan="6">
                  <a:txBody>
                    <a:bodyPr/>
                    <a:lstStyle/>
                    <a:p>
                      <a:pPr algn="ctr" fontAlgn="b"/>
                      <a:r>
                        <a:rPr lang="en-US" sz="1600" b="0" i="0" u="none" strike="noStrike" dirty="0">
                          <a:solidFill>
                            <a:srgbClr val="000000"/>
                          </a:solidFill>
                          <a:effectLst/>
                          <a:latin typeface="Calibri" panose="020F0502020204030204" pitchFamily="34" charset="0"/>
                        </a:rPr>
                        <a:t>Duration of stay (in hours)</a:t>
                      </a: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67437"/>
                  </a:ext>
                </a:extLst>
              </a:tr>
              <a:tr h="190500">
                <a:tc>
                  <a:txBody>
                    <a:bodyPr/>
                    <a:lstStyle/>
                    <a:p>
                      <a:pPr algn="l" fontAlgn="b"/>
                      <a:r>
                        <a:rPr lang="en-US" sz="1600" b="0" i="0" u="none" strike="noStrike" dirty="0">
                          <a:solidFill>
                            <a:srgbClr val="000000"/>
                          </a:solidFill>
                          <a:effectLst/>
                          <a:latin typeface="Calibri" panose="020F0502020204030204" pitchFamily="34" charset="0"/>
                        </a:rPr>
                        <a:t>Quarter</a:t>
                      </a:r>
                    </a:p>
                  </a:txBody>
                  <a:tcPr marL="9525" marR="9525" marT="9525" marB="0" anchor="b"/>
                </a:tc>
                <a:tc>
                  <a:txBody>
                    <a:bodyPr/>
                    <a:lstStyle/>
                    <a:p>
                      <a:pPr algn="ctr" fontAlgn="b"/>
                      <a:r>
                        <a:rPr lang="en-US" sz="1600" u="none" strike="noStrike" dirty="0">
                          <a:effectLst/>
                        </a:rPr>
                        <a:t>&lt;=24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24 -36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36 - 48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48 - 59</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&gt;=60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Unknown</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722151"/>
                  </a:ext>
                </a:extLst>
              </a:tr>
              <a:tr h="190500">
                <a:tc>
                  <a:txBody>
                    <a:bodyPr/>
                    <a:lstStyle/>
                    <a:p>
                      <a:pPr algn="l" fontAlgn="b"/>
                      <a:r>
                        <a:rPr lang="en-US" sz="1600" u="none" strike="noStrike" dirty="0">
                          <a:effectLst/>
                        </a:rPr>
                        <a:t>Q1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12.20%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53.90%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6.90%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1.80%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2006024"/>
                  </a:ext>
                </a:extLst>
              </a:tr>
              <a:tr h="190500">
                <a:tc>
                  <a:txBody>
                    <a:bodyPr/>
                    <a:lstStyle/>
                    <a:p>
                      <a:pPr algn="l" fontAlgn="b"/>
                      <a:r>
                        <a:rPr lang="en-US" sz="1600" u="none" strike="noStrike" dirty="0">
                          <a:effectLst/>
                        </a:rPr>
                        <a:t>Q2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58.30%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16.70%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5.90%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076111"/>
                  </a:ext>
                </a:extLst>
              </a:tr>
              <a:tr h="190500">
                <a:tc>
                  <a:txBody>
                    <a:bodyPr/>
                    <a:lstStyle/>
                    <a:p>
                      <a:pPr algn="l" fontAlgn="b"/>
                      <a:r>
                        <a:rPr lang="en-US" sz="1600" u="none" strike="noStrike" dirty="0">
                          <a:effectLst/>
                        </a:rPr>
                        <a:t>Q3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19.50%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52.20%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17.40%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7.00%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8341111"/>
                  </a:ext>
                </a:extLst>
              </a:tr>
              <a:tr h="190500">
                <a:tc>
                  <a:txBody>
                    <a:bodyPr/>
                    <a:lstStyle/>
                    <a:p>
                      <a:pPr algn="l" fontAlgn="b"/>
                      <a:r>
                        <a:rPr lang="en-US" sz="1600" u="none" strike="noStrike" dirty="0">
                          <a:effectLst/>
                        </a:rPr>
                        <a:t>Q4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50.30%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1.70%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5842499"/>
                  </a:ext>
                </a:extLst>
              </a:tr>
            </a:tbl>
          </a:graphicData>
        </a:graphic>
      </p:graphicFrame>
      <p:sp>
        <p:nvSpPr>
          <p:cNvPr id="9" name="TextBox 8">
            <a:extLst>
              <a:ext uri="{FF2B5EF4-FFF2-40B4-BE49-F238E27FC236}">
                <a16:creationId xmlns:a16="http://schemas.microsoft.com/office/drawing/2014/main" id="{99327437-D191-45A8-B75C-964B3A2D2A55}"/>
              </a:ext>
            </a:extLst>
          </p:cNvPr>
          <p:cNvSpPr txBox="1"/>
          <p:nvPr/>
        </p:nvSpPr>
        <p:spPr>
          <a:xfrm>
            <a:off x="3952262" y="2228671"/>
            <a:ext cx="4121962" cy="1200329"/>
          </a:xfrm>
          <a:prstGeom prst="rect">
            <a:avLst/>
          </a:prstGeom>
          <a:noFill/>
        </p:spPr>
        <p:txBody>
          <a:bodyPr wrap="none" rtlCol="0">
            <a:spAutoFit/>
          </a:bodyPr>
          <a:lstStyle/>
          <a:p>
            <a:pPr algn="ctr"/>
            <a:r>
              <a:rPr lang="en-US" sz="2400" i="1" dirty="0"/>
              <a:t>Has the initiative worked?</a:t>
            </a:r>
          </a:p>
          <a:p>
            <a:pPr algn="ctr"/>
            <a:r>
              <a:rPr lang="en-US" sz="2400" dirty="0"/>
              <a:t>Could become….</a:t>
            </a:r>
          </a:p>
          <a:p>
            <a:r>
              <a:rPr lang="en-US" sz="2400" i="1" dirty="0"/>
              <a:t>Have the </a:t>
            </a:r>
            <a:r>
              <a:rPr lang="en-US" sz="2400" b="1" i="1" dirty="0"/>
              <a:t>short stays</a:t>
            </a:r>
            <a:r>
              <a:rPr lang="en-US" sz="2400" i="1" dirty="0"/>
              <a:t> increased?</a:t>
            </a:r>
          </a:p>
        </p:txBody>
      </p:sp>
      <p:sp>
        <p:nvSpPr>
          <p:cNvPr id="3" name="Rectangle 2">
            <a:extLst>
              <a:ext uri="{FF2B5EF4-FFF2-40B4-BE49-F238E27FC236}">
                <a16:creationId xmlns:a16="http://schemas.microsoft.com/office/drawing/2014/main" id="{4FFB6BBD-7348-ED6C-0458-B6EE22DCC0CC}"/>
              </a:ext>
            </a:extLst>
          </p:cNvPr>
          <p:cNvSpPr/>
          <p:nvPr/>
        </p:nvSpPr>
        <p:spPr>
          <a:xfrm>
            <a:off x="3374820" y="3966983"/>
            <a:ext cx="987115"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E5F83FB-4836-774A-BF28-1D4A06CC04EB}"/>
              </a:ext>
            </a:extLst>
          </p:cNvPr>
          <p:cNvSpPr/>
          <p:nvPr/>
        </p:nvSpPr>
        <p:spPr>
          <a:xfrm>
            <a:off x="4411361" y="3966982"/>
            <a:ext cx="4334521" cy="1272253"/>
          </a:xfrm>
          <a:prstGeom prst="rect">
            <a:avLst/>
          </a:prstGeom>
          <a:solidFill>
            <a:schemeClr val="accent6">
              <a:lumMod val="60000"/>
              <a:lumOff val="4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a:extLst>
              <a:ext uri="{FF2B5EF4-FFF2-40B4-BE49-F238E27FC236}">
                <a16:creationId xmlns:a16="http://schemas.microsoft.com/office/drawing/2014/main" id="{6D6271D8-408B-D3F6-4E9A-32D250011292}"/>
              </a:ext>
            </a:extLst>
          </p:cNvPr>
          <p:cNvSpPr/>
          <p:nvPr/>
        </p:nvSpPr>
        <p:spPr>
          <a:xfrm rot="16200000">
            <a:off x="3803394" y="5014356"/>
            <a:ext cx="164966" cy="10509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80DFD7E1-F469-E464-BC36-780B31B41F8A}"/>
              </a:ext>
            </a:extLst>
          </p:cNvPr>
          <p:cNvSpPr/>
          <p:nvPr/>
        </p:nvSpPr>
        <p:spPr>
          <a:xfrm rot="16200000">
            <a:off x="6514673" y="3391115"/>
            <a:ext cx="164966" cy="42974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8A107B1-365C-1523-E716-56FED9779B5D}"/>
              </a:ext>
            </a:extLst>
          </p:cNvPr>
          <p:cNvSpPr txBox="1"/>
          <p:nvPr/>
        </p:nvSpPr>
        <p:spPr>
          <a:xfrm>
            <a:off x="2147080" y="5822417"/>
            <a:ext cx="2455480" cy="369332"/>
          </a:xfrm>
          <a:prstGeom prst="rect">
            <a:avLst/>
          </a:prstGeom>
          <a:noFill/>
        </p:spPr>
        <p:txBody>
          <a:bodyPr wrap="none" rtlCol="0">
            <a:spAutoFit/>
          </a:bodyPr>
          <a:lstStyle/>
          <a:p>
            <a:r>
              <a:rPr lang="en-US" dirty="0">
                <a:solidFill>
                  <a:srgbClr val="7030A0"/>
                </a:solidFill>
              </a:rPr>
              <a:t>One elemental grouping</a:t>
            </a:r>
          </a:p>
        </p:txBody>
      </p:sp>
      <p:sp>
        <p:nvSpPr>
          <p:cNvPr id="12" name="TextBox 11">
            <a:extLst>
              <a:ext uri="{FF2B5EF4-FFF2-40B4-BE49-F238E27FC236}">
                <a16:creationId xmlns:a16="http://schemas.microsoft.com/office/drawing/2014/main" id="{10ED0A88-392D-FD37-15A1-5EF6CD4A4DB9}"/>
              </a:ext>
            </a:extLst>
          </p:cNvPr>
          <p:cNvSpPr txBox="1"/>
          <p:nvPr/>
        </p:nvSpPr>
        <p:spPr>
          <a:xfrm>
            <a:off x="5306960" y="5840445"/>
            <a:ext cx="2918428" cy="369332"/>
          </a:xfrm>
          <a:prstGeom prst="rect">
            <a:avLst/>
          </a:prstGeom>
          <a:noFill/>
        </p:spPr>
        <p:txBody>
          <a:bodyPr wrap="none" rtlCol="0">
            <a:spAutoFit/>
          </a:bodyPr>
          <a:lstStyle/>
          <a:p>
            <a:r>
              <a:rPr lang="en-US" dirty="0">
                <a:solidFill>
                  <a:srgbClr val="7030A0"/>
                </a:solidFill>
              </a:rPr>
              <a:t>A second elemental grouping</a:t>
            </a:r>
          </a:p>
        </p:txBody>
      </p:sp>
    </p:spTree>
    <p:extLst>
      <p:ext uri="{BB962C8B-B14F-4D97-AF65-F5344CB8AC3E}">
        <p14:creationId xmlns:p14="http://schemas.microsoft.com/office/powerpoint/2010/main" val="110808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16486</TotalTime>
  <Words>1719</Words>
  <Application>Microsoft Office PowerPoint</Application>
  <PresentationFormat>Widescreen</PresentationFormat>
  <Paragraphs>466</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Garamond</vt:lpstr>
      <vt:lpstr>proxima-nova</vt:lpstr>
      <vt:lpstr>Office Theme</vt:lpstr>
      <vt:lpstr>What belongs together?  Using elemental groupings and Gestalt principles to help students design more insightful data visualizations</vt:lpstr>
      <vt:lpstr>Course context</vt:lpstr>
      <vt:lpstr>The data: Quarterly hospital lengths of stay following an initiative to shorten lengths of stay</vt:lpstr>
      <vt:lpstr>PowerPoint Presentation</vt:lpstr>
      <vt:lpstr>PowerPoint Presentation</vt:lpstr>
      <vt:lpstr>PowerPoint Presentation</vt:lpstr>
      <vt:lpstr>How to identify elemental groupings?</vt:lpstr>
      <vt:lpstr>PowerPoint Presentation</vt:lpstr>
      <vt:lpstr>What if the question subject is unclear? Rephrase the question so it’s not (from a data perspective)</vt:lpstr>
      <vt:lpstr>How do we show  “what belongs together”?  Gestalt principles of grouping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Implications for practice</vt:lpstr>
      <vt:lpstr>Example: Hospital stays</vt:lpstr>
      <vt:lpstr>Graph A</vt:lpstr>
      <vt:lpstr>Similarity and connection:</vt:lpstr>
      <vt:lpstr>Example</vt:lpstr>
      <vt:lpstr>PowerPoint Presentation</vt:lpstr>
      <vt:lpstr>PowerPoint Presentation</vt:lpstr>
      <vt:lpstr>PowerPoint Presentation</vt:lpstr>
      <vt:lpstr>Better</vt:lpstr>
      <vt:lpstr>Room for improvement</vt:lpstr>
      <vt:lpstr>So improved</vt:lpstr>
      <vt:lpstr>PowerPoint Presentation</vt:lpstr>
      <vt:lpstr>Student work and comments</vt:lpstr>
      <vt:lpstr>Despite growth, rural Americans have consistently lower levels of smartphone ownership than urbanites and suburbanites.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Awesome sources for your data viz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Gestalt principles for effective design of tables and graphs</dc:title>
  <dc:creator>Bergen, Silas R</dc:creator>
  <cp:lastModifiedBy>Bergen, Silas R</cp:lastModifiedBy>
  <cp:revision>82</cp:revision>
  <dcterms:created xsi:type="dcterms:W3CDTF">2020-05-28T14:47:32Z</dcterms:created>
  <dcterms:modified xsi:type="dcterms:W3CDTF">2023-05-30T17:44:38Z</dcterms:modified>
</cp:coreProperties>
</file>