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2" r:id="rId3"/>
    <p:sldId id="263" r:id="rId4"/>
    <p:sldId id="258" r:id="rId5"/>
    <p:sldId id="291" r:id="rId6"/>
    <p:sldId id="257" r:id="rId7"/>
    <p:sldId id="259" r:id="rId8"/>
    <p:sldId id="260" r:id="rId9"/>
    <p:sldId id="261" r:id="rId10"/>
    <p:sldId id="273" r:id="rId11"/>
    <p:sldId id="266" r:id="rId12"/>
    <p:sldId id="272" r:id="rId13"/>
    <p:sldId id="268" r:id="rId14"/>
    <p:sldId id="269" r:id="rId15"/>
    <p:sldId id="270" r:id="rId16"/>
    <p:sldId id="265" r:id="rId17"/>
    <p:sldId id="292" r:id="rId18"/>
    <p:sldId id="264" r:id="rId19"/>
    <p:sldId id="279" r:id="rId20"/>
    <p:sldId id="278" r:id="rId21"/>
    <p:sldId id="274" r:id="rId22"/>
    <p:sldId id="267" r:id="rId23"/>
    <p:sldId id="275" r:id="rId24"/>
    <p:sldId id="277" r:id="rId25"/>
    <p:sldId id="284" r:id="rId26"/>
    <p:sldId id="283" r:id="rId27"/>
    <p:sldId id="281" r:id="rId28"/>
    <p:sldId id="290" r:id="rId29"/>
    <p:sldId id="285" r:id="rId30"/>
    <p:sldId id="286" r:id="rId31"/>
    <p:sldId id="282" r:id="rId32"/>
    <p:sldId id="288" r:id="rId33"/>
    <p:sldId id="289" r:id="rId34"/>
    <p:sldId id="293" r:id="rId35"/>
    <p:sldId id="294" r:id="rId36"/>
    <p:sldId id="300" r:id="rId37"/>
    <p:sldId id="301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0" y="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0035-1A65-4253-93F4-1FF43CEEA51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EDAB1-A585-4E86-B3B5-16D265B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EBD4-3366-B228-7F71-1754AA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98AE1-52DE-2517-15C2-1AE2CC6A6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F36A-43AF-9F82-F794-1E6F2258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8C66-AB9C-12C7-5B23-EB47C248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0459-92F0-6D80-9154-5DF70405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F612-2E48-EF5E-0677-180FE70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C389-94CE-DC32-FC17-CB246DF6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8D5A-8D2F-EF86-73A7-FC4C7009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5FEA-1699-FCD5-FDA6-513D6F17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768A-F758-899D-C0B8-F8EB120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48B97-CD47-0C75-D367-E62233BD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993A-736F-B22B-9D87-C25BF1E6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3DD5-1821-D1CD-8B53-2842055B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7A20-617A-F63F-2834-45C76893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F856-E01D-8E13-762A-7857C13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5DD-76E6-5636-9383-C806BE5A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6CCA-219D-68CC-D98A-2CDF8EB4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6EA8-3114-D8A0-ACD4-7511535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5FB1-0455-B70B-5D92-C73775CD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6199-8D00-9D3D-F05D-2F00D3FF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B3A-B313-8EBF-B13B-F349A4D8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51DF-EDB3-AD44-AEBB-ADBAB782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90FA-85B2-D1AB-2466-A98EF148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1AD7-D601-9C00-3993-A7AF8BC2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F02D-AA94-BEBA-7E49-9DCFE08C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2C4A-51BA-797E-E673-27588E51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B08E-A3D1-23EB-44E0-EDB36A24A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555F2-7F6C-D700-9D01-0258C053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5B9E-EE8B-D184-6380-3127404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2026-BA99-54C5-5217-C93BED7E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5E36-BCE8-5359-40D5-35C33822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1F26-CC39-2DB4-E10B-209D70AE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DBF2-1B70-C325-6CCC-A7BAA787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92DCF-E483-7B70-38A2-FCD82DE64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599F-6D5A-A13C-E66E-918C4A7F3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FC33-71B6-EC6D-679C-FC2E5F905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01E02-663A-CD7C-DE2E-EE58C0A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23E20-979B-B0E1-52BE-EFF1CD00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20A00-7294-6FA3-BCA1-32F9559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3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9562-D9C9-3D31-3F39-D301F5BD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7B3F-0DB0-F952-B607-351310BD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32C31-8229-F4EC-A618-3FC891B4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B7304-1A20-2C93-FA67-2560FF5A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63273-C632-5483-6FD3-51488106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A52CC-4EDF-01E5-CD68-8B30BCA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4B5B3-6D20-90F2-5B39-487CD71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CE70-9961-472D-68B7-42472B27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F358-0C1F-0F23-B448-3D874A0D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F9E4B-525C-8A5C-4665-FCE72EDF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A2AD3-8A47-FB73-2C88-29EE9831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3773-2DB5-733F-1C78-E035108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2A14-7577-B003-A92B-DCFFFC6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3599-3B81-A5A0-330D-C3EBB9B8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B9B2-C651-72DE-A8B2-7A1AF00DD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A989-5D03-629C-5BDA-ED1AAB99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76402-F6BE-6CF2-2976-CDCEA147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8ED66-3138-023C-CFC3-E0A21B66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449E-F55E-48A8-0D1D-E9E739B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CDE4-82A5-F9F5-09E0-FAA142E9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F5A2-4D25-2210-BC96-A78D7AF6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A07F-A74A-3456-4DFF-87A64DAC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0B74-A676-7718-93C0-2E8C0EB6D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C102-1C1F-1750-BD68-1126ECC30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tus/" TargetMode="External"/><Relationship Id="rId2" Type="http://schemas.openxmlformats.org/officeDocument/2006/relationships/hyperlink" Target="https://www.nbcnews.com/data-graphics/men-do-housework-women-still-do-more-rcna21674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095E-59C9-282F-9540-51E2010C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449943"/>
            <a:ext cx="55038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#2</a:t>
            </a:r>
            <a:br>
              <a:rPr lang="en-US" dirty="0"/>
            </a:br>
            <a:r>
              <a:rPr lang="en-US" dirty="0"/>
              <a:t>Time Use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E7B2E-86F9-25D2-BAFC-184A9456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492" y="3236120"/>
            <a:ext cx="550381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Article: </a:t>
            </a:r>
            <a:r>
              <a:rPr lang="en-US" sz="2000" dirty="0">
                <a:hlinkClick r:id="rId2"/>
              </a:rPr>
              <a:t>https://www.nbcnews.com/data-graphics/men-do-housework-women-still-do-more-rcna216748</a:t>
            </a:r>
            <a:r>
              <a:rPr lang="en-US" sz="2000" dirty="0"/>
              <a:t> </a:t>
            </a:r>
          </a:p>
          <a:p>
            <a:pPr algn="l"/>
            <a:br>
              <a:rPr lang="en-US" sz="2000" dirty="0"/>
            </a:br>
            <a:r>
              <a:rPr lang="en-US" sz="2000" dirty="0"/>
              <a:t>Data: </a:t>
            </a:r>
            <a:r>
              <a:rPr lang="en-US" sz="2000" dirty="0">
                <a:hlinkClick r:id="rId3"/>
              </a:rPr>
              <a:t>https://www.bls.gov/tus/</a:t>
            </a:r>
            <a:r>
              <a:rPr lang="en-US" sz="2000" dirty="0"/>
              <a:t> </a:t>
            </a:r>
          </a:p>
        </p:txBody>
      </p:sp>
      <p:pic>
        <p:nvPicPr>
          <p:cNvPr id="1026" name="Picture 2" descr="Pie chart of how you spend your time… – MU Neuro Lab">
            <a:extLst>
              <a:ext uri="{FF2B5EF4-FFF2-40B4-BE49-F238E27FC236}">
                <a16:creationId xmlns:a16="http://schemas.microsoft.com/office/drawing/2014/main" id="{2DBF6041-4F5E-E12C-873E-E3404987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43" y="1071154"/>
            <a:ext cx="4647272" cy="402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2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F381-DDF2-0FAA-678C-4F088791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39F334-8EEE-2A57-C402-EE92084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AA95B7-AC5F-15C0-167F-A2048CC18FAB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9730C1-8CE8-1B57-08AF-7F279118A8B5}"/>
              </a:ext>
            </a:extLst>
          </p:cNvPr>
          <p:cNvSpPr/>
          <p:nvPr/>
        </p:nvSpPr>
        <p:spPr>
          <a:xfrm>
            <a:off x="2697016" y="5808791"/>
            <a:ext cx="4599709" cy="1049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319468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823A-06DE-3EC6-6D73-DF4EF9D10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CDA46F-6EA5-21E0-37FF-DE4914201029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Files Over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AF25C-8504-F747-147E-3CA7DA433171}"/>
              </a:ext>
            </a:extLst>
          </p:cNvPr>
          <p:cNvSpPr txBox="1"/>
          <p:nvPr/>
        </p:nvSpPr>
        <p:spPr>
          <a:xfrm>
            <a:off x="-308831" y="5632262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669ED-DE28-5867-0CE6-49AC5ACB2504}"/>
              </a:ext>
            </a:extLst>
          </p:cNvPr>
          <p:cNvSpPr txBox="1"/>
          <p:nvPr/>
        </p:nvSpPr>
        <p:spPr>
          <a:xfrm>
            <a:off x="-450697" y="4952015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536F6-1C4D-9A26-FCFC-2CD35AF81CCB}"/>
              </a:ext>
            </a:extLst>
          </p:cNvPr>
          <p:cNvSpPr txBox="1"/>
          <p:nvPr/>
        </p:nvSpPr>
        <p:spPr>
          <a:xfrm>
            <a:off x="-487642" y="4435325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658E4-5F94-3F11-E426-E4B49D8E1FC2}"/>
              </a:ext>
            </a:extLst>
          </p:cNvPr>
          <p:cNvSpPr txBox="1"/>
          <p:nvPr/>
        </p:nvSpPr>
        <p:spPr>
          <a:xfrm>
            <a:off x="-812804" y="1613597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2003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B535DF-5157-0AD3-E0EE-B1E0681C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2" y="1232006"/>
            <a:ext cx="9953625" cy="1581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A8F4A3-A885-34D4-74DF-3442A02D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14" y="1622223"/>
            <a:ext cx="9953625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1A755-ABFF-D5B7-3932-43F674EE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87" y="2069502"/>
            <a:ext cx="9953625" cy="1581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ECA5B7-FABF-25ED-ADD9-D07BC55D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1" y="2445495"/>
            <a:ext cx="9953625" cy="1581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A4E894-3424-9410-AD6D-7099BC22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0" y="2871217"/>
            <a:ext cx="9953625" cy="1581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6AFC9-328A-E415-A1FB-7520935A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2" y="3246800"/>
            <a:ext cx="9953625" cy="1581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713D15-930B-496E-2F1C-7E511837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0" y="3587012"/>
            <a:ext cx="9953625" cy="1581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EBF352-89B8-2FF3-9770-514C5B92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1" y="3954466"/>
            <a:ext cx="9953625" cy="1581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1308E4-D7DE-253F-D9DF-922F523F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52" y="4331266"/>
            <a:ext cx="9953625" cy="15811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1EDB5AD-35EE-AC50-38A9-7F3D6C6C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52" y="4732459"/>
            <a:ext cx="9953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A74FA-AA2C-3995-C6EF-4348ED610BA0}"/>
              </a:ext>
            </a:extLst>
          </p:cNvPr>
          <p:cNvSpPr txBox="1"/>
          <p:nvPr/>
        </p:nvSpPr>
        <p:spPr>
          <a:xfrm>
            <a:off x="-83126" y="254395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04433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5776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Example – Stacking Auto Sales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3" y="2117549"/>
            <a:ext cx="4297271" cy="13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091" y="4290303"/>
            <a:ext cx="4297271" cy="1338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912534" y="312697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10" name="Google Shape;110;p15"/>
          <p:cNvSpPr txBox="1"/>
          <p:nvPr/>
        </p:nvSpPr>
        <p:spPr>
          <a:xfrm>
            <a:off x="57892" y="4528797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Q2 data</a:t>
            </a:r>
            <a:endParaRPr sz="2400"/>
          </a:p>
        </p:txBody>
      </p:sp>
      <p:sp>
        <p:nvSpPr>
          <p:cNvPr id="111" name="Google Shape;111;p15"/>
          <p:cNvSpPr txBox="1"/>
          <p:nvPr/>
        </p:nvSpPr>
        <p:spPr>
          <a:xfrm>
            <a:off x="71533" y="2362356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 data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E04D-217C-E2AD-EF00-2807AE446C6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/>
              <a:t>Example – Stacking Auto Sales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3" y="2117549"/>
            <a:ext cx="4297271" cy="1311451"/>
          </a:xfrm>
          <a:prstGeom prst="rect">
            <a:avLst/>
          </a:prstGeom>
          <a:noFill/>
          <a:ln w="635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091" y="4290303"/>
            <a:ext cx="4297271" cy="133876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9268" y="2444118"/>
            <a:ext cx="5229707" cy="273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6682896" y="2827522"/>
            <a:ext cx="5110832" cy="1128215"/>
          </a:xfrm>
          <a:prstGeom prst="rect">
            <a:avLst/>
          </a:prstGeom>
          <a:noFill/>
          <a:ln w="508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682896" y="3980207"/>
            <a:ext cx="5110832" cy="1128215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775806" y="3303098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/>
          </a:p>
        </p:txBody>
      </p:sp>
      <p:sp>
        <p:nvSpPr>
          <p:cNvPr id="124" name="Google Shape;124;p16"/>
          <p:cNvSpPr txBox="1"/>
          <p:nvPr/>
        </p:nvSpPr>
        <p:spPr>
          <a:xfrm>
            <a:off x="2912534" y="312697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25" name="Google Shape;125;p16"/>
          <p:cNvSpPr txBox="1"/>
          <p:nvPr/>
        </p:nvSpPr>
        <p:spPr>
          <a:xfrm>
            <a:off x="8538249" y="2858247"/>
            <a:ext cx="1781848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5333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400"/>
          </a:p>
        </p:txBody>
      </p:sp>
      <p:sp>
        <p:nvSpPr>
          <p:cNvPr id="126" name="Google Shape;126;p16"/>
          <p:cNvSpPr txBox="1"/>
          <p:nvPr/>
        </p:nvSpPr>
        <p:spPr>
          <a:xfrm>
            <a:off x="57892" y="4528797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 data</a:t>
            </a:r>
            <a:endParaRPr sz="2400"/>
          </a:p>
        </p:txBody>
      </p:sp>
      <p:sp>
        <p:nvSpPr>
          <p:cNvPr id="127" name="Google Shape;127;p16"/>
          <p:cNvSpPr txBox="1"/>
          <p:nvPr/>
        </p:nvSpPr>
        <p:spPr>
          <a:xfrm>
            <a:off x="71533" y="2362356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 data</a:t>
            </a:r>
            <a:endParaRPr sz="2400"/>
          </a:p>
        </p:txBody>
      </p:sp>
      <p:sp>
        <p:nvSpPr>
          <p:cNvPr id="128" name="Google Shape;128;p16"/>
          <p:cNvSpPr txBox="1"/>
          <p:nvPr/>
        </p:nvSpPr>
        <p:spPr>
          <a:xfrm>
            <a:off x="8538249" y="4035404"/>
            <a:ext cx="1781848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5333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225A2-77B4-55DF-BEB6-651F5EFBEBC9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4531" y="1347282"/>
            <a:ext cx="5043975" cy="5087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98873" y="2114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Example – Stacking Auto Sales</a:t>
            </a:r>
            <a:endParaRPr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9559" y="1215353"/>
            <a:ext cx="2405928" cy="734247"/>
          </a:xfrm>
          <a:prstGeom prst="rect">
            <a:avLst/>
          </a:prstGeom>
          <a:noFill/>
          <a:ln w="635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900" y="2542290"/>
            <a:ext cx="2482024" cy="77324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17"/>
          <p:cNvSpPr/>
          <p:nvPr/>
        </p:nvSpPr>
        <p:spPr>
          <a:xfrm>
            <a:off x="7142788" y="1687765"/>
            <a:ext cx="4304145" cy="966571"/>
          </a:xfrm>
          <a:prstGeom prst="rect">
            <a:avLst/>
          </a:prstGeom>
          <a:noFill/>
          <a:ln w="508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7142787" y="2702808"/>
            <a:ext cx="4304147" cy="966571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5141083" y="309676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/>
          </a:p>
        </p:txBody>
      </p:sp>
      <p:sp>
        <p:nvSpPr>
          <p:cNvPr id="141" name="Google Shape;141;p17"/>
          <p:cNvSpPr txBox="1"/>
          <p:nvPr/>
        </p:nvSpPr>
        <p:spPr>
          <a:xfrm>
            <a:off x="2334281" y="1719523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2" name="Google Shape;142;p17"/>
          <p:cNvSpPr txBox="1"/>
          <p:nvPr/>
        </p:nvSpPr>
        <p:spPr>
          <a:xfrm>
            <a:off x="575481" y="2672429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400"/>
          </a:p>
        </p:txBody>
      </p:sp>
      <p:sp>
        <p:nvSpPr>
          <p:cNvPr id="143" name="Google Shape;143;p17"/>
          <p:cNvSpPr txBox="1"/>
          <p:nvPr/>
        </p:nvSpPr>
        <p:spPr>
          <a:xfrm>
            <a:off x="598873" y="1253093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400"/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4741" y="3892615"/>
            <a:ext cx="2802660" cy="1116727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3969" y="5642648"/>
            <a:ext cx="2752039" cy="972565"/>
          </a:xfrm>
          <a:prstGeom prst="rect">
            <a:avLst/>
          </a:prstGeom>
          <a:noFill/>
          <a:ln w="508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17"/>
          <p:cNvSpPr txBox="1"/>
          <p:nvPr/>
        </p:nvSpPr>
        <p:spPr>
          <a:xfrm>
            <a:off x="505128" y="4151236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2400"/>
          </a:p>
        </p:txBody>
      </p:sp>
      <p:sp>
        <p:nvSpPr>
          <p:cNvPr id="147" name="Google Shape;147;p17"/>
          <p:cNvSpPr txBox="1"/>
          <p:nvPr/>
        </p:nvSpPr>
        <p:spPr>
          <a:xfrm>
            <a:off x="2338423" y="3065844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8" name="Google Shape;148;p17"/>
          <p:cNvSpPr txBox="1"/>
          <p:nvPr/>
        </p:nvSpPr>
        <p:spPr>
          <a:xfrm>
            <a:off x="2334279" y="4762889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9" name="Google Shape;149;p17"/>
          <p:cNvSpPr txBox="1"/>
          <p:nvPr/>
        </p:nvSpPr>
        <p:spPr>
          <a:xfrm>
            <a:off x="382072" y="5920801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2400"/>
          </a:p>
        </p:txBody>
      </p:sp>
      <p:sp>
        <p:nvSpPr>
          <p:cNvPr id="150" name="Google Shape;150;p17"/>
          <p:cNvSpPr/>
          <p:nvPr/>
        </p:nvSpPr>
        <p:spPr>
          <a:xfrm>
            <a:off x="7142787" y="3682464"/>
            <a:ext cx="4304147" cy="1434481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142787" y="5170236"/>
            <a:ext cx="4304147" cy="1243009"/>
          </a:xfrm>
          <a:prstGeom prst="rect">
            <a:avLst/>
          </a:prstGeom>
          <a:noFill/>
          <a:ln w="508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53B77-DBE6-A466-0F25-CF13DE607D44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10603-5424-267C-FDDF-4324E3C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FF4977-0388-F225-6A17-7A7BBF07D021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A97850-2208-0EDE-0515-385F28E20BF3}"/>
              </a:ext>
            </a:extLst>
          </p:cNvPr>
          <p:cNvSpPr/>
          <p:nvPr/>
        </p:nvSpPr>
        <p:spPr>
          <a:xfrm>
            <a:off x="8159759" y="3575073"/>
            <a:ext cx="1061733" cy="593970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5B7383-858C-9175-2979-817BE00B0723}"/>
              </a:ext>
            </a:extLst>
          </p:cNvPr>
          <p:cNvSpPr/>
          <p:nvPr/>
        </p:nvSpPr>
        <p:spPr>
          <a:xfrm>
            <a:off x="8219169" y="4799434"/>
            <a:ext cx="909333" cy="504135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CEA8A5-3406-F3C0-62F5-64BF73937D57}"/>
              </a:ext>
            </a:extLst>
          </p:cNvPr>
          <p:cNvSpPr/>
          <p:nvPr/>
        </p:nvSpPr>
        <p:spPr>
          <a:xfrm>
            <a:off x="8159759" y="2056802"/>
            <a:ext cx="1363949" cy="781819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64E344-6C44-4AD0-DDEF-E90CE0D2E8B8}"/>
              </a:ext>
            </a:extLst>
          </p:cNvPr>
          <p:cNvSpPr/>
          <p:nvPr/>
        </p:nvSpPr>
        <p:spPr>
          <a:xfrm>
            <a:off x="2317593" y="745495"/>
            <a:ext cx="887973" cy="584775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48D76-5466-934C-4AA3-C971C6D2B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597080-F109-D906-22AF-0452A051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E939-9545-20E7-F35C-20AC2DF2A008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F4F81-F7E9-3DAD-504E-069EF50A271F}"/>
              </a:ext>
            </a:extLst>
          </p:cNvPr>
          <p:cNvSpPr/>
          <p:nvPr/>
        </p:nvSpPr>
        <p:spPr>
          <a:xfrm>
            <a:off x="2829779" y="1244190"/>
            <a:ext cx="611931" cy="1860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EDCD4-1659-9815-10F8-B3B3F6C0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C982DB-36EB-D8F3-83A7-645BC929578D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80A4B6-FB4B-280F-95CB-10C203C8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BBBF64-55ED-E46B-AF51-66EB02FEF810}"/>
              </a:ext>
            </a:extLst>
          </p:cNvPr>
          <p:cNvSpPr/>
          <p:nvPr/>
        </p:nvSpPr>
        <p:spPr>
          <a:xfrm>
            <a:off x="4525818" y="1319300"/>
            <a:ext cx="886691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5FAF4-E4D8-811B-FEA1-C8778240C37A}"/>
              </a:ext>
            </a:extLst>
          </p:cNvPr>
          <p:cNvSpPr/>
          <p:nvPr/>
        </p:nvSpPr>
        <p:spPr>
          <a:xfrm>
            <a:off x="5412509" y="1328536"/>
            <a:ext cx="979055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C482EC-643F-40B5-895B-2C17915E1DA3}"/>
              </a:ext>
            </a:extLst>
          </p:cNvPr>
          <p:cNvSpPr/>
          <p:nvPr/>
        </p:nvSpPr>
        <p:spPr>
          <a:xfrm>
            <a:off x="6391564" y="1328536"/>
            <a:ext cx="2706254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1149-12B7-2BA5-EA96-8A4D0D01665A}"/>
              </a:ext>
            </a:extLst>
          </p:cNvPr>
          <p:cNvSpPr txBox="1"/>
          <p:nvPr/>
        </p:nvSpPr>
        <p:spPr>
          <a:xfrm rot="16200000">
            <a:off x="4174836" y="3491345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Interior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C676F-FDDE-5970-A7AD-CAF3EAE352C6}"/>
              </a:ext>
            </a:extLst>
          </p:cNvPr>
          <p:cNvSpPr txBox="1"/>
          <p:nvPr/>
        </p:nvSpPr>
        <p:spPr>
          <a:xfrm rot="16200000">
            <a:off x="5119084" y="362984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Laundry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1F99-08C1-630F-6A2A-C37955A4FD42}"/>
              </a:ext>
            </a:extLst>
          </p:cNvPr>
          <p:cNvSpPr txBox="1"/>
          <p:nvPr/>
        </p:nvSpPr>
        <p:spPr>
          <a:xfrm rot="16200000">
            <a:off x="6965936" y="3352844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preparation and  cleanup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3CBE9-AE57-5402-895C-69BBB2565C70}"/>
              </a:ext>
            </a:extLst>
          </p:cNvPr>
          <p:cNvSpPr txBox="1"/>
          <p:nvPr/>
        </p:nvSpPr>
        <p:spPr>
          <a:xfrm>
            <a:off x="9359873" y="929684"/>
            <a:ext cx="163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6598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DD07-5998-346E-30C2-A4501054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83418F-01BE-3764-5A53-A13A553D0D31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0DA5D8-A78A-3319-1427-0A6C0517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9" y="1705250"/>
            <a:ext cx="6369822" cy="12400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810518-7116-1676-C7A3-C81E891E394F}"/>
              </a:ext>
            </a:extLst>
          </p:cNvPr>
          <p:cNvSpPr txBox="1"/>
          <p:nvPr/>
        </p:nvSpPr>
        <p:spPr>
          <a:xfrm>
            <a:off x="477825" y="1120475"/>
            <a:ext cx="578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Unstacked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736B3-2F28-3F36-2CEB-972544BFE56B}"/>
              </a:ext>
            </a:extLst>
          </p:cNvPr>
          <p:cNvSpPr txBox="1"/>
          <p:nvPr/>
        </p:nvSpPr>
        <p:spPr>
          <a:xfrm>
            <a:off x="6847647" y="1120474"/>
            <a:ext cx="578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Stacked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5E9DE9-5C3E-E504-EC32-1F0FECA5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17" y="1710666"/>
            <a:ext cx="4463542" cy="50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34EDF-3DFD-9A4D-A11F-FAE12319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562985"/>
            <a:ext cx="11134842" cy="5412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089F7-4ACF-A347-02C4-18D2383B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7" y="6045633"/>
            <a:ext cx="5882415" cy="6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8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487F3-4D6B-B249-EF72-A8A494D3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444A1-5D52-2581-CD6E-8B9986DA40EA}"/>
              </a:ext>
            </a:extLst>
          </p:cNvPr>
          <p:cNvSpPr txBox="1"/>
          <p:nvPr/>
        </p:nvSpPr>
        <p:spPr>
          <a:xfrm>
            <a:off x="-83126" y="264941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27229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strategy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372" y="3429000"/>
            <a:ext cx="4387628" cy="137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0308" y="1163781"/>
            <a:ext cx="31146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88342" y="1632093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/>
              <a:t>Same unit/context → Stack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Stacked Column Names → New Column</a:t>
            </a:r>
            <a:endParaRPr sz="2400"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Row entries get replicated</a:t>
            </a:r>
            <a:endParaRPr dirty="0"/>
          </a:p>
          <a:p>
            <a:pPr marL="0" indent="0"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539AF-FF34-6715-ED70-5DA9049E882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876029" y="1633382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unit/context </a:t>
            </a:r>
            <a:r>
              <a:rPr lang="en-US" sz="2400" dirty="0"/>
              <a:t>→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Stack</a:t>
            </a:r>
            <a:endParaRPr dirty="0"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932" y="2232630"/>
            <a:ext cx="8515350" cy="37209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2E64E-9967-0BF4-3DCA-A40A3505ACD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881809" y="1608736"/>
            <a:ext cx="55261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Stacked Column Names </a:t>
            </a:r>
            <a:r>
              <a:rPr lang="en-US" sz="2400" dirty="0"/>
              <a:t>→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Column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809" y="2113685"/>
            <a:ext cx="8361085" cy="328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40F125-BDF4-E8BF-152A-B43D179D163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387337" y="80194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091757" y="1987846"/>
            <a:ext cx="6124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 What happens to a non-stacked column?</a:t>
            </a:r>
            <a:endParaRPr dirty="0"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06" y="3342652"/>
            <a:ext cx="4281994" cy="100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4023" y="2323662"/>
            <a:ext cx="3501427" cy="386758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1089275" y="2323662"/>
            <a:ext cx="4770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 A non-stacked column get replicated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34378-9DC4-7E5C-2BF8-8F25FF673CE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8BBD-6F42-4C7E-3B23-BEF20CEE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4D21B4-1265-D5CC-AAC9-27C74A44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1FA210-5679-ED27-D52B-A85BA2981A5A}"/>
              </a:ext>
            </a:extLst>
          </p:cNvPr>
          <p:cNvSpPr/>
          <p:nvPr/>
        </p:nvSpPr>
        <p:spPr>
          <a:xfrm>
            <a:off x="9379616" y="1669773"/>
            <a:ext cx="2119958" cy="3916018"/>
          </a:xfrm>
          <a:prstGeom prst="rect">
            <a:avLst/>
          </a:prstGeom>
          <a:solidFill>
            <a:srgbClr val="FFFF00">
              <a:alpha val="10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5D4EB-DE48-54CA-54F4-DFF5A0FBAF19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4893A-6528-1FDD-D5A4-C844A8D4F3AE}"/>
              </a:ext>
            </a:extLst>
          </p:cNvPr>
          <p:cNvSpPr txBox="1"/>
          <p:nvPr/>
        </p:nvSpPr>
        <p:spPr>
          <a:xfrm>
            <a:off x="9708434" y="2026559"/>
            <a:ext cx="128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codes into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9553E-E03A-6474-6A5C-6D5D4EAF73BF}"/>
              </a:ext>
            </a:extLst>
          </p:cNvPr>
          <p:cNvSpPr txBox="1"/>
          <p:nvPr/>
        </p:nvSpPr>
        <p:spPr>
          <a:xfrm>
            <a:off x="9500347" y="3635377"/>
            <a:ext cx="187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single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33453-AC0B-2FAB-1E48-1ED7B534C3B9}"/>
              </a:ext>
            </a:extLst>
          </p:cNvPr>
          <p:cNvSpPr txBox="1"/>
          <p:nvPr/>
        </p:nvSpPr>
        <p:spPr>
          <a:xfrm>
            <a:off x="9450627" y="4823160"/>
            <a:ext cx="187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single code</a:t>
            </a:r>
          </a:p>
        </p:txBody>
      </p:sp>
    </p:spTree>
    <p:extLst>
      <p:ext uri="{BB962C8B-B14F-4D97-AF65-F5344CB8AC3E}">
        <p14:creationId xmlns:p14="http://schemas.microsoft.com/office/powerpoint/2010/main" val="214708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EAE4-A3A8-7B6B-0CE9-9D81F1D4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23416-E104-3E2B-3A01-C21805F66E29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1D5F9-3B0C-26BB-1FCF-4EDE2AB7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8" y="1217184"/>
            <a:ext cx="4873266" cy="54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4844-6B71-0005-F8C4-2FB8652D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FF457-52ED-3E7C-CA70-9F9511A3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2" y="690198"/>
            <a:ext cx="5076986" cy="598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BAA55-126B-707D-BA0F-38F0B2D3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76" y="2664770"/>
            <a:ext cx="3477547" cy="20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6495E-2259-38D5-359B-BA1593D4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FECC0-4C68-AF28-FF00-1612935131E5}"/>
              </a:ext>
            </a:extLst>
          </p:cNvPr>
          <p:cNvSpPr txBox="1"/>
          <p:nvPr/>
        </p:nvSpPr>
        <p:spPr>
          <a:xfrm>
            <a:off x="-83126" y="231148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898101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1796506" y="109087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 dirty="0">
                <a:solidFill>
                  <a:srgbClr val="FF0000"/>
                </a:solidFill>
              </a:rPr>
              <a:t>Example </a:t>
            </a:r>
            <a:r>
              <a:rPr lang="en-US" dirty="0"/>
              <a:t>Left Join on DeptID</a:t>
            </a:r>
            <a:endParaRPr dirty="0"/>
          </a:p>
        </p:txBody>
      </p:sp>
      <p:graphicFrame>
        <p:nvGraphicFramePr>
          <p:cNvPr id="254" name="Google Shape;254;p27"/>
          <p:cNvGraphicFramePr/>
          <p:nvPr>
            <p:extLst>
              <p:ext uri="{D42A27DB-BD31-4B8C-83A1-F6EECF244321}">
                <p14:modId xmlns:p14="http://schemas.microsoft.com/office/powerpoint/2010/main" val="2890708919"/>
              </p:ext>
            </p:extLst>
          </p:nvPr>
        </p:nvGraphicFramePr>
        <p:xfrm>
          <a:off x="2038834" y="2804007"/>
          <a:ext cx="262127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LastName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5" name="Google Shape;255;p27"/>
          <p:cNvGraphicFramePr/>
          <p:nvPr>
            <p:extLst>
              <p:ext uri="{D42A27DB-BD31-4B8C-83A1-F6EECF244321}">
                <p14:modId xmlns:p14="http://schemas.microsoft.com/office/powerpoint/2010/main" val="1981239848"/>
              </p:ext>
            </p:extLst>
          </p:nvPr>
        </p:nvGraphicFramePr>
        <p:xfrm>
          <a:off x="4921444" y="2821453"/>
          <a:ext cx="2594478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DeptName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Clerical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7"/>
          <p:cNvSpPr txBox="1"/>
          <p:nvPr/>
        </p:nvSpPr>
        <p:spPr>
          <a:xfrm>
            <a:off x="2508794" y="2383240"/>
            <a:ext cx="168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Table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5260757" y="2383240"/>
            <a:ext cx="1907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Table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8238935" y="3042753"/>
            <a:ext cx="1554480" cy="155448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 dirty="0"/>
          </a:p>
        </p:txBody>
      </p:sp>
      <p:sp>
        <p:nvSpPr>
          <p:cNvPr id="259" name="Google Shape;259;p27"/>
          <p:cNvSpPr/>
          <p:nvPr/>
        </p:nvSpPr>
        <p:spPr>
          <a:xfrm>
            <a:off x="9487072" y="3042753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8827224" y="2383240"/>
            <a:ext cx="15728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7E768-9689-DED2-093D-4EDC518B3FB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AC95F-4DB3-9611-D7AF-EB375DDB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2" y="1753250"/>
            <a:ext cx="4849144" cy="3882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88329-685D-59C0-A5F6-19A18317243F}"/>
              </a:ext>
            </a:extLst>
          </p:cNvPr>
          <p:cNvSpPr txBox="1"/>
          <p:nvPr/>
        </p:nvSpPr>
        <p:spPr>
          <a:xfrm>
            <a:off x="0" y="929770"/>
            <a:ext cx="6567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Gender Divide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78367-6591-F505-B557-8A9ACAC0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1753250"/>
            <a:ext cx="5166033" cy="4057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476FB-177C-C665-2FAE-638CD5004387}"/>
              </a:ext>
            </a:extLst>
          </p:cNvPr>
          <p:cNvSpPr txBox="1"/>
          <p:nvPr/>
        </p:nvSpPr>
        <p:spPr>
          <a:xfrm>
            <a:off x="5624946" y="929769"/>
            <a:ext cx="6567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</p:spTree>
    <p:extLst>
      <p:ext uri="{BB962C8B-B14F-4D97-AF65-F5344CB8AC3E}">
        <p14:creationId xmlns:p14="http://schemas.microsoft.com/office/powerpoint/2010/main" val="1694698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9E8E1-82F5-411C-16A3-02AF189A9444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  <p:graphicFrame>
        <p:nvGraphicFramePr>
          <p:cNvPr id="267" name="Google Shape;267;p28"/>
          <p:cNvGraphicFramePr/>
          <p:nvPr>
            <p:extLst>
              <p:ext uri="{D42A27DB-BD31-4B8C-83A1-F6EECF244321}">
                <p14:modId xmlns:p14="http://schemas.microsoft.com/office/powerpoint/2010/main" val="4245329182"/>
              </p:ext>
            </p:extLst>
          </p:nvPr>
        </p:nvGraphicFramePr>
        <p:xfrm>
          <a:off x="2341702" y="1094846"/>
          <a:ext cx="262127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LastName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Heisenberg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Smith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8" name="Google Shape;268;p28"/>
          <p:cNvGraphicFramePr/>
          <p:nvPr>
            <p:extLst>
              <p:ext uri="{D42A27DB-BD31-4B8C-83A1-F6EECF244321}">
                <p14:modId xmlns:p14="http://schemas.microsoft.com/office/powerpoint/2010/main" val="1652159008"/>
              </p:ext>
            </p:extLst>
          </p:nvPr>
        </p:nvGraphicFramePr>
        <p:xfrm>
          <a:off x="5349044" y="1094846"/>
          <a:ext cx="2456809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DeptName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Clerical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9" name="Google Shape;269;p28"/>
          <p:cNvSpPr txBox="1"/>
          <p:nvPr/>
        </p:nvSpPr>
        <p:spPr>
          <a:xfrm>
            <a:off x="2815967" y="732184"/>
            <a:ext cx="168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Table</a:t>
            </a:r>
            <a:endParaRPr dirty="0"/>
          </a:p>
        </p:txBody>
      </p:sp>
      <p:sp>
        <p:nvSpPr>
          <p:cNvPr id="270" name="Google Shape;270;p28"/>
          <p:cNvSpPr txBox="1"/>
          <p:nvPr/>
        </p:nvSpPr>
        <p:spPr>
          <a:xfrm>
            <a:off x="5567930" y="732184"/>
            <a:ext cx="1907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Table</a:t>
            </a:r>
            <a:endParaRPr dirty="0"/>
          </a:p>
        </p:txBody>
      </p:sp>
      <p:sp>
        <p:nvSpPr>
          <p:cNvPr id="271" name="Google Shape;271;p28"/>
          <p:cNvSpPr/>
          <p:nvPr/>
        </p:nvSpPr>
        <p:spPr>
          <a:xfrm>
            <a:off x="8735109" y="1584138"/>
            <a:ext cx="1554480" cy="155448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 dirty="0"/>
          </a:p>
        </p:txBody>
      </p:sp>
      <p:sp>
        <p:nvSpPr>
          <p:cNvPr id="272" name="Google Shape;272;p28"/>
          <p:cNvSpPr/>
          <p:nvPr/>
        </p:nvSpPr>
        <p:spPr>
          <a:xfrm>
            <a:off x="9983246" y="1584138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9323398" y="924625"/>
            <a:ext cx="15728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3447262" y="6107275"/>
            <a:ext cx="5271454" cy="36933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 rows from left; matching rows from right</a:t>
            </a:r>
            <a:endParaRPr dirty="0"/>
          </a:p>
        </p:txBody>
      </p:sp>
      <p:graphicFrame>
        <p:nvGraphicFramePr>
          <p:cNvPr id="275" name="Google Shape;275;p28"/>
          <p:cNvGraphicFramePr/>
          <p:nvPr>
            <p:extLst>
              <p:ext uri="{D42A27DB-BD31-4B8C-83A1-F6EECF244321}">
                <p14:modId xmlns:p14="http://schemas.microsoft.com/office/powerpoint/2010/main" val="2410215940"/>
              </p:ext>
            </p:extLst>
          </p:nvPr>
        </p:nvGraphicFramePr>
        <p:xfrm>
          <a:off x="913675" y="3731763"/>
          <a:ext cx="10549054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Employee.LastName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Employee.DeptID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Department.DeptID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Department.DeptName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Clerical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" name="Google Shape;276;p28"/>
          <p:cNvSpPr/>
          <p:nvPr/>
        </p:nvSpPr>
        <p:spPr>
          <a:xfrm>
            <a:off x="3331308" y="4077465"/>
            <a:ext cx="5202366" cy="1858537"/>
          </a:xfrm>
          <a:prstGeom prst="rect">
            <a:avLst/>
          </a:prstGeom>
          <a:solidFill>
            <a:srgbClr val="FF9999">
              <a:alpha val="30196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B62F4-D505-9A37-FE02-818FF26F8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EC96EB-FBBB-B4B8-EF0B-6A3B9749DD9C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 |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4A5198-145C-6A17-DB2D-651734CC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47" y="1054644"/>
            <a:ext cx="7156179" cy="53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49C61-1E10-4EFA-EEEE-DD7E359D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6" y="996493"/>
            <a:ext cx="3972040" cy="2334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9E5AF-37BA-7BF3-10D8-6588749E64B6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 | JOIN | FILTER | 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62403-6EB3-9388-3D9E-D0498CD2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35" y="3849650"/>
            <a:ext cx="3766822" cy="1230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75BB9B-EE89-88FA-9363-C1D095C8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76" y="5711628"/>
            <a:ext cx="3498633" cy="988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5AAFC-F453-C2E1-47B5-EB7F72CA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88" y="1017414"/>
            <a:ext cx="5818112" cy="432065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CF30371-64AE-9562-02C2-0147F9ADA351}"/>
              </a:ext>
            </a:extLst>
          </p:cNvPr>
          <p:cNvSpPr/>
          <p:nvPr/>
        </p:nvSpPr>
        <p:spPr>
          <a:xfrm>
            <a:off x="6383384" y="2059259"/>
            <a:ext cx="926676" cy="7434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E729E1-F5D2-9F87-2AA8-B135CF52FCED}"/>
              </a:ext>
            </a:extLst>
          </p:cNvPr>
          <p:cNvSpPr/>
          <p:nvPr/>
        </p:nvSpPr>
        <p:spPr>
          <a:xfrm rot="5400000">
            <a:off x="9275035" y="3385571"/>
            <a:ext cx="240048" cy="449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481748-218E-6620-19CD-B27644DDB870}"/>
              </a:ext>
            </a:extLst>
          </p:cNvPr>
          <p:cNvSpPr/>
          <p:nvPr/>
        </p:nvSpPr>
        <p:spPr>
          <a:xfrm rot="5400000">
            <a:off x="9275034" y="5171512"/>
            <a:ext cx="240048" cy="449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F73E5-29EB-4BBB-0374-6FE1E09CE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09920-F0D1-5357-411C-4AEC41DC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1" y="918978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35CAA-CEEE-AD20-B697-7EB2A7A1AE31}"/>
              </a:ext>
            </a:extLst>
          </p:cNvPr>
          <p:cNvSpPr txBox="1"/>
          <p:nvPr/>
        </p:nvSpPr>
        <p:spPr>
          <a:xfrm>
            <a:off x="2" y="344142"/>
            <a:ext cx="695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A1F354-7B28-570F-733B-9AA27F066562}"/>
              </a:ext>
            </a:extLst>
          </p:cNvPr>
          <p:cNvSpPr/>
          <p:nvPr/>
        </p:nvSpPr>
        <p:spPr>
          <a:xfrm>
            <a:off x="6033488" y="2202012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4DBFA-23C6-877A-865B-6345830F5AC3}"/>
              </a:ext>
            </a:extLst>
          </p:cNvPr>
          <p:cNvSpPr/>
          <p:nvPr/>
        </p:nvSpPr>
        <p:spPr>
          <a:xfrm>
            <a:off x="6028873" y="3721392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B195DC-BA65-8486-DD51-BAA7961D2238}"/>
              </a:ext>
            </a:extLst>
          </p:cNvPr>
          <p:cNvSpPr/>
          <p:nvPr/>
        </p:nvSpPr>
        <p:spPr>
          <a:xfrm>
            <a:off x="6042726" y="4954446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ACED-6562-EF4C-9DBB-8E47683F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53" y="2521167"/>
            <a:ext cx="4246946" cy="12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8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36581-2360-4DF8-3426-74CAE124D4A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2D65E-9807-6B8E-7139-6F8E3A06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95" y="1968459"/>
            <a:ext cx="8620332" cy="3830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A2D60-30FF-DA39-71EC-B61EA2B99A68}"/>
              </a:ext>
            </a:extLst>
          </p:cNvPr>
          <p:cNvSpPr txBox="1"/>
          <p:nvPr/>
        </p:nvSpPr>
        <p:spPr>
          <a:xfrm>
            <a:off x="357807" y="924120"/>
            <a:ext cx="438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#1: UNION</a:t>
            </a:r>
          </a:p>
        </p:txBody>
      </p:sp>
    </p:spTree>
    <p:extLst>
      <p:ext uri="{BB962C8B-B14F-4D97-AF65-F5344CB8AC3E}">
        <p14:creationId xmlns:p14="http://schemas.microsoft.com/office/powerpoint/2010/main" val="2135191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FE7AF-EFAB-4A29-B02D-F7B19A97F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8326A-A871-85B0-F487-906468C479FC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F281A-A070-C7CB-B8C4-EC1AAD616812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#2: RECODE SEX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1682D-E3A1-5DC4-FC81-FDDF8EC2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62" y="1968459"/>
            <a:ext cx="6057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42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7460C-470E-EF43-0686-B7EEDCAC0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8A68A-CB01-41A6-4B77-909AEC6BFDA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8513E-D085-FC2C-1939-7BE8FEDA6148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#3: MUTATE -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FFF3D-ED4F-A5AE-9431-3AF6B8F4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2" y="1968459"/>
            <a:ext cx="8620332" cy="383044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458C2D91-C1AF-71A9-2DD0-0444C6AD95D8}"/>
              </a:ext>
            </a:extLst>
          </p:cNvPr>
          <p:cNvSpPr/>
          <p:nvPr/>
        </p:nvSpPr>
        <p:spPr>
          <a:xfrm rot="21184243">
            <a:off x="2397513" y="2209139"/>
            <a:ext cx="758283" cy="369248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E112A-C8D6-F9B4-D311-8ABAC080D167}"/>
              </a:ext>
            </a:extLst>
          </p:cNvPr>
          <p:cNvSpPr txBox="1"/>
          <p:nvPr/>
        </p:nvSpPr>
        <p:spPr>
          <a:xfrm>
            <a:off x="357806" y="3348610"/>
            <a:ext cx="1962614" cy="156966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Create YEAR via SPLIT</a:t>
            </a:r>
          </a:p>
        </p:txBody>
      </p:sp>
    </p:spTree>
    <p:extLst>
      <p:ext uri="{BB962C8B-B14F-4D97-AF65-F5344CB8AC3E}">
        <p14:creationId xmlns:p14="http://schemas.microsoft.com/office/powerpoint/2010/main" val="900179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4EF55-272C-B56F-58E3-894F152E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76688-3219-2A03-C050-D8F4260852A0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844C9-169C-F929-D3D4-762A12683872}"/>
              </a:ext>
            </a:extLst>
          </p:cNvPr>
          <p:cNvSpPr txBox="1"/>
          <p:nvPr/>
        </p:nvSpPr>
        <p:spPr>
          <a:xfrm>
            <a:off x="357806" y="924120"/>
            <a:ext cx="1023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#4: SELECT – Remove CODES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5ABBF-95C6-73FD-B009-637E6039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18" y="2160534"/>
            <a:ext cx="8648700" cy="324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891A6-FD5E-E61C-BFA2-90D202A2E11F}"/>
              </a:ext>
            </a:extLst>
          </p:cNvPr>
          <p:cNvSpPr txBox="1"/>
          <p:nvPr/>
        </p:nvSpPr>
        <p:spPr>
          <a:xfrm>
            <a:off x="8896350" y="3784546"/>
            <a:ext cx="2728383" cy="156966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Remove unnecessary CODES</a:t>
            </a:r>
          </a:p>
        </p:txBody>
      </p:sp>
    </p:spTree>
    <p:extLst>
      <p:ext uri="{BB962C8B-B14F-4D97-AF65-F5344CB8AC3E}">
        <p14:creationId xmlns:p14="http://schemas.microsoft.com/office/powerpoint/2010/main" val="3670800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EA176-36BF-970B-EFC1-7E66DF39A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E4756-DEE5-4EAB-3837-92F26C9D763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5542F-72B0-9C7D-31D6-81DC7F5F22C5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#5: STACK (PIVOT)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E9B5D-6DF1-C76F-FC9A-1AA17E1F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2" y="3429000"/>
            <a:ext cx="5496342" cy="1069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55F87C-60C7-06A7-4546-BA0E4A2B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12" y="1680848"/>
            <a:ext cx="4463542" cy="50086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1F9F471-B0F1-A081-8EE7-4336A5F61038}"/>
              </a:ext>
            </a:extLst>
          </p:cNvPr>
          <p:cNvSpPr/>
          <p:nvPr/>
        </p:nvSpPr>
        <p:spPr>
          <a:xfrm>
            <a:off x="6242855" y="3592279"/>
            <a:ext cx="926676" cy="7434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9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DE51E-D51D-7729-0978-5A71B1FC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97524-60BA-857C-DFCA-C6D3AC9C839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AE0A7-D306-5E6C-9886-0280539D0060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#6: JOIN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9499E3C-4B85-CF33-67AE-6CAADC013AEE}"/>
              </a:ext>
            </a:extLst>
          </p:cNvPr>
          <p:cNvSpPr/>
          <p:nvPr/>
        </p:nvSpPr>
        <p:spPr>
          <a:xfrm rot="10800000">
            <a:off x="7415672" y="3628979"/>
            <a:ext cx="926676" cy="7434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DA9AC-C482-24C4-6D84-A64DDEAB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0" y="1669775"/>
            <a:ext cx="4203337" cy="4952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06028B-5544-BC24-ECEB-E8716F0E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61" y="2932771"/>
            <a:ext cx="3104066" cy="1797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7A583-C7CE-E9EF-E0C1-EEB0FF32BBD7}"/>
              </a:ext>
            </a:extLst>
          </p:cNvPr>
          <p:cNvCxnSpPr>
            <a:cxnSpLocks/>
          </p:cNvCxnSpPr>
          <p:nvPr/>
        </p:nvCxnSpPr>
        <p:spPr>
          <a:xfrm>
            <a:off x="5815876" y="2345635"/>
            <a:ext cx="2443541" cy="1083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9F1B0-9020-5C87-D81F-4B019DF2485F}"/>
              </a:ext>
            </a:extLst>
          </p:cNvPr>
          <p:cNvCxnSpPr>
            <a:cxnSpLocks/>
          </p:cNvCxnSpPr>
          <p:nvPr/>
        </p:nvCxnSpPr>
        <p:spPr>
          <a:xfrm flipV="1">
            <a:off x="5896875" y="4730671"/>
            <a:ext cx="2445473" cy="1660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6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A10AF-3BB6-6E3E-034E-E8BCE956F4F2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EE13A-47E9-B3C3-916A-FC79EF7B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147916"/>
            <a:ext cx="10582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D0ED7-6E6F-D809-0309-FA9E3D701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B92C9-0716-0ED8-2284-B3059BE50BF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DFD35-A681-9A65-1713-2FA83BC78F84}"/>
              </a:ext>
            </a:extLst>
          </p:cNvPr>
          <p:cNvSpPr txBox="1"/>
          <p:nvPr/>
        </p:nvSpPr>
        <p:spPr>
          <a:xfrm>
            <a:off x="357806" y="924120"/>
            <a:ext cx="94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#7: AGGREGATION – Total per person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0EB83-472B-A946-2884-F4E2E60B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55" y="2587546"/>
            <a:ext cx="4207645" cy="2472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5FB47-0502-DA5E-8BBF-2B1F600B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1822483"/>
            <a:ext cx="5818112" cy="432065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97BACE-5FCB-1F5D-A4C4-204CF1079E01}"/>
              </a:ext>
            </a:extLst>
          </p:cNvPr>
          <p:cNvSpPr/>
          <p:nvPr/>
        </p:nvSpPr>
        <p:spPr>
          <a:xfrm>
            <a:off x="6698973" y="3690421"/>
            <a:ext cx="603825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7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6A8F-A16B-2B2D-94FB-EDF3427C9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067B3-6E93-D755-4648-4A040D832236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F4A12-D981-0A20-4883-1D3701781B95}"/>
              </a:ext>
            </a:extLst>
          </p:cNvPr>
          <p:cNvSpPr txBox="1"/>
          <p:nvPr/>
        </p:nvSpPr>
        <p:spPr>
          <a:xfrm>
            <a:off x="357806" y="924120"/>
            <a:ext cx="94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#8: FILTER – Males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2A6D5-F482-7C04-91EB-3E54DD2D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3" y="2253727"/>
            <a:ext cx="5517401" cy="324261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1268F09-0BB8-BC7A-1401-160087213A10}"/>
              </a:ext>
            </a:extLst>
          </p:cNvPr>
          <p:cNvSpPr/>
          <p:nvPr/>
        </p:nvSpPr>
        <p:spPr>
          <a:xfrm>
            <a:off x="6265912" y="3799750"/>
            <a:ext cx="603825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FC1F3-9F35-86F3-0CEA-53932F5A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86" y="3161039"/>
            <a:ext cx="4842517" cy="15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00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395A-FE27-3E7E-CA1B-5EDD0778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537DA-C579-031A-860C-AA31FB753249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39C4B-E1D6-A11D-614C-7E182B6D5F5E}"/>
              </a:ext>
            </a:extLst>
          </p:cNvPr>
          <p:cNvSpPr txBox="1"/>
          <p:nvPr/>
        </p:nvSpPr>
        <p:spPr>
          <a:xfrm>
            <a:off x="357805" y="924120"/>
            <a:ext cx="1051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#9: AGGREGATION – AVG per activity * year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B9356B-9C7F-A7A1-BDD3-BB588A313CE8}"/>
              </a:ext>
            </a:extLst>
          </p:cNvPr>
          <p:cNvSpPr/>
          <p:nvPr/>
        </p:nvSpPr>
        <p:spPr>
          <a:xfrm>
            <a:off x="6459110" y="3684897"/>
            <a:ext cx="603825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C3B3D-20E2-9055-1A31-A8825CAB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5" y="2873937"/>
            <a:ext cx="5666835" cy="1851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F059B-E263-7149-D9B1-F7E9260C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45" y="3410753"/>
            <a:ext cx="4009289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FBCE6-2C4A-ADAC-3F45-B895844F8847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5BD89-6381-5467-E54A-B4C092A7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34" y="1221005"/>
            <a:ext cx="106394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5FCA00-5B08-261E-7E5A-582610CCFB5F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1E7543-A92F-48F5-CCAE-442F45A5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2" y="1111260"/>
            <a:ext cx="10634511" cy="4906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3EDC0-263E-60A7-9C51-3FFE24D6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82" y="4246536"/>
            <a:ext cx="6155246" cy="25083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961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E370-803F-209C-2948-B48D613A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A79889-8D72-7F06-4023-DE2473A392C8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B214A-960D-9785-A73A-F306CFFD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345329"/>
            <a:ext cx="9953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5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7872-2AA9-EA67-7CD8-052E78B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1F7D31-453C-AF6E-BD42-5CA4CC08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22" y="3174545"/>
            <a:ext cx="7938733" cy="3662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84DC2F-8E7D-69CD-F081-40EC4A08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4" y="1197412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1315A-A2BD-5BEE-82C8-4C66480D7C86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782911-3BED-DA39-E455-62A7CC2D1A8A}"/>
              </a:ext>
            </a:extLst>
          </p:cNvPr>
          <p:cNvSpPr/>
          <p:nvPr/>
        </p:nvSpPr>
        <p:spPr>
          <a:xfrm>
            <a:off x="2563415" y="3453275"/>
            <a:ext cx="540986" cy="5070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6D456-8FA3-8E99-36E8-94EF128CBEC0}"/>
              </a:ext>
            </a:extLst>
          </p:cNvPr>
          <p:cNvSpPr/>
          <p:nvPr/>
        </p:nvSpPr>
        <p:spPr>
          <a:xfrm>
            <a:off x="6568503" y="1503760"/>
            <a:ext cx="466032" cy="3989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C038E6-2447-D92B-FB46-5DB821DCF16A}"/>
              </a:ext>
            </a:extLst>
          </p:cNvPr>
          <p:cNvSpPr/>
          <p:nvPr/>
        </p:nvSpPr>
        <p:spPr>
          <a:xfrm>
            <a:off x="5555226" y="2078181"/>
            <a:ext cx="707922" cy="3816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5D3CF-1E9B-F9FD-F283-0761D4443BC2}"/>
              </a:ext>
            </a:extLst>
          </p:cNvPr>
          <p:cNvSpPr/>
          <p:nvPr/>
        </p:nvSpPr>
        <p:spPr>
          <a:xfrm>
            <a:off x="2451895" y="4670305"/>
            <a:ext cx="707922" cy="5070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E1CA-56BC-639F-41AA-FD0FB7D5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1940A8-127E-C714-BAB1-D0571AB5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3DCAA-B60B-726A-8BDB-7945C7C4C37F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</p:spTree>
    <p:extLst>
      <p:ext uri="{BB962C8B-B14F-4D97-AF65-F5344CB8AC3E}">
        <p14:creationId xmlns:p14="http://schemas.microsoft.com/office/powerpoint/2010/main" val="263428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501</Words>
  <Application>Microsoft Office PowerPoint</Application>
  <PresentationFormat>Widescreen</PresentationFormat>
  <Paragraphs>184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Office Theme</vt:lpstr>
      <vt:lpstr>Session #2 Time Use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Stacking Auto Sales</vt:lpstr>
      <vt:lpstr>Example – Stacking Auto Sales</vt:lpstr>
      <vt:lpstr>Example – Stacking Auto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Stacking strategy</vt:lpstr>
      <vt:lpstr>Stacking in action</vt:lpstr>
      <vt:lpstr>Stacking in action</vt:lpstr>
      <vt:lpstr>Stacking in action</vt:lpstr>
      <vt:lpstr>PowerPoint Presentation</vt:lpstr>
      <vt:lpstr>PowerPoint Presentation</vt:lpstr>
      <vt:lpstr>PowerPoint Presentation</vt:lpstr>
      <vt:lpstr>PowerPoint Presentation</vt:lpstr>
      <vt:lpstr>Example Left Join on DeptID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Malone, Christopher J</dc:creator>
  <cp:lastModifiedBy>Malone, Christopher J</cp:lastModifiedBy>
  <cp:revision>15</cp:revision>
  <dcterms:created xsi:type="dcterms:W3CDTF">2025-07-16T01:47:32Z</dcterms:created>
  <dcterms:modified xsi:type="dcterms:W3CDTF">2025-07-16T16:49:23Z</dcterms:modified>
</cp:coreProperties>
</file>