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302" r:id="rId2"/>
    <p:sldId id="531" r:id="rId3"/>
    <p:sldId id="256" r:id="rId4"/>
    <p:sldId id="262" r:id="rId5"/>
    <p:sldId id="263" r:id="rId6"/>
    <p:sldId id="258" r:id="rId7"/>
    <p:sldId id="291" r:id="rId8"/>
    <p:sldId id="257" r:id="rId9"/>
    <p:sldId id="259" r:id="rId10"/>
    <p:sldId id="260" r:id="rId11"/>
    <p:sldId id="261" r:id="rId12"/>
    <p:sldId id="273" r:id="rId13"/>
    <p:sldId id="266" r:id="rId14"/>
    <p:sldId id="272" r:id="rId15"/>
    <p:sldId id="268" r:id="rId16"/>
    <p:sldId id="269" r:id="rId17"/>
    <p:sldId id="270" r:id="rId18"/>
    <p:sldId id="265" r:id="rId19"/>
    <p:sldId id="292" r:id="rId20"/>
    <p:sldId id="264" r:id="rId21"/>
    <p:sldId id="279" r:id="rId22"/>
    <p:sldId id="278" r:id="rId23"/>
    <p:sldId id="274" r:id="rId24"/>
    <p:sldId id="267" r:id="rId25"/>
    <p:sldId id="275" r:id="rId26"/>
    <p:sldId id="277" r:id="rId27"/>
    <p:sldId id="284" r:id="rId28"/>
    <p:sldId id="283" r:id="rId29"/>
    <p:sldId id="281" r:id="rId30"/>
    <p:sldId id="290" r:id="rId31"/>
    <p:sldId id="285" r:id="rId32"/>
    <p:sldId id="286" r:id="rId33"/>
    <p:sldId id="282" r:id="rId34"/>
    <p:sldId id="288" r:id="rId35"/>
    <p:sldId id="289" r:id="rId36"/>
    <p:sldId id="293" r:id="rId37"/>
    <p:sldId id="294" r:id="rId38"/>
    <p:sldId id="300" r:id="rId39"/>
    <p:sldId id="301" r:id="rId40"/>
    <p:sldId id="295" r:id="rId41"/>
    <p:sldId id="296" r:id="rId42"/>
    <p:sldId id="297" r:id="rId43"/>
    <p:sldId id="298" r:id="rId44"/>
    <p:sldId id="29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2BA4C7-C1B9-4047-B60E-90DCB2E7A6DB}" v="1" dt="2025-07-17T05:02:42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94660"/>
  </p:normalViewPr>
  <p:slideViewPr>
    <p:cSldViewPr snapToGrid="0">
      <p:cViewPr varScale="1">
        <p:scale>
          <a:sx n="58" d="100"/>
          <a:sy n="58" d="100"/>
        </p:scale>
        <p:origin x="81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one, Christopher J" userId="69e81cbf-41c9-4f8b-a933-300291a86c21" providerId="ADAL" clId="{1D2BA4C7-C1B9-4047-B60E-90DCB2E7A6DB}"/>
    <pc:docChg chg="addSld modSld">
      <pc:chgData name="Malone, Christopher J" userId="69e81cbf-41c9-4f8b-a933-300291a86c21" providerId="ADAL" clId="{1D2BA4C7-C1B9-4047-B60E-90DCB2E7A6DB}" dt="2025-07-17T05:02:42.042" v="0"/>
      <pc:docMkLst>
        <pc:docMk/>
      </pc:docMkLst>
      <pc:sldChg chg="add">
        <pc:chgData name="Malone, Christopher J" userId="69e81cbf-41c9-4f8b-a933-300291a86c21" providerId="ADAL" clId="{1D2BA4C7-C1B9-4047-B60E-90DCB2E7A6DB}" dt="2025-07-17T05:02:42.042" v="0"/>
        <pc:sldMkLst>
          <pc:docMk/>
          <pc:sldMk cId="4265786045" sldId="302"/>
        </pc:sldMkLst>
      </pc:sldChg>
      <pc:sldChg chg="add">
        <pc:chgData name="Malone, Christopher J" userId="69e81cbf-41c9-4f8b-a933-300291a86c21" providerId="ADAL" clId="{1D2BA4C7-C1B9-4047-B60E-90DCB2E7A6DB}" dt="2025-07-17T05:02:42.042" v="0"/>
        <pc:sldMkLst>
          <pc:docMk/>
          <pc:sldMk cId="2846545683" sldId="5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0F0035-1A65-4253-93F4-1FF43CEEA51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EDAB1-A585-4E86-B3B5-16D265B9D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99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E9EB66-32E9-496F-8812-FCB09C43DA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339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EBD4-3366-B228-7F71-1754AA417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98AE1-52DE-2517-15C2-1AE2CC6A6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3F36A-43AF-9F82-F794-1E6F2258D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88C66-AB9C-12C7-5B23-EB47C2488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E0459-92F0-6D80-9154-5DF704056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397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9F612-2E48-EF5E-0677-180FE708D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E4C389-94CE-DC32-FC17-CB246DF6C4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A8D5A-8D2F-EF86-73A7-FC4C70095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D5FEA-1699-FCD5-FDA6-513D6F17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A768A-F758-899D-C0B8-F8EB120F8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18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F48B97-CD47-0C75-D367-E62233BDC1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52993A-736F-B22B-9D87-C25BF1E6E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A3DD5-1821-D1CD-8B53-2842055B8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D7A20-617A-F63F-2834-45C76893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4F856-E01D-8E13-762A-7857C137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135DD-76E6-5636-9383-C806BE5A4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D6CCA-219D-68CC-D98A-2CDF8EB46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B6EA8-3114-D8A0-ACD4-75115355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65FB1-0455-B70B-5D92-C73775CD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86199-8D00-9D3D-F05D-2F00D3FF2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516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64B3A-B313-8EBF-B13B-F349A4D89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951DF-EDB3-AD44-AEBB-ADBAB7821E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C90FA-85B2-D1AB-2466-A98EF148A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681AD7-D601-9C00-3993-A7AF8BC26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EF02D-AA94-BEBA-7E49-9DCFE08CE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31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2C4A-51BA-797E-E673-27588E51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0B08E-A3D1-23EB-44E0-EDB36A24A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4555F2-7F6C-D700-9D01-0258C0535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C85B9E-EE8B-D184-6380-31274041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72026-BA99-54C5-5217-C93BED7E5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65E36-BCE8-5359-40D5-35C33822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9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1F26-CC39-2DB4-E10B-209D70AED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5DBF2-1B70-C325-6CCC-A7BAA78797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D92DCF-E483-7B70-38A2-FCD82DE647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C599F-6D5A-A13C-E66E-918C4A7F3E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99FC33-71B6-EC6D-679C-FC2E5F905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301E02-663A-CD7C-DE2E-EE58C0A9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523E20-979B-B0E1-52BE-EFF1CD00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B20A00-7294-6FA3-BCA1-32F9559B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32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9562-D9C9-3D31-3F39-D301F5BDE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A7B3F-0DB0-F952-B607-351310BDE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B32C31-8229-F4EC-A618-3FC891B41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B7304-1A20-2C93-FA67-2560FF5A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819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763273-C632-5483-6FD3-514881068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9A52CC-4EDF-01E5-CD68-8B30BCA49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24B5B3-6D20-90F2-5B39-487CD71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5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CE70-9961-472D-68B7-42472B27C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4F358-0C1F-0F23-B448-3D874A0D3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F9E4B-525C-8A5C-4665-FCE72EDFE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A2AD3-8A47-FB73-2C88-29EE98313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33773-2DB5-733F-1C78-E035108E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9E2A14-7577-B003-A92B-DCFFFC661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540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3599-3B81-A5A0-330D-C3EBB9B8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31B9B2-C651-72DE-A8B2-7A1AF00DD6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0A989-5D03-629C-5BDA-ED1AAB99F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76402-F6BE-6CF2-2976-CDCEA147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853B7-6FB4-4A66-9473-C4C66287204C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8ED66-3138-023C-CFC3-E0A21B66E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B449E-F55E-48A8-0D1D-E9E739B62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7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ECDE4-82A5-F9F5-09E0-FAA142E9F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AF5A2-4D25-2210-BC96-A78D7AF60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08A07F-A74A-3456-4DFF-87A64DAC1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E853B7-6FB4-4A66-9473-C4C66287204C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220B74-A676-7718-93C0-2E8C0EB6D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7C102-1C1F-1750-BD68-1126ECC30E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CE7F2-2199-469E-B6FD-07AD1E5CFE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4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shorturl.at/5Nodo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s.gov/tus/" TargetMode="External"/><Relationship Id="rId2" Type="http://schemas.openxmlformats.org/officeDocument/2006/relationships/hyperlink" Target="https://www.nbcnews.com/data-graphics/men-do-housework-women-still-do-more-rcna216748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6963-F45C-B648-84C8-3F8E1D39F0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077" y="353386"/>
            <a:ext cx="10797844" cy="1741198"/>
          </a:xfrm>
        </p:spPr>
        <p:txBody>
          <a:bodyPr>
            <a:noAutofit/>
          </a:bodyPr>
          <a:lstStyle/>
          <a:p>
            <a:r>
              <a:rPr lang="en-US" sz="5400" b="1" dirty="0"/>
              <a:t>Less is more: Writing code in an introductory data science course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2964C1-A886-46BC-83DD-E0932707D3A0}"/>
              </a:ext>
            </a:extLst>
          </p:cNvPr>
          <p:cNvSpPr txBox="1"/>
          <p:nvPr/>
        </p:nvSpPr>
        <p:spPr>
          <a:xfrm>
            <a:off x="4747265" y="5542286"/>
            <a:ext cx="26974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Winona State University</a:t>
            </a:r>
          </a:p>
          <a:p>
            <a:pPr algn="ctr"/>
            <a:r>
              <a:rPr lang="en-US" sz="2000" dirty="0"/>
              <a:t>Winona, MN. USA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AC12D1-CB0E-B503-C5F6-8C77DC8EE11C}"/>
              </a:ext>
            </a:extLst>
          </p:cNvPr>
          <p:cNvSpPr txBox="1"/>
          <p:nvPr/>
        </p:nvSpPr>
        <p:spPr>
          <a:xfrm>
            <a:off x="10037531" y="4179446"/>
            <a:ext cx="19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ADLaM Display" panose="02010000000000000000" pitchFamily="2" charset="77"/>
                <a:ea typeface="ADLaM Display" panose="02010000000000000000" pitchFamily="2" charset="77"/>
                <a:cs typeface="ADLaM Display" panose="02010000000000000000" pitchFamily="2" charset="77"/>
              </a:rPr>
              <a:t>Slides and more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872B75-4E10-ECBE-301F-75E2F3741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002" y="2447970"/>
            <a:ext cx="7772400" cy="23875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3398CE-7057-92FD-4F8D-D0204467C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531" y="4560282"/>
            <a:ext cx="1999716" cy="196400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8430F57-F29D-DE1A-55BB-91B3EBA2D6B9}"/>
              </a:ext>
            </a:extLst>
          </p:cNvPr>
          <p:cNvSpPr txBox="1"/>
          <p:nvPr/>
        </p:nvSpPr>
        <p:spPr>
          <a:xfrm>
            <a:off x="154753" y="6339623"/>
            <a:ext cx="4050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GitHub repo: </a:t>
            </a:r>
            <a:r>
              <a:rPr lang="en-US" dirty="0">
                <a:hlinkClick r:id="rId5"/>
              </a:rPr>
              <a:t>https://shorturl.at/5Nodo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7860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17872-2AA9-EA67-7CD8-052E78B12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41F7D31-453C-AF6E-BD42-5CA4CC082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22" y="3174545"/>
            <a:ext cx="7938733" cy="366293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E84DC2F-8E7D-69CD-F081-40EC4A08A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84" y="1197412"/>
            <a:ext cx="9953625" cy="1581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31315A-A2BD-5BEE-82C8-4C66480D7C86}"/>
              </a:ext>
            </a:extLst>
          </p:cNvPr>
          <p:cNvSpPr txBox="1"/>
          <p:nvPr/>
        </p:nvSpPr>
        <p:spPr>
          <a:xfrm>
            <a:off x="0" y="4896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Summary File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8782911-3BED-DA39-E455-62A7CC2D1A8A}"/>
              </a:ext>
            </a:extLst>
          </p:cNvPr>
          <p:cNvSpPr/>
          <p:nvPr/>
        </p:nvSpPr>
        <p:spPr>
          <a:xfrm>
            <a:off x="2563415" y="3453275"/>
            <a:ext cx="540986" cy="50700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F6D456-8FA3-8E99-36E8-94EF128CBEC0}"/>
              </a:ext>
            </a:extLst>
          </p:cNvPr>
          <p:cNvSpPr/>
          <p:nvPr/>
        </p:nvSpPr>
        <p:spPr>
          <a:xfrm>
            <a:off x="6568503" y="1503760"/>
            <a:ext cx="466032" cy="39892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C038E6-2447-D92B-FB46-5DB821DCF16A}"/>
              </a:ext>
            </a:extLst>
          </p:cNvPr>
          <p:cNvSpPr/>
          <p:nvPr/>
        </p:nvSpPr>
        <p:spPr>
          <a:xfrm>
            <a:off x="5555226" y="2078181"/>
            <a:ext cx="707922" cy="38167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F5D3CF-1E9B-F9FD-F283-0761D4443BC2}"/>
              </a:ext>
            </a:extLst>
          </p:cNvPr>
          <p:cNvSpPr/>
          <p:nvPr/>
        </p:nvSpPr>
        <p:spPr>
          <a:xfrm>
            <a:off x="2451895" y="4670305"/>
            <a:ext cx="707922" cy="50700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63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3E1CA-56BC-639F-41AA-FD0FB7D5C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FF1940A8-127E-C714-BAB1-D0571AB56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84" y="1319300"/>
            <a:ext cx="9953625" cy="1581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F3DCAA-B60B-726A-8BDB-7945C7C4C37F}"/>
              </a:ext>
            </a:extLst>
          </p:cNvPr>
          <p:cNvSpPr txBox="1"/>
          <p:nvPr/>
        </p:nvSpPr>
        <p:spPr>
          <a:xfrm>
            <a:off x="0" y="4896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Summary File</a:t>
            </a:r>
          </a:p>
        </p:txBody>
      </p:sp>
    </p:spTree>
    <p:extLst>
      <p:ext uri="{BB962C8B-B14F-4D97-AF65-F5344CB8AC3E}">
        <p14:creationId xmlns:p14="http://schemas.microsoft.com/office/powerpoint/2010/main" val="263428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2F381-DDF2-0FAA-678C-4F088791E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439F334-8EEE-2A57-C402-EE920840FD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834" y="928917"/>
            <a:ext cx="7386331" cy="58006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FAA95B7-AC5F-15C0-167F-A2048CC18FAB}"/>
              </a:ext>
            </a:extLst>
          </p:cNvPr>
          <p:cNvSpPr txBox="1"/>
          <p:nvPr/>
        </p:nvSpPr>
        <p:spPr>
          <a:xfrm>
            <a:off x="1" y="34414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Men Time Spent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99730C1-8CE8-1B57-08AF-7F279118A8B5}"/>
              </a:ext>
            </a:extLst>
          </p:cNvPr>
          <p:cNvSpPr/>
          <p:nvPr/>
        </p:nvSpPr>
        <p:spPr>
          <a:xfrm>
            <a:off x="2697016" y="5808791"/>
            <a:ext cx="4599709" cy="10492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Over Time</a:t>
            </a:r>
          </a:p>
        </p:txBody>
      </p:sp>
    </p:spTree>
    <p:extLst>
      <p:ext uri="{BB962C8B-B14F-4D97-AF65-F5344CB8AC3E}">
        <p14:creationId xmlns:p14="http://schemas.microsoft.com/office/powerpoint/2010/main" val="3194684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A823A-06DE-3EC6-6D73-DF4EF9D10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7CDA46F-6EA5-21E0-37FF-DE4914201029}"/>
              </a:ext>
            </a:extLst>
          </p:cNvPr>
          <p:cNvSpPr txBox="1"/>
          <p:nvPr/>
        </p:nvSpPr>
        <p:spPr>
          <a:xfrm>
            <a:off x="0" y="4896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Summary Files Over Years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1AF25C-8504-F747-147E-3CA7DA433171}"/>
              </a:ext>
            </a:extLst>
          </p:cNvPr>
          <p:cNvSpPr txBox="1"/>
          <p:nvPr/>
        </p:nvSpPr>
        <p:spPr>
          <a:xfrm>
            <a:off x="-308831" y="5632262"/>
            <a:ext cx="298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2024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8669ED-DE28-5867-0CE6-49AC5ACB2504}"/>
              </a:ext>
            </a:extLst>
          </p:cNvPr>
          <p:cNvSpPr txBox="1"/>
          <p:nvPr/>
        </p:nvSpPr>
        <p:spPr>
          <a:xfrm>
            <a:off x="-450697" y="4952015"/>
            <a:ext cx="298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2023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9536F6-1C4D-9A26-FCFC-2CD35AF81CCB}"/>
              </a:ext>
            </a:extLst>
          </p:cNvPr>
          <p:cNvSpPr txBox="1"/>
          <p:nvPr/>
        </p:nvSpPr>
        <p:spPr>
          <a:xfrm>
            <a:off x="-487642" y="4435325"/>
            <a:ext cx="298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2022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E658E4-5F94-3F11-E426-E4B49D8E1FC2}"/>
              </a:ext>
            </a:extLst>
          </p:cNvPr>
          <p:cNvSpPr txBox="1"/>
          <p:nvPr/>
        </p:nvSpPr>
        <p:spPr>
          <a:xfrm>
            <a:off x="-812804" y="1613597"/>
            <a:ext cx="2981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2003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5B535DF-5157-0AD3-E0EE-B1E0681C8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832" y="1232006"/>
            <a:ext cx="9953625" cy="15811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7DA8F4A3-A885-34D4-74DF-3442A02D7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814" y="1622223"/>
            <a:ext cx="9953625" cy="15811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2A1A755-ABFF-D5B7-3932-43F674EE8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687" y="2069502"/>
            <a:ext cx="9953625" cy="15811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6ECA5B7-FABF-25ED-ADD9-D07BC55D6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61" y="2445495"/>
            <a:ext cx="9953625" cy="158115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AA4E894-3424-9410-AD6D-7099BC222F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070" y="2871217"/>
            <a:ext cx="9953625" cy="158115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126AFC9-328A-E415-A1FB-7520935AD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962" y="3246800"/>
            <a:ext cx="9953625" cy="15811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4713D15-930B-496E-2F1C-7E511837B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2070" y="3587012"/>
            <a:ext cx="9953625" cy="15811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8EBF352-89B8-2FF3-9770-514C5B925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6761" y="3954466"/>
            <a:ext cx="9953625" cy="1581150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81308E4-D7DE-253F-D9DF-922F523F2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852" y="4331266"/>
            <a:ext cx="9953625" cy="158115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1EDB5AD-35EE-AC50-38A9-7F3D6C6C9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452" y="4732459"/>
            <a:ext cx="99536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9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4A74FA-AA2C-3995-C6EF-4348ED610BA0}"/>
              </a:ext>
            </a:extLst>
          </p:cNvPr>
          <p:cNvSpPr txBox="1"/>
          <p:nvPr/>
        </p:nvSpPr>
        <p:spPr>
          <a:xfrm>
            <a:off x="-83126" y="2543958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3044338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>
            <a:spLocks noGrp="1"/>
          </p:cNvSpPr>
          <p:nvPr>
            <p:ph type="title"/>
          </p:nvPr>
        </p:nvSpPr>
        <p:spPr>
          <a:xfrm>
            <a:off x="838200" y="57760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Example – Stacking Auto Sales</a:t>
            </a:r>
            <a:endParaRPr dirty="0"/>
          </a:p>
        </p:txBody>
      </p:sp>
      <p:sp>
        <p:nvSpPr>
          <p:cNvPr id="106" name="Google Shape;106;p1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15</a:t>
            </a:fld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733" y="2117549"/>
            <a:ext cx="4297271" cy="131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4091" y="4290303"/>
            <a:ext cx="4297271" cy="133876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 txBox="1"/>
          <p:nvPr/>
        </p:nvSpPr>
        <p:spPr>
          <a:xfrm>
            <a:off x="2912534" y="3126971"/>
            <a:ext cx="640388" cy="13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400"/>
          </a:p>
        </p:txBody>
      </p:sp>
      <p:sp>
        <p:nvSpPr>
          <p:cNvPr id="110" name="Google Shape;110;p15"/>
          <p:cNvSpPr txBox="1"/>
          <p:nvPr/>
        </p:nvSpPr>
        <p:spPr>
          <a:xfrm>
            <a:off x="57892" y="4528797"/>
            <a:ext cx="892848" cy="8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Q2 data</a:t>
            </a:r>
            <a:endParaRPr sz="2400"/>
          </a:p>
        </p:txBody>
      </p:sp>
      <p:sp>
        <p:nvSpPr>
          <p:cNvPr id="111" name="Google Shape;111;p15"/>
          <p:cNvSpPr txBox="1"/>
          <p:nvPr/>
        </p:nvSpPr>
        <p:spPr>
          <a:xfrm>
            <a:off x="71533" y="2362356"/>
            <a:ext cx="892848" cy="8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Q1 data</a:t>
            </a:r>
            <a:endParaRPr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EBE04D-217C-E2AD-EF00-2807AE446C6A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Notes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/>
              <a:t>Example – Stacking Auto Sales</a:t>
            </a:r>
            <a:endParaRPr/>
          </a:p>
        </p:txBody>
      </p:sp>
      <p:sp>
        <p:nvSpPr>
          <p:cNvPr id="117" name="Google Shape;117;p1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16</a:t>
            </a:fld>
            <a:endParaRPr/>
          </a:p>
        </p:txBody>
      </p:sp>
      <p:pic>
        <p:nvPicPr>
          <p:cNvPr id="118" name="Google Shape;11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7733" y="2117549"/>
            <a:ext cx="4297271" cy="1311451"/>
          </a:xfrm>
          <a:prstGeom prst="rect">
            <a:avLst/>
          </a:prstGeom>
          <a:noFill/>
          <a:ln w="635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9" name="Google Shape;11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84091" y="4290303"/>
            <a:ext cx="4297271" cy="1338765"/>
          </a:xfrm>
          <a:prstGeom prst="rect">
            <a:avLst/>
          </a:prstGeom>
          <a:noFill/>
          <a:ln w="635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0" name="Google Shape;12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29268" y="2444118"/>
            <a:ext cx="5229707" cy="27350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/>
          <p:nvPr/>
        </p:nvSpPr>
        <p:spPr>
          <a:xfrm>
            <a:off x="6682896" y="2827522"/>
            <a:ext cx="5110832" cy="1128215"/>
          </a:xfrm>
          <a:prstGeom prst="rect">
            <a:avLst/>
          </a:prstGeom>
          <a:noFill/>
          <a:ln w="508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6682896" y="3980207"/>
            <a:ext cx="5110832" cy="1128215"/>
          </a:xfrm>
          <a:prstGeom prst="rect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6"/>
          <p:cNvSpPr txBox="1"/>
          <p:nvPr/>
        </p:nvSpPr>
        <p:spPr>
          <a:xfrm>
            <a:off x="5775806" y="3303098"/>
            <a:ext cx="640388" cy="13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2400"/>
          </a:p>
        </p:txBody>
      </p:sp>
      <p:sp>
        <p:nvSpPr>
          <p:cNvPr id="124" name="Google Shape;124;p16"/>
          <p:cNvSpPr txBox="1"/>
          <p:nvPr/>
        </p:nvSpPr>
        <p:spPr>
          <a:xfrm>
            <a:off x="2912534" y="3126971"/>
            <a:ext cx="640388" cy="13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400"/>
          </a:p>
        </p:txBody>
      </p:sp>
      <p:sp>
        <p:nvSpPr>
          <p:cNvPr id="125" name="Google Shape;125;p16"/>
          <p:cNvSpPr txBox="1"/>
          <p:nvPr/>
        </p:nvSpPr>
        <p:spPr>
          <a:xfrm>
            <a:off x="8538249" y="2858247"/>
            <a:ext cx="1781848" cy="94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5333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endParaRPr sz="2400"/>
          </a:p>
        </p:txBody>
      </p:sp>
      <p:sp>
        <p:nvSpPr>
          <p:cNvPr id="126" name="Google Shape;126;p16"/>
          <p:cNvSpPr txBox="1"/>
          <p:nvPr/>
        </p:nvSpPr>
        <p:spPr>
          <a:xfrm>
            <a:off x="57892" y="4528797"/>
            <a:ext cx="892848" cy="8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Q2 data</a:t>
            </a:r>
            <a:endParaRPr sz="2400"/>
          </a:p>
        </p:txBody>
      </p:sp>
      <p:sp>
        <p:nvSpPr>
          <p:cNvPr id="127" name="Google Shape;127;p16"/>
          <p:cNvSpPr txBox="1"/>
          <p:nvPr/>
        </p:nvSpPr>
        <p:spPr>
          <a:xfrm>
            <a:off x="71533" y="2362356"/>
            <a:ext cx="892848" cy="861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Q1 data</a:t>
            </a:r>
            <a:endParaRPr sz="2400"/>
          </a:p>
        </p:txBody>
      </p:sp>
      <p:sp>
        <p:nvSpPr>
          <p:cNvPr id="128" name="Google Shape;128;p16"/>
          <p:cNvSpPr txBox="1"/>
          <p:nvPr/>
        </p:nvSpPr>
        <p:spPr>
          <a:xfrm>
            <a:off x="8538249" y="4035404"/>
            <a:ext cx="1781848" cy="94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5333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C225A2-77B4-55DF-BEB6-651F5EFBEBC9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Notes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84531" y="1347282"/>
            <a:ext cx="5043975" cy="508701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7"/>
          <p:cNvSpPr txBox="1">
            <a:spLocks noGrp="1"/>
          </p:cNvSpPr>
          <p:nvPr>
            <p:ph type="title"/>
          </p:nvPr>
        </p:nvSpPr>
        <p:spPr>
          <a:xfrm>
            <a:off x="598873" y="211484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3300"/>
            </a:pPr>
            <a:r>
              <a:rPr lang="en-US" dirty="0"/>
              <a:t>Example – Stacking Auto Sales</a:t>
            </a:r>
            <a:endParaRPr dirty="0"/>
          </a:p>
        </p:txBody>
      </p:sp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60933" rIns="121900" bIns="60933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17</a:t>
            </a:fld>
            <a:endParaRPr/>
          </a:p>
        </p:txBody>
      </p:sp>
      <p:pic>
        <p:nvPicPr>
          <p:cNvPr id="136" name="Google Shape;136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89559" y="1215353"/>
            <a:ext cx="2405928" cy="734247"/>
          </a:xfrm>
          <a:prstGeom prst="rect">
            <a:avLst/>
          </a:prstGeom>
          <a:noFill/>
          <a:ln w="63500" cap="flat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37" name="Google Shape;137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28900" y="2542290"/>
            <a:ext cx="2482024" cy="773245"/>
          </a:xfrm>
          <a:prstGeom prst="rect">
            <a:avLst/>
          </a:prstGeom>
          <a:noFill/>
          <a:ln w="635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8" name="Google Shape;138;p17"/>
          <p:cNvSpPr/>
          <p:nvPr/>
        </p:nvSpPr>
        <p:spPr>
          <a:xfrm>
            <a:off x="7142788" y="1687765"/>
            <a:ext cx="4304145" cy="966571"/>
          </a:xfrm>
          <a:prstGeom prst="rect">
            <a:avLst/>
          </a:prstGeom>
          <a:noFill/>
          <a:ln w="508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7142787" y="2702808"/>
            <a:ext cx="4304147" cy="966571"/>
          </a:xfrm>
          <a:prstGeom prst="rect">
            <a:avLst/>
          </a:prstGeom>
          <a:noFill/>
          <a:ln w="508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17"/>
          <p:cNvSpPr txBox="1"/>
          <p:nvPr/>
        </p:nvSpPr>
        <p:spPr>
          <a:xfrm>
            <a:off x="5141083" y="3096761"/>
            <a:ext cx="640388" cy="13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8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</a:t>
            </a:r>
            <a:endParaRPr sz="2400"/>
          </a:p>
        </p:txBody>
      </p:sp>
      <p:sp>
        <p:nvSpPr>
          <p:cNvPr id="141" name="Google Shape;141;p17"/>
          <p:cNvSpPr txBox="1"/>
          <p:nvPr/>
        </p:nvSpPr>
        <p:spPr>
          <a:xfrm>
            <a:off x="2334281" y="1719523"/>
            <a:ext cx="640388" cy="1025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5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400"/>
          </a:p>
        </p:txBody>
      </p:sp>
      <p:sp>
        <p:nvSpPr>
          <p:cNvPr id="142" name="Google Shape;142;p17"/>
          <p:cNvSpPr txBox="1"/>
          <p:nvPr/>
        </p:nvSpPr>
        <p:spPr>
          <a:xfrm>
            <a:off x="575481" y="2672429"/>
            <a:ext cx="892848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Q2</a:t>
            </a:r>
            <a:endParaRPr sz="2400"/>
          </a:p>
        </p:txBody>
      </p:sp>
      <p:sp>
        <p:nvSpPr>
          <p:cNvPr id="143" name="Google Shape;143;p17"/>
          <p:cNvSpPr txBox="1"/>
          <p:nvPr/>
        </p:nvSpPr>
        <p:spPr>
          <a:xfrm>
            <a:off x="598873" y="1253093"/>
            <a:ext cx="892848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2400" b="1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Q1</a:t>
            </a:r>
            <a:endParaRPr sz="2400"/>
          </a:p>
        </p:txBody>
      </p:sp>
      <p:pic>
        <p:nvPicPr>
          <p:cNvPr id="144" name="Google Shape;144;p17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64741" y="3892615"/>
            <a:ext cx="2802660" cy="1116727"/>
          </a:xfrm>
          <a:prstGeom prst="rect">
            <a:avLst/>
          </a:prstGeom>
          <a:noFill/>
          <a:ln w="50800" cap="flat" cmpd="sng">
            <a:solidFill>
              <a:srgbClr val="00B05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5" name="Google Shape;145;p1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243969" y="5642648"/>
            <a:ext cx="2752039" cy="972565"/>
          </a:xfrm>
          <a:prstGeom prst="rect">
            <a:avLst/>
          </a:prstGeom>
          <a:noFill/>
          <a:ln w="508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6" name="Google Shape;146;p17"/>
          <p:cNvSpPr txBox="1"/>
          <p:nvPr/>
        </p:nvSpPr>
        <p:spPr>
          <a:xfrm>
            <a:off x="505128" y="4151236"/>
            <a:ext cx="892848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2400" b="1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Q3</a:t>
            </a:r>
            <a:endParaRPr sz="2400"/>
          </a:p>
        </p:txBody>
      </p:sp>
      <p:sp>
        <p:nvSpPr>
          <p:cNvPr id="147" name="Google Shape;147;p17"/>
          <p:cNvSpPr txBox="1"/>
          <p:nvPr/>
        </p:nvSpPr>
        <p:spPr>
          <a:xfrm>
            <a:off x="2338423" y="3065844"/>
            <a:ext cx="640388" cy="1025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5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400"/>
          </a:p>
        </p:txBody>
      </p:sp>
      <p:sp>
        <p:nvSpPr>
          <p:cNvPr id="148" name="Google Shape;148;p17"/>
          <p:cNvSpPr txBox="1"/>
          <p:nvPr/>
        </p:nvSpPr>
        <p:spPr>
          <a:xfrm>
            <a:off x="2334279" y="4762889"/>
            <a:ext cx="640388" cy="1025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r>
              <a:rPr lang="en-US" sz="5867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</a:t>
            </a:r>
            <a:endParaRPr sz="2400"/>
          </a:p>
        </p:txBody>
      </p:sp>
      <p:sp>
        <p:nvSpPr>
          <p:cNvPr id="149" name="Google Shape;149;p17"/>
          <p:cNvSpPr txBox="1"/>
          <p:nvPr/>
        </p:nvSpPr>
        <p:spPr>
          <a:xfrm>
            <a:off x="382072" y="5920801"/>
            <a:ext cx="892848" cy="492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spAutoFit/>
          </a:bodyPr>
          <a:lstStyle/>
          <a:p>
            <a:pPr algn="ctr"/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Q4</a:t>
            </a:r>
            <a:endParaRPr sz="2400"/>
          </a:p>
        </p:txBody>
      </p:sp>
      <p:sp>
        <p:nvSpPr>
          <p:cNvPr id="150" name="Google Shape;150;p17"/>
          <p:cNvSpPr/>
          <p:nvPr/>
        </p:nvSpPr>
        <p:spPr>
          <a:xfrm>
            <a:off x="7142787" y="3682464"/>
            <a:ext cx="4304147" cy="1434481"/>
          </a:xfrm>
          <a:prstGeom prst="rect">
            <a:avLst/>
          </a:prstGeom>
          <a:noFill/>
          <a:ln w="508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7142787" y="5170236"/>
            <a:ext cx="4304147" cy="1243009"/>
          </a:xfrm>
          <a:prstGeom prst="rect">
            <a:avLst/>
          </a:prstGeom>
          <a:noFill/>
          <a:ln w="508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1653B77-DBE6-A466-0F25-CF13DE607D44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Notes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1010603-5424-267C-FDDF-4324E3C4F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834" y="928917"/>
            <a:ext cx="7386331" cy="58006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FF4977-0388-F225-6A17-7A7BBF07D021}"/>
              </a:ext>
            </a:extLst>
          </p:cNvPr>
          <p:cNvSpPr txBox="1"/>
          <p:nvPr/>
        </p:nvSpPr>
        <p:spPr>
          <a:xfrm>
            <a:off x="1" y="34414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Men Time Spent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BA97850-2208-0EDE-0515-385F28E20BF3}"/>
              </a:ext>
            </a:extLst>
          </p:cNvPr>
          <p:cNvSpPr/>
          <p:nvPr/>
        </p:nvSpPr>
        <p:spPr>
          <a:xfrm>
            <a:off x="8159759" y="3575073"/>
            <a:ext cx="1061733" cy="593970"/>
          </a:xfrm>
          <a:prstGeom prst="ellipse">
            <a:avLst/>
          </a:prstGeom>
          <a:solidFill>
            <a:srgbClr val="FFFF00">
              <a:alpha val="3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5B7383-858C-9175-2979-817BE00B0723}"/>
              </a:ext>
            </a:extLst>
          </p:cNvPr>
          <p:cNvSpPr/>
          <p:nvPr/>
        </p:nvSpPr>
        <p:spPr>
          <a:xfrm>
            <a:off x="8219169" y="4799434"/>
            <a:ext cx="909333" cy="504135"/>
          </a:xfrm>
          <a:prstGeom prst="ellipse">
            <a:avLst/>
          </a:prstGeom>
          <a:solidFill>
            <a:srgbClr val="FFFF00">
              <a:alpha val="3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CEA8A5-3406-F3C0-62F5-64BF73937D57}"/>
              </a:ext>
            </a:extLst>
          </p:cNvPr>
          <p:cNvSpPr/>
          <p:nvPr/>
        </p:nvSpPr>
        <p:spPr>
          <a:xfrm>
            <a:off x="8159759" y="2056802"/>
            <a:ext cx="1363949" cy="781819"/>
          </a:xfrm>
          <a:prstGeom prst="ellipse">
            <a:avLst/>
          </a:prstGeom>
          <a:solidFill>
            <a:srgbClr val="FFFF00">
              <a:alpha val="3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64E344-6C44-4AD0-DDEF-E90CE0D2E8B8}"/>
              </a:ext>
            </a:extLst>
          </p:cNvPr>
          <p:cNvSpPr/>
          <p:nvPr/>
        </p:nvSpPr>
        <p:spPr>
          <a:xfrm>
            <a:off x="2317593" y="745495"/>
            <a:ext cx="887973" cy="584775"/>
          </a:xfrm>
          <a:prstGeom prst="ellipse">
            <a:avLst/>
          </a:prstGeom>
          <a:solidFill>
            <a:srgbClr val="FFFF00">
              <a:alpha val="35000"/>
            </a:srgb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07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48D76-5466-934C-4AA3-C971C6D2B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0597080-F109-D906-22AF-0452A0510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84" y="1319300"/>
            <a:ext cx="9953625" cy="15811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10E939-9545-20E7-F35C-20AC2DF2A008}"/>
              </a:ext>
            </a:extLst>
          </p:cNvPr>
          <p:cNvSpPr txBox="1"/>
          <p:nvPr/>
        </p:nvSpPr>
        <p:spPr>
          <a:xfrm>
            <a:off x="0" y="4896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Summary File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BF4F81-F7E9-3DAD-504E-069EF50A271F}"/>
              </a:ext>
            </a:extLst>
          </p:cNvPr>
          <p:cNvSpPr/>
          <p:nvPr/>
        </p:nvSpPr>
        <p:spPr>
          <a:xfrm>
            <a:off x="2829779" y="1244190"/>
            <a:ext cx="611931" cy="186067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910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80E6-8E7B-951A-DAF6-080EDF846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F52C1-2941-1433-DEDC-53A2EB2E47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Session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AE538-B80C-865D-7327-4580DE8871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Overview of DSCI 210</a:t>
            </a:r>
          </a:p>
          <a:p>
            <a:r>
              <a:rPr lang="en-US" dirty="0"/>
              <a:t>Technology agnostic exercises</a:t>
            </a:r>
          </a:p>
          <a:p>
            <a:r>
              <a:rPr lang="en-US" dirty="0"/>
              <a:t>Low code data management</a:t>
            </a:r>
          </a:p>
          <a:p>
            <a:r>
              <a:rPr lang="en-US" dirty="0"/>
              <a:t>Translate to code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C8276-706B-ACD8-9C71-FB1C102991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Session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1E5AE7-0B50-E979-F8C5-8FECB2A9C0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1888021"/>
          </a:xfrm>
        </p:spPr>
        <p:txBody>
          <a:bodyPr/>
          <a:lstStyle/>
          <a:p>
            <a:r>
              <a:rPr lang="en-US" dirty="0"/>
              <a:t>Technology agnostic introduction to combining and reshaping tables</a:t>
            </a:r>
          </a:p>
          <a:p>
            <a:r>
              <a:rPr lang="en-US" dirty="0"/>
              <a:t>Low code implementation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190969DE-C37F-5CF7-8906-B6561C9E2E5E}"/>
              </a:ext>
            </a:extLst>
          </p:cNvPr>
          <p:cNvSpPr txBox="1">
            <a:spLocks/>
          </p:cNvSpPr>
          <p:nvPr/>
        </p:nvSpPr>
        <p:spPr>
          <a:xfrm>
            <a:off x="6194427" y="4109210"/>
            <a:ext cx="5183188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Session 3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8FD22E5-A4C4-FE4D-DEB3-C35A143985A4}"/>
              </a:ext>
            </a:extLst>
          </p:cNvPr>
          <p:cNvSpPr txBox="1">
            <a:spLocks/>
          </p:cNvSpPr>
          <p:nvPr/>
        </p:nvSpPr>
        <p:spPr>
          <a:xfrm>
            <a:off x="6194427" y="5015706"/>
            <a:ext cx="5183188" cy="15215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9923C3F-D348-EF91-B9D4-9171DA0B8B51}"/>
              </a:ext>
            </a:extLst>
          </p:cNvPr>
          <p:cNvSpPr txBox="1">
            <a:spLocks/>
          </p:cNvSpPr>
          <p:nvPr/>
        </p:nvSpPr>
        <p:spPr>
          <a:xfrm>
            <a:off x="6169024" y="4933122"/>
            <a:ext cx="5183188" cy="1888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Guided activities</a:t>
            </a:r>
          </a:p>
        </p:txBody>
      </p:sp>
    </p:spTree>
    <p:extLst>
      <p:ext uri="{BB962C8B-B14F-4D97-AF65-F5344CB8AC3E}">
        <p14:creationId xmlns:p14="http://schemas.microsoft.com/office/powerpoint/2010/main" val="28465456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EDCD4-1659-9815-10F8-B3B3F6C0F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1C982DB-36EB-D8F3-83A7-645BC929578D}"/>
              </a:ext>
            </a:extLst>
          </p:cNvPr>
          <p:cNvSpPr txBox="1"/>
          <p:nvPr/>
        </p:nvSpPr>
        <p:spPr>
          <a:xfrm>
            <a:off x="0" y="4896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Summary File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80A4B6-FB4B-280F-95CB-10C203C88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84" y="1319300"/>
            <a:ext cx="9953625" cy="15811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DBBBF64-55ED-E46B-AF51-66EB02FEF810}"/>
              </a:ext>
            </a:extLst>
          </p:cNvPr>
          <p:cNvSpPr/>
          <p:nvPr/>
        </p:nvSpPr>
        <p:spPr>
          <a:xfrm>
            <a:off x="4525818" y="1319300"/>
            <a:ext cx="886691" cy="36683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55FAF4-E4D8-811B-FEA1-C8778240C37A}"/>
              </a:ext>
            </a:extLst>
          </p:cNvPr>
          <p:cNvSpPr/>
          <p:nvPr/>
        </p:nvSpPr>
        <p:spPr>
          <a:xfrm>
            <a:off x="5412509" y="1328536"/>
            <a:ext cx="979055" cy="36683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C482EC-643F-40B5-895B-2C17915E1DA3}"/>
              </a:ext>
            </a:extLst>
          </p:cNvPr>
          <p:cNvSpPr/>
          <p:nvPr/>
        </p:nvSpPr>
        <p:spPr>
          <a:xfrm>
            <a:off x="6391564" y="1328536"/>
            <a:ext cx="2706254" cy="3668336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71149-12B7-2BA5-EA96-8A4D0D01665A}"/>
              </a:ext>
            </a:extLst>
          </p:cNvPr>
          <p:cNvSpPr txBox="1"/>
          <p:nvPr/>
        </p:nvSpPr>
        <p:spPr>
          <a:xfrm rot="16200000">
            <a:off x="4174836" y="3491345"/>
            <a:ext cx="14962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Interior Cleaning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CC676F-FDDE-5970-A7AD-CAF3EAE352C6}"/>
              </a:ext>
            </a:extLst>
          </p:cNvPr>
          <p:cNvSpPr txBox="1"/>
          <p:nvPr/>
        </p:nvSpPr>
        <p:spPr>
          <a:xfrm rot="16200000">
            <a:off x="5119084" y="3629842"/>
            <a:ext cx="1496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Laundry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421F99-08C1-630F-6A2A-C37955A4FD42}"/>
              </a:ext>
            </a:extLst>
          </p:cNvPr>
          <p:cNvSpPr txBox="1"/>
          <p:nvPr/>
        </p:nvSpPr>
        <p:spPr>
          <a:xfrm rot="16200000">
            <a:off x="6965936" y="3352844"/>
            <a:ext cx="14962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Food preparation and  cleanup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A3CBE9-AE57-5402-895C-69BBB2565C70}"/>
              </a:ext>
            </a:extLst>
          </p:cNvPr>
          <p:cNvSpPr txBox="1"/>
          <p:nvPr/>
        </p:nvSpPr>
        <p:spPr>
          <a:xfrm>
            <a:off x="9359873" y="929684"/>
            <a:ext cx="1634836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6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9565984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3DD07-5998-346E-30C2-A45010544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283418F-01BE-3764-5A53-A13A553D0D31}"/>
              </a:ext>
            </a:extLst>
          </p:cNvPr>
          <p:cNvSpPr txBox="1"/>
          <p:nvPr/>
        </p:nvSpPr>
        <p:spPr>
          <a:xfrm>
            <a:off x="0" y="2433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Summary File Stacked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00DA5D8-A78A-3319-1427-0A6C051706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9" y="1705250"/>
            <a:ext cx="6369822" cy="124001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8810518-7116-1676-C7A3-C81E891E394F}"/>
              </a:ext>
            </a:extLst>
          </p:cNvPr>
          <p:cNvSpPr txBox="1"/>
          <p:nvPr/>
        </p:nvSpPr>
        <p:spPr>
          <a:xfrm>
            <a:off x="477825" y="1120475"/>
            <a:ext cx="578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Unstacked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C736B3-2F28-3F36-2CEB-972544BFE56B}"/>
              </a:ext>
            </a:extLst>
          </p:cNvPr>
          <p:cNvSpPr txBox="1"/>
          <p:nvPr/>
        </p:nvSpPr>
        <p:spPr>
          <a:xfrm>
            <a:off x="6847647" y="1120474"/>
            <a:ext cx="57843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Stacked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05E9DE9-5C3E-E504-EC32-1F0FECA5DC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9517" y="1710666"/>
            <a:ext cx="4463542" cy="500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41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487F3-4D6B-B249-EF72-A8A494D33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6444A1-5D52-2581-CD6E-8B9986DA40EA}"/>
              </a:ext>
            </a:extLst>
          </p:cNvPr>
          <p:cNvSpPr txBox="1"/>
          <p:nvPr/>
        </p:nvSpPr>
        <p:spPr>
          <a:xfrm>
            <a:off x="-83126" y="2649417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1272290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3"/>
          <p:cNvSpPr txBox="1"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/>
              <a:t>Stacking strategy</a:t>
            </a:r>
            <a:endParaRPr/>
          </a:p>
        </p:txBody>
      </p:sp>
      <p:sp>
        <p:nvSpPr>
          <p:cNvPr id="171" name="Google Shape;171;p23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23</a:t>
            </a:fld>
            <a:endParaRPr/>
          </a:p>
        </p:txBody>
      </p:sp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08372" y="3429000"/>
            <a:ext cx="4387628" cy="1371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60308" y="1163781"/>
            <a:ext cx="3114675" cy="4819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>
            <a:spLocks noGrp="1"/>
          </p:cNvSpPr>
          <p:nvPr>
            <p:ph type="body" idx="1"/>
          </p:nvPr>
        </p:nvSpPr>
        <p:spPr>
          <a:xfrm>
            <a:off x="688342" y="1632093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400"/>
            </a:pPr>
            <a:r>
              <a:rPr lang="en-US" sz="2400" dirty="0"/>
              <a:t>Same unit/context → Stack</a:t>
            </a:r>
            <a:endParaRPr dirty="0"/>
          </a:p>
          <a:p>
            <a:pPr>
              <a:buClr>
                <a:schemeClr val="dk1"/>
              </a:buClr>
              <a:buSzPts val="2400"/>
            </a:pPr>
            <a:r>
              <a:rPr lang="en-US" sz="2400" dirty="0"/>
              <a:t>Stacked Column Names → New Column</a:t>
            </a:r>
            <a:endParaRPr sz="2400" dirty="0"/>
          </a:p>
          <a:p>
            <a:pPr>
              <a:buClr>
                <a:schemeClr val="dk1"/>
              </a:buClr>
              <a:buSzPts val="2400"/>
            </a:pPr>
            <a:r>
              <a:rPr lang="en-US" sz="2400" dirty="0"/>
              <a:t>Row entries get replicated</a:t>
            </a:r>
            <a:endParaRPr dirty="0"/>
          </a:p>
          <a:p>
            <a:pPr marL="0" indent="0">
              <a:buClr>
                <a:schemeClr val="dk1"/>
              </a:buClr>
              <a:buSzPts val="2400"/>
              <a:buNone/>
            </a:pP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F539AF-FF34-6715-ED70-5DA9049E8821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Notes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4"/>
          <p:cNvSpPr txBox="1"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/>
              <a:t>Stacking in action</a:t>
            </a:r>
            <a:endParaRPr/>
          </a:p>
        </p:txBody>
      </p:sp>
      <p:sp>
        <p:nvSpPr>
          <p:cNvPr id="180" name="Google Shape;180;p24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24</a:t>
            </a:fld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1876029" y="1633382"/>
            <a:ext cx="45720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unit/context </a:t>
            </a:r>
            <a:r>
              <a:rPr lang="en-US" sz="2400" dirty="0"/>
              <a:t>→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Stack</a:t>
            </a:r>
            <a:endParaRPr dirty="0"/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9932" y="2232630"/>
            <a:ext cx="8515350" cy="3720993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222E64E-9967-0BF4-3DCA-A40A3505ACD3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Notes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5"/>
          <p:cNvSpPr txBox="1">
            <a:spLocks noGrp="1"/>
          </p:cNvSpPr>
          <p:nvPr>
            <p:ph type="title"/>
          </p:nvPr>
        </p:nvSpPr>
        <p:spPr>
          <a:xfrm>
            <a:off x="2152650" y="36512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/>
              <a:t>Stacking in action</a:t>
            </a:r>
            <a:endParaRPr/>
          </a:p>
        </p:txBody>
      </p:sp>
      <p:sp>
        <p:nvSpPr>
          <p:cNvPr id="188" name="Google Shape;188;p25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25</a:t>
            </a:fld>
            <a:endParaRPr/>
          </a:p>
        </p:txBody>
      </p:sp>
      <p:sp>
        <p:nvSpPr>
          <p:cNvPr id="189" name="Google Shape;189;p25"/>
          <p:cNvSpPr txBox="1"/>
          <p:nvPr/>
        </p:nvSpPr>
        <p:spPr>
          <a:xfrm>
            <a:off x="1881809" y="1608736"/>
            <a:ext cx="552615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Stacked Column Names </a:t>
            </a:r>
            <a:r>
              <a:rPr lang="en-US" sz="2400" dirty="0"/>
              <a:t>→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New Column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809" y="2113685"/>
            <a:ext cx="8361085" cy="32884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40F125-BDF4-E8BF-152A-B43D179D163A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Notes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title"/>
          </p:nvPr>
        </p:nvSpPr>
        <p:spPr>
          <a:xfrm>
            <a:off x="1387337" y="801943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4400"/>
            </a:pPr>
            <a:r>
              <a:rPr lang="en-US"/>
              <a:t>Stacking in action</a:t>
            </a:r>
            <a:endParaRPr/>
          </a:p>
        </p:txBody>
      </p:sp>
      <p:sp>
        <p:nvSpPr>
          <p:cNvPr id="204" name="Google Shape;204;p27"/>
          <p:cNvSpPr txBox="1">
            <a:spLocks noGrp="1"/>
          </p:cNvSpPr>
          <p:nvPr>
            <p:ph type="sldNum" idx="12"/>
          </p:nvPr>
        </p:nvSpPr>
        <p:spPr>
          <a:xfrm>
            <a:off x="7981950" y="6356352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26</a:t>
            </a:fld>
            <a:endParaRPr/>
          </a:p>
        </p:txBody>
      </p:sp>
      <p:sp>
        <p:nvSpPr>
          <p:cNvPr id="205" name="Google Shape;205;p27"/>
          <p:cNvSpPr txBox="1"/>
          <p:nvPr/>
        </p:nvSpPr>
        <p:spPr>
          <a:xfrm>
            <a:off x="1091757" y="1987846"/>
            <a:ext cx="612488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Question:  What happens to a non-stacked column?</a:t>
            </a:r>
            <a:endParaRPr dirty="0"/>
          </a:p>
        </p:txBody>
      </p:sp>
      <p:pic>
        <p:nvPicPr>
          <p:cNvPr id="206" name="Google Shape;206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4006" y="3342652"/>
            <a:ext cx="4281994" cy="1008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874023" y="2323662"/>
            <a:ext cx="3501427" cy="3867589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7"/>
          <p:cNvSpPr txBox="1"/>
          <p:nvPr/>
        </p:nvSpPr>
        <p:spPr>
          <a:xfrm>
            <a:off x="1089275" y="2323662"/>
            <a:ext cx="47707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indent="-285750"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Answer:  A non-stacked column get replicated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934378-9DC4-7E5C-2BF8-8F25FF673CE1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Notes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58BBD-6F42-4C7E-3B23-BEF20CEE2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4D21B4-1265-D5CC-AAC9-27C74A440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834" y="928917"/>
            <a:ext cx="7386331" cy="5800656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21FA210-5679-ED27-D52B-A85BA2981A5A}"/>
              </a:ext>
            </a:extLst>
          </p:cNvPr>
          <p:cNvSpPr/>
          <p:nvPr/>
        </p:nvSpPr>
        <p:spPr>
          <a:xfrm>
            <a:off x="9379616" y="1669773"/>
            <a:ext cx="2119958" cy="3916018"/>
          </a:xfrm>
          <a:prstGeom prst="rect">
            <a:avLst/>
          </a:prstGeom>
          <a:solidFill>
            <a:srgbClr val="FFFF00">
              <a:alpha val="10000"/>
            </a:srgbClr>
          </a:solidFill>
          <a:ln w="381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E5D4EB-DE48-54CA-54F4-DFF5A0FBAF19}"/>
              </a:ext>
            </a:extLst>
          </p:cNvPr>
          <p:cNvSpPr txBox="1"/>
          <p:nvPr/>
        </p:nvSpPr>
        <p:spPr>
          <a:xfrm>
            <a:off x="1" y="344142"/>
            <a:ext cx="121919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Men Time Spent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4893A-6528-1FDD-D5A4-C844A8D4F3AE}"/>
              </a:ext>
            </a:extLst>
          </p:cNvPr>
          <p:cNvSpPr txBox="1"/>
          <p:nvPr/>
        </p:nvSpPr>
        <p:spPr>
          <a:xfrm>
            <a:off x="9708434" y="2026559"/>
            <a:ext cx="12821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 codes into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9553E-E03A-6474-6A5C-6D5D4EAF73BF}"/>
              </a:ext>
            </a:extLst>
          </p:cNvPr>
          <p:cNvSpPr txBox="1"/>
          <p:nvPr/>
        </p:nvSpPr>
        <p:spPr>
          <a:xfrm>
            <a:off x="9500347" y="3635377"/>
            <a:ext cx="1878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single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33453-AC0B-2FAB-1E48-1ED7B534C3B9}"/>
              </a:ext>
            </a:extLst>
          </p:cNvPr>
          <p:cNvSpPr txBox="1"/>
          <p:nvPr/>
        </p:nvSpPr>
        <p:spPr>
          <a:xfrm>
            <a:off x="9450627" y="4823160"/>
            <a:ext cx="18784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single code</a:t>
            </a:r>
          </a:p>
        </p:txBody>
      </p:sp>
    </p:spTree>
    <p:extLst>
      <p:ext uri="{BB962C8B-B14F-4D97-AF65-F5344CB8AC3E}">
        <p14:creationId xmlns:p14="http://schemas.microsoft.com/office/powerpoint/2010/main" val="2147081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BEAE4-A3A8-7B6B-0CE9-9D81F1D46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D23416-E104-3E2B-3A01-C21805F66E29}"/>
              </a:ext>
            </a:extLst>
          </p:cNvPr>
          <p:cNvSpPr txBox="1"/>
          <p:nvPr/>
        </p:nvSpPr>
        <p:spPr>
          <a:xfrm>
            <a:off x="0" y="2433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Summary File Stacked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381D5F9-3B0C-26BB-1FCF-4EDE2AB7C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278" y="1217184"/>
            <a:ext cx="4873266" cy="548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14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E4844-6B71-0005-F8C4-2FB8652D5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8FF457-52ED-3E7C-CA70-9F9511A33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92" y="690198"/>
            <a:ext cx="5076986" cy="5981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1BAA55-126B-707D-BA0F-38F0B2D310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376" y="2664770"/>
            <a:ext cx="3477547" cy="201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26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C095E-59C9-282F-9540-51E2010C5B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0560" y="449943"/>
            <a:ext cx="5503817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Session #2</a:t>
            </a:r>
            <a:br>
              <a:rPr lang="en-US" dirty="0"/>
            </a:br>
            <a:r>
              <a:rPr lang="en-US" dirty="0"/>
              <a:t>Time Use Example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E7B2E-86F9-25D2-BAFC-184A9456F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0492" y="3236120"/>
            <a:ext cx="5503817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Article: </a:t>
            </a:r>
            <a:r>
              <a:rPr lang="en-US" sz="2000" dirty="0">
                <a:hlinkClick r:id="rId2"/>
              </a:rPr>
              <a:t>https://www.nbcnews.com/data-graphics/men-do-housework-women-still-do-more-rcna216748</a:t>
            </a:r>
            <a:r>
              <a:rPr lang="en-US" sz="2000" dirty="0"/>
              <a:t> </a:t>
            </a:r>
          </a:p>
          <a:p>
            <a:pPr algn="l"/>
            <a:br>
              <a:rPr lang="en-US" sz="2000" dirty="0"/>
            </a:br>
            <a:r>
              <a:rPr lang="en-US" sz="2000" dirty="0"/>
              <a:t>Data: </a:t>
            </a:r>
            <a:r>
              <a:rPr lang="en-US" sz="2000" dirty="0">
                <a:hlinkClick r:id="rId3"/>
              </a:rPr>
              <a:t>https://www.bls.gov/tus/</a:t>
            </a:r>
            <a:r>
              <a:rPr lang="en-US" sz="2000" dirty="0"/>
              <a:t> </a:t>
            </a:r>
          </a:p>
        </p:txBody>
      </p:sp>
      <p:pic>
        <p:nvPicPr>
          <p:cNvPr id="1026" name="Picture 2" descr="Pie chart of how you spend your time… – MU Neuro Lab">
            <a:extLst>
              <a:ext uri="{FF2B5EF4-FFF2-40B4-BE49-F238E27FC236}">
                <a16:creationId xmlns:a16="http://schemas.microsoft.com/office/drawing/2014/main" id="{2DBF6041-4F5E-E12C-873E-E340498707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2343" y="1071154"/>
            <a:ext cx="4647272" cy="402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620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6495E-2259-38D5-359B-BA1593D46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1FECC0-4C68-AF28-FF00-1612935131E5}"/>
              </a:ext>
            </a:extLst>
          </p:cNvPr>
          <p:cNvSpPr txBox="1"/>
          <p:nvPr/>
        </p:nvSpPr>
        <p:spPr>
          <a:xfrm>
            <a:off x="-83126" y="2311488"/>
            <a:ext cx="12191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Pause</a:t>
            </a:r>
          </a:p>
        </p:txBody>
      </p:sp>
    </p:spTree>
    <p:extLst>
      <p:ext uri="{BB962C8B-B14F-4D97-AF65-F5344CB8AC3E}">
        <p14:creationId xmlns:p14="http://schemas.microsoft.com/office/powerpoint/2010/main" val="8981015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7"/>
          <p:cNvSpPr txBox="1">
            <a:spLocks noGrp="1"/>
          </p:cNvSpPr>
          <p:nvPr>
            <p:ph type="title"/>
          </p:nvPr>
        </p:nvSpPr>
        <p:spPr>
          <a:xfrm>
            <a:off x="1796506" y="1090873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4400"/>
            </a:pPr>
            <a:r>
              <a:rPr lang="en-US" dirty="0">
                <a:solidFill>
                  <a:srgbClr val="FF0000"/>
                </a:solidFill>
              </a:rPr>
              <a:t>Example </a:t>
            </a:r>
            <a:r>
              <a:rPr lang="en-US" dirty="0"/>
              <a:t>Left Join on DeptID</a:t>
            </a:r>
            <a:endParaRPr dirty="0"/>
          </a:p>
        </p:txBody>
      </p:sp>
      <p:graphicFrame>
        <p:nvGraphicFramePr>
          <p:cNvPr id="254" name="Google Shape;254;p27"/>
          <p:cNvGraphicFramePr/>
          <p:nvPr>
            <p:extLst>
              <p:ext uri="{D42A27DB-BD31-4B8C-83A1-F6EECF244321}">
                <p14:modId xmlns:p14="http://schemas.microsoft.com/office/powerpoint/2010/main" val="2890708919"/>
              </p:ext>
            </p:extLst>
          </p:nvPr>
        </p:nvGraphicFramePr>
        <p:xfrm>
          <a:off x="2038834" y="2804007"/>
          <a:ext cx="2621275" cy="2225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LastName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DeptID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Rafferty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31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Jones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Heisenberg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Robinson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34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Smith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34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55" name="Google Shape;255;p27"/>
          <p:cNvGraphicFramePr/>
          <p:nvPr>
            <p:extLst>
              <p:ext uri="{D42A27DB-BD31-4B8C-83A1-F6EECF244321}">
                <p14:modId xmlns:p14="http://schemas.microsoft.com/office/powerpoint/2010/main" val="1981239848"/>
              </p:ext>
            </p:extLst>
          </p:nvPr>
        </p:nvGraphicFramePr>
        <p:xfrm>
          <a:off x="4921444" y="2821453"/>
          <a:ext cx="2594478" cy="1483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115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9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DeptID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DeptName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31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33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Engineering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34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Clerical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" name="Google Shape;256;p27"/>
          <p:cNvSpPr txBox="1"/>
          <p:nvPr/>
        </p:nvSpPr>
        <p:spPr>
          <a:xfrm>
            <a:off x="2508794" y="2383240"/>
            <a:ext cx="16813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Table</a:t>
            </a:r>
            <a:endParaRPr/>
          </a:p>
        </p:txBody>
      </p:sp>
      <p:sp>
        <p:nvSpPr>
          <p:cNvPr id="257" name="Google Shape;257;p27"/>
          <p:cNvSpPr txBox="1"/>
          <p:nvPr/>
        </p:nvSpPr>
        <p:spPr>
          <a:xfrm>
            <a:off x="5260757" y="2383240"/>
            <a:ext cx="19075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Table</a:t>
            </a:r>
            <a:endParaRPr/>
          </a:p>
        </p:txBody>
      </p:sp>
      <p:sp>
        <p:nvSpPr>
          <p:cNvPr id="258" name="Google Shape;258;p27"/>
          <p:cNvSpPr/>
          <p:nvPr/>
        </p:nvSpPr>
        <p:spPr>
          <a:xfrm>
            <a:off x="8238935" y="3042753"/>
            <a:ext cx="1554480" cy="155448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1</a:t>
            </a:r>
            <a:endParaRPr dirty="0"/>
          </a:p>
        </p:txBody>
      </p:sp>
      <p:sp>
        <p:nvSpPr>
          <p:cNvPr id="259" name="Google Shape;259;p27"/>
          <p:cNvSpPr/>
          <p:nvPr/>
        </p:nvSpPr>
        <p:spPr>
          <a:xfrm>
            <a:off x="9487072" y="3042753"/>
            <a:ext cx="1554480" cy="155448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2</a:t>
            </a:r>
            <a:endParaRPr/>
          </a:p>
        </p:txBody>
      </p:sp>
      <p:sp>
        <p:nvSpPr>
          <p:cNvPr id="260" name="Google Shape;260;p27"/>
          <p:cNvSpPr txBox="1"/>
          <p:nvPr/>
        </p:nvSpPr>
        <p:spPr>
          <a:xfrm>
            <a:off x="8827224" y="2383240"/>
            <a:ext cx="157280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</a:t>
            </a: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17E768-9689-DED2-093D-4EDC518B3FBA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Notes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D9E8E1-82F5-411C-16A3-02AF189A9444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Course Notes</a:t>
            </a:r>
          </a:p>
        </p:txBody>
      </p:sp>
      <p:graphicFrame>
        <p:nvGraphicFramePr>
          <p:cNvPr id="267" name="Google Shape;267;p28"/>
          <p:cNvGraphicFramePr/>
          <p:nvPr>
            <p:extLst>
              <p:ext uri="{D42A27DB-BD31-4B8C-83A1-F6EECF244321}">
                <p14:modId xmlns:p14="http://schemas.microsoft.com/office/powerpoint/2010/main" val="4245329182"/>
              </p:ext>
            </p:extLst>
          </p:nvPr>
        </p:nvGraphicFramePr>
        <p:xfrm>
          <a:off x="2341702" y="1094846"/>
          <a:ext cx="2621275" cy="2225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LastName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DeptID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Rafferty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31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Jones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33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Heisenberg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Robinson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34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Smith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34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268" name="Google Shape;268;p28"/>
          <p:cNvGraphicFramePr/>
          <p:nvPr>
            <p:extLst>
              <p:ext uri="{D42A27DB-BD31-4B8C-83A1-F6EECF244321}">
                <p14:modId xmlns:p14="http://schemas.microsoft.com/office/powerpoint/2010/main" val="1652159008"/>
              </p:ext>
            </p:extLst>
          </p:nvPr>
        </p:nvGraphicFramePr>
        <p:xfrm>
          <a:off x="5349044" y="1094846"/>
          <a:ext cx="2456809" cy="1483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98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78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DeptID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DeptName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31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33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Engineering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34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Clerical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9" name="Google Shape;269;p28"/>
          <p:cNvSpPr txBox="1"/>
          <p:nvPr/>
        </p:nvSpPr>
        <p:spPr>
          <a:xfrm>
            <a:off x="2815967" y="732184"/>
            <a:ext cx="168135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Employee Table</a:t>
            </a:r>
            <a:endParaRPr dirty="0"/>
          </a:p>
        </p:txBody>
      </p:sp>
      <p:sp>
        <p:nvSpPr>
          <p:cNvPr id="270" name="Google Shape;270;p28"/>
          <p:cNvSpPr txBox="1"/>
          <p:nvPr/>
        </p:nvSpPr>
        <p:spPr>
          <a:xfrm>
            <a:off x="5567930" y="732184"/>
            <a:ext cx="190757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Table</a:t>
            </a:r>
            <a:endParaRPr dirty="0"/>
          </a:p>
        </p:txBody>
      </p:sp>
      <p:sp>
        <p:nvSpPr>
          <p:cNvPr id="271" name="Google Shape;271;p28"/>
          <p:cNvSpPr/>
          <p:nvPr/>
        </p:nvSpPr>
        <p:spPr>
          <a:xfrm>
            <a:off x="8735109" y="1584138"/>
            <a:ext cx="1554480" cy="1554480"/>
          </a:xfrm>
          <a:prstGeom prst="ellipse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1</a:t>
            </a:r>
            <a:endParaRPr dirty="0"/>
          </a:p>
        </p:txBody>
      </p:sp>
      <p:sp>
        <p:nvSpPr>
          <p:cNvPr id="272" name="Google Shape;272;p28"/>
          <p:cNvSpPr/>
          <p:nvPr/>
        </p:nvSpPr>
        <p:spPr>
          <a:xfrm>
            <a:off x="9983246" y="1584138"/>
            <a:ext cx="1554480" cy="155448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 2</a:t>
            </a:r>
            <a:endParaRPr/>
          </a:p>
        </p:txBody>
      </p:sp>
      <p:sp>
        <p:nvSpPr>
          <p:cNvPr id="273" name="Google Shape;273;p28"/>
          <p:cNvSpPr txBox="1"/>
          <p:nvPr/>
        </p:nvSpPr>
        <p:spPr>
          <a:xfrm>
            <a:off x="9323398" y="924625"/>
            <a:ext cx="1572803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</a:t>
            </a:r>
            <a:endParaRPr/>
          </a:p>
        </p:txBody>
      </p:sp>
      <p:sp>
        <p:nvSpPr>
          <p:cNvPr id="274" name="Google Shape;274;p28"/>
          <p:cNvSpPr txBox="1"/>
          <p:nvPr/>
        </p:nvSpPr>
        <p:spPr>
          <a:xfrm>
            <a:off x="3447262" y="6107275"/>
            <a:ext cx="5271454" cy="369332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Left Join</a:t>
            </a: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All rows from left; matching rows from right</a:t>
            </a:r>
            <a:endParaRPr dirty="0"/>
          </a:p>
        </p:txBody>
      </p:sp>
      <p:graphicFrame>
        <p:nvGraphicFramePr>
          <p:cNvPr id="275" name="Google Shape;275;p28"/>
          <p:cNvGraphicFramePr/>
          <p:nvPr>
            <p:extLst>
              <p:ext uri="{D42A27DB-BD31-4B8C-83A1-F6EECF244321}">
                <p14:modId xmlns:p14="http://schemas.microsoft.com/office/powerpoint/2010/main" val="2410215940"/>
              </p:ext>
            </p:extLst>
          </p:nvPr>
        </p:nvGraphicFramePr>
        <p:xfrm>
          <a:off x="913675" y="3731763"/>
          <a:ext cx="10549054" cy="22251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3979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99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27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3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Employee.LastName</a:t>
                      </a:r>
                      <a:endParaRPr sz="1800" b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Employee.DeptID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/>
                        <a:t>Department.DeptID</a:t>
                      </a:r>
                      <a:endParaRPr dirty="0"/>
                    </a:p>
                  </a:txBody>
                  <a:tcPr marL="91450" marR="91450" marT="45725" marB="45725">
                    <a:solidFill>
                      <a:srgbClr val="FF99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/>
                        <a:t>Department.DeptName</a:t>
                      </a:r>
                      <a:endParaRPr sz="1800" b="1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Rafferty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Sales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Jones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Engineering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Heisenberg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Engineering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Robinson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Clerical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Smith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34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34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/>
                        <a:t>Clerical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6" name="Google Shape;276;p28"/>
          <p:cNvSpPr/>
          <p:nvPr/>
        </p:nvSpPr>
        <p:spPr>
          <a:xfrm>
            <a:off x="3331308" y="4077465"/>
            <a:ext cx="5202366" cy="1858537"/>
          </a:xfrm>
          <a:prstGeom prst="rect">
            <a:avLst/>
          </a:prstGeom>
          <a:solidFill>
            <a:srgbClr val="FF9999">
              <a:alpha val="30196"/>
            </a:srgbClr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B62F4-D505-9A37-FE02-818FF26F8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EC96EB-FBBB-B4B8-EF0B-6A3B9749DD9C}"/>
              </a:ext>
            </a:extLst>
          </p:cNvPr>
          <p:cNvSpPr txBox="1"/>
          <p:nvPr/>
        </p:nvSpPr>
        <p:spPr>
          <a:xfrm>
            <a:off x="0" y="2433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Summary File Stacked | JOIN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E4A5198-145C-6A17-DB2D-651734CC2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147" y="1054644"/>
            <a:ext cx="7156179" cy="5314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828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F49C61-1E10-4EFA-EEEE-DD7E359D4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8026" y="996493"/>
            <a:ext cx="3972040" cy="233439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79E5AF-37BA-7BF3-10D8-6588749E64B6}"/>
              </a:ext>
            </a:extLst>
          </p:cNvPr>
          <p:cNvSpPr txBox="1"/>
          <p:nvPr/>
        </p:nvSpPr>
        <p:spPr>
          <a:xfrm>
            <a:off x="0" y="243312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Summary File Stacked | JOIN | FILTER | AGGREGATION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A62403-6EB3-9388-3D9E-D0498CD21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0635" y="3849650"/>
            <a:ext cx="3766822" cy="12308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E75BB9B-EE89-88FA-9363-C1D095C8A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3976" y="5711628"/>
            <a:ext cx="3498633" cy="9887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B5AAFC-F453-C2E1-47B5-EB7F72CAF4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888" y="1017414"/>
            <a:ext cx="5818112" cy="4320653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CF30371-64AE-9562-02C2-0147F9ADA351}"/>
              </a:ext>
            </a:extLst>
          </p:cNvPr>
          <p:cNvSpPr/>
          <p:nvPr/>
        </p:nvSpPr>
        <p:spPr>
          <a:xfrm>
            <a:off x="6383384" y="2059259"/>
            <a:ext cx="926676" cy="7434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5E729E1-F5D2-9F87-2AA8-B135CF52FCED}"/>
              </a:ext>
            </a:extLst>
          </p:cNvPr>
          <p:cNvSpPr/>
          <p:nvPr/>
        </p:nvSpPr>
        <p:spPr>
          <a:xfrm rot="5400000">
            <a:off x="9275035" y="3385571"/>
            <a:ext cx="240048" cy="44905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1481748-218E-6620-19CD-B27644DDB870}"/>
              </a:ext>
            </a:extLst>
          </p:cNvPr>
          <p:cNvSpPr/>
          <p:nvPr/>
        </p:nvSpPr>
        <p:spPr>
          <a:xfrm rot="5400000">
            <a:off x="9275034" y="5171512"/>
            <a:ext cx="240048" cy="44905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8418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F73E5-29EB-4BBB-0374-6FE1E09CE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E09920-F0D1-5357-411C-4AEC41DCC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801" y="918978"/>
            <a:ext cx="7386331" cy="58006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735CAA-CEEE-AD20-B697-7EB2A7A1AE31}"/>
              </a:ext>
            </a:extLst>
          </p:cNvPr>
          <p:cNvSpPr txBox="1"/>
          <p:nvPr/>
        </p:nvSpPr>
        <p:spPr>
          <a:xfrm>
            <a:off x="2" y="344142"/>
            <a:ext cx="6957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Men Time Spent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8A1F354-7B28-570F-733B-9AA27F066562}"/>
              </a:ext>
            </a:extLst>
          </p:cNvPr>
          <p:cNvSpPr/>
          <p:nvPr/>
        </p:nvSpPr>
        <p:spPr>
          <a:xfrm>
            <a:off x="6033488" y="2202012"/>
            <a:ext cx="189918" cy="171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E44DBFA-23C6-877A-865B-6345830F5AC3}"/>
              </a:ext>
            </a:extLst>
          </p:cNvPr>
          <p:cNvSpPr/>
          <p:nvPr/>
        </p:nvSpPr>
        <p:spPr>
          <a:xfrm>
            <a:off x="6028873" y="3721392"/>
            <a:ext cx="189918" cy="171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B195DC-BA65-8486-DD51-BAA7961D2238}"/>
              </a:ext>
            </a:extLst>
          </p:cNvPr>
          <p:cNvSpPr/>
          <p:nvPr/>
        </p:nvSpPr>
        <p:spPr>
          <a:xfrm>
            <a:off x="6042726" y="4954446"/>
            <a:ext cx="189918" cy="17103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5AACED-6562-EF4C-9DBB-8E47683F7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9253" y="2521167"/>
            <a:ext cx="4246946" cy="12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3688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236581-2360-4DF8-3426-74CAE124D4AA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 in Tableau Prep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22D65E-9807-6B8E-7139-6F8E3A069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895" y="1968459"/>
            <a:ext cx="8620332" cy="38304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1A2D60-30FF-DA39-71EC-B61EA2B99A68}"/>
              </a:ext>
            </a:extLst>
          </p:cNvPr>
          <p:cNvSpPr txBox="1"/>
          <p:nvPr/>
        </p:nvSpPr>
        <p:spPr>
          <a:xfrm>
            <a:off x="357807" y="924120"/>
            <a:ext cx="4383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Action Step #1: UNION</a:t>
            </a:r>
          </a:p>
        </p:txBody>
      </p:sp>
    </p:spTree>
    <p:extLst>
      <p:ext uri="{BB962C8B-B14F-4D97-AF65-F5344CB8AC3E}">
        <p14:creationId xmlns:p14="http://schemas.microsoft.com/office/powerpoint/2010/main" val="2135191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FE7AF-EFAB-4A29-B02D-F7B19A97F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B8326A-A871-85B0-F487-906468C479FC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 in Tableau Prep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EF281A-A070-C7CB-B8C4-EC1AAD616812}"/>
              </a:ext>
            </a:extLst>
          </p:cNvPr>
          <p:cNvSpPr txBox="1"/>
          <p:nvPr/>
        </p:nvSpPr>
        <p:spPr>
          <a:xfrm>
            <a:off x="357806" y="924120"/>
            <a:ext cx="6341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Action Step #2: RECODE SEX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E1682D-E3A1-5DC4-FC81-FDDF8EC2C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62" y="1968459"/>
            <a:ext cx="605790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742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A7460C-470E-EF43-0686-B7EEDCAC0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858A68A-CB01-41A6-4B77-909AEC6BFDA3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 in Tableau Prep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58513E-D085-FC2C-1939-7BE8FEDA6148}"/>
              </a:ext>
            </a:extLst>
          </p:cNvPr>
          <p:cNvSpPr txBox="1"/>
          <p:nvPr/>
        </p:nvSpPr>
        <p:spPr>
          <a:xfrm>
            <a:off x="357806" y="924120"/>
            <a:ext cx="6341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Action Step #3: MUTATE - YEAR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6FFF3D-ED4F-A5AE-9431-3AF6B8F41A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82" y="1968459"/>
            <a:ext cx="8620332" cy="3830445"/>
          </a:xfrm>
          <a:prstGeom prst="rect">
            <a:avLst/>
          </a:prstGeom>
        </p:spPr>
      </p:pic>
      <p:sp>
        <p:nvSpPr>
          <p:cNvPr id="4" name="Left Brace 3">
            <a:extLst>
              <a:ext uri="{FF2B5EF4-FFF2-40B4-BE49-F238E27FC236}">
                <a16:creationId xmlns:a16="http://schemas.microsoft.com/office/drawing/2014/main" id="{458C2D91-C1AF-71A9-2DD0-0444C6AD95D8}"/>
              </a:ext>
            </a:extLst>
          </p:cNvPr>
          <p:cNvSpPr/>
          <p:nvPr/>
        </p:nvSpPr>
        <p:spPr>
          <a:xfrm rot="21184243">
            <a:off x="2397513" y="2209139"/>
            <a:ext cx="758283" cy="3692485"/>
          </a:xfrm>
          <a:prstGeom prst="leftBrac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7E112A-C8D6-F9B4-D311-8ABAC080D167}"/>
              </a:ext>
            </a:extLst>
          </p:cNvPr>
          <p:cNvSpPr txBox="1"/>
          <p:nvPr/>
        </p:nvSpPr>
        <p:spPr>
          <a:xfrm>
            <a:off x="357806" y="3348610"/>
            <a:ext cx="1962614" cy="156966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Create YEAR via SPLIT</a:t>
            </a:r>
          </a:p>
        </p:txBody>
      </p:sp>
    </p:spTree>
    <p:extLst>
      <p:ext uri="{BB962C8B-B14F-4D97-AF65-F5344CB8AC3E}">
        <p14:creationId xmlns:p14="http://schemas.microsoft.com/office/powerpoint/2010/main" val="900179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4EF55-272C-B56F-58E3-894F152EC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C976688-3219-2A03-C050-D8F4260852A0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 in Tableau Prep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F844C9-169C-F929-D3D4-762A12683872}"/>
              </a:ext>
            </a:extLst>
          </p:cNvPr>
          <p:cNvSpPr txBox="1"/>
          <p:nvPr/>
        </p:nvSpPr>
        <p:spPr>
          <a:xfrm>
            <a:off x="357806" y="924120"/>
            <a:ext cx="102358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Action Step #4: SELECT – Remove CODES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C5ABBF-95C6-73FD-B009-637E6039B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1718" y="2160534"/>
            <a:ext cx="8648700" cy="3248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5891A6-FD5E-E61C-BFA2-90D202A2E11F}"/>
              </a:ext>
            </a:extLst>
          </p:cNvPr>
          <p:cNvSpPr txBox="1"/>
          <p:nvPr/>
        </p:nvSpPr>
        <p:spPr>
          <a:xfrm>
            <a:off x="8896350" y="3784546"/>
            <a:ext cx="2728383" cy="1569660"/>
          </a:xfrm>
          <a:prstGeom prst="rect">
            <a:avLst/>
          </a:prstGeom>
          <a:solidFill>
            <a:srgbClr val="FFFF00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Remove unnecessary CODES</a:t>
            </a:r>
          </a:p>
        </p:txBody>
      </p:sp>
    </p:spTree>
    <p:extLst>
      <p:ext uri="{BB962C8B-B14F-4D97-AF65-F5344CB8AC3E}">
        <p14:creationId xmlns:p14="http://schemas.microsoft.com/office/powerpoint/2010/main" val="3670800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B34EDF-3DFD-9A4D-A11F-FAE123196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8" y="562985"/>
            <a:ext cx="11134842" cy="54129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C089F7-4ACF-A347-02C4-18D2383B4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17" y="6045633"/>
            <a:ext cx="5882415" cy="697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9802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EA176-36BF-970B-EFC1-7E66DF39A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5E4756-DEE5-4EAB-3837-92F26C9D7633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 in Tableau Prep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15542F-72B0-9C7D-31D6-81DC7F5F22C5}"/>
              </a:ext>
            </a:extLst>
          </p:cNvPr>
          <p:cNvSpPr txBox="1"/>
          <p:nvPr/>
        </p:nvSpPr>
        <p:spPr>
          <a:xfrm>
            <a:off x="357806" y="924120"/>
            <a:ext cx="6341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Action Step #5: STACK (PIVOT)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2E9B5D-6DF1-C76F-FC9A-1AA17E1F94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32" y="3429000"/>
            <a:ext cx="5496342" cy="106997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55F87C-60C7-06A7-4546-BA0E4A2B5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9212" y="1680848"/>
            <a:ext cx="4463542" cy="5008647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41F9F471-B0F1-A081-8EE7-4336A5F61038}"/>
              </a:ext>
            </a:extLst>
          </p:cNvPr>
          <p:cNvSpPr/>
          <p:nvPr/>
        </p:nvSpPr>
        <p:spPr>
          <a:xfrm>
            <a:off x="6242855" y="3592279"/>
            <a:ext cx="926676" cy="7434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198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DE51E-D51D-7729-0978-5A71B1FC6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2197524-60BA-857C-DFCA-C6D3AC9C8391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 in Tableau Prep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7AE0A7-D306-5E6C-9886-0280539D0060}"/>
              </a:ext>
            </a:extLst>
          </p:cNvPr>
          <p:cNvSpPr txBox="1"/>
          <p:nvPr/>
        </p:nvSpPr>
        <p:spPr>
          <a:xfrm>
            <a:off x="357806" y="924120"/>
            <a:ext cx="63411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Action Step #6: JOIN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9499E3C-4B85-CF33-67AE-6CAADC013AEE}"/>
              </a:ext>
            </a:extLst>
          </p:cNvPr>
          <p:cNvSpPr/>
          <p:nvPr/>
        </p:nvSpPr>
        <p:spPr>
          <a:xfrm rot="10800000">
            <a:off x="7415672" y="3628979"/>
            <a:ext cx="926676" cy="743414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ADA9AC-C482-24C4-6D84-A64DDEAB9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720" y="1669775"/>
            <a:ext cx="4203337" cy="4952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06028B-5544-BC24-ECEB-E8716F0EA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6661" y="2932771"/>
            <a:ext cx="3104066" cy="17979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507A583-C7CE-E9EF-E0C1-EEB0FF32BBD7}"/>
              </a:ext>
            </a:extLst>
          </p:cNvPr>
          <p:cNvCxnSpPr>
            <a:cxnSpLocks/>
          </p:cNvCxnSpPr>
          <p:nvPr/>
        </p:nvCxnSpPr>
        <p:spPr>
          <a:xfrm>
            <a:off x="5815876" y="2345635"/>
            <a:ext cx="2443541" cy="10833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5F9F1B0-9020-5C87-D81F-4B019DF2485F}"/>
              </a:ext>
            </a:extLst>
          </p:cNvPr>
          <p:cNvCxnSpPr>
            <a:cxnSpLocks/>
          </p:cNvCxnSpPr>
          <p:nvPr/>
        </p:nvCxnSpPr>
        <p:spPr>
          <a:xfrm flipV="1">
            <a:off x="5896875" y="4730671"/>
            <a:ext cx="2445473" cy="16601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9624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D0ED7-6E6F-D809-0309-FA9E3D701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E0B92C9-0716-0ED8-2284-B3059BE50BF3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 in Tableau Prep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DFD35-A681-9A65-1713-2FA83BC78F84}"/>
              </a:ext>
            </a:extLst>
          </p:cNvPr>
          <p:cNvSpPr txBox="1"/>
          <p:nvPr/>
        </p:nvSpPr>
        <p:spPr>
          <a:xfrm>
            <a:off x="357806" y="924120"/>
            <a:ext cx="9402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Action Step #7: AGGREGATION – Total per person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D0EB83-472B-A946-2884-F4E2E60BD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355" y="2587546"/>
            <a:ext cx="4207645" cy="247286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105FB47-0502-DA5E-8BBF-2B1F600B48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427" y="1822483"/>
            <a:ext cx="5818112" cy="4320653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797BACE-5FCB-1F5D-A4C4-204CF1079E01}"/>
              </a:ext>
            </a:extLst>
          </p:cNvPr>
          <p:cNvSpPr/>
          <p:nvPr/>
        </p:nvSpPr>
        <p:spPr>
          <a:xfrm>
            <a:off x="6698973" y="3690421"/>
            <a:ext cx="603825" cy="5847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071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56A8F-A16B-2B2D-94FB-EDF3427C9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C067B3-6E93-D755-4648-4A040D832236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 in Tableau Prep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5F4A12-D981-0A20-4883-1D3701781B95}"/>
              </a:ext>
            </a:extLst>
          </p:cNvPr>
          <p:cNvSpPr txBox="1"/>
          <p:nvPr/>
        </p:nvSpPr>
        <p:spPr>
          <a:xfrm>
            <a:off x="357806" y="924120"/>
            <a:ext cx="94024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Action Step #8: FILTER – Males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12A6D5-F482-7C04-91EB-3E54DD2DB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943" y="2253727"/>
            <a:ext cx="5517401" cy="3242612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1268F09-0BB8-BC7A-1401-160087213A10}"/>
              </a:ext>
            </a:extLst>
          </p:cNvPr>
          <p:cNvSpPr/>
          <p:nvPr/>
        </p:nvSpPr>
        <p:spPr>
          <a:xfrm>
            <a:off x="6265912" y="3799750"/>
            <a:ext cx="603825" cy="5847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DFC1F3-9F35-86F3-0CEA-53932F5AE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286" y="3161039"/>
            <a:ext cx="4842517" cy="1582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9004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395A-FE27-3E7E-CA1B-5EDD07780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5537DA-C579-031A-860C-AA31FB753249}"/>
              </a:ext>
            </a:extLst>
          </p:cNvPr>
          <p:cNvSpPr txBox="1"/>
          <p:nvPr/>
        </p:nvSpPr>
        <p:spPr>
          <a:xfrm>
            <a:off x="2476" y="2891"/>
            <a:ext cx="12192000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 in Tableau Prep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939C4B-E1D6-A11D-614C-7E182B6D5F5E}"/>
              </a:ext>
            </a:extLst>
          </p:cNvPr>
          <p:cNvSpPr txBox="1"/>
          <p:nvPr/>
        </p:nvSpPr>
        <p:spPr>
          <a:xfrm>
            <a:off x="357805" y="924120"/>
            <a:ext cx="105156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Action Step #9: AGGREGATION – AVG per activity * year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1B9356B-9C7F-A7A1-BDD3-BB588A313CE8}"/>
              </a:ext>
            </a:extLst>
          </p:cNvPr>
          <p:cNvSpPr/>
          <p:nvPr/>
        </p:nvSpPr>
        <p:spPr>
          <a:xfrm>
            <a:off x="6459110" y="3684897"/>
            <a:ext cx="603825" cy="584775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9C3B3D-20E2-9055-1A31-A8825CAB5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165" y="2873937"/>
            <a:ext cx="5666835" cy="18516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EF059B-E263-7149-D9B1-F7E9260CE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045" y="3410753"/>
            <a:ext cx="4009289" cy="113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349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4AC95F-4DB3-9611-D7AF-EB375DDB9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802" y="1753250"/>
            <a:ext cx="4849144" cy="38825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2788329-685D-59C0-A5F6-19A18317243F}"/>
              </a:ext>
            </a:extLst>
          </p:cNvPr>
          <p:cNvSpPr txBox="1"/>
          <p:nvPr/>
        </p:nvSpPr>
        <p:spPr>
          <a:xfrm>
            <a:off x="0" y="929770"/>
            <a:ext cx="6567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Gender Divide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A78367-6591-F505-B557-8A9ACAC0DC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055" y="1753250"/>
            <a:ext cx="5166033" cy="40570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3476FB-177C-C665-2FAE-638CD5004387}"/>
              </a:ext>
            </a:extLst>
          </p:cNvPr>
          <p:cNvSpPr txBox="1"/>
          <p:nvPr/>
        </p:nvSpPr>
        <p:spPr>
          <a:xfrm>
            <a:off x="5624946" y="929769"/>
            <a:ext cx="65670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Men Time Spent</a:t>
            </a:r>
          </a:p>
        </p:txBody>
      </p:sp>
    </p:spTree>
    <p:extLst>
      <p:ext uri="{BB962C8B-B14F-4D97-AF65-F5344CB8AC3E}">
        <p14:creationId xmlns:p14="http://schemas.microsoft.com/office/powerpoint/2010/main" val="1694698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4EA10AF-3BB6-6E3E-034E-E8BCE956F4F2}"/>
              </a:ext>
            </a:extLst>
          </p:cNvPr>
          <p:cNvSpPr txBox="1"/>
          <p:nvPr/>
        </p:nvSpPr>
        <p:spPr>
          <a:xfrm>
            <a:off x="0" y="4896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Activity 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DEE13A-47E9-B3C3-916A-FC79EF7BFD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1147916"/>
            <a:ext cx="105822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7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9FBCE6-2C4A-ADAC-3F45-B895844F8847}"/>
              </a:ext>
            </a:extLst>
          </p:cNvPr>
          <p:cNvSpPr txBox="1"/>
          <p:nvPr/>
        </p:nvSpPr>
        <p:spPr>
          <a:xfrm>
            <a:off x="0" y="4896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Activity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D5BD89-6381-5467-E54A-B4C092A7D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34" y="1221005"/>
            <a:ext cx="10639425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548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95FCA00-5B08-261E-7E5A-582610CCFB5F}"/>
              </a:ext>
            </a:extLst>
          </p:cNvPr>
          <p:cNvSpPr txBox="1"/>
          <p:nvPr/>
        </p:nvSpPr>
        <p:spPr>
          <a:xfrm>
            <a:off x="0" y="4896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Activity 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1E7543-A92F-48F5-CCAE-442F45A5F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942" y="1111260"/>
            <a:ext cx="10634511" cy="49067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4F3EDC0-263E-60A7-9C51-3FFE24D63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282" y="4246536"/>
            <a:ext cx="6155246" cy="2508379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89615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37E370-803F-209C-2948-B48D613AF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6A79889-8D72-7F06-4023-DE2473A392C8}"/>
              </a:ext>
            </a:extLst>
          </p:cNvPr>
          <p:cNvSpPr txBox="1"/>
          <p:nvPr/>
        </p:nvSpPr>
        <p:spPr>
          <a:xfrm>
            <a:off x="0" y="489615"/>
            <a:ext cx="1219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Time Use – Summary 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5BB214A-960D-9785-A73A-F306CFFDA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87" y="1345329"/>
            <a:ext cx="995362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257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570</Words>
  <Application>Microsoft Office PowerPoint</Application>
  <PresentationFormat>Widescreen</PresentationFormat>
  <Paragraphs>203</Paragraphs>
  <Slides>44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ADLaM Display</vt:lpstr>
      <vt:lpstr>Aptos</vt:lpstr>
      <vt:lpstr>Aptos Display</vt:lpstr>
      <vt:lpstr>Arial</vt:lpstr>
      <vt:lpstr>Calibri</vt:lpstr>
      <vt:lpstr>Office Theme</vt:lpstr>
      <vt:lpstr>Less is more: Writing code in an introductory data science course</vt:lpstr>
      <vt:lpstr>Workshop Outline</vt:lpstr>
      <vt:lpstr>Session #2 Time Use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– Stacking Auto Sales</vt:lpstr>
      <vt:lpstr>Example – Stacking Auto Sales</vt:lpstr>
      <vt:lpstr>Example – Stacking Auto Sales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Stacking strategy</vt:lpstr>
      <vt:lpstr>Stacking in action</vt:lpstr>
      <vt:lpstr>Stacking in action</vt:lpstr>
      <vt:lpstr>Stacking in action</vt:lpstr>
      <vt:lpstr>PowerPoint Presentation</vt:lpstr>
      <vt:lpstr>PowerPoint Presentation</vt:lpstr>
      <vt:lpstr>PowerPoint Presentation</vt:lpstr>
      <vt:lpstr>PowerPoint Presentation</vt:lpstr>
      <vt:lpstr>Example Left Join on DeptID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Malone, Christopher J</dc:creator>
  <cp:lastModifiedBy>Malone, Christopher J</cp:lastModifiedBy>
  <cp:revision>15</cp:revision>
  <dcterms:created xsi:type="dcterms:W3CDTF">2025-07-16T01:47:32Z</dcterms:created>
  <dcterms:modified xsi:type="dcterms:W3CDTF">2025-07-17T05:02:51Z</dcterms:modified>
</cp:coreProperties>
</file>