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427" r:id="rId6"/>
    <p:sldId id="416" r:id="rId7"/>
    <p:sldId id="417" r:id="rId8"/>
    <p:sldId id="419" r:id="rId9"/>
    <p:sldId id="443" r:id="rId10"/>
    <p:sldId id="440" r:id="rId11"/>
    <p:sldId id="430" r:id="rId12"/>
    <p:sldId id="278" r:id="rId13"/>
    <p:sldId id="300" r:id="rId14"/>
    <p:sldId id="431" r:id="rId15"/>
    <p:sldId id="442" r:id="rId16"/>
    <p:sldId id="418" r:id="rId17"/>
    <p:sldId id="433" r:id="rId18"/>
    <p:sldId id="392" r:id="rId19"/>
    <p:sldId id="270" r:id="rId20"/>
    <p:sldId id="273" r:id="rId21"/>
    <p:sldId id="322" r:id="rId22"/>
    <p:sldId id="296" r:id="rId23"/>
    <p:sldId id="313" r:id="rId24"/>
    <p:sldId id="438" r:id="rId25"/>
    <p:sldId id="326" r:id="rId26"/>
    <p:sldId id="330" r:id="rId27"/>
    <p:sldId id="332" r:id="rId28"/>
    <p:sldId id="333" r:id="rId29"/>
    <p:sldId id="355" r:id="rId30"/>
    <p:sldId id="356" r:id="rId31"/>
    <p:sldId id="444" r:id="rId32"/>
    <p:sldId id="436" r:id="rId33"/>
    <p:sldId id="263" r:id="rId34"/>
    <p:sldId id="420" r:id="rId35"/>
    <p:sldId id="406" r:id="rId36"/>
    <p:sldId id="407" r:id="rId37"/>
    <p:sldId id="258" r:id="rId38"/>
    <p:sldId id="408" r:id="rId39"/>
    <p:sldId id="260" r:id="rId40"/>
    <p:sldId id="262" r:id="rId41"/>
    <p:sldId id="261" r:id="rId42"/>
    <p:sldId id="411" r:id="rId43"/>
    <p:sldId id="412" r:id="rId44"/>
    <p:sldId id="265" r:id="rId45"/>
    <p:sldId id="267" r:id="rId46"/>
    <p:sldId id="44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DF"/>
    <a:srgbClr val="0070C0"/>
    <a:srgbClr val="57B7FF"/>
    <a:srgbClr val="70AD47"/>
    <a:srgbClr val="4472C4"/>
    <a:srgbClr val="FF9138"/>
    <a:srgbClr val="EDEDED"/>
    <a:srgbClr val="FFD966"/>
    <a:srgbClr val="FBE5D6"/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4" autoAdjust="0"/>
    <p:restoredTop sz="94731"/>
  </p:normalViewPr>
  <p:slideViewPr>
    <p:cSldViewPr snapToGrid="0">
      <p:cViewPr varScale="1">
        <p:scale>
          <a:sx n="149" d="100"/>
          <a:sy n="149" d="100"/>
        </p:scale>
        <p:origin x="3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Quickly; add “key”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 +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class.org/dsci210/Dataverb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hs.wisconsin.gov/publications/p00484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SU-DataScience/SDSS20_teaching_gestalt/raw/master/Bergen_Gestalt_presentation_SDSS2020.pptx" TargetMode="External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est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est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statsclass.org/dsci210/CART/tra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sclass.org/dsci210/CART/test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2520"/>
            <a:ext cx="9144000" cy="1741198"/>
          </a:xfrm>
        </p:spPr>
        <p:txBody>
          <a:bodyPr>
            <a:normAutofit/>
          </a:bodyPr>
          <a:lstStyle/>
          <a:p>
            <a:r>
              <a:rPr lang="en-US" sz="4400" dirty="0"/>
              <a:t>Teaching Data Science to Undergraduates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2F5F5-BAC6-4BE1-B01F-B3D60F4BE6BA}"/>
              </a:ext>
            </a:extLst>
          </p:cNvPr>
          <p:cNvSpPr txBox="1"/>
          <p:nvPr/>
        </p:nvSpPr>
        <p:spPr>
          <a:xfrm>
            <a:off x="3599061" y="4818820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Chris Malone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B67ED-BBA6-46BB-9FFD-A7D0D94BD27E}"/>
              </a:ext>
            </a:extLst>
          </p:cNvPr>
          <p:cNvSpPr txBox="1"/>
          <p:nvPr/>
        </p:nvSpPr>
        <p:spPr>
          <a:xfrm>
            <a:off x="6928158" y="4818821"/>
            <a:ext cx="1509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Todd Iverson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64C1-A886-46BC-83DD-E0932707D3A0}"/>
              </a:ext>
            </a:extLst>
          </p:cNvPr>
          <p:cNvSpPr txBox="1"/>
          <p:nvPr/>
        </p:nvSpPr>
        <p:spPr>
          <a:xfrm>
            <a:off x="4699913" y="5659149"/>
            <a:ext cx="2792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2021 Project Next</a:t>
            </a:r>
          </a:p>
          <a:p>
            <a:pPr algn="ctr"/>
            <a:r>
              <a:rPr lang="en-US" sz="2800" dirty="0"/>
              <a:t>Zoomland, USA</a:t>
            </a:r>
          </a:p>
        </p:txBody>
      </p:sp>
      <p:pic>
        <p:nvPicPr>
          <p:cNvPr id="11" name="Picture 2" descr="64x64">
            <a:extLst>
              <a:ext uri="{FF2B5EF4-FFF2-40B4-BE49-F238E27FC236}">
                <a16:creationId xmlns:a16="http://schemas.microsoft.com/office/drawing/2014/main" id="{B4C67269-6167-1041-A266-EE373DA8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39" y="2786821"/>
            <a:ext cx="177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64x64">
            <a:extLst>
              <a:ext uri="{FF2B5EF4-FFF2-40B4-BE49-F238E27FC236}">
                <a16:creationId xmlns:a16="http://schemas.microsoft.com/office/drawing/2014/main" id="{9C239324-E6BF-B74C-8579-BFB01029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48" y="2733936"/>
            <a:ext cx="177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999503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882953" y="268285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8791662" y="111018"/>
            <a:ext cx="3302486" cy="317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99802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/>
        </p:nvGraphicFramePr>
        <p:xfrm>
          <a:off x="357569" y="3061981"/>
          <a:ext cx="873779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8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697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/>
        </p:nvGraphicFramePr>
        <p:xfrm>
          <a:off x="8915406" y="249727"/>
          <a:ext cx="88293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14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1468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478563" y="418445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(D&gt;3)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446172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14698" y="410696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687281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690888" y="4228214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(G, X)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621644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956598" y="418776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9483427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A154E0E-4CC0-437B-AFCB-D6C4D39EFF32}"/>
              </a:ext>
            </a:extLst>
          </p:cNvPr>
          <p:cNvGraphicFramePr>
            <a:graphicFrameLocks noGrp="1"/>
          </p:cNvGraphicFramePr>
          <p:nvPr/>
        </p:nvGraphicFramePr>
        <p:xfrm>
          <a:off x="2809615" y="4106969"/>
          <a:ext cx="629286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1464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5D9B6E-74BF-473E-A61A-447CC1EE06BB}"/>
              </a:ext>
            </a:extLst>
          </p:cNvPr>
          <p:cNvGraphicFramePr>
            <a:graphicFrameLocks noGrp="1"/>
          </p:cNvGraphicFramePr>
          <p:nvPr/>
        </p:nvGraphicFramePr>
        <p:xfrm>
          <a:off x="5109447" y="4106969"/>
          <a:ext cx="133931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52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86159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2621EDC-B2E3-4EFA-90CD-3353921C3DAE}"/>
              </a:ext>
            </a:extLst>
          </p:cNvPr>
          <p:cNvSpPr txBox="1"/>
          <p:nvPr/>
        </p:nvSpPr>
        <p:spPr>
          <a:xfrm>
            <a:off x="333679" y="204288"/>
            <a:ext cx="526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922B-4D81-4DC8-86A1-8A8EC9F0A75B}"/>
              </a:ext>
            </a:extLst>
          </p:cNvPr>
          <p:cNvGraphicFramePr>
            <a:graphicFrameLocks noGrp="1"/>
          </p:cNvGraphicFramePr>
          <p:nvPr/>
        </p:nvGraphicFramePr>
        <p:xfrm>
          <a:off x="7968309" y="4106969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407B30-5E9C-4010-B554-D5EBCEBB9F85}"/>
              </a:ext>
            </a:extLst>
          </p:cNvPr>
          <p:cNvGraphicFramePr>
            <a:graphicFrameLocks noGrp="1"/>
          </p:cNvGraphicFramePr>
          <p:nvPr/>
        </p:nvGraphicFramePr>
        <p:xfrm>
          <a:off x="10981090" y="4078433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755E68-C28B-4B07-98AD-9C1CB50295C9}"/>
              </a:ext>
            </a:extLst>
          </p:cNvPr>
          <p:cNvGraphicFramePr>
            <a:graphicFrameLocks noGrp="1"/>
          </p:cNvGraphicFramePr>
          <p:nvPr/>
        </p:nvGraphicFramePr>
        <p:xfrm>
          <a:off x="10882953" y="841168"/>
          <a:ext cx="92278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1CB9-EBCE-624B-BC07-73AC4D82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200" dirty="0"/>
              <a:t>Purchasing Snowshoes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6D823-5AF9-EC45-B78D-2E2A0C08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8213436" cy="4222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87CEF5-04E7-8343-A47E-A110520032A6}"/>
              </a:ext>
            </a:extLst>
          </p:cNvPr>
          <p:cNvSpPr/>
          <p:nvPr/>
        </p:nvSpPr>
        <p:spPr>
          <a:xfrm>
            <a:off x="838200" y="5969655"/>
            <a:ext cx="6106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http://statsclass.org/dsci210/Dataverbs/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901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F6BD6-1A62-6249-B87A-1C420B1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Data Verb Activities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FEBE9F-867E-C345-894D-D6595AA34E12}"/>
              </a:ext>
            </a:extLst>
          </p:cNvPr>
          <p:cNvSpPr/>
          <p:nvPr/>
        </p:nvSpPr>
        <p:spPr>
          <a:xfrm>
            <a:off x="1570182" y="3232727"/>
            <a:ext cx="2096655" cy="98829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Activity 1</a:t>
            </a:r>
            <a:endParaRPr lang="en-US" dirty="0"/>
          </a:p>
          <a:p>
            <a:pPr algn="ctr"/>
            <a:r>
              <a:rPr lang="en-US" dirty="0"/>
              <a:t>Tables in order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D4721D-FDA8-C947-921D-DC7119B06436}"/>
              </a:ext>
            </a:extLst>
          </p:cNvPr>
          <p:cNvSpPr/>
          <p:nvPr/>
        </p:nvSpPr>
        <p:spPr>
          <a:xfrm>
            <a:off x="4862945" y="3232726"/>
            <a:ext cx="2359892" cy="98829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Activity 2</a:t>
            </a:r>
            <a:endParaRPr lang="en-US" dirty="0"/>
          </a:p>
          <a:p>
            <a:pPr algn="ctr"/>
            <a:r>
              <a:rPr lang="en-US" dirty="0"/>
              <a:t>Unordered Tables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A56B3F-83C2-484B-AE9C-4B4E4F6080B4}"/>
              </a:ext>
            </a:extLst>
          </p:cNvPr>
          <p:cNvSpPr/>
          <p:nvPr/>
        </p:nvSpPr>
        <p:spPr>
          <a:xfrm>
            <a:off x="8418945" y="3232726"/>
            <a:ext cx="2359892" cy="98829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Activity 3</a:t>
            </a:r>
            <a:endParaRPr lang="en-US" dirty="0"/>
          </a:p>
          <a:p>
            <a:pPr algn="ctr"/>
            <a:r>
              <a:rPr lang="en-US" dirty="0"/>
              <a:t>Join; Aggregate etc.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04E5C3-31B1-8847-AC7F-B06B9735D5D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666837" y="3726872"/>
            <a:ext cx="11961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08B8F-4C97-3349-908D-DB887C9DBB0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222837" y="3726872"/>
            <a:ext cx="11961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8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757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7E020-9E33-3340-BC21-39F4EA6F8CE8}"/>
              </a:ext>
            </a:extLst>
          </p:cNvPr>
          <p:cNvSpPr txBox="1"/>
          <p:nvPr/>
        </p:nvSpPr>
        <p:spPr>
          <a:xfrm>
            <a:off x="1713385" y="2274838"/>
            <a:ext cx="8765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Visualization Principles</a:t>
            </a:r>
          </a:p>
          <a:p>
            <a:pPr algn="ctr"/>
            <a:r>
              <a:rPr lang="en-US" sz="3200" dirty="0">
                <a:latin typeface="+mj-lt"/>
              </a:rPr>
              <a:t>Describing and evaluating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9108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5B1E08-E469-9E48-838F-27509D78A085}"/>
              </a:ext>
            </a:extLst>
          </p:cNvPr>
          <p:cNvSpPr/>
          <p:nvPr/>
        </p:nvSpPr>
        <p:spPr>
          <a:xfrm>
            <a:off x="160421" y="1810492"/>
            <a:ext cx="6744352" cy="43871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142428"/>
            <a:ext cx="10515600" cy="758278"/>
          </a:xfrm>
        </p:spPr>
        <p:txBody>
          <a:bodyPr/>
          <a:lstStyle/>
          <a:p>
            <a:r>
              <a:rPr lang="en-US" dirty="0"/>
              <a:t>The grammar of graphics</a:t>
            </a:r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4210304" y="3596444"/>
            <a:ext cx="1723627" cy="113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4" y="3619767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2526596" y="2715960"/>
            <a:ext cx="2512464" cy="69257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1306683" y="4750288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4171910" y="4773432"/>
            <a:ext cx="17620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Geom/Mark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3035526" y="2946556"/>
            <a:ext cx="145187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/>
              <a:t>Aesthetic </a:t>
            </a:r>
          </a:p>
          <a:p>
            <a:pPr algn="ctr">
              <a:lnSpc>
                <a:spcPct val="90000"/>
              </a:lnSpc>
            </a:pPr>
            <a:r>
              <a:rPr lang="en-US" sz="2400" b="1" dirty="0"/>
              <a:t>Map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5EA93B-BF08-0E43-A6AF-AAFF80B28862}"/>
              </a:ext>
            </a:extLst>
          </p:cNvPr>
          <p:cNvSpPr/>
          <p:nvPr/>
        </p:nvSpPr>
        <p:spPr>
          <a:xfrm>
            <a:off x="468484" y="5503846"/>
            <a:ext cx="6096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dirty="0"/>
              <a:t>A map from </a:t>
            </a:r>
            <a:r>
              <a:rPr lang="en-US" b="1" dirty="0"/>
              <a:t>data </a:t>
            </a:r>
            <a:r>
              <a:rPr lang="en-US" dirty="0"/>
              <a:t>to the visual </a:t>
            </a:r>
            <a:r>
              <a:rPr lang="en-US" b="1" dirty="0"/>
              <a:t>aesthetics </a:t>
            </a:r>
            <a:r>
              <a:rPr lang="en-US" dirty="0"/>
              <a:t>of </a:t>
            </a:r>
            <a:r>
              <a:rPr lang="en-US" b="1" dirty="0"/>
              <a:t>geometries/marks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B6F68B-8948-ED4A-B8B1-E0DCAEBAC397}"/>
              </a:ext>
            </a:extLst>
          </p:cNvPr>
          <p:cNvGrpSpPr/>
          <p:nvPr/>
        </p:nvGrpSpPr>
        <p:grpSpPr>
          <a:xfrm>
            <a:off x="7914165" y="2647940"/>
            <a:ext cx="4105072" cy="2451096"/>
            <a:chOff x="7636213" y="1391055"/>
            <a:chExt cx="4105072" cy="245109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6FE92C4-F675-A046-8C71-FFA8B823B9EF}"/>
                </a:ext>
              </a:extLst>
            </p:cNvPr>
            <p:cNvSpPr/>
            <p:nvPr/>
          </p:nvSpPr>
          <p:spPr>
            <a:xfrm>
              <a:off x="7636213" y="1391055"/>
              <a:ext cx="4105072" cy="24510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467F5-300E-E042-A1FF-81107CA9FB43}"/>
                </a:ext>
              </a:extLst>
            </p:cNvPr>
            <p:cNvSpPr txBox="1"/>
            <p:nvPr/>
          </p:nvSpPr>
          <p:spPr>
            <a:xfrm>
              <a:off x="8991565" y="1484125"/>
              <a:ext cx="139333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/>
                <a:t>Examples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E9C5B4D-7610-7D40-86B2-B938F61A842D}"/>
                </a:ext>
              </a:extLst>
            </p:cNvPr>
            <p:cNvSpPr/>
            <p:nvPr/>
          </p:nvSpPr>
          <p:spPr>
            <a:xfrm>
              <a:off x="7875744" y="2046406"/>
              <a:ext cx="1204879" cy="424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Tableau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50A2F8-D42F-EE41-AB49-821E7B773A7A}"/>
                </a:ext>
              </a:extLst>
            </p:cNvPr>
            <p:cNvSpPr/>
            <p:nvPr/>
          </p:nvSpPr>
          <p:spPr>
            <a:xfrm>
              <a:off x="7875744" y="2627123"/>
              <a:ext cx="1204879" cy="424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ggplot (R)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198DE30-AA49-E946-B8DA-2D1DBCD9BFD9}"/>
                </a:ext>
              </a:extLst>
            </p:cNvPr>
            <p:cNvSpPr/>
            <p:nvPr/>
          </p:nvSpPr>
          <p:spPr>
            <a:xfrm>
              <a:off x="9245877" y="2627866"/>
              <a:ext cx="2288726" cy="423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Altair (Python)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FE702FB-F9ED-AA40-9F70-821DF04083C0}"/>
                </a:ext>
              </a:extLst>
            </p:cNvPr>
            <p:cNvSpPr/>
            <p:nvPr/>
          </p:nvSpPr>
          <p:spPr>
            <a:xfrm>
              <a:off x="7875743" y="3146651"/>
              <a:ext cx="3658859" cy="423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Vega &amp; Vega-lite (JavaScript)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518F492-B5B0-6A43-B547-A55BEF377E74}"/>
                </a:ext>
              </a:extLst>
            </p:cNvPr>
            <p:cNvSpPr/>
            <p:nvPr/>
          </p:nvSpPr>
          <p:spPr>
            <a:xfrm>
              <a:off x="9245877" y="2046406"/>
              <a:ext cx="2300076" cy="424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 Builder (JMP)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E94A680-E286-E047-B89B-364723CE62F2}"/>
              </a:ext>
            </a:extLst>
          </p:cNvPr>
          <p:cNvSpPr/>
          <p:nvPr/>
        </p:nvSpPr>
        <p:spPr>
          <a:xfrm>
            <a:off x="484597" y="1940468"/>
            <a:ext cx="6096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2800" b="1" dirty="0"/>
              <a:t>What is a data visualization?</a:t>
            </a:r>
          </a:p>
        </p:txBody>
      </p:sp>
    </p:spTree>
    <p:extLst>
      <p:ext uri="{BB962C8B-B14F-4D97-AF65-F5344CB8AC3E}">
        <p14:creationId xmlns:p14="http://schemas.microsoft.com/office/powerpoint/2010/main" val="321555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blipFill>
                <a:blip r:embed="rId2"/>
                <a:stretch>
                  <a:fillRect l="-1858" t="-11290" r="-201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59520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7000" y="3581401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9000" y="4114801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2600" y="3359625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2905" y="3590574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1921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8520" y="589845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30519" y="5895834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4960" y="585890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5401" y="5858908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1911" y="5839084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6001" y="5853314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84666-2318-4431-BDDC-DB3CF9B9E124}"/>
              </a:ext>
            </a:extLst>
          </p:cNvPr>
          <p:cNvSpPr txBox="1"/>
          <p:nvPr/>
        </p:nvSpPr>
        <p:spPr>
          <a:xfrm>
            <a:off x="7795491" y="2057302"/>
            <a:ext cx="4119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row: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 HIV data</a:t>
            </a:r>
          </a:p>
          <a:p>
            <a:endParaRPr lang="en-US" u="sng" dirty="0"/>
          </a:p>
          <a:p>
            <a:r>
              <a:rPr lang="en-US" u="sng" dirty="0"/>
              <a:t>Geometry: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??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Variables/mapping:</a:t>
            </a:r>
          </a:p>
          <a:p>
            <a:pPr marL="342900" indent="-342900">
              <a:buAutoNum type="arabicPeriod"/>
            </a:pPr>
            <a:r>
              <a:rPr lang="en-US" dirty="0"/>
              <a:t>??</a:t>
            </a:r>
          </a:p>
          <a:p>
            <a:pPr marL="342900" indent="-342900">
              <a:buAutoNum type="arabicPeriod"/>
            </a:pPr>
            <a:r>
              <a:rPr lang="en-US" dirty="0"/>
              <a:t>??</a:t>
            </a:r>
          </a:p>
          <a:p>
            <a:pPr marL="342900" indent="-342900">
              <a:buAutoNum type="arabicPeriod"/>
            </a:pPr>
            <a:r>
              <a:rPr lang="en-US" dirty="0"/>
              <a:t>??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9E814-7675-CB4C-8D6E-05FABB23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2" y="1780303"/>
            <a:ext cx="6758693" cy="3416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C6761C-4D3B-0E41-99F5-DA420F3ECE1B}"/>
              </a:ext>
            </a:extLst>
          </p:cNvPr>
          <p:cNvSpPr/>
          <p:nvPr/>
        </p:nvSpPr>
        <p:spPr>
          <a:xfrm>
            <a:off x="170831" y="6444476"/>
            <a:ext cx="3745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https://www.dhs.wisconsin.gov/publications/p00484.pdf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1DFE-BA92-4112-9A57-E26E29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3EF-0ABB-4294-AD25-F449C06C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compare quantities</a:t>
            </a:r>
          </a:p>
        </p:txBody>
      </p:sp>
    </p:spTree>
    <p:extLst>
      <p:ext uri="{BB962C8B-B14F-4D97-AF65-F5344CB8AC3E}">
        <p14:creationId xmlns:p14="http://schemas.microsoft.com/office/powerpoint/2010/main" val="15158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96" y="588818"/>
            <a:ext cx="7502485" cy="707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Rank the candidates’ vote shares.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540" r="68649"/>
          <a:stretch/>
        </p:blipFill>
        <p:spPr>
          <a:xfrm>
            <a:off x="1792147" y="2384810"/>
            <a:ext cx="2642343" cy="2438400"/>
          </a:xfrm>
          <a:prstGeom prst="rect">
            <a:avLst/>
          </a:prstGeom>
        </p:spPr>
      </p:pic>
      <p:pic>
        <p:nvPicPr>
          <p:cNvPr id="6" name="Picture 2" descr="pie chart bar chart">
            <a:extLst>
              <a:ext uri="{FF2B5EF4-FFF2-40B4-BE49-F238E27FC236}">
                <a16:creationId xmlns:a16="http://schemas.microsoft.com/office/drawing/2014/main" id="{1F186D02-E1EF-2F4E-88DA-27453D984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8608497" y="2470829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51FF6-9DF3-AB41-811D-115436B11888}"/>
              </a:ext>
            </a:extLst>
          </p:cNvPr>
          <p:cNvSpPr txBox="1"/>
          <p:nvPr/>
        </p:nvSpPr>
        <p:spPr>
          <a:xfrm>
            <a:off x="1636407" y="5345852"/>
            <a:ext cx="295382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Task: </a:t>
            </a:r>
            <a:r>
              <a:rPr lang="en-US" dirty="0"/>
              <a:t>Complete the two polls.</a:t>
            </a:r>
          </a:p>
          <a:p>
            <a:pPr marL="342900" indent="-342900">
              <a:buAutoNum type="arabicPeriod"/>
            </a:pPr>
            <a:r>
              <a:rPr lang="en-US" dirty="0"/>
              <a:t>Largest?</a:t>
            </a:r>
          </a:p>
          <a:p>
            <a:pPr marL="342900" indent="-342900">
              <a:buAutoNum type="arabicPeriod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place?</a:t>
            </a:r>
          </a:p>
        </p:txBody>
      </p:sp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F3D1-D056-6A42-A802-B99B3D9D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Pillars of Data Science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E4FAC1F-DA94-0643-9805-738450BFF102}"/>
              </a:ext>
            </a:extLst>
          </p:cNvPr>
          <p:cNvSpPr/>
          <p:nvPr/>
        </p:nvSpPr>
        <p:spPr>
          <a:xfrm>
            <a:off x="2470724" y="3048001"/>
            <a:ext cx="1902691" cy="31957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Management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5F892B0B-418C-634D-A150-24CFA1F42A80}"/>
              </a:ext>
            </a:extLst>
          </p:cNvPr>
          <p:cNvSpPr/>
          <p:nvPr/>
        </p:nvSpPr>
        <p:spPr>
          <a:xfrm>
            <a:off x="4779819" y="3048001"/>
            <a:ext cx="1833418" cy="31957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Visualization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E344E73-41C6-994E-A760-3498A287D63E}"/>
              </a:ext>
            </a:extLst>
          </p:cNvPr>
          <p:cNvSpPr/>
          <p:nvPr/>
        </p:nvSpPr>
        <p:spPr>
          <a:xfrm>
            <a:off x="7019641" y="3048001"/>
            <a:ext cx="1902691" cy="31957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Statistical Learning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8C79A172-5E4D-3A41-B214-3D6AD3A838C8}"/>
              </a:ext>
            </a:extLst>
          </p:cNvPr>
          <p:cNvSpPr/>
          <p:nvPr/>
        </p:nvSpPr>
        <p:spPr>
          <a:xfrm>
            <a:off x="2579253" y="2170545"/>
            <a:ext cx="6326910" cy="11914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Fundamental Question</a:t>
            </a:r>
          </a:p>
          <a:p>
            <a:pPr algn="ctr"/>
            <a:r>
              <a:rPr lang="en-US" i="1" dirty="0"/>
              <a:t>How do we extract insights and value from data</a:t>
            </a:r>
          </a:p>
        </p:txBody>
      </p:sp>
    </p:spTree>
    <p:extLst>
      <p:ext uri="{BB962C8B-B14F-4D97-AF65-F5344CB8AC3E}">
        <p14:creationId xmlns:p14="http://schemas.microsoft.com/office/powerpoint/2010/main" val="236963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175174" y="204174"/>
            <a:ext cx="528010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and McGill’s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hierarchy of elementary perceptual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C83B5-D8F4-0743-8EB5-AAA3F86A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68"/>
          <a:stretch/>
        </p:blipFill>
        <p:spPr>
          <a:xfrm>
            <a:off x="6350151" y="340519"/>
            <a:ext cx="2070271" cy="3114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8A99B-7A9B-C447-BB49-8348617AB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80" r="13491"/>
          <a:stretch/>
        </p:blipFill>
        <p:spPr>
          <a:xfrm>
            <a:off x="6934921" y="3526342"/>
            <a:ext cx="1485500" cy="3114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119DC2-B4C6-7742-BFE6-927E3B70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19" t="8306" r="1379"/>
          <a:stretch/>
        </p:blipFill>
        <p:spPr>
          <a:xfrm>
            <a:off x="6350151" y="3856254"/>
            <a:ext cx="584770" cy="28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7E020-9E33-3340-BC21-39F4EA6F8CE8}"/>
              </a:ext>
            </a:extLst>
          </p:cNvPr>
          <p:cNvSpPr txBox="1"/>
          <p:nvPr/>
        </p:nvSpPr>
        <p:spPr>
          <a:xfrm>
            <a:off x="1713385" y="2274838"/>
            <a:ext cx="8765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Gestalt Principles</a:t>
            </a:r>
          </a:p>
          <a:p>
            <a:pPr algn="ctr"/>
            <a:r>
              <a:rPr lang="en-US" sz="3200" dirty="0"/>
              <a:t>the whole is greater than the sum of the parts</a:t>
            </a:r>
          </a:p>
        </p:txBody>
      </p:sp>
    </p:spTree>
    <p:extLst>
      <p:ext uri="{BB962C8B-B14F-4D97-AF65-F5344CB8AC3E}">
        <p14:creationId xmlns:p14="http://schemas.microsoft.com/office/powerpoint/2010/main" val="126002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0E703-7832-495B-838C-BBEB642EE3A5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A2CB7-094B-4C3F-876B-439C573F96D1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9A77DA-404F-4454-A7AD-8010A9EB4F44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1556-4594-40FB-ACFC-384F1F67A9D7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AD2A1B-C902-4FC9-A4D1-A80C53AE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A2DD0-033C-466B-B35B-A44A2FF4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FC6-08F1-0E43-8950-9940BAC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2766218"/>
            <a:ext cx="10515600" cy="1325563"/>
          </a:xfrm>
        </p:spPr>
        <p:txBody>
          <a:bodyPr/>
          <a:lstStyle/>
          <a:p>
            <a:r>
              <a:rPr lang="en-US" dirty="0"/>
              <a:t>Keep the most important comparisons close!</a:t>
            </a:r>
          </a:p>
        </p:txBody>
      </p:sp>
    </p:spTree>
    <p:extLst>
      <p:ext uri="{BB962C8B-B14F-4D97-AF65-F5344CB8AC3E}">
        <p14:creationId xmlns:p14="http://schemas.microsoft.com/office/powerpoint/2010/main" val="3537330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A9F7-19D9-4B48-A053-DCD486D4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2</a:t>
            </a:r>
            <a:br>
              <a:rPr lang="en-US" dirty="0"/>
            </a:br>
            <a:r>
              <a:rPr lang="en-US" dirty="0"/>
              <a:t>Sketch a redesign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18FDD-69CB-8147-8565-3059EAF7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89" y="2112424"/>
            <a:ext cx="8408555" cy="42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The Core Data Science Curriculum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524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images-na.ssl-images-amazon.com/images/I/419GVCrktGL._SX358_BO1,204,203,200_.jpg">
            <a:extLst>
              <a:ext uri="{FF2B5EF4-FFF2-40B4-BE49-F238E27FC236}">
                <a16:creationId xmlns:a16="http://schemas.microsoft.com/office/drawing/2014/main" id="{7A970AC6-F475-48BC-8847-6B21D0B2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10" y="308472"/>
            <a:ext cx="2200287" cy="304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 descr="Image result for grammar of graphics">
            <a:extLst>
              <a:ext uri="{FF2B5EF4-FFF2-40B4-BE49-F238E27FC236}">
                <a16:creationId xmlns:a16="http://schemas.microsoft.com/office/drawing/2014/main" id="{57178487-0138-4ED3-B026-504D428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76" y="570772"/>
            <a:ext cx="1726716" cy="27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fte quantitative display of visual information">
            <a:extLst>
              <a:ext uri="{FF2B5EF4-FFF2-40B4-BE49-F238E27FC236}">
                <a16:creationId xmlns:a16="http://schemas.microsoft.com/office/drawing/2014/main" id="{EC746B22-BE2A-4E67-8715-4C3B74C2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9" y="2672262"/>
            <a:ext cx="2224111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berto cairo truthful art">
            <a:extLst>
              <a:ext uri="{FF2B5EF4-FFF2-40B4-BE49-F238E27FC236}">
                <a16:creationId xmlns:a16="http://schemas.microsoft.com/office/drawing/2014/main" id="{780917FC-537E-454A-8FA5-5B69CCD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560" y="608421"/>
            <a:ext cx="1909875" cy="24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how me the numbers">
            <a:extLst>
              <a:ext uri="{FF2B5EF4-FFF2-40B4-BE49-F238E27FC236}">
                <a16:creationId xmlns:a16="http://schemas.microsoft.com/office/drawing/2014/main" id="{E0820068-1C07-4EF9-B5DD-7B3FBF6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85" y="2672262"/>
            <a:ext cx="2346674" cy="30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omi robbins">
            <a:extLst>
              <a:ext uri="{FF2B5EF4-FFF2-40B4-BE49-F238E27FC236}">
                <a16:creationId xmlns:a16="http://schemas.microsoft.com/office/drawing/2014/main" id="{C1A590F9-2117-4664-AB9C-6431D09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10" y="2701036"/>
            <a:ext cx="2053988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53CAED-EE99-4B4A-9FF2-6768FF42558E}"/>
              </a:ext>
            </a:extLst>
          </p:cNvPr>
          <p:cNvSpPr txBox="1"/>
          <p:nvPr/>
        </p:nvSpPr>
        <p:spPr>
          <a:xfrm>
            <a:off x="1566332" y="5965263"/>
            <a:ext cx="106256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/>
              <a:t>Bergen, Silas (2020). </a:t>
            </a:r>
            <a:r>
              <a:rPr lang="en-US" sz="1600" i="1" dirty="0"/>
              <a:t>Using Gestalt principles to help students design effective tables and graphs</a:t>
            </a:r>
            <a:r>
              <a:rPr lang="en-US" sz="1600" dirty="0"/>
              <a:t>; </a:t>
            </a:r>
            <a:br>
              <a:rPr lang="en-US" sz="1600" dirty="0"/>
            </a:br>
            <a:r>
              <a:rPr lang="en-US" sz="1200" dirty="0"/>
              <a:t>Link: </a:t>
            </a:r>
            <a:r>
              <a:rPr lang="en-US" sz="1200" dirty="0">
                <a:hlinkClick r:id="rId8"/>
              </a:rPr>
              <a:t>https://github.com/WSU-DataScience/SDSS20_teaching_gestalt/raw/master/Bergen_Gestalt_presentation_SDSS2020.pptx</a:t>
            </a:r>
            <a:r>
              <a:rPr lang="en-US" sz="1200" dirty="0"/>
              <a:t>.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1030" name="Picture 6" descr="Image result for ben jones  communicating data with tableau">
            <a:extLst>
              <a:ext uri="{FF2B5EF4-FFF2-40B4-BE49-F238E27FC236}">
                <a16:creationId xmlns:a16="http://schemas.microsoft.com/office/drawing/2014/main" id="{1C8C5165-C7DF-4282-877C-EC4CD78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052" y="2841677"/>
            <a:ext cx="2017209" cy="3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29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Statistical Learning Theory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902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788D-334A-924F-B07C-4D6795BFF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01357-97B0-D54D-91D7-0519A7F7F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 and Regression Trees –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778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837-7506-A441-B2E6-832C1E9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99795"/>
          </a:xfrm>
        </p:spPr>
        <p:txBody>
          <a:bodyPr/>
          <a:lstStyle/>
          <a:p>
            <a:r>
              <a:rPr lang="en-US" dirty="0"/>
              <a:t>Mammal or not?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C432ADC9-F8CA-BF43-A3D4-4589099143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63408" y="1349636"/>
            <a:ext cx="7289984" cy="48632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5244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52BA-EC13-2745-9767-F96B8C75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9" y="368919"/>
            <a:ext cx="5504872" cy="762216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 Classification Rule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5B8A7120-E12D-FD4E-ACAC-122287F3D6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15906" y="1375980"/>
            <a:ext cx="6561290" cy="43484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9800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0602C-65DA-694F-B921-E98730F0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6" y="1509066"/>
            <a:ext cx="9144000" cy="4947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classifier</a:t>
            </a:r>
            <a:br>
              <a:rPr lang="en-US" dirty="0"/>
            </a:br>
            <a:r>
              <a:rPr lang="en-US" sz="3600" dirty="0"/>
              <a:t>Step 1 – Split the examples by one feature.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187716-6102-3B4E-8EE6-DA00E39584EF}"/>
              </a:ext>
            </a:extLst>
          </p:cNvPr>
          <p:cNvGrpSpPr/>
          <p:nvPr/>
        </p:nvGrpSpPr>
        <p:grpSpPr>
          <a:xfrm>
            <a:off x="8973013" y="188867"/>
            <a:ext cx="2452305" cy="1887895"/>
            <a:chOff x="8973013" y="188867"/>
            <a:chExt cx="2452305" cy="18878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B928F4-3B30-ED4C-9E4E-738E0EBFA91A}"/>
                </a:ext>
              </a:extLst>
            </p:cNvPr>
            <p:cNvGrpSpPr/>
            <p:nvPr/>
          </p:nvGrpSpPr>
          <p:grpSpPr>
            <a:xfrm>
              <a:off x="8973013" y="188867"/>
              <a:ext cx="2452305" cy="1871153"/>
              <a:chOff x="2580738" y="1841326"/>
              <a:chExt cx="2452305" cy="187115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DC3A70-67E6-FF40-914D-3E2C554032AC}"/>
                  </a:ext>
                </a:extLst>
              </p:cNvPr>
              <p:cNvSpPr/>
              <p:nvPr/>
            </p:nvSpPr>
            <p:spPr>
              <a:xfrm>
                <a:off x="3862777" y="2683663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Yes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B470CE-C7C0-2A48-A728-3808E68442FF}"/>
                  </a:ext>
                </a:extLst>
              </p:cNvPr>
              <p:cNvSpPr/>
              <p:nvPr/>
            </p:nvSpPr>
            <p:spPr>
              <a:xfrm>
                <a:off x="2580738" y="2687964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No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6AE2D0-917C-4C43-AA8B-E846280C9AE8}"/>
                  </a:ext>
                </a:extLst>
              </p:cNvPr>
              <p:cNvSpPr/>
              <p:nvPr/>
            </p:nvSpPr>
            <p:spPr>
              <a:xfrm>
                <a:off x="3277644" y="1841326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DA31D1C-8E1D-5B40-9BC9-B1AEDBD30AFB}"/>
                  </a:ext>
                </a:extLst>
              </p:cNvPr>
              <p:cNvCxnSpPr>
                <a:cxnSpLocks/>
                <a:stCxn id="11" idx="3"/>
                <a:endCxn id="10" idx="0"/>
              </p:cNvCxnSpPr>
              <p:nvPr/>
            </p:nvCxnSpPr>
            <p:spPr>
              <a:xfrm flipH="1">
                <a:off x="3165871" y="2366844"/>
                <a:ext cx="283154" cy="321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79F2EC-1AAA-9B4E-AA6F-CBF7B666D69A}"/>
                  </a:ext>
                </a:extLst>
              </p:cNvPr>
              <p:cNvCxnSpPr>
                <a:cxnSpLocks/>
                <a:stCxn id="11" idx="5"/>
                <a:endCxn id="8" idx="0"/>
              </p:cNvCxnSpPr>
              <p:nvPr/>
            </p:nvCxnSpPr>
            <p:spPr>
              <a:xfrm>
                <a:off x="4276529" y="2366844"/>
                <a:ext cx="171381" cy="316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38C7F3-D03E-AF42-AF5C-C7919A73D254}"/>
                  </a:ext>
                </a:extLst>
              </p:cNvPr>
              <p:cNvSpPr txBox="1"/>
              <p:nvPr/>
            </p:nvSpPr>
            <p:spPr>
              <a:xfrm>
                <a:off x="2946830" y="3343147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??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48B5C-8A83-4D48-A595-71342EC38AF5}"/>
                </a:ext>
              </a:extLst>
            </p:cNvPr>
            <p:cNvSpPr txBox="1"/>
            <p:nvPr/>
          </p:nvSpPr>
          <p:spPr>
            <a:xfrm>
              <a:off x="10668804" y="170743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159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7D211D-347C-7A45-AAA9-766699D1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9" y="1384765"/>
            <a:ext cx="9144000" cy="4947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the classifier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492874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42892-B356-9A4D-9981-5839F52664AF}"/>
              </a:ext>
            </a:extLst>
          </p:cNvPr>
          <p:cNvSpPr/>
          <p:nvPr/>
        </p:nvSpPr>
        <p:spPr>
          <a:xfrm>
            <a:off x="100480" y="1563347"/>
            <a:ext cx="4409163" cy="4847897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72074-1DC5-9740-B824-B9E01B8BDE4E}"/>
              </a:ext>
            </a:extLst>
          </p:cNvPr>
          <p:cNvSpPr txBox="1"/>
          <p:nvPr/>
        </p:nvSpPr>
        <p:spPr>
          <a:xfrm>
            <a:off x="305425" y="4976477"/>
            <a:ext cx="40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 Mammal </a:t>
            </a:r>
            <a:r>
              <a:rPr lang="en-US" sz="2400" dirty="0"/>
              <a:t>VS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4 Not Mammal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BB20CF-4433-5F45-80CA-D0BB17030D32}"/>
              </a:ext>
            </a:extLst>
          </p:cNvPr>
          <p:cNvGrpSpPr/>
          <p:nvPr/>
        </p:nvGrpSpPr>
        <p:grpSpPr>
          <a:xfrm>
            <a:off x="8926819" y="181162"/>
            <a:ext cx="2595656" cy="1886363"/>
            <a:chOff x="8788658" y="190399"/>
            <a:chExt cx="2595656" cy="188636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8BCF5FC-8F6B-BB42-9EE8-35FDB90658FC}"/>
                </a:ext>
              </a:extLst>
            </p:cNvPr>
            <p:cNvGrpSpPr/>
            <p:nvPr/>
          </p:nvGrpSpPr>
          <p:grpSpPr>
            <a:xfrm>
              <a:off x="8788658" y="190399"/>
              <a:ext cx="2595656" cy="1869340"/>
              <a:chOff x="2437387" y="1841326"/>
              <a:chExt cx="2595656" cy="186934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23692B5-78F4-1F42-8265-53A2ACD8794B}"/>
                  </a:ext>
                </a:extLst>
              </p:cNvPr>
              <p:cNvSpPr/>
              <p:nvPr/>
            </p:nvSpPr>
            <p:spPr>
              <a:xfrm>
                <a:off x="3862777" y="2683663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Yes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15AE6BB-7866-3242-A202-B5FB2A83FDCD}"/>
                  </a:ext>
                </a:extLst>
              </p:cNvPr>
              <p:cNvSpPr/>
              <p:nvPr/>
            </p:nvSpPr>
            <p:spPr>
              <a:xfrm>
                <a:off x="2580738" y="2687964"/>
                <a:ext cx="1170266" cy="61568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No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4D93F3C-CA04-4F4F-9574-8E9BBD73A491}"/>
                  </a:ext>
                </a:extLst>
              </p:cNvPr>
              <p:cNvSpPr/>
              <p:nvPr/>
            </p:nvSpPr>
            <p:spPr>
              <a:xfrm>
                <a:off x="3277644" y="1841326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0AF4777-8E91-E64D-A57A-872287798228}"/>
                  </a:ext>
                </a:extLst>
              </p:cNvPr>
              <p:cNvCxnSpPr>
                <a:cxnSpLocks/>
                <a:stCxn id="29" idx="3"/>
                <a:endCxn id="28" idx="0"/>
              </p:cNvCxnSpPr>
              <p:nvPr/>
            </p:nvCxnSpPr>
            <p:spPr>
              <a:xfrm flipH="1">
                <a:off x="3165871" y="2366844"/>
                <a:ext cx="283154" cy="321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BCDBE0F-B409-C649-AA54-5EB1B8C7A996}"/>
                  </a:ext>
                </a:extLst>
              </p:cNvPr>
              <p:cNvCxnSpPr>
                <a:cxnSpLocks/>
                <a:stCxn id="29" idx="5"/>
                <a:endCxn id="27" idx="0"/>
              </p:cNvCxnSpPr>
              <p:nvPr/>
            </p:nvCxnSpPr>
            <p:spPr>
              <a:xfrm>
                <a:off x="4276529" y="2366844"/>
                <a:ext cx="171381" cy="316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5EE4D-B99C-B146-8BC0-82EB3F945EA5}"/>
                  </a:ext>
                </a:extLst>
              </p:cNvPr>
              <p:cNvSpPr txBox="1"/>
              <p:nvPr/>
            </p:nvSpPr>
            <p:spPr>
              <a:xfrm>
                <a:off x="2437387" y="3341334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Not Mammal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610B37-D400-DE4F-87C4-D0E50EE4881F}"/>
                </a:ext>
              </a:extLst>
            </p:cNvPr>
            <p:cNvSpPr txBox="1"/>
            <p:nvPr/>
          </p:nvSpPr>
          <p:spPr>
            <a:xfrm>
              <a:off x="10668804" y="170743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1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D630C5-3F9E-0942-BA11-A433FF91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2" y="1507902"/>
            <a:ext cx="9144000" cy="4947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the classifier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93846" y="6488668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42892-B356-9A4D-9981-5839F52664AF}"/>
              </a:ext>
            </a:extLst>
          </p:cNvPr>
          <p:cNvSpPr/>
          <p:nvPr/>
        </p:nvSpPr>
        <p:spPr>
          <a:xfrm>
            <a:off x="4577938" y="2748532"/>
            <a:ext cx="4374358" cy="378584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15B297-341C-8642-9C57-FAACB7735F38}"/>
              </a:ext>
            </a:extLst>
          </p:cNvPr>
          <p:cNvSpPr txBox="1"/>
          <p:nvPr/>
        </p:nvSpPr>
        <p:spPr>
          <a:xfrm>
            <a:off x="4870448" y="5267249"/>
            <a:ext cx="40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 Mammal </a:t>
            </a:r>
            <a:r>
              <a:rPr lang="en-US" sz="2400" dirty="0"/>
              <a:t>VS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2 Not Mammal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A75E4-07FF-0140-9D94-ED4CD1ECCF6A}"/>
              </a:ext>
            </a:extLst>
          </p:cNvPr>
          <p:cNvGrpSpPr/>
          <p:nvPr/>
        </p:nvGrpSpPr>
        <p:grpSpPr>
          <a:xfrm>
            <a:off x="8788658" y="190399"/>
            <a:ext cx="2595656" cy="1886363"/>
            <a:chOff x="8788658" y="190399"/>
            <a:chExt cx="2595656" cy="18863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0DFD65-8605-DB48-AC5C-4D5E14842AF7}"/>
                </a:ext>
              </a:extLst>
            </p:cNvPr>
            <p:cNvGrpSpPr/>
            <p:nvPr/>
          </p:nvGrpSpPr>
          <p:grpSpPr>
            <a:xfrm>
              <a:off x="8788658" y="190399"/>
              <a:ext cx="2595656" cy="1869340"/>
              <a:chOff x="2437387" y="1841326"/>
              <a:chExt cx="2595656" cy="186934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EFF99BA-EE75-E746-96E2-58951AEDDBAC}"/>
                  </a:ext>
                </a:extLst>
              </p:cNvPr>
              <p:cNvSpPr/>
              <p:nvPr/>
            </p:nvSpPr>
            <p:spPr>
              <a:xfrm>
                <a:off x="3862777" y="2683663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Yes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2DB719-5E3D-3E49-8483-5B8209748484}"/>
                  </a:ext>
                </a:extLst>
              </p:cNvPr>
              <p:cNvSpPr/>
              <p:nvPr/>
            </p:nvSpPr>
            <p:spPr>
              <a:xfrm>
                <a:off x="2580738" y="2687964"/>
                <a:ext cx="1170266" cy="61568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No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3A31297-5378-FF43-B595-7E181884EF29}"/>
                  </a:ext>
                </a:extLst>
              </p:cNvPr>
              <p:cNvSpPr/>
              <p:nvPr/>
            </p:nvSpPr>
            <p:spPr>
              <a:xfrm>
                <a:off x="3277644" y="1841326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7523EA6-005D-0C45-A477-B6BFA6056247}"/>
                  </a:ext>
                </a:extLst>
              </p:cNvPr>
              <p:cNvCxnSpPr>
                <a:cxnSpLocks/>
                <a:stCxn id="13" idx="3"/>
                <a:endCxn id="12" idx="0"/>
              </p:cNvCxnSpPr>
              <p:nvPr/>
            </p:nvCxnSpPr>
            <p:spPr>
              <a:xfrm flipH="1">
                <a:off x="3165871" y="2366844"/>
                <a:ext cx="283154" cy="321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5CA57B1-3E60-1E41-A939-8191BB8098CC}"/>
                  </a:ext>
                </a:extLst>
              </p:cNvPr>
              <p:cNvCxnSpPr>
                <a:cxnSpLocks/>
                <a:stCxn id="13" idx="5"/>
                <a:endCxn id="11" idx="0"/>
              </p:cNvCxnSpPr>
              <p:nvPr/>
            </p:nvCxnSpPr>
            <p:spPr>
              <a:xfrm>
                <a:off x="4276529" y="2366844"/>
                <a:ext cx="171381" cy="316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BDB694-D844-0846-8AA6-C54DAA43B752}"/>
                  </a:ext>
                </a:extLst>
              </p:cNvPr>
              <p:cNvSpPr txBox="1"/>
              <p:nvPr/>
            </p:nvSpPr>
            <p:spPr>
              <a:xfrm>
                <a:off x="2437387" y="3341334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Not Mammal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532E9B-D3C3-A246-9C5D-0510DCE4A378}"/>
                </a:ext>
              </a:extLst>
            </p:cNvPr>
            <p:cNvSpPr txBox="1"/>
            <p:nvPr/>
          </p:nvSpPr>
          <p:spPr>
            <a:xfrm>
              <a:off x="10668804" y="170743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00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E097BC-A047-124B-A5C3-9649D0C9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5" y="1078738"/>
            <a:ext cx="9144000" cy="5196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5" y="134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Building a classifier</a:t>
            </a:r>
            <a:br>
              <a:rPr lang="en-US" dirty="0"/>
            </a:br>
            <a:r>
              <a:rPr lang="en-US" sz="3600" dirty="0"/>
              <a:t>Step 3 – “Grow” the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10A8A3-FDC5-E549-88FC-603A8F5C79F9}"/>
              </a:ext>
            </a:extLst>
          </p:cNvPr>
          <p:cNvGrpSpPr/>
          <p:nvPr/>
        </p:nvGrpSpPr>
        <p:grpSpPr>
          <a:xfrm>
            <a:off x="8776453" y="142625"/>
            <a:ext cx="3233316" cy="3003641"/>
            <a:chOff x="2437387" y="1841326"/>
            <a:chExt cx="3233316" cy="300364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1728FD-0644-1C46-B62B-72445708DB32}"/>
                </a:ext>
              </a:extLst>
            </p:cNvPr>
            <p:cNvSpPr/>
            <p:nvPr/>
          </p:nvSpPr>
          <p:spPr>
            <a:xfrm>
              <a:off x="3862777" y="2683663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Yes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58658E-1801-0B4A-B3A9-C7D5568FF24F}"/>
                </a:ext>
              </a:extLst>
            </p:cNvPr>
            <p:cNvSpPr/>
            <p:nvPr/>
          </p:nvSpPr>
          <p:spPr>
            <a:xfrm>
              <a:off x="2580738" y="2687964"/>
              <a:ext cx="1170266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No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7FB98D-E307-2B4B-BFA3-768B948C9EB5}"/>
                </a:ext>
              </a:extLst>
            </p:cNvPr>
            <p:cNvSpPr/>
            <p:nvPr/>
          </p:nvSpPr>
          <p:spPr>
            <a:xfrm>
              <a:off x="3277644" y="1841326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Cases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32E5D8-ED07-1540-8636-68AE71D8D0FB}"/>
                </a:ext>
              </a:extLst>
            </p:cNvPr>
            <p:cNvCxnSpPr>
              <a:cxnSpLocks/>
              <a:stCxn id="8" idx="3"/>
              <a:endCxn id="7" idx="0"/>
            </p:cNvCxnSpPr>
            <p:nvPr/>
          </p:nvCxnSpPr>
          <p:spPr>
            <a:xfrm flipH="1">
              <a:off x="3165871" y="2366844"/>
              <a:ext cx="283154" cy="321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F9B5F5-7F46-3849-A385-A71AB528750E}"/>
                </a:ext>
              </a:extLst>
            </p:cNvPr>
            <p:cNvCxnSpPr>
              <a:cxnSpLocks/>
              <a:stCxn id="8" idx="5"/>
              <a:endCxn id="6" idx="0"/>
            </p:cNvCxnSpPr>
            <p:nvPr/>
          </p:nvCxnSpPr>
          <p:spPr>
            <a:xfrm>
              <a:off x="4276529" y="2366844"/>
              <a:ext cx="171381" cy="316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27DBC5-CF8A-4D44-8908-B00CB8333086}"/>
                </a:ext>
              </a:extLst>
            </p:cNvPr>
            <p:cNvSpPr/>
            <p:nvPr/>
          </p:nvSpPr>
          <p:spPr>
            <a:xfrm>
              <a:off x="4500437" y="3785308"/>
              <a:ext cx="1170266" cy="61568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Warm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63809F-3C9A-6C49-B673-6161E3B1BE05}"/>
                </a:ext>
              </a:extLst>
            </p:cNvPr>
            <p:cNvSpPr/>
            <p:nvPr/>
          </p:nvSpPr>
          <p:spPr>
            <a:xfrm>
              <a:off x="3090983" y="3785309"/>
              <a:ext cx="1320041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Cold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05BEA0-2315-3045-8FCF-6E9508D7BDED}"/>
                </a:ext>
              </a:extLst>
            </p:cNvPr>
            <p:cNvCxnSpPr>
              <a:cxnSpLocks/>
              <a:stCxn id="6" idx="3"/>
              <a:endCxn id="13" idx="0"/>
            </p:cNvCxnSpPr>
            <p:nvPr/>
          </p:nvCxnSpPr>
          <p:spPr>
            <a:xfrm flipH="1">
              <a:off x="3751004" y="3209181"/>
              <a:ext cx="283154" cy="576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2E8E6-A24C-A441-B8E7-72D965248428}"/>
                </a:ext>
              </a:extLst>
            </p:cNvPr>
            <p:cNvCxnSpPr>
              <a:cxnSpLocks/>
              <a:stCxn id="6" idx="5"/>
              <a:endCxn id="12" idx="0"/>
            </p:cNvCxnSpPr>
            <p:nvPr/>
          </p:nvCxnSpPr>
          <p:spPr>
            <a:xfrm>
              <a:off x="4861662" y="3209181"/>
              <a:ext cx="223908" cy="576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0A9452-07FF-0842-B253-9A8318EAD578}"/>
                </a:ext>
              </a:extLst>
            </p:cNvPr>
            <p:cNvSpPr txBox="1"/>
            <p:nvPr/>
          </p:nvSpPr>
          <p:spPr>
            <a:xfrm>
              <a:off x="2437387" y="3341334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E38891-51C3-8643-9AB3-7584E51CE056}"/>
                </a:ext>
              </a:extLst>
            </p:cNvPr>
            <p:cNvSpPr txBox="1"/>
            <p:nvPr/>
          </p:nvSpPr>
          <p:spPr>
            <a:xfrm>
              <a:off x="3075047" y="4475635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69CFB4-9414-E54D-95B0-4D02A2485D9B}"/>
                </a:ext>
              </a:extLst>
            </p:cNvPr>
            <p:cNvSpPr txBox="1"/>
            <p:nvPr/>
          </p:nvSpPr>
          <p:spPr>
            <a:xfrm>
              <a:off x="4646064" y="447563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Mammal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136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0627-C0B1-A84D-B9EF-65C45DF2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EED2C-95A8-924B-AFF2-057DF270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78"/>
          <a:stretch/>
        </p:blipFill>
        <p:spPr>
          <a:xfrm>
            <a:off x="5306862" y="501040"/>
            <a:ext cx="5230174" cy="268057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BBC65CD-9E01-5C4C-88AC-3CCE5D9FF8F4}"/>
              </a:ext>
            </a:extLst>
          </p:cNvPr>
          <p:cNvGrpSpPr/>
          <p:nvPr/>
        </p:nvGrpSpPr>
        <p:grpSpPr>
          <a:xfrm>
            <a:off x="2437387" y="1841326"/>
            <a:ext cx="3233316" cy="3003641"/>
            <a:chOff x="2437387" y="1841326"/>
            <a:chExt cx="3233316" cy="30036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6B479C-42DE-C443-AA7C-7CE6B98B056B}"/>
                </a:ext>
              </a:extLst>
            </p:cNvPr>
            <p:cNvSpPr/>
            <p:nvPr/>
          </p:nvSpPr>
          <p:spPr>
            <a:xfrm>
              <a:off x="3862777" y="2683663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Yes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BC2E03-F38A-CC4E-A1D1-FD0101C3BBDE}"/>
                </a:ext>
              </a:extLst>
            </p:cNvPr>
            <p:cNvSpPr/>
            <p:nvPr/>
          </p:nvSpPr>
          <p:spPr>
            <a:xfrm>
              <a:off x="2580738" y="2687964"/>
              <a:ext cx="1170266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No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A033C8-5263-3F4B-887C-2D8819E6776F}"/>
                </a:ext>
              </a:extLst>
            </p:cNvPr>
            <p:cNvSpPr/>
            <p:nvPr/>
          </p:nvSpPr>
          <p:spPr>
            <a:xfrm>
              <a:off x="3277644" y="1841326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Cases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9DDF2E-21F6-1C4B-B55B-A69DF9E73921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 flipH="1">
              <a:off x="3165871" y="2366844"/>
              <a:ext cx="283154" cy="321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A95DB7-DACD-FE46-BBC5-F30D80B353CB}"/>
                </a:ext>
              </a:extLst>
            </p:cNvPr>
            <p:cNvCxnSpPr>
              <a:cxnSpLocks/>
              <a:stCxn id="7" idx="5"/>
              <a:endCxn id="5" idx="0"/>
            </p:cNvCxnSpPr>
            <p:nvPr/>
          </p:nvCxnSpPr>
          <p:spPr>
            <a:xfrm>
              <a:off x="4276529" y="2366844"/>
              <a:ext cx="171381" cy="316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043E43-C180-894E-95BA-748034FB0AF6}"/>
                </a:ext>
              </a:extLst>
            </p:cNvPr>
            <p:cNvSpPr/>
            <p:nvPr/>
          </p:nvSpPr>
          <p:spPr>
            <a:xfrm>
              <a:off x="4500437" y="3785308"/>
              <a:ext cx="1170266" cy="61568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Warm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78CBC6-860A-3140-A147-3BA43FA1FFBF}"/>
                </a:ext>
              </a:extLst>
            </p:cNvPr>
            <p:cNvSpPr/>
            <p:nvPr/>
          </p:nvSpPr>
          <p:spPr>
            <a:xfrm>
              <a:off x="3090983" y="3785309"/>
              <a:ext cx="1320041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Cold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FB184F-3355-5847-BAB0-1D4435681361}"/>
                </a:ext>
              </a:extLst>
            </p:cNvPr>
            <p:cNvCxnSpPr>
              <a:cxnSpLocks/>
              <a:stCxn id="5" idx="3"/>
              <a:endCxn id="15" idx="0"/>
            </p:cNvCxnSpPr>
            <p:nvPr/>
          </p:nvCxnSpPr>
          <p:spPr>
            <a:xfrm flipH="1">
              <a:off x="3751004" y="3209181"/>
              <a:ext cx="283154" cy="576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9B4FE3-E8F9-7842-9D4E-C83D54C4C9ED}"/>
                </a:ext>
              </a:extLst>
            </p:cNvPr>
            <p:cNvCxnSpPr>
              <a:cxnSpLocks/>
              <a:stCxn id="5" idx="5"/>
              <a:endCxn id="14" idx="0"/>
            </p:cNvCxnSpPr>
            <p:nvPr/>
          </p:nvCxnSpPr>
          <p:spPr>
            <a:xfrm>
              <a:off x="4861662" y="3209181"/>
              <a:ext cx="223908" cy="576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7DCB50-EF64-D546-9DC3-5CE505D9A3D9}"/>
                </a:ext>
              </a:extLst>
            </p:cNvPr>
            <p:cNvSpPr txBox="1"/>
            <p:nvPr/>
          </p:nvSpPr>
          <p:spPr>
            <a:xfrm>
              <a:off x="2437387" y="3341334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CA1115-33BA-F949-BAEA-E18CD9CF7EA6}"/>
                </a:ext>
              </a:extLst>
            </p:cNvPr>
            <p:cNvSpPr txBox="1"/>
            <p:nvPr/>
          </p:nvSpPr>
          <p:spPr>
            <a:xfrm>
              <a:off x="3075047" y="4475635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FDA65E-B305-6847-8E73-735CBA269286}"/>
                </a:ext>
              </a:extLst>
            </p:cNvPr>
            <p:cNvSpPr txBox="1"/>
            <p:nvPr/>
          </p:nvSpPr>
          <p:spPr>
            <a:xfrm>
              <a:off x="4646064" y="447563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Mammal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8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The Introductory Course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278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42586B-8E8A-E645-BC38-36C83334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35" y="1492174"/>
            <a:ext cx="6688899" cy="4981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Measure performance with test data</a:t>
            </a:r>
            <a:br>
              <a:rPr lang="en-US" sz="3600" dirty="0"/>
            </a:br>
            <a:r>
              <a:rPr lang="en-US" sz="3200" dirty="0"/>
              <a:t>Step 1 – Build the same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71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CA83BC-5CB3-AF44-96C4-6175D6FA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60" y="1554689"/>
            <a:ext cx="8503710" cy="4856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Measure performance with test data</a:t>
            </a:r>
            <a:br>
              <a:rPr lang="en-US" sz="3600" dirty="0"/>
            </a:br>
            <a:r>
              <a:rPr lang="en-US" sz="3200" dirty="0"/>
              <a:t>Step 2 – Apply the rule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http://www.statsclass.org/dsci210/CART/test.html</a:t>
            </a:r>
            <a:endParaRPr lang="en-US" dirty="0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FB8684DF-3C8C-D44E-A6A9-F828B2224702}"/>
              </a:ext>
            </a:extLst>
          </p:cNvPr>
          <p:cNvSpPr/>
          <p:nvPr/>
        </p:nvSpPr>
        <p:spPr>
          <a:xfrm>
            <a:off x="4316793" y="2410421"/>
            <a:ext cx="618836" cy="544945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B153230A-23B9-9B4C-B640-6A18210B886B}"/>
              </a:ext>
            </a:extLst>
          </p:cNvPr>
          <p:cNvSpPr/>
          <p:nvPr/>
        </p:nvSpPr>
        <p:spPr>
          <a:xfrm>
            <a:off x="4354341" y="4214640"/>
            <a:ext cx="618836" cy="544945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C1D90-6B07-8948-AB5C-F96D5B1EC2DA}"/>
              </a:ext>
            </a:extLst>
          </p:cNvPr>
          <p:cNvSpPr txBox="1"/>
          <p:nvPr/>
        </p:nvSpPr>
        <p:spPr>
          <a:xfrm>
            <a:off x="2982813" y="25139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26545-3DF0-B14F-AD4D-9A14CA98448B}"/>
              </a:ext>
            </a:extLst>
          </p:cNvPr>
          <p:cNvSpPr txBox="1"/>
          <p:nvPr/>
        </p:nvSpPr>
        <p:spPr>
          <a:xfrm>
            <a:off x="2982812" y="32659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E6397-8D3A-CC4E-83F2-05B17FA68899}"/>
              </a:ext>
            </a:extLst>
          </p:cNvPr>
          <p:cNvSpPr txBox="1"/>
          <p:nvPr/>
        </p:nvSpPr>
        <p:spPr>
          <a:xfrm>
            <a:off x="2981072" y="41764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E6E2C-8BD7-1347-B2E8-2F31405AB671}"/>
              </a:ext>
            </a:extLst>
          </p:cNvPr>
          <p:cNvSpPr txBox="1"/>
          <p:nvPr/>
        </p:nvSpPr>
        <p:spPr>
          <a:xfrm>
            <a:off x="4391890" y="339555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106B1-34FB-704E-8E2C-C99BAB4EF1AA}"/>
              </a:ext>
            </a:extLst>
          </p:cNvPr>
          <p:cNvSpPr txBox="1"/>
          <p:nvPr/>
        </p:nvSpPr>
        <p:spPr>
          <a:xfrm>
            <a:off x="6561904" y="36859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13BB2-E44E-F64F-B60E-62C901608A7A}"/>
              </a:ext>
            </a:extLst>
          </p:cNvPr>
          <p:cNvSpPr txBox="1"/>
          <p:nvPr/>
        </p:nvSpPr>
        <p:spPr>
          <a:xfrm>
            <a:off x="6561903" y="4438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5CD44-5A5A-3648-9934-E5CD1DDF2766}"/>
              </a:ext>
            </a:extLst>
          </p:cNvPr>
          <p:cNvSpPr txBox="1"/>
          <p:nvPr/>
        </p:nvSpPr>
        <p:spPr>
          <a:xfrm>
            <a:off x="9135434" y="37791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02926-D9D4-5B4B-8701-0C3FED2D3725}"/>
              </a:ext>
            </a:extLst>
          </p:cNvPr>
          <p:cNvSpPr txBox="1"/>
          <p:nvPr/>
        </p:nvSpPr>
        <p:spPr>
          <a:xfrm>
            <a:off x="9135433" y="45311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80049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Exercise 3</a:t>
            </a:r>
            <a:br>
              <a:rPr lang="en-US" sz="3600" dirty="0"/>
            </a:br>
            <a:r>
              <a:rPr lang="en-US" sz="3600" dirty="0"/>
              <a:t>Make your own rule (different than mine)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AABB4-615C-F243-B604-6476B1AEE90F}"/>
              </a:ext>
            </a:extLst>
          </p:cNvPr>
          <p:cNvSpPr/>
          <p:nvPr/>
        </p:nvSpPr>
        <p:spPr>
          <a:xfrm>
            <a:off x="600364" y="5969655"/>
            <a:ext cx="8041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http://www.statsclass.org/dsci210/CART/train.html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939E6-7B17-404A-9C81-CE2FB328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4" y="1805687"/>
            <a:ext cx="9494533" cy="4096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7CF32-3249-EA4B-96DB-EA05AD6AFF45}"/>
              </a:ext>
            </a:extLst>
          </p:cNvPr>
          <p:cNvSpPr/>
          <p:nvPr/>
        </p:nvSpPr>
        <p:spPr>
          <a:xfrm>
            <a:off x="600364" y="6308209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http://www.statsclass.org/dsci210/CART/test.html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7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5297"/>
            <a:ext cx="9144000" cy="1847125"/>
          </a:xfrm>
        </p:spPr>
        <p:txBody>
          <a:bodyPr>
            <a:normAutofit/>
          </a:bodyPr>
          <a:lstStyle/>
          <a:p>
            <a:r>
              <a:rPr lang="en-US" sz="5400" dirty="0"/>
              <a:t>Thanks for attending!</a:t>
            </a:r>
            <a:br>
              <a:rPr lang="en-US" sz="4400" dirty="0"/>
            </a:br>
            <a:r>
              <a:rPr lang="en-US" sz="3200" dirty="0"/>
              <a:t>Feel free to reach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2F5F5-BAC6-4BE1-B01F-B3D60F4BE6BA}"/>
              </a:ext>
            </a:extLst>
          </p:cNvPr>
          <p:cNvSpPr txBox="1"/>
          <p:nvPr/>
        </p:nvSpPr>
        <p:spPr>
          <a:xfrm>
            <a:off x="3017947" y="4818821"/>
            <a:ext cx="2539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Chris Malone</a:t>
            </a:r>
          </a:p>
          <a:p>
            <a:pPr algn="ctr"/>
            <a:r>
              <a:rPr lang="en-US" sz="2000" dirty="0" err="1"/>
              <a:t>cmalone@winona.edu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B67ED-BBA6-46BB-9FFD-A7D0D94BD27E}"/>
              </a:ext>
            </a:extLst>
          </p:cNvPr>
          <p:cNvSpPr txBox="1"/>
          <p:nvPr/>
        </p:nvSpPr>
        <p:spPr>
          <a:xfrm>
            <a:off x="6439082" y="4818821"/>
            <a:ext cx="2487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Todd Iverson</a:t>
            </a:r>
          </a:p>
          <a:p>
            <a:pPr algn="ctr"/>
            <a:r>
              <a:rPr lang="en-US" sz="2000" dirty="0" err="1"/>
              <a:t>tiverson@winona.edu</a:t>
            </a:r>
            <a:endParaRPr lang="en-US" sz="2000" dirty="0"/>
          </a:p>
        </p:txBody>
      </p:sp>
      <p:pic>
        <p:nvPicPr>
          <p:cNvPr id="11" name="Picture 2" descr="64x64">
            <a:extLst>
              <a:ext uri="{FF2B5EF4-FFF2-40B4-BE49-F238E27FC236}">
                <a16:creationId xmlns:a16="http://schemas.microsoft.com/office/drawing/2014/main" id="{B4C67269-6167-1041-A266-EE373DA8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39" y="2786821"/>
            <a:ext cx="177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64x64">
            <a:extLst>
              <a:ext uri="{FF2B5EF4-FFF2-40B4-BE49-F238E27FC236}">
                <a16:creationId xmlns:a16="http://schemas.microsoft.com/office/drawing/2014/main" id="{9C239324-E6BF-B74C-8579-BFB01029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48" y="2733936"/>
            <a:ext cx="177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67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Data Management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83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48A4-3565-0247-8283-FE0E3920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59" y="2766218"/>
            <a:ext cx="10515600" cy="1325563"/>
          </a:xfrm>
        </p:spPr>
        <p:txBody>
          <a:bodyPr/>
          <a:lstStyle/>
          <a:p>
            <a:r>
              <a:rPr lang="en-US" dirty="0"/>
              <a:t>A data scientist spends 80% of their time managing data!</a:t>
            </a:r>
          </a:p>
        </p:txBody>
      </p:sp>
    </p:spTree>
    <p:extLst>
      <p:ext uri="{BB962C8B-B14F-4D97-AF65-F5344CB8AC3E}">
        <p14:creationId xmlns:p14="http://schemas.microsoft.com/office/powerpoint/2010/main" val="206662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2229-812E-314A-8591-EBAEEC45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Project</a:t>
            </a:r>
            <a:br>
              <a:rPr lang="en-US" dirty="0"/>
            </a:br>
            <a:r>
              <a:rPr lang="en-US" sz="3600" dirty="0"/>
              <a:t>Explore the impact of property development on water quality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31DECB-010C-7F4E-A84D-31673DD55298}"/>
              </a:ext>
            </a:extLst>
          </p:cNvPr>
          <p:cNvGrpSpPr/>
          <p:nvPr/>
        </p:nvGrpSpPr>
        <p:grpSpPr>
          <a:xfrm>
            <a:off x="387928" y="1860381"/>
            <a:ext cx="3362036" cy="2395466"/>
            <a:chOff x="387928" y="2074935"/>
            <a:chExt cx="3362036" cy="239546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807019B-F8B8-A745-BFA3-98763121B19D}"/>
                </a:ext>
              </a:extLst>
            </p:cNvPr>
            <p:cNvSpPr/>
            <p:nvPr/>
          </p:nvSpPr>
          <p:spPr>
            <a:xfrm>
              <a:off x="387928" y="2074935"/>
              <a:ext cx="3362036" cy="23954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0B55135-5234-C648-95C0-AB7DBE02E6E5}"/>
                </a:ext>
              </a:extLst>
            </p:cNvPr>
            <p:cNvSpPr/>
            <p:nvPr/>
          </p:nvSpPr>
          <p:spPr>
            <a:xfrm>
              <a:off x="522651" y="2854231"/>
              <a:ext cx="775855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2004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A119758-83D6-F249-86E6-93E6292D26F0}"/>
                </a:ext>
              </a:extLst>
            </p:cNvPr>
            <p:cNvSpPr/>
            <p:nvPr/>
          </p:nvSpPr>
          <p:spPr>
            <a:xfrm>
              <a:off x="1360452" y="2851401"/>
              <a:ext cx="775855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1E8F35-6F2B-7749-9824-11F022A6645B}"/>
                    </a:ext>
                  </a:extLst>
                </p:cNvPr>
                <p:cNvSpPr txBox="1"/>
                <p:nvPr/>
              </p:nvSpPr>
              <p:spPr>
                <a:xfrm>
                  <a:off x="2032397" y="2643952"/>
                  <a:ext cx="83127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1E8F35-6F2B-7749-9824-11F022A66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397" y="2643952"/>
                  <a:ext cx="831273" cy="7694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9299D7A-168E-F24F-AB04-48A544F5CF0A}"/>
                </a:ext>
              </a:extLst>
            </p:cNvPr>
            <p:cNvSpPr/>
            <p:nvPr/>
          </p:nvSpPr>
          <p:spPr>
            <a:xfrm>
              <a:off x="2749565" y="2834708"/>
              <a:ext cx="775855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2016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465E41-6D76-EE4B-ADD0-807A930E2994}"/>
                </a:ext>
              </a:extLst>
            </p:cNvPr>
            <p:cNvSpPr txBox="1"/>
            <p:nvPr/>
          </p:nvSpPr>
          <p:spPr>
            <a:xfrm>
              <a:off x="581338" y="2255741"/>
              <a:ext cx="18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Property 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609D65F-4057-1C48-B8B0-FF5FFE8169A6}"/>
                </a:ext>
              </a:extLst>
            </p:cNvPr>
            <p:cNvSpPr/>
            <p:nvPr/>
          </p:nvSpPr>
          <p:spPr>
            <a:xfrm>
              <a:off x="534592" y="3428999"/>
              <a:ext cx="2990827" cy="91209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One row per parcel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200 MB per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Millions of rows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7DE375-7906-5646-88C4-266951339892}"/>
              </a:ext>
            </a:extLst>
          </p:cNvPr>
          <p:cNvGrpSpPr/>
          <p:nvPr/>
        </p:nvGrpSpPr>
        <p:grpSpPr>
          <a:xfrm>
            <a:off x="387928" y="4576914"/>
            <a:ext cx="3362036" cy="2175095"/>
            <a:chOff x="387928" y="4604395"/>
            <a:chExt cx="3362036" cy="217509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A66A457-A004-D140-82B7-5B1BD3AA1902}"/>
                </a:ext>
              </a:extLst>
            </p:cNvPr>
            <p:cNvSpPr/>
            <p:nvPr/>
          </p:nvSpPr>
          <p:spPr>
            <a:xfrm>
              <a:off x="387928" y="4604395"/>
              <a:ext cx="3362036" cy="21750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4A8242-2796-C74A-A479-0C59A61B46D6}"/>
                </a:ext>
              </a:extLst>
            </p:cNvPr>
            <p:cNvSpPr/>
            <p:nvPr/>
          </p:nvSpPr>
          <p:spPr>
            <a:xfrm>
              <a:off x="1373909" y="5238193"/>
              <a:ext cx="1390074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2004-2016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90ADA4-456E-C543-AB4F-76B2FF1C205A}"/>
                </a:ext>
              </a:extLst>
            </p:cNvPr>
            <p:cNvSpPr txBox="1"/>
            <p:nvPr/>
          </p:nvSpPr>
          <p:spPr>
            <a:xfrm>
              <a:off x="801612" y="4707143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Water Quality Data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B8844A0-88DC-724B-99C2-32E85B69CB4E}"/>
                </a:ext>
              </a:extLst>
            </p:cNvPr>
            <p:cNvSpPr/>
            <p:nvPr/>
          </p:nvSpPr>
          <p:spPr>
            <a:xfrm>
              <a:off x="581338" y="5764891"/>
              <a:ext cx="2990827" cy="91209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One row per trip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 few MB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Thousands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F7F682D-84B8-BE40-BBCB-496E27879559}"/>
              </a:ext>
            </a:extLst>
          </p:cNvPr>
          <p:cNvSpPr/>
          <p:nvPr/>
        </p:nvSpPr>
        <p:spPr>
          <a:xfrm>
            <a:off x="3775198" y="2540877"/>
            <a:ext cx="1011382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Text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801DA60-E637-8848-9BCA-5A0DBCFF2E8C}"/>
              </a:ext>
            </a:extLst>
          </p:cNvPr>
          <p:cNvSpPr/>
          <p:nvPr/>
        </p:nvSpPr>
        <p:spPr>
          <a:xfrm>
            <a:off x="4811814" y="2540874"/>
            <a:ext cx="1541196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closest lake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040F7FF-8ACA-FB4A-9D69-4D088BC316C4}"/>
              </a:ext>
            </a:extLst>
          </p:cNvPr>
          <p:cNvSpPr/>
          <p:nvPr/>
        </p:nvSpPr>
        <p:spPr>
          <a:xfrm>
            <a:off x="6429222" y="2540873"/>
            <a:ext cx="1493812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(year, lake)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195CD592-C128-9E42-B5A9-B199554A9F35}"/>
              </a:ext>
            </a:extLst>
          </p:cNvPr>
          <p:cNvSpPr/>
          <p:nvPr/>
        </p:nvSpPr>
        <p:spPr>
          <a:xfrm>
            <a:off x="4367448" y="1711972"/>
            <a:ext cx="3583709" cy="629353"/>
          </a:xfrm>
          <a:prstGeom prst="wedgeRoundRectCallout">
            <a:avLst>
              <a:gd name="adj1" fmla="val 23916"/>
              <a:gd name="adj2" fmla="val 119142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Examples</a:t>
            </a:r>
          </a:p>
          <a:p>
            <a:pPr algn="ctr"/>
            <a:r>
              <a:rPr lang="en-US" dirty="0"/>
              <a:t>Average value; Percent garages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79A23ED-B9D5-6341-88D8-8F4127CD0DCB}"/>
              </a:ext>
            </a:extLst>
          </p:cNvPr>
          <p:cNvSpPr/>
          <p:nvPr/>
        </p:nvSpPr>
        <p:spPr>
          <a:xfrm>
            <a:off x="3866368" y="5575367"/>
            <a:ext cx="1592174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(year, lake)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42FF53-15B1-DB45-8062-637F54923DB3}"/>
              </a:ext>
            </a:extLst>
          </p:cNvPr>
          <p:cNvGrpSpPr/>
          <p:nvPr/>
        </p:nvGrpSpPr>
        <p:grpSpPr>
          <a:xfrm>
            <a:off x="9876734" y="3684233"/>
            <a:ext cx="1751642" cy="1720443"/>
            <a:chOff x="8442036" y="2860793"/>
            <a:chExt cx="1751642" cy="1720443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19153F5-76E6-904F-AE3D-6EC3C09EB8DD}"/>
                </a:ext>
              </a:extLst>
            </p:cNvPr>
            <p:cNvSpPr/>
            <p:nvPr/>
          </p:nvSpPr>
          <p:spPr>
            <a:xfrm>
              <a:off x="8442036" y="2860793"/>
              <a:ext cx="1751642" cy="17204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CEC5CB-E4FC-4940-B578-1B3F40256A8C}"/>
                </a:ext>
              </a:extLst>
            </p:cNvPr>
            <p:cNvSpPr txBox="1"/>
            <p:nvPr/>
          </p:nvSpPr>
          <p:spPr>
            <a:xfrm>
              <a:off x="8509398" y="3030454"/>
              <a:ext cx="161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j-lt"/>
                </a:rPr>
                <a:t>Combined Data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8CE1E50-DA32-F54C-B7B1-4C2BFEA3AEA0}"/>
                </a:ext>
              </a:extLst>
            </p:cNvPr>
            <p:cNvSpPr/>
            <p:nvPr/>
          </p:nvSpPr>
          <p:spPr>
            <a:xfrm>
              <a:off x="8576761" y="3493811"/>
              <a:ext cx="1482684" cy="91209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 row per year/lake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100+ MB</a:t>
              </a:r>
            </a:p>
          </p:txBody>
        </p:sp>
      </p:grpSp>
      <p:sp>
        <p:nvSpPr>
          <p:cNvPr id="31" name="Bent Arrow 30">
            <a:extLst>
              <a:ext uri="{FF2B5EF4-FFF2-40B4-BE49-F238E27FC236}">
                <a16:creationId xmlns:a16="http://schemas.microsoft.com/office/drawing/2014/main" id="{1DD72C35-238A-DD46-AE48-EB14A2A7019E}"/>
              </a:ext>
            </a:extLst>
          </p:cNvPr>
          <p:cNvSpPr/>
          <p:nvPr/>
        </p:nvSpPr>
        <p:spPr>
          <a:xfrm rot="5400000">
            <a:off x="9233254" y="1757821"/>
            <a:ext cx="459262" cy="2883098"/>
          </a:xfrm>
          <a:prstGeom prst="bentArrow">
            <a:avLst>
              <a:gd name="adj1" fmla="val 42222"/>
              <a:gd name="adj2" fmla="val 50000"/>
              <a:gd name="adj3" fmla="val 38778"/>
              <a:gd name="adj4" fmla="val 26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9811B92E-F468-F243-9D9C-CFC1014AB051}"/>
              </a:ext>
            </a:extLst>
          </p:cNvPr>
          <p:cNvSpPr/>
          <p:nvPr/>
        </p:nvSpPr>
        <p:spPr>
          <a:xfrm rot="5400000" flipH="1">
            <a:off x="8119525" y="3248078"/>
            <a:ext cx="459262" cy="5325114"/>
          </a:xfrm>
          <a:prstGeom prst="bentArrow">
            <a:avLst>
              <a:gd name="adj1" fmla="val 42222"/>
              <a:gd name="adj2" fmla="val 50000"/>
              <a:gd name="adj3" fmla="val 38778"/>
              <a:gd name="adj4" fmla="val 26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8333F3DA-856A-CB4E-B5B5-D5543738DADD}"/>
              </a:ext>
            </a:extLst>
          </p:cNvPr>
          <p:cNvSpPr/>
          <p:nvPr/>
        </p:nvSpPr>
        <p:spPr>
          <a:xfrm>
            <a:off x="4398840" y="4739607"/>
            <a:ext cx="2788173" cy="629353"/>
          </a:xfrm>
          <a:prstGeom prst="wedgeRoundRectCallout">
            <a:avLst>
              <a:gd name="adj1" fmla="val -55403"/>
              <a:gd name="adj2" fmla="val 11955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Examples</a:t>
            </a:r>
          </a:p>
          <a:p>
            <a:pPr algn="ctr"/>
            <a:r>
              <a:rPr lang="en-US" dirty="0"/>
              <a:t>Average suspended solids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1A232-491A-C94D-B650-64AE18B60ABE}"/>
              </a:ext>
            </a:extLst>
          </p:cNvPr>
          <p:cNvSpPr txBox="1"/>
          <p:nvPr/>
        </p:nvSpPr>
        <p:spPr>
          <a:xfrm>
            <a:off x="7641763" y="68857"/>
            <a:ext cx="446994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big data science project includes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Aggregating and joining multiple large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time spent managing data</a:t>
            </a:r>
          </a:p>
        </p:txBody>
      </p:sp>
    </p:spTree>
    <p:extLst>
      <p:ext uri="{BB962C8B-B14F-4D97-AF65-F5344CB8AC3E}">
        <p14:creationId xmlns:p14="http://schemas.microsoft.com/office/powerpoint/2010/main" val="91932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7E020-9E33-3340-BC21-39F4EA6F8CE8}"/>
              </a:ext>
            </a:extLst>
          </p:cNvPr>
          <p:cNvSpPr txBox="1"/>
          <p:nvPr/>
        </p:nvSpPr>
        <p:spPr>
          <a:xfrm>
            <a:off x="1713385" y="2274838"/>
            <a:ext cx="8765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Technology Agnostic</a:t>
            </a:r>
          </a:p>
          <a:p>
            <a:pPr algn="ctr"/>
            <a:r>
              <a:rPr lang="en-US" sz="3200" dirty="0">
                <a:latin typeface="+mj-lt"/>
              </a:rPr>
              <a:t>Teach concepts before specific technology</a:t>
            </a:r>
          </a:p>
        </p:txBody>
      </p:sp>
    </p:spTree>
    <p:extLst>
      <p:ext uri="{BB962C8B-B14F-4D97-AF65-F5344CB8AC3E}">
        <p14:creationId xmlns:p14="http://schemas.microsoft.com/office/powerpoint/2010/main" val="104019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51D142F-B001-4983-81AE-88E6DEAC053B}"/>
              </a:ext>
            </a:extLst>
          </p:cNvPr>
          <p:cNvGraphicFramePr>
            <a:graphicFrameLocks noGrp="1"/>
          </p:cNvGraphicFramePr>
          <p:nvPr/>
        </p:nvGraphicFramePr>
        <p:xfrm>
          <a:off x="6606773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/>
        </p:nvGraphicFramePr>
        <p:xfrm>
          <a:off x="1220458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499302-3D83-934A-B0A5-A550B71F982F}"/>
              </a:ext>
            </a:extLst>
          </p:cNvPr>
          <p:cNvSpPr txBox="1"/>
          <p:nvPr/>
        </p:nvSpPr>
        <p:spPr>
          <a:xfrm>
            <a:off x="2441540" y="1317754"/>
            <a:ext cx="166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</a:t>
            </a:r>
            <a:r>
              <a:rPr lang="en-US" sz="2800" b="1" dirty="0"/>
              <a:t> </a:t>
            </a:r>
            <a:r>
              <a:rPr lang="en-US" sz="2800" dirty="0"/>
              <a:t>(D)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/>
        </p:nvGraphicFramePr>
        <p:xfrm>
          <a:off x="4515880" y="1139714"/>
          <a:ext cx="439560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5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485977" y="2122494"/>
            <a:ext cx="1606291" cy="3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7836851" y="1263430"/>
            <a:ext cx="17668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Filter </a:t>
            </a:r>
            <a:br>
              <a:rPr lang="en-US" sz="2800" b="1" dirty="0"/>
            </a:br>
            <a:r>
              <a:rPr lang="en-US" sz="2800" dirty="0"/>
              <a:t>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7917121" y="23066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/>
        </p:nvGraphicFramePr>
        <p:xfrm>
          <a:off x="9903455" y="1483663"/>
          <a:ext cx="841906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93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8396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2310252" y="4324529"/>
            <a:ext cx="15616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Mutate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dirty="0"/>
              <a:t>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2259385" y="53981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42067E-90E5-7745-83DE-90E77FE135B8}"/>
              </a:ext>
            </a:extLst>
          </p:cNvPr>
          <p:cNvGraphicFramePr>
            <a:graphicFrameLocks noGrp="1"/>
          </p:cNvGraphicFramePr>
          <p:nvPr/>
        </p:nvGraphicFramePr>
        <p:xfrm>
          <a:off x="1220458" y="4138431"/>
          <a:ext cx="844474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378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69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/>
        </p:nvGraphicFramePr>
        <p:xfrm>
          <a:off x="4060129" y="4138431"/>
          <a:ext cx="1351062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35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FB46C33-669D-F44E-835D-358436B47AD8}"/>
              </a:ext>
            </a:extLst>
          </p:cNvPr>
          <p:cNvGraphicFramePr>
            <a:graphicFrameLocks noGrp="1"/>
          </p:cNvGraphicFramePr>
          <p:nvPr/>
        </p:nvGraphicFramePr>
        <p:xfrm>
          <a:off x="6606773" y="4138431"/>
          <a:ext cx="88459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9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461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7917121" y="5086252"/>
            <a:ext cx="1606291" cy="311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E0164-54F0-DC49-ADD3-8FFA85B9CCBF}"/>
              </a:ext>
            </a:extLst>
          </p:cNvPr>
          <p:cNvSpPr txBox="1"/>
          <p:nvPr/>
        </p:nvSpPr>
        <p:spPr>
          <a:xfrm>
            <a:off x="7865705" y="4394242"/>
            <a:ext cx="1750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</a:t>
            </a:r>
            <a:r>
              <a:rPr lang="en-US" sz="2800" b="1" dirty="0"/>
              <a:t> </a:t>
            </a:r>
            <a:r>
              <a:rPr lang="en-US" sz="2800" dirty="0"/>
              <a:t>(D, G)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/>
        </p:nvGraphicFramePr>
        <p:xfrm>
          <a:off x="9903455" y="4159767"/>
          <a:ext cx="960502" cy="2417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71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6978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76D55E5-DFD9-0048-80B8-7B565508EF68}"/>
              </a:ext>
            </a:extLst>
          </p:cNvPr>
          <p:cNvGrpSpPr/>
          <p:nvPr/>
        </p:nvGrpSpPr>
        <p:grpSpPr>
          <a:xfrm>
            <a:off x="1682038" y="1484127"/>
            <a:ext cx="335497" cy="2093987"/>
            <a:chOff x="538805" y="999865"/>
            <a:chExt cx="312782" cy="2017392"/>
          </a:xfrm>
        </p:grpSpPr>
        <p:sp>
          <p:nvSpPr>
            <p:cNvPr id="40" name="&quot;No&quot; Symbol 39">
              <a:extLst>
                <a:ext uri="{FF2B5EF4-FFF2-40B4-BE49-F238E27FC236}">
                  <a16:creationId xmlns:a16="http://schemas.microsoft.com/office/drawing/2014/main" id="{124B5916-7AB1-7B41-954B-83DFA8A6261C}"/>
                </a:ext>
              </a:extLst>
            </p:cNvPr>
            <p:cNvSpPr/>
            <p:nvPr/>
          </p:nvSpPr>
          <p:spPr>
            <a:xfrm>
              <a:off x="545314" y="99986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>
              <a:extLst>
                <a:ext uri="{FF2B5EF4-FFF2-40B4-BE49-F238E27FC236}">
                  <a16:creationId xmlns:a16="http://schemas.microsoft.com/office/drawing/2014/main" id="{792031F6-40D5-EC41-88B4-99C5329936E5}"/>
                </a:ext>
              </a:extLst>
            </p:cNvPr>
            <p:cNvSpPr/>
            <p:nvPr/>
          </p:nvSpPr>
          <p:spPr>
            <a:xfrm>
              <a:off x="545314" y="128252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&quot;No&quot; Symbol 41">
              <a:extLst>
                <a:ext uri="{FF2B5EF4-FFF2-40B4-BE49-F238E27FC236}">
                  <a16:creationId xmlns:a16="http://schemas.microsoft.com/office/drawing/2014/main" id="{1DA5FBCC-EDF1-5B47-9CD0-3618335DEDC7}"/>
                </a:ext>
              </a:extLst>
            </p:cNvPr>
            <p:cNvSpPr/>
            <p:nvPr/>
          </p:nvSpPr>
          <p:spPr>
            <a:xfrm>
              <a:off x="538805" y="157164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&quot;No&quot; Symbol 42">
              <a:extLst>
                <a:ext uri="{FF2B5EF4-FFF2-40B4-BE49-F238E27FC236}">
                  <a16:creationId xmlns:a16="http://schemas.microsoft.com/office/drawing/2014/main" id="{4651F074-C5F4-2F47-8329-BB28F075A4B8}"/>
                </a:ext>
              </a:extLst>
            </p:cNvPr>
            <p:cNvSpPr/>
            <p:nvPr/>
          </p:nvSpPr>
          <p:spPr>
            <a:xfrm>
              <a:off x="538805" y="185430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&quot;No&quot; Symbol 43">
              <a:extLst>
                <a:ext uri="{FF2B5EF4-FFF2-40B4-BE49-F238E27FC236}">
                  <a16:creationId xmlns:a16="http://schemas.microsoft.com/office/drawing/2014/main" id="{735CCB64-6E1D-4243-9EC4-AF8B31FE9BD0}"/>
                </a:ext>
              </a:extLst>
            </p:cNvPr>
            <p:cNvSpPr/>
            <p:nvPr/>
          </p:nvSpPr>
          <p:spPr>
            <a:xfrm>
              <a:off x="545314" y="214989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&quot;No&quot; Symbol 44">
              <a:extLst>
                <a:ext uri="{FF2B5EF4-FFF2-40B4-BE49-F238E27FC236}">
                  <a16:creationId xmlns:a16="http://schemas.microsoft.com/office/drawing/2014/main" id="{837437F7-E9FA-BF42-9EA2-25CDAE00EBF8}"/>
                </a:ext>
              </a:extLst>
            </p:cNvPr>
            <p:cNvSpPr/>
            <p:nvPr/>
          </p:nvSpPr>
          <p:spPr>
            <a:xfrm>
              <a:off x="545314" y="243255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&quot;No&quot; Symbol 45">
              <a:extLst>
                <a:ext uri="{FF2B5EF4-FFF2-40B4-BE49-F238E27FC236}">
                  <a16:creationId xmlns:a16="http://schemas.microsoft.com/office/drawing/2014/main" id="{B9BE30B1-794C-B140-AEC9-38024858846D}"/>
                </a:ext>
              </a:extLst>
            </p:cNvPr>
            <p:cNvSpPr/>
            <p:nvPr/>
          </p:nvSpPr>
          <p:spPr>
            <a:xfrm>
              <a:off x="545314" y="272813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51CAF5-0AA0-AF4A-8710-C1B4B8E2016C}"/>
              </a:ext>
            </a:extLst>
          </p:cNvPr>
          <p:cNvGrpSpPr/>
          <p:nvPr/>
        </p:nvGrpSpPr>
        <p:grpSpPr>
          <a:xfrm>
            <a:off x="6667524" y="1454900"/>
            <a:ext cx="719655" cy="622718"/>
            <a:chOff x="3812413" y="993403"/>
            <a:chExt cx="619735" cy="573661"/>
          </a:xfrm>
        </p:grpSpPr>
        <p:sp>
          <p:nvSpPr>
            <p:cNvPr id="48" name="&quot;No&quot; Symbol 47">
              <a:extLst>
                <a:ext uri="{FF2B5EF4-FFF2-40B4-BE49-F238E27FC236}">
                  <a16:creationId xmlns:a16="http://schemas.microsoft.com/office/drawing/2014/main" id="{093A9808-27C8-B64F-8A5A-938FED11F40E}"/>
                </a:ext>
              </a:extLst>
            </p:cNvPr>
            <p:cNvSpPr/>
            <p:nvPr/>
          </p:nvSpPr>
          <p:spPr>
            <a:xfrm>
              <a:off x="3812413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&quot;No&quot; Symbol 48">
              <a:extLst>
                <a:ext uri="{FF2B5EF4-FFF2-40B4-BE49-F238E27FC236}">
                  <a16:creationId xmlns:a16="http://schemas.microsoft.com/office/drawing/2014/main" id="{6FC68599-CFEB-2648-9C28-93F94450A7C5}"/>
                </a:ext>
              </a:extLst>
            </p:cNvPr>
            <p:cNvSpPr/>
            <p:nvPr/>
          </p:nvSpPr>
          <p:spPr>
            <a:xfrm>
              <a:off x="4116406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&quot;No&quot; Symbol 49">
              <a:extLst>
                <a:ext uri="{FF2B5EF4-FFF2-40B4-BE49-F238E27FC236}">
                  <a16:creationId xmlns:a16="http://schemas.microsoft.com/office/drawing/2014/main" id="{C6DECE54-406D-9248-BFDD-A733F8FC31D5}"/>
                </a:ext>
              </a:extLst>
            </p:cNvPr>
            <p:cNvSpPr/>
            <p:nvPr/>
          </p:nvSpPr>
          <p:spPr>
            <a:xfrm>
              <a:off x="3821882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&quot;No&quot; Symbol 50">
              <a:extLst>
                <a:ext uri="{FF2B5EF4-FFF2-40B4-BE49-F238E27FC236}">
                  <a16:creationId xmlns:a16="http://schemas.microsoft.com/office/drawing/2014/main" id="{43CC5712-5F98-754D-86B9-EC1E6AA7D194}"/>
                </a:ext>
              </a:extLst>
            </p:cNvPr>
            <p:cNvSpPr/>
            <p:nvPr/>
          </p:nvSpPr>
          <p:spPr>
            <a:xfrm>
              <a:off x="4125875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204288"/>
            <a:ext cx="7090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Data Verbs - Actions on a Single Table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570A43-B42B-B74C-B2C8-CC7E1450DDF7}"/>
              </a:ext>
            </a:extLst>
          </p:cNvPr>
          <p:cNvCxnSpPr/>
          <p:nvPr/>
        </p:nvCxnSpPr>
        <p:spPr>
          <a:xfrm>
            <a:off x="775855" y="3823855"/>
            <a:ext cx="1092661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C9381-04A7-C640-AAD7-211DE833A9E8}"/>
              </a:ext>
            </a:extLst>
          </p:cNvPr>
          <p:cNvCxnSpPr>
            <a:cxnSpLocks/>
          </p:cNvCxnSpPr>
          <p:nvPr/>
        </p:nvCxnSpPr>
        <p:spPr>
          <a:xfrm>
            <a:off x="5837382" y="1139714"/>
            <a:ext cx="0" cy="54371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/>
      <p:bldP spid="13" grpId="0" animBg="1"/>
      <p:bldP spid="19" grpId="0"/>
      <p:bldP spid="20" grpId="0" animBg="1"/>
      <p:bldP spid="37" grpId="0" animBg="1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9FAA54372EBF4B9C457D0B6A93D80C" ma:contentTypeVersion="9" ma:contentTypeDescription="Create a new document." ma:contentTypeScope="" ma:versionID="61f33164daef58e5d4660cee8fc3d9c8">
  <xsd:schema xmlns:xsd="http://www.w3.org/2001/XMLSchema" xmlns:xs="http://www.w3.org/2001/XMLSchema" xmlns:p="http://schemas.microsoft.com/office/2006/metadata/properties" xmlns:ns2="d9283280-a84d-4019-aeb7-eaef619ff7fe" targetNamespace="http://schemas.microsoft.com/office/2006/metadata/properties" ma:root="true" ma:fieldsID="8e1013b926c7bdb8c76b2040103e44b9" ns2:_="">
    <xsd:import namespace="d9283280-a84d-4019-aeb7-eaef619ff7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83280-a84d-4019-aeb7-eaef619ff7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206B36-37D5-47CA-8C50-D2F10B5FAC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283280-a84d-4019-aeb7-eaef619ff7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AC9350-56D0-484F-BBD0-480C035824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AAC2B6-BBE0-4801-BE04-EDA7C87D65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5902</TotalTime>
  <Words>1315</Words>
  <Application>Microsoft Macintosh PowerPoint</Application>
  <PresentationFormat>Widescreen</PresentationFormat>
  <Paragraphs>555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Teaching Data Science to Undergraduates</vt:lpstr>
      <vt:lpstr>The Three Pillars of Data Science</vt:lpstr>
      <vt:lpstr>The Core Data Science Curriculum</vt:lpstr>
      <vt:lpstr>The Introductory Course</vt:lpstr>
      <vt:lpstr>Data Management</vt:lpstr>
      <vt:lpstr>A data scientist spends 80% of their time managing data!</vt:lpstr>
      <vt:lpstr>Example Project Explore the impact of property development on water quality</vt:lpstr>
      <vt:lpstr>PowerPoint Presentation</vt:lpstr>
      <vt:lpstr>PowerPoint Presentation</vt:lpstr>
      <vt:lpstr>PowerPoint Presentation</vt:lpstr>
      <vt:lpstr>Exercise 1 Purchasing Snowshoes</vt:lpstr>
      <vt:lpstr>Sequential Data Verb Activities</vt:lpstr>
      <vt:lpstr>Data Visualization</vt:lpstr>
      <vt:lpstr>PowerPoint Presentation</vt:lpstr>
      <vt:lpstr>The grammar of graphics</vt:lpstr>
      <vt:lpstr>Aesthetic attributes of a bar geometry</vt:lpstr>
      <vt:lpstr>PowerPoint Presentation</vt:lpstr>
      <vt:lpstr>Visual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 the most important comparisons close!</vt:lpstr>
      <vt:lpstr>Exercise 2 Sketch a redesign</vt:lpstr>
      <vt:lpstr>PowerPoint Presentation</vt:lpstr>
      <vt:lpstr>Statistical Learning Theory</vt:lpstr>
      <vt:lpstr>CART</vt:lpstr>
      <vt:lpstr>Mammal or not?</vt:lpstr>
      <vt:lpstr>Build a Classification Rule</vt:lpstr>
      <vt:lpstr>Building a classifier Step 1 – Split the examples by one feature.</vt:lpstr>
      <vt:lpstr>Train the classifier</vt:lpstr>
      <vt:lpstr>Train the classifier</vt:lpstr>
      <vt:lpstr>Building a classifier Step 3 – “Grow” the tree</vt:lpstr>
      <vt:lpstr>The final tree</vt:lpstr>
      <vt:lpstr>Measure performance with test data Step 1 – Build the same tree</vt:lpstr>
      <vt:lpstr>Measure performance with test data Step 2 – Apply the rule</vt:lpstr>
      <vt:lpstr>Exercise 3 Make your own rule (different than mine)</vt:lpstr>
      <vt:lpstr>Thanks for attending! Feel free to reach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Iverson, Todd</cp:lastModifiedBy>
  <cp:revision>123</cp:revision>
  <dcterms:created xsi:type="dcterms:W3CDTF">2019-05-08T20:40:49Z</dcterms:created>
  <dcterms:modified xsi:type="dcterms:W3CDTF">2021-08-03T16:06:33Z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0x010100799FAA54372EBF4B9C457D0B6A93D80C</vt:lpwstr>
  </property>
</Properties>
</file>