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4e195d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544e195d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0be451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0be451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b92564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b92564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Source: https://dashboard.snapcraft.io/site_media/appmedia/2017/04/atom-256px.png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eb6b68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eb6b68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Atom may be Light or Dark - depending on the theme installed.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eb6b68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eb6b68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75c300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75c300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example program in this slide prints the word: Hello!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8aab0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8aab0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8aab07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8aab07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8aab07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8aab07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main(void)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cout &lt;&lt; "Hello!\n";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949bc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949bc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main(void)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cout &lt;&lt; "Hello!\n";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8aab07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8aab07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main(void)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cout &lt;&lt; "Hello!\n";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4e195db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4e195d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75c300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75c300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main(void)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string myname;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cout &lt;&lt; "Enter your name: 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cin &gt;&gt; myname;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cout &lt;&lt; "Hello " &lt;&lt; myname;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75c300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75c300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75c300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75c300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75c3007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75c3007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75c3007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675c3007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4e195d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4e195d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PB&amp;J’s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ask the students to create and write down a simple recipe on making a PB&amp;J. The student’s can be detailed if they want on the activity.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</a:t>
            </a:r>
            <a:r>
              <a:rPr lang="en"/>
              <a:t>students</a:t>
            </a:r>
            <a:r>
              <a:rPr lang="en"/>
              <a:t> have completed and u</a:t>
            </a:r>
            <a:r>
              <a:rPr lang="en">
                <a:solidFill>
                  <a:schemeClr val="dk1"/>
                </a:solidFill>
              </a:rPr>
              <a:t>sing a blank slide or whiteboard, </a:t>
            </a:r>
            <a:r>
              <a:rPr lang="en"/>
              <a:t>work with the students and have them tell you what the recipe is and write it down.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allows the students to present their ideas and even make changes if the recipe gets out of order.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0be45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0be45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0be451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0be451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0be451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0be451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93d0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93d0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*Num is for number*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8aab07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8aab07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0be451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0be451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1750" y="4954191"/>
            <a:ext cx="9080400" cy="1893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1750" y="0"/>
            <a:ext cx="9080400" cy="1893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su_horizontal_color.png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971550"/>
            <a:ext cx="2693194" cy="6072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1219200" y="1600200"/>
            <a:ext cx="7620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295400" y="3143250"/>
            <a:ext cx="4267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93726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1371600" y="2800350"/>
            <a:ext cx="7729500" cy="0"/>
          </a:xfrm>
          <a:prstGeom prst="straightConnector1">
            <a:avLst/>
          </a:prstGeom>
          <a:noFill/>
          <a:ln cap="rnd" cmpd="sng" w="571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93726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39725" y="205978"/>
            <a:ext cx="84996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93726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39725" y="205978"/>
            <a:ext cx="84996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93726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3726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su_horizontal_color.png"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91400" y="4767263"/>
            <a:ext cx="1165621" cy="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152400" y="4824413"/>
            <a:ext cx="838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39725" y="205978"/>
            <a:ext cx="84996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93726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" name="Google Shape;58;p13"/>
          <p:cNvCxnSpPr/>
          <p:nvPr/>
        </p:nvCxnSpPr>
        <p:spPr>
          <a:xfrm>
            <a:off x="76200" y="857250"/>
            <a:ext cx="9067800" cy="0"/>
          </a:xfrm>
          <a:prstGeom prst="straightConnector1">
            <a:avLst/>
          </a:prstGeom>
          <a:noFill/>
          <a:ln cap="rnd" cmpd="sng" w="571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/>
          <p:nvPr/>
        </p:nvSpPr>
        <p:spPr>
          <a:xfrm>
            <a:off x="31750" y="5060156"/>
            <a:ext cx="9080400" cy="831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215150" y="1600200"/>
            <a:ext cx="88092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295400" y="3143250"/>
            <a:ext cx="4267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"/>
              <a:t>Ctrl+Alt+Elite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If-Statements (Cont.)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if (condition) {//statement(s)</a:t>
            </a:r>
            <a:r>
              <a:rPr lang="en" sz="2400"/>
              <a:t>};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If you work overtime, then you’ll be paid time-and-a-half.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If my homework is done then I can go outside to play.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If I finish dinner then I can have dessert.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Ex:</a:t>
            </a:r>
            <a:endParaRPr sz="2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if (x &gt; 120) digitalWrite(LEDpin, HIGH);</a:t>
            </a:r>
            <a:endParaRPr sz="2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If (x == 10) {cout &lt;&lt; “Answer is 10”; }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Atom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Atom is a free and open-source text and source code editor. We are using this for C++ coding.</a:t>
            </a:r>
            <a:endParaRPr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Open up the Atom icon.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Open a new file if one isn’t already up.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You should see a blank screen to begin coding.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475" y="2191875"/>
            <a:ext cx="379875" cy="3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Atom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Atom should look similar to this: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42" y="1670725"/>
            <a:ext cx="5310324" cy="32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Atom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Using the compiler: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Press F5 to compile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 terminal will pop up and will begin running your program immediately.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2"/>
            <a:ext cx="4195050" cy="21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Using Atom’s IDE we are able to write code.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code we will be writing is in C++.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Example of C++ coding: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// This program prints a greeting.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#include &lt;iostream&gt;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using namespace std;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int main(void)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    cout &lt;&lt; "Hello!\n";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    return 0;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39200" y="1200150"/>
            <a:ext cx="84999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Some key things to consider when using C++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#include &lt;iostream&gt; </a:t>
            </a:r>
            <a:r>
              <a:rPr lang="en">
                <a:solidFill>
                  <a:srgbClr val="FF0000"/>
                </a:solidFill>
              </a:rPr>
              <a:t>← Type this at the top of your code!</a:t>
            </a:r>
            <a:endParaRPr>
              <a:solidFill>
                <a:srgbClr val="FF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This is a library call to iostream, which provides functions for cin and cout.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Using namespace std; </a:t>
            </a:r>
            <a:r>
              <a:rPr lang="en">
                <a:solidFill>
                  <a:srgbClr val="FF0000"/>
                </a:solidFill>
              </a:rPr>
              <a:t>← Type this at the top of your code!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We will be using this for all cin and cout function calls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Case sensitivity in programming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All functions used in programming are case sensitive. 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Example: </a:t>
            </a:r>
            <a:r>
              <a:rPr b="1" lang="en"/>
              <a:t>int </a:t>
            </a:r>
            <a:r>
              <a:rPr b="1" lang="en" u="sng"/>
              <a:t>H</a:t>
            </a:r>
            <a:r>
              <a:rPr b="1" lang="en"/>
              <a:t>ello;</a:t>
            </a:r>
            <a:r>
              <a:rPr lang="en"/>
              <a:t> is not equal </a:t>
            </a:r>
            <a:r>
              <a:rPr b="1" lang="en"/>
              <a:t>int </a:t>
            </a:r>
            <a:r>
              <a:rPr b="1" lang="en" u="sng"/>
              <a:t>h</a:t>
            </a:r>
            <a:r>
              <a:rPr b="1" lang="en"/>
              <a:t>ello;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Some key things to consider when using C++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Char char="–"/>
            </a:pPr>
            <a:r>
              <a:rPr b="1" lang="en"/>
              <a:t>int main(void)</a:t>
            </a:r>
            <a:endParaRPr b="1"/>
          </a:p>
          <a:p>
            <a: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This is used for the compiler to understand and run all code inside the </a:t>
            </a:r>
            <a:r>
              <a:rPr b="1" lang="en"/>
              <a:t>main </a:t>
            </a:r>
            <a:r>
              <a:rPr lang="en"/>
              <a:t>function.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cout &lt;&lt; “</a:t>
            </a:r>
            <a:r>
              <a:rPr lang="en"/>
              <a:t>string</a:t>
            </a:r>
            <a:r>
              <a:rPr b="1" lang="en"/>
              <a:t>”;</a:t>
            </a:r>
            <a:endParaRPr b="1"/>
          </a:p>
          <a:p>
            <a: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This is used to print whatever is inside the prints out on the screen.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cin &gt;&gt; </a:t>
            </a:r>
            <a:r>
              <a:rPr lang="en"/>
              <a:t>variablename;</a:t>
            </a:r>
            <a:endParaRPr/>
          </a:p>
          <a:p>
            <a: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This is used to take input from the user and store it into a variable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Lets try programming in Atom!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Write a program that prints </a:t>
            </a:r>
            <a:r>
              <a:rPr b="1" lang="en"/>
              <a:t>Hello world!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Remember you will need: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#include &lt;iostream&gt;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u</a:t>
            </a:r>
            <a:r>
              <a:rPr lang="en"/>
              <a:t>sing namespace std;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"/>
              <a:t>Just a reminder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If you are seeing little red </a:t>
            </a:r>
            <a:r>
              <a:rPr lang="en"/>
              <a:t>squiggly</a:t>
            </a:r>
            <a:r>
              <a:rPr lang="en"/>
              <a:t> lines underneath a word, hover your mouse over that word to see what is wrong.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You may have a typo or did not define a variable to use.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"/>
              <a:t>Did your program look similar to this?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#include &lt;iostream&gt;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using namespace std;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int main(void)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{     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cout &lt;&lt; "Hello world!”;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return 0;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We will learn about: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Introduce programming structures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If-Statements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Booleans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Basic Variables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Writing a program in Cygwin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Lets try something else!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Suppose we want to take user input and then print what was typed.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Write a program that asks for your first name and then have it print out your name.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Example: Hello, john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{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string myName;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cout &lt;&lt; "Enter your name: ";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cin &gt;&gt; myName;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cout &lt;&lt; "Hello " &lt;&lt; myName;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return 0;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Now that we have experienced how to write our C++ code using cin, cout, and a variable as an integer; let’s try another one, but with a conditional this time.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Write a program that asks if you had school today or not and take that input as a </a:t>
            </a:r>
            <a:r>
              <a:rPr b="1" lang="en"/>
              <a:t>y</a:t>
            </a:r>
            <a:r>
              <a:rPr lang="en"/>
              <a:t> or a </a:t>
            </a:r>
            <a:r>
              <a:rPr b="1" lang="en"/>
              <a:t>n</a:t>
            </a:r>
            <a:r>
              <a:rPr lang="en"/>
              <a:t> and output the results. If </a:t>
            </a:r>
            <a:r>
              <a:rPr b="1" lang="en"/>
              <a:t>y</a:t>
            </a:r>
            <a:r>
              <a:rPr lang="en"/>
              <a:t> is chosen, have the program output “</a:t>
            </a:r>
            <a:r>
              <a:rPr b="1" lang="en"/>
              <a:t>You did have school today.</a:t>
            </a:r>
            <a:r>
              <a:rPr lang="en"/>
              <a:t>”, if </a:t>
            </a:r>
            <a:r>
              <a:rPr b="1" lang="en"/>
              <a:t>n</a:t>
            </a:r>
            <a:r>
              <a:rPr lang="en"/>
              <a:t> is chosen, have the program output “</a:t>
            </a:r>
            <a:r>
              <a:rPr b="1" lang="en"/>
              <a:t>You did not have school today.</a:t>
            </a:r>
            <a:r>
              <a:rPr lang="en"/>
              <a:t>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Hint: You will need to use an if statement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Atom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39207" y="1200150"/>
            <a:ext cx="3363000" cy="339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Your program may be similar to this: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 txBox="1"/>
          <p:nvPr/>
        </p:nvSpPr>
        <p:spPr>
          <a:xfrm>
            <a:off x="4105400" y="705925"/>
            <a:ext cx="47337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#include &lt;iostream&gt;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using namespace std;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int main() {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string answer;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cout &lt;&lt; "Did you attend school today? :";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cin &gt;&gt; answer;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if (answer == "y")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{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	cout &lt;&lt; "You did have school today!";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}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if (answer == "n")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{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	cout &lt;&lt; "you did not have school today!";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}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return 0;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Structures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39204" y="1200150"/>
            <a:ext cx="56664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Sequence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en"/>
              <a:t>Execute a list of statements in order.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en"/>
              <a:t>Think of it like a recipe that you have to follow in order.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5940725" y="1200150"/>
            <a:ext cx="3904500" cy="4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Example: Baking Bread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Add flour.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Add salt.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Add yeast.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Mix.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Add water.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Knead.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Let rise.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Bake.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Structures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000"/>
                </a:solidFill>
              </a:rPr>
              <a:t>2)</a:t>
            </a:r>
            <a:r>
              <a:rPr lang="en"/>
              <a:t> </a:t>
            </a:r>
            <a:r>
              <a:rPr lang="en"/>
              <a:t>Repetition</a:t>
            </a:r>
            <a:endParaRPr/>
          </a:p>
          <a:p>
            <a:pPr indent="-381000" lvl="1" marL="914400" rtl="0" algn="l">
              <a:spcBef>
                <a:spcPts val="600"/>
              </a:spcBef>
              <a:spcAft>
                <a:spcPts val="0"/>
              </a:spcAft>
              <a:buSzPts val="2400"/>
              <a:buAutoNum type="alphaLcParenR"/>
            </a:pPr>
            <a:r>
              <a:rPr lang="en"/>
              <a:t>Repeat a block of statements while a condition is true.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998675" y="2417825"/>
            <a:ext cx="43251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 Washing Dishes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the dishes by sink.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the sink with hot soapy water.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Dishes -&gt; while there are still dishes in sink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remaining dish from the counter,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 the dish,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the dish in the drain rack.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while Dishes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Wipe off  the counter.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Rinse out the sink.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Structures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000"/>
                </a:solidFill>
              </a:rPr>
              <a:t>3)</a:t>
            </a:r>
            <a:r>
              <a:rPr lang="en"/>
              <a:t> </a:t>
            </a:r>
            <a:r>
              <a:rPr lang="en" sz="2400"/>
              <a:t>Selection</a:t>
            </a:r>
            <a:endParaRPr sz="2400"/>
          </a:p>
          <a:p>
            <a:pPr indent="-368300" lvl="1" marL="914400" rtl="0" algn="l">
              <a:spcBef>
                <a:spcPts val="600"/>
              </a:spcBef>
              <a:spcAft>
                <a:spcPts val="0"/>
              </a:spcAft>
              <a:buSzPts val="2200"/>
              <a:buAutoNum type="alphaLcParenR"/>
            </a:pPr>
            <a:r>
              <a:rPr lang="en" sz="2200"/>
              <a:t>Choose at most one action from several alternative conditions.</a:t>
            </a:r>
            <a:endParaRPr sz="2200"/>
          </a:p>
        </p:txBody>
      </p:sp>
      <p:sp>
        <p:nvSpPr>
          <p:cNvPr id="119" name="Google Shape;119;p23"/>
          <p:cNvSpPr txBox="1"/>
          <p:nvPr/>
        </p:nvSpPr>
        <p:spPr>
          <a:xfrm>
            <a:off x="908550" y="2144350"/>
            <a:ext cx="43251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Example: Sorting Mail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mail from mailbox.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Put mail on table.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While moreMailToSort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Get piece of mail from table.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pieceIsPersonal Then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Read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ElseIf pieceIsMagazine Then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Put in magazine rack.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ElseIf pieceIsBill Then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Pay it,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ElseIf pieceIsJunkMail Then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Throw in wastebasket.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End If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 While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</a:t>
            </a:r>
            <a:r>
              <a:rPr lang="en"/>
              <a:t>ntegers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An integer is a whole number (not a fraction) that can be positive, negative, or zero.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Integers cannot have decimal places.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When two integers are added, subtracted, or multiplied, the result is also an integer.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Example: int x;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Double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Double are used to define numeric variables holding numbers with decimal points.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 double type can represent fractional as well as whole values.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In other words, a double allows us to display decimal values, such as pi = 3.1415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</a:t>
            </a:r>
            <a:r>
              <a:rPr lang="en"/>
              <a:t>nt will only show pi = 3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Example: double num;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"/>
              <a:t>String 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 string is a variable that stores a sequence of letters or other characters, such as "Hello" or "May 10th is my birthday!".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Ex:</a:t>
            </a:r>
            <a:endParaRPr/>
          </a:p>
          <a:p>
            <a:pPr indent="0" lvl="0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testString;</a:t>
            </a:r>
            <a:endParaRPr/>
          </a:p>
          <a:p>
            <a:pPr indent="0" lvl="0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testString = "This is a string.";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39212" y="205978"/>
            <a:ext cx="8499900" cy="6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If-Statements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39212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An If-Then Statement </a:t>
            </a:r>
            <a:r>
              <a:rPr lang="en" sz="2400"/>
              <a:t>is a statement with a hypothesis followed by a conclusion. Another way to define a conditional statement is to say, “If this happens, then that will happen.”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 hypothesis is the first, or “if,” part of a conditional statement. The conclusion is the second, or “then,” part of a conditional statement.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8">
      <a:dk1>
        <a:srgbClr val="000000"/>
      </a:dk1>
      <a:lt1>
        <a:srgbClr val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