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dbdef5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54dbdef56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cf1610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cf1610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cf1610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cf1610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cf16101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cf16101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cf1610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cf1610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cf16101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cf16101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It might help to walk through this with them.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There is no solution file, it should be obvious.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cf16101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cf16101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cf16101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cf16101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cf1610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cf1610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cf16101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0cf16101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cf16101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cf16101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dbdef56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dbdef56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cf1610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cf1610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cf16101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cf16101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cf16101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cf16101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cf16101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cf16101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Have them explain the statement, and run through with a few “names”, and what that would print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cf16101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cf16101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As a class, unless </a:t>
            </a:r>
            <a:r>
              <a:rPr lang="en"/>
              <a:t>their</a:t>
            </a:r>
            <a:r>
              <a:rPr lang="en"/>
              <a:t> understanding is great enough to do it on </a:t>
            </a:r>
            <a:r>
              <a:rPr lang="en"/>
              <a:t>their</a:t>
            </a:r>
            <a:r>
              <a:rPr lang="en"/>
              <a:t> own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An example is called “Switch Challenge”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cf16101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cf16101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cf16101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0cf16101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0cf16101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0cf16101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Walk through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0cf16101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0cf16101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0cf16101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0cf16101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Explain the three portions for a for loop dec.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cf1610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cf1610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cf16101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0cf16101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Explain the three portions for a for loop dec.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cf16101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cf16101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0cf16101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0cf16101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5b6823c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5b6823c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Explain</a:t>
            </a:r>
            <a:r>
              <a:rPr lang="en"/>
              <a:t> other Arduino Examples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5b6823c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5b6823c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Explain other Arduino Examples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b6823c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5b6823c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GIve examples based on previous functions they have used.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5b6823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5b6823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Walk through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5b6823c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5b6823c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Show some examples of a void function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5b6823c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5b6823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5b6823c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5b6823c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Show them “car_with_functions”, and </a:t>
            </a:r>
            <a:r>
              <a:rPr lang="en"/>
              <a:t>explain</a:t>
            </a:r>
            <a:r>
              <a:rPr lang="en"/>
              <a:t> how this makes working with it better than without.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cf1610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cf1610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b6823c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b6823c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“Function challenges”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cf1610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cf1610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cf1610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cf1610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cf1610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cf1610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cf1610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cf1610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cf16101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cf16101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1750" y="4954191"/>
            <a:ext cx="9080700" cy="1893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1750" y="1"/>
            <a:ext cx="9080700" cy="1893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su_horizontal_color.png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1" y="971551"/>
            <a:ext cx="3590924" cy="6072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ctrTitle"/>
          </p:nvPr>
        </p:nvSpPr>
        <p:spPr>
          <a:xfrm>
            <a:off x="1219200" y="1600201"/>
            <a:ext cx="7620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295400" y="3143250"/>
            <a:ext cx="4267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1371600" y="2800350"/>
            <a:ext cx="7729800" cy="0"/>
          </a:xfrm>
          <a:prstGeom prst="straightConnector1">
            <a:avLst/>
          </a:prstGeom>
          <a:noFill/>
          <a:ln cap="rnd" cmpd="sng" w="571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39726" y="205979"/>
            <a:ext cx="8499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238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238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39726" y="205979"/>
            <a:ext cx="8499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su_horizontal_color.png"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91401" y="4767263"/>
            <a:ext cx="1554163" cy="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152400" y="4824413"/>
            <a:ext cx="838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39726" y="205979"/>
            <a:ext cx="8499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9372600" y="474345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8" name="Google Shape;58;p13"/>
          <p:cNvCxnSpPr/>
          <p:nvPr/>
        </p:nvCxnSpPr>
        <p:spPr>
          <a:xfrm>
            <a:off x="76200" y="857250"/>
            <a:ext cx="9067800" cy="0"/>
          </a:xfrm>
          <a:prstGeom prst="straightConnector1">
            <a:avLst/>
          </a:prstGeom>
          <a:noFill/>
          <a:ln cap="rnd" cmpd="sng" w="5715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9" name="Google Shape;59;p13"/>
          <p:cNvSpPr/>
          <p:nvPr/>
        </p:nvSpPr>
        <p:spPr>
          <a:xfrm>
            <a:off x="31750" y="5060157"/>
            <a:ext cx="9080700" cy="831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1219200" y="1600201"/>
            <a:ext cx="7620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Programming</a:t>
            </a:r>
            <a:r>
              <a:rPr lang="en"/>
              <a:t>: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295400" y="3143250"/>
            <a:ext cx="7326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Ctrl+Alt+Elite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Double</a:t>
            </a:r>
            <a:endParaRPr sz="3200"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A double is any real number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A real number is any number you would encounter in daily life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2.3, 1, 0, 47.5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These can hold any number between -infinity and infinity!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To use it, you must declare one, here is an example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variable;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variable3 = </a:t>
            </a:r>
            <a:r>
              <a:rPr lang="en" sz="2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4.2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Character</a:t>
            </a:r>
            <a:endParaRPr sz="3200"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A character is a single letter, number, punctuation mark, or control character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Basically, anything that is a single keypress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You must encase the character within single quotes, like this: </a:t>
            </a:r>
            <a:r>
              <a:rPr lang="en" sz="2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‘c’ ‘C’ ‘.’ ‘N’ ‘3’ ‘?’ ‘\n’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–"/>
            </a:pPr>
            <a:r>
              <a:rPr lang="en" sz="2200"/>
              <a:t>A control character means something to the computer, the most common one is </a:t>
            </a:r>
            <a:r>
              <a:rPr lang="en" sz="2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‘\n’</a:t>
            </a:r>
            <a:r>
              <a:rPr lang="en" sz="2200"/>
              <a:t>, which means to make a new line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To use it, you must declare one, here is an example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variable;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variable3 = </a:t>
            </a:r>
            <a:r>
              <a:rPr lang="en" sz="2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‘\n’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variable3 = </a:t>
            </a:r>
            <a:r>
              <a:rPr lang="en" sz="2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‘1’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String</a:t>
            </a:r>
            <a:endParaRPr sz="3200"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A string is just multiple (or a single) characters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Like a </a:t>
            </a:r>
            <a:r>
              <a:rPr lang="en" sz="2200"/>
              <a:t>sentence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They are enclosed double quotes, like “”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“Text goes here” “Hello!”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" sz="2200"/>
              <a:t>These are often used without declaring one, like when printing text in a </a:t>
            </a:r>
            <a:r>
              <a:rPr lang="en" sz="2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Serial.print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“hello!”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To use it, you must declare one, here is an example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variable;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variable3 = </a:t>
            </a:r>
            <a:r>
              <a:rPr lang="en" sz="2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“Text goes here”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Void</a:t>
            </a:r>
            <a:endParaRPr sz="3200"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Void is a special type, you cannot </a:t>
            </a:r>
            <a:r>
              <a:rPr lang="en" sz="2200"/>
              <a:t>declare</a:t>
            </a:r>
            <a:r>
              <a:rPr lang="en" sz="2200"/>
              <a:t> a variable of it.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It has a special </a:t>
            </a:r>
            <a:r>
              <a:rPr lang="en" sz="2200"/>
              <a:t>purpose</a:t>
            </a:r>
            <a:r>
              <a:rPr lang="en" sz="2200"/>
              <a:t> with functions that we will talk about later.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Variables </a:t>
            </a:r>
            <a:r>
              <a:rPr lang="en" sz="3200"/>
              <a:t>Challenge</a:t>
            </a:r>
            <a:endParaRPr sz="3200"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We are now going to give you some things, and declare </a:t>
            </a:r>
            <a:r>
              <a:rPr lang="en" sz="2200"/>
              <a:t>variables</a:t>
            </a:r>
            <a:r>
              <a:rPr lang="en" sz="2200"/>
              <a:t> for them, make sure to name  them all. 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4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4.5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“Good Afternoon!”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‘C’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FALSE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3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45/5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Switch Statements</a:t>
            </a:r>
            <a:endParaRPr sz="3200"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If you remember if </a:t>
            </a:r>
            <a:r>
              <a:rPr lang="en" sz="2200"/>
              <a:t>statements</a:t>
            </a:r>
            <a:r>
              <a:rPr lang="en" sz="2200"/>
              <a:t>, they are used to test a condition, and then execute code based on that.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(name == </a:t>
            </a: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“Ted”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“Hi Ted!”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22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“I don’t know you”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Switch Statements</a:t>
            </a:r>
            <a:endParaRPr sz="3200"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However, there is another way to do this if you are testing several things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We can do the below better: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2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(name == </a:t>
            </a:r>
            <a:r>
              <a:rPr lang="en" sz="22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“Ted”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“Hi Ted!”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22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(name == </a:t>
            </a:r>
            <a:r>
              <a:rPr lang="en" sz="22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“Mary”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“How are you doing, Mary?”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22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“I don’t know you.”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Switch Statements</a:t>
            </a:r>
            <a:endParaRPr sz="3200"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If you remember if statements, they are used to test a condition, and then execute code based on that.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(name){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“Ted”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“Mary”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“How are you doing, Mary?”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“I don’t know you”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Switch Statements</a:t>
            </a:r>
            <a:endParaRPr sz="3200"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That was a switch </a:t>
            </a:r>
            <a:r>
              <a:rPr lang="en" sz="2200"/>
              <a:t>statement</a:t>
            </a:r>
            <a:r>
              <a:rPr lang="en" sz="2200"/>
              <a:t>!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They are a variation of if </a:t>
            </a:r>
            <a:r>
              <a:rPr lang="en" sz="2200"/>
              <a:t>statements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They are used when you want to check for several conditions on a single variable, like checking for different names. 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Switch Statements</a:t>
            </a:r>
            <a:endParaRPr sz="3200"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Blow is an example of how one is used, 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(name){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“Ted”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“Who are you?”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Programming</a:t>
            </a:r>
            <a:endParaRPr sz="32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For a robot to work, you need to understand both the hardware and the software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So far, we have taught you the very basics of programming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Now, we will focus on more advanced programming usage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Switch Statements</a:t>
            </a:r>
            <a:endParaRPr sz="3200"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lang="en" sz="2000"/>
              <a:t>A switch statement has 2 main parts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 start, or external part, this opens the switch and declares the variable to be used</a:t>
            </a:r>
            <a:endParaRPr sz="2000"/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(name){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 internal part is what checks the value, and contains the code.</a:t>
            </a:r>
            <a:endParaRPr sz="2000"/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“Ted”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Switch Statements</a:t>
            </a:r>
            <a:endParaRPr sz="3200"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“Ted”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reak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has three parts: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First, the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“Ted”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000"/>
              <a:t>part, this is what says the value you are checking for, in this case, </a:t>
            </a:r>
            <a:r>
              <a:rPr lang="en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“Ted”</a:t>
            </a:r>
            <a:endParaRPr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Second, after that is your code, however many lines it is, in this case, just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 final part is the </a:t>
            </a:r>
            <a:r>
              <a:rPr lang="en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/>
              <a:t> , this is what ends this portion of the “switch”.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Switch Statements</a:t>
            </a:r>
            <a:endParaRPr sz="3200"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“I don’t know you”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So, what is different here?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 </a:t>
            </a:r>
            <a:r>
              <a:rPr lang="en" sz="1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000"/>
              <a:t> simply means that if no other option matched, it does this part.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It goes at the end of the statement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Switch Statements</a:t>
            </a:r>
            <a:endParaRPr sz="3200"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So now, you should understand what this is doing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(name){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“Ted”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“Who are you?”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Building a Switch </a:t>
            </a:r>
            <a:r>
              <a:rPr lang="en" sz="3200"/>
              <a:t>Statement</a:t>
            </a:r>
            <a:endParaRPr sz="3200"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Let’s build a switch statement that does the following: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Uses an integer called reading, that comes from an analogRead(A0), that is attached to a </a:t>
            </a:r>
            <a:r>
              <a:rPr lang="en" sz="2200"/>
              <a:t>potentiometer</a:t>
            </a:r>
            <a:r>
              <a:rPr lang="en" sz="2200"/>
              <a:t>.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Pick three numbers, and have text print to the serial </a:t>
            </a:r>
            <a:r>
              <a:rPr lang="en" sz="2200"/>
              <a:t>monitor when reading is equal to them, and print something else when it is not.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What is the first step?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Loops</a:t>
            </a:r>
            <a:endParaRPr sz="3200"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Loops are very important to programing, </a:t>
            </a:r>
            <a:r>
              <a:rPr lang="en" sz="2200"/>
              <a:t>especially when programming something like and Arduino. </a:t>
            </a:r>
            <a:r>
              <a:rPr lang="en" sz="2200"/>
              <a:t>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You’ve used a loop for every program you’ve made for an Arduino so far!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The loop function acts as a loop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But, there are a few other kinds of loops that you can </a:t>
            </a:r>
            <a:r>
              <a:rPr lang="en" sz="2200"/>
              <a:t>control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For loops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While loops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Do while loops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While </a:t>
            </a:r>
            <a:r>
              <a:rPr lang="en" sz="3200"/>
              <a:t>Loops</a:t>
            </a:r>
            <a:endParaRPr sz="3200"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A </a:t>
            </a: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2200"/>
              <a:t>loop is very simple, it takes the form 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(condition){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//code goes here</a:t>
            </a:r>
            <a:endParaRPr sz="2400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is another test, like you would use in an if statement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–"/>
            </a:pPr>
            <a:r>
              <a:rPr lang="en" sz="2200"/>
              <a:t>The code within the loop runs until the condition is met.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While Loops</a:t>
            </a:r>
            <a:endParaRPr sz="3200"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Here is an example, what would it do?</a:t>
            </a:r>
            <a:r>
              <a:rPr lang="en" sz="2200"/>
              <a:t> 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number = 0;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(number &lt; 100){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number++;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Do </a:t>
            </a:r>
            <a:r>
              <a:rPr lang="en" sz="3200"/>
              <a:t>While Loops</a:t>
            </a:r>
            <a:endParaRPr sz="3200"/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A do while loop is very similar, with only one </a:t>
            </a:r>
            <a:r>
              <a:rPr lang="en" sz="2200"/>
              <a:t>difference</a:t>
            </a:r>
            <a:r>
              <a:rPr lang="en" sz="2200"/>
              <a:t>, it always runs at least once, since it checks the </a:t>
            </a:r>
            <a:r>
              <a:rPr lang="en" sz="2200"/>
              <a:t>condition</a:t>
            </a:r>
            <a:r>
              <a:rPr lang="en" sz="2200"/>
              <a:t> at the end of the loop instead of the start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number = 100;</a:t>
            </a:r>
            <a:endParaRPr sz="24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number++;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(number &lt; 100)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 What does number equal at the end of each of those?</a:t>
            </a:r>
            <a:endParaRPr sz="2200"/>
          </a:p>
        </p:txBody>
      </p:sp>
      <p:sp>
        <p:nvSpPr>
          <p:cNvPr id="255" name="Google Shape;255;p46"/>
          <p:cNvSpPr txBox="1"/>
          <p:nvPr/>
        </p:nvSpPr>
        <p:spPr>
          <a:xfrm>
            <a:off x="4435775" y="2184750"/>
            <a:ext cx="5136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= 100;</a:t>
            </a:r>
            <a:endParaRPr sz="24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(number &lt; 100)</a:t>
            </a: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number++;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56" name="Google Shape;256;p46"/>
          <p:cNvCxnSpPr/>
          <p:nvPr/>
        </p:nvCxnSpPr>
        <p:spPr>
          <a:xfrm>
            <a:off x="4756575" y="2403900"/>
            <a:ext cx="0" cy="189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 </a:t>
            </a:r>
            <a:r>
              <a:rPr lang="en" sz="3200"/>
              <a:t>Loops</a:t>
            </a:r>
            <a:endParaRPr sz="3200"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Another kind of loop is a </a:t>
            </a:r>
            <a:r>
              <a:rPr lang="en" sz="22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200"/>
              <a:t> loop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Think of itas: run </a:t>
            </a:r>
            <a:r>
              <a:rPr lang="en" sz="22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a set amount of times.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These loops have set lengths.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Here is an example of how they are structured: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 = 0; i &lt; 100; i++){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//code here</a:t>
            </a:r>
            <a:endParaRPr sz="2400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Programming</a:t>
            </a:r>
            <a:endParaRPr sz="320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We will learn about: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Variables of </a:t>
            </a:r>
            <a:r>
              <a:rPr lang="en" sz="2800"/>
              <a:t>different</a:t>
            </a:r>
            <a:r>
              <a:rPr lang="en" sz="2800"/>
              <a:t> types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Switch statements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Controlled loops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Functions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 Loops</a:t>
            </a:r>
            <a:endParaRPr sz="3200"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number = 130;</a:t>
            </a:r>
            <a:endParaRPr sz="24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 = 0; i &lt; number; i++){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//code here</a:t>
            </a:r>
            <a:endParaRPr sz="2400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 How many times would this run the code in the center?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Functions</a:t>
            </a:r>
            <a:endParaRPr sz="3200"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Variables and functions are similar in a few ways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They both have a name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They both have a type</a:t>
            </a:r>
            <a:endParaRPr sz="2200"/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They both contain something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Like a variable gives a name to information, a function gives a name to code!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They are used to be an easy way to refer to repeated code, so you </a:t>
            </a:r>
            <a:r>
              <a:rPr lang="en" sz="2200"/>
              <a:t>don't</a:t>
            </a:r>
            <a:r>
              <a:rPr lang="en" sz="2200"/>
              <a:t> have to type the same thing over and over. 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Setup and loop are both functions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Functions</a:t>
            </a:r>
            <a:endParaRPr sz="3200"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Here is what an example function declaration looks like:</a:t>
            </a:r>
            <a:endParaRPr sz="22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testFunction(type arg1)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//code here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Where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" sz="1600"/>
              <a:t>is the type of the function, just like a variable</a:t>
            </a:r>
            <a:endParaRPr sz="1600"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–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 arg1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this is an argument, it is information that you give to a function.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There can be any amount of these, from 0 to as many as needed.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500"/>
              </a:spcBef>
              <a:spcAft>
                <a:spcPts val="500"/>
              </a:spcAft>
              <a:buSzPts val="1600"/>
              <a:buFont typeface="Arial"/>
              <a:buChar char="–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And finally,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//code here, is where you place your code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Functions: Arguments</a:t>
            </a:r>
            <a:endParaRPr sz="3200"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 function</a:t>
            </a:r>
            <a:r>
              <a:rPr lang="en" sz="2200"/>
              <a:t>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argument</a:t>
            </a:r>
            <a:r>
              <a:rPr lang="en" sz="2200"/>
              <a:t> a is a </a:t>
            </a:r>
            <a:r>
              <a:rPr lang="en" sz="2200"/>
              <a:t>piece</a:t>
            </a:r>
            <a:r>
              <a:rPr lang="en" sz="2200"/>
              <a:t> of information that you give a function.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You have used these lots of times!</a:t>
            </a:r>
            <a:endParaRPr sz="22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digitalRead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(led_pin);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led_pin is an argument!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When declaring a function, you also declare what arguments it needs to be given, and the names that the function will call them.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Functions: Arguments</a:t>
            </a:r>
            <a:endParaRPr sz="3200"/>
          </a:p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The below declares a function with two arguments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testFunction(int num, int num2)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num3 = num2+num1;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num3;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An argument can be declared as any type, other than void</a:t>
            </a: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Functions: Type</a:t>
            </a:r>
            <a:endParaRPr sz="3200"/>
          </a:p>
        </p:txBody>
      </p:sp>
      <p:sp>
        <p:nvSpPr>
          <p:cNvPr id="298" name="Google Shape;298;p53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The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200"/>
              <a:t> of a function means, in simple terms that the program will count it as.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A function of type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/>
              <a:t> will be treated as an Integer!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Think of </a:t>
            </a:r>
            <a:r>
              <a:rPr lang="en" sz="24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analogRead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But, in order for this to work, the function needs a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return RETURN_VALUE</a:t>
            </a:r>
            <a:r>
              <a:rPr lang="en" sz="2400"/>
              <a:t> at the end.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Whatever gets returned, typically a variable, is the “value” of that function, and it must match the functions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Functions: Type</a:t>
            </a:r>
            <a:endParaRPr sz="3200"/>
          </a:p>
        </p:txBody>
      </p:sp>
      <p:sp>
        <p:nvSpPr>
          <p:cNvPr id="304" name="Google Shape;304;p54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one_higher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(int number) 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number++;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number;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What does this do?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Functions: Type</a:t>
            </a:r>
            <a:endParaRPr sz="3200"/>
          </a:p>
        </p:txBody>
      </p:sp>
      <p:sp>
        <p:nvSpPr>
          <p:cNvPr id="310" name="Google Shape;310;p55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There is a special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200"/>
              <a:t> a function can have,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The type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2200"/>
              <a:t>means that the function has no return type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200"/>
              <a:t> function has no </a:t>
            </a:r>
            <a:r>
              <a:rPr lang="en" sz="24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200"/>
              <a:t> statement, because it does not return anything.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Functions: Using a Function</a:t>
            </a:r>
            <a:endParaRPr sz="3200"/>
          </a:p>
        </p:txBody>
      </p:sp>
      <p:sp>
        <p:nvSpPr>
          <p:cNvPr id="316" name="Google Shape;316;p56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To use a function, you just call it!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You do this by using its name, and any needed arguments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You </a:t>
            </a:r>
            <a:r>
              <a:rPr lang="en" sz="2200"/>
              <a:t>have</a:t>
            </a:r>
            <a:r>
              <a:rPr lang="en" sz="2200"/>
              <a:t> done this before, quite a lot, actually. 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Serial.begin(9600);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digitalWrite(13, HIGH);</a:t>
            </a:r>
            <a:endParaRPr sz="2200"/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analogRead(A3);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Which what arguments did each of those functions take?</a:t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Functions: How do they help us?</a:t>
            </a:r>
            <a:endParaRPr sz="3200"/>
          </a:p>
        </p:txBody>
      </p:sp>
      <p:sp>
        <p:nvSpPr>
          <p:cNvPr id="322" name="Google Shape;322;p57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Arial"/>
              <a:buChar char="•"/>
            </a:pPr>
            <a:r>
              <a:rPr lang="en" sz="2200"/>
              <a:t>A function makes reading and writing </a:t>
            </a:r>
            <a:r>
              <a:rPr lang="en" sz="2200"/>
              <a:t>complex</a:t>
            </a:r>
            <a:r>
              <a:rPr lang="en" sz="2200"/>
              <a:t> code easier</a:t>
            </a:r>
            <a:endParaRPr sz="2200"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It helps us avoid writing repeated code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Variables</a:t>
            </a:r>
            <a:endParaRPr sz="320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Variables are like boxes that you give a name and put information in.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But, these boxes only hold information of a specific type, like a package is designed for what it holds.</a:t>
            </a:r>
            <a:endParaRPr sz="2800"/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 Challenges</a:t>
            </a:r>
            <a:endParaRPr sz="2800"/>
          </a:p>
        </p:txBody>
      </p:sp>
      <p:sp>
        <p:nvSpPr>
          <p:cNvPr id="328" name="Google Shape;328;p58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Write a function that when called, turns the </a:t>
            </a:r>
            <a:r>
              <a:rPr lang="en" sz="2400"/>
              <a:t>inbuilt</a:t>
            </a:r>
            <a:r>
              <a:rPr lang="en" sz="2400"/>
              <a:t> LED on for a number of seconds passed to the function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Write a function that adds two integers together, and returns the result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Variables</a:t>
            </a:r>
            <a:endParaRPr sz="320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You should already know of two types of variables: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Integer (int)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This holds whole number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Boolean (bool)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This holds a single bit, a 1 or a 0</a:t>
            </a:r>
            <a:endParaRPr sz="2800"/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This normally means either true or false.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Variables</a:t>
            </a:r>
            <a:endParaRPr sz="3200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There are other types of variables, however!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Different</a:t>
            </a:r>
            <a:r>
              <a:rPr lang="en" sz="2800"/>
              <a:t> types hold </a:t>
            </a:r>
            <a:r>
              <a:rPr lang="en" sz="2800"/>
              <a:t>different</a:t>
            </a:r>
            <a:r>
              <a:rPr lang="en" sz="2800"/>
              <a:t> information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Like </a:t>
            </a:r>
            <a:r>
              <a:rPr lang="en" sz="2800"/>
              <a:t>different</a:t>
            </a:r>
            <a:r>
              <a:rPr lang="en" sz="2800"/>
              <a:t> shaped boxes!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To use any variable type, you must </a:t>
            </a:r>
            <a:r>
              <a:rPr lang="en" sz="2800"/>
              <a:t>declare, or give a name, to a it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variable;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variable2;</a:t>
            </a:r>
            <a:r>
              <a:rPr lang="en" sz="2800"/>
              <a:t> 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Variables</a:t>
            </a:r>
            <a:endParaRPr sz="3200"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0" algn="l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Here are the types we are going to review, try to guess what they are!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Integer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Boolean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Double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Character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String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 sz="2800"/>
              <a:t>Void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Integers</a:t>
            </a:r>
            <a:endParaRPr sz="3200"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An integer is any number with no fractional part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Basically, any number with nothing after the ‘.’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-123, -14, 0, 1, 1243, 1024 These are integers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-1.23, 0.23, 1.46, 123.124   These are not integers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They can hold -2,147,483,648 to 2,147,483,647</a:t>
            </a:r>
            <a:endParaRPr sz="2400"/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Thats a huge range!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To use it, you must </a:t>
            </a:r>
            <a:r>
              <a:rPr lang="en" sz="2400"/>
              <a:t>declare</a:t>
            </a:r>
            <a:r>
              <a:rPr lang="en" sz="2400"/>
              <a:t> one, here is an 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variable;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–"/>
            </a:pPr>
            <a:r>
              <a:rPr lang="en" sz="24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variable2 = 12;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39212" y="205979"/>
            <a:ext cx="8500200" cy="634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Boolean</a:t>
            </a:r>
            <a:endParaRPr sz="3200"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39212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 boolean is a single bit, either a 1 or a 0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–"/>
            </a:pPr>
            <a:r>
              <a:rPr lang="en" sz="2400"/>
              <a:t>They are typically used to indicate if </a:t>
            </a:r>
            <a:r>
              <a:rPr lang="en" sz="2400"/>
              <a:t>something</a:t>
            </a:r>
            <a:r>
              <a:rPr lang="en" sz="2400"/>
              <a:t> is </a:t>
            </a:r>
            <a:r>
              <a:rPr lang="en" sz="24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2400"/>
              <a:t>(a 1), or </a:t>
            </a:r>
            <a:r>
              <a:rPr lang="en" sz="24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400"/>
              <a:t>(a 0)</a:t>
            </a:r>
            <a:endParaRPr sz="2400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They are a  </a:t>
            </a:r>
            <a:r>
              <a:rPr lang="en" sz="2400"/>
              <a:t>very</a:t>
            </a:r>
            <a:r>
              <a:rPr lang="en" sz="2400"/>
              <a:t> simple type, easily the </a:t>
            </a:r>
            <a:r>
              <a:rPr lang="en" sz="2400"/>
              <a:t>simplest</a:t>
            </a:r>
            <a:r>
              <a:rPr lang="en" sz="2400"/>
              <a:t>. 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To use it, you must declare one, here is an example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variable;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–"/>
            </a:pPr>
            <a:r>
              <a:rPr lang="en" sz="24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variable2 = </a:t>
            </a:r>
            <a:r>
              <a:rPr lang="en" sz="24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–"/>
            </a:pPr>
            <a:r>
              <a:rPr lang="en" sz="2400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variable3 = </a:t>
            </a:r>
            <a:r>
              <a:rPr lang="en" sz="24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8">
      <a:dk1>
        <a:srgbClr val="000000"/>
      </a:dk1>
      <a:lt1>
        <a:srgbClr val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