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57" r:id="rId3"/>
    <p:sldId id="258" r:id="rId4"/>
    <p:sldId id="261" r:id="rId5"/>
    <p:sldId id="259" r:id="rId6"/>
    <p:sldId id="262" r:id="rId7"/>
    <p:sldId id="268"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5C0233-CE7D-C4AA-6B88-BC2D64BFA6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4FD874-71A1-413F-426C-94D4488862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B43342-5E62-4596-BBD8-67589FBBD365}" type="datetime1">
              <a:rPr lang="en-US" smtClean="0"/>
              <a:t>4/3/2023</a:t>
            </a:fld>
            <a:endParaRPr lang="en-US"/>
          </a:p>
        </p:txBody>
      </p:sp>
      <p:sp>
        <p:nvSpPr>
          <p:cNvPr id="4" name="Footer Placeholder 3">
            <a:extLst>
              <a:ext uri="{FF2B5EF4-FFF2-40B4-BE49-F238E27FC236}">
                <a16:creationId xmlns:a16="http://schemas.microsoft.com/office/drawing/2014/main" id="{2EA00F24-D0BA-6235-0AFC-11EFBBCA72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11D81-CD48-6C09-0C8C-E6CBC72179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75AB05-5873-4FBE-AFEA-86145D6B3DCC}" type="slidenum">
              <a:rPr lang="en-US" smtClean="0"/>
              <a:t>‹#›</a:t>
            </a:fld>
            <a:endParaRPr lang="en-US"/>
          </a:p>
        </p:txBody>
      </p:sp>
    </p:spTree>
    <p:extLst>
      <p:ext uri="{BB962C8B-B14F-4D97-AF65-F5344CB8AC3E}">
        <p14:creationId xmlns:p14="http://schemas.microsoft.com/office/powerpoint/2010/main" val="386773532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F978D-6C64-42CB-8C03-95C59C4BBF3C}" type="datetime1">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ED0A0-FE98-4536-805A-5BFB7A76A095}" type="slidenum">
              <a:rPr lang="en-US" smtClean="0"/>
              <a:t>‹#›</a:t>
            </a:fld>
            <a:endParaRPr lang="en-US"/>
          </a:p>
        </p:txBody>
      </p:sp>
    </p:spTree>
    <p:extLst>
      <p:ext uri="{BB962C8B-B14F-4D97-AF65-F5344CB8AC3E}">
        <p14:creationId xmlns:p14="http://schemas.microsoft.com/office/powerpoint/2010/main" val="129751584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50DF0F-8D3B-4FEE-B9FB-F9C376E40F33}" type="datetime1">
              <a:rPr lang="en-US" smtClean="0"/>
              <a:t>4/3/2023</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176415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99759-F852-4DBB-A9BC-0179DEC379A5}" type="datetime1">
              <a:rPr lang="en-US" smtClean="0"/>
              <a:t>4/3/2023</a:t>
            </a:fld>
            <a:endParaRPr lang="en-US"/>
          </a:p>
        </p:txBody>
      </p:sp>
      <p:sp>
        <p:nvSpPr>
          <p:cNvPr id="6" name="Footer Placeholder 5"/>
          <p:cNvSpPr>
            <a:spLocks noGrp="1"/>
          </p:cNvSpPr>
          <p:nvPr>
            <p:ph type="ftr" sz="quarter" idx="11"/>
          </p:nvPr>
        </p:nvSpPr>
        <p:spPr/>
        <p:txBody>
          <a:bodyPr/>
          <a:lstStyle/>
          <a:p>
            <a:r>
              <a:rPr lang="en-US"/>
              <a:t>Compiled by Zavaar Shah https://github.com/thatziv</a:t>
            </a:r>
          </a:p>
        </p:txBody>
      </p:sp>
      <p:sp>
        <p:nvSpPr>
          <p:cNvPr id="7" name="Slide Number Placeholder 6"/>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116614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475F7-E3B4-4129-A53A-EF70C5C37A8C}" type="datetime1">
              <a:rPr lang="en-US" smtClean="0"/>
              <a:t>4/3/2023</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229161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BEA769-4D9A-42ED-B2DA-23D146544468}" type="datetime1">
              <a:rPr lang="en-US" smtClean="0"/>
              <a:t>4/3/2023</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1643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6FD9B5-201A-480A-B148-C6AF1B0C7882}" type="datetime1">
              <a:rPr lang="en-US" smtClean="0"/>
              <a:t>4/3/2023</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278707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F5662D-F6F5-47D0-A4BA-10C3B32F529A}" type="datetime1">
              <a:rPr lang="en-US" smtClean="0"/>
              <a:t>4/3/2023</a:t>
            </a:fld>
            <a:endParaRPr lang="en-US"/>
          </a:p>
        </p:txBody>
      </p:sp>
      <p:sp>
        <p:nvSpPr>
          <p:cNvPr id="4"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132778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25E1B9-9900-480B-B096-A66B6BB53C5B}" type="datetime1">
              <a:rPr lang="en-US" smtClean="0"/>
              <a:t>4/3/2023</a:t>
            </a:fld>
            <a:endParaRPr lang="en-US"/>
          </a:p>
        </p:txBody>
      </p:sp>
      <p:sp>
        <p:nvSpPr>
          <p:cNvPr id="4"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1644765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9BE1E-5FEF-4542-B0FE-B45AB3142DD5}" type="datetime1">
              <a:rPr lang="en-US" smtClean="0"/>
              <a:t>4/3/2023</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1419167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74488-3BF8-432C-9821-D4287F6E0F66}" type="datetime1">
              <a:rPr lang="en-US" smtClean="0"/>
              <a:t>4/3/2023</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228573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009E749-1790-4BBD-8EFC-F2F466FBA82B}" type="datetime1">
              <a:rPr lang="en-US" smtClean="0"/>
              <a:t>4/3/2023</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197304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7F8EA1-653E-4D45-9D51-EA17CD843DB1}" type="datetime1">
              <a:rPr lang="en-US" smtClean="0"/>
              <a:t>4/3/2023</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135974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843DE-A506-48A1-A959-2545C402DF38}" type="datetime1">
              <a:rPr lang="en-US" smtClean="0"/>
              <a:t>4/3/2023</a:t>
            </a:fld>
            <a:endParaRPr lang="en-US"/>
          </a:p>
        </p:txBody>
      </p:sp>
      <p:sp>
        <p:nvSpPr>
          <p:cNvPr id="6" name="Footer Placeholder 5"/>
          <p:cNvSpPr>
            <a:spLocks noGrp="1"/>
          </p:cNvSpPr>
          <p:nvPr>
            <p:ph type="ftr" sz="quarter" idx="11"/>
          </p:nvPr>
        </p:nvSpPr>
        <p:spPr/>
        <p:txBody>
          <a:bodyPr/>
          <a:lstStyle/>
          <a:p>
            <a:r>
              <a:rPr lang="en-US"/>
              <a:t>Compiled by Zavaar Shah https://github.com/thatziv</a:t>
            </a:r>
          </a:p>
        </p:txBody>
      </p:sp>
      <p:sp>
        <p:nvSpPr>
          <p:cNvPr id="7" name="Slide Number Placeholder 6"/>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37367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21D572-D814-4A6F-B94A-291E48EBCF99}" type="datetime1">
              <a:rPr lang="en-US" smtClean="0"/>
              <a:t>4/3/2023</a:t>
            </a:fld>
            <a:endParaRPr lang="en-US"/>
          </a:p>
        </p:txBody>
      </p:sp>
      <p:sp>
        <p:nvSpPr>
          <p:cNvPr id="8" name="Footer Placeholder 7"/>
          <p:cNvSpPr>
            <a:spLocks noGrp="1"/>
          </p:cNvSpPr>
          <p:nvPr>
            <p:ph type="ftr" sz="quarter" idx="11"/>
          </p:nvPr>
        </p:nvSpPr>
        <p:spPr/>
        <p:txBody>
          <a:bodyPr/>
          <a:lstStyle/>
          <a:p>
            <a:r>
              <a:rPr lang="en-US"/>
              <a:t>Compiled by Zavaar Shah https://github.com/thatziv</a:t>
            </a:r>
          </a:p>
        </p:txBody>
      </p:sp>
      <p:sp>
        <p:nvSpPr>
          <p:cNvPr id="9" name="Slide Number Placeholder 8"/>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88020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01C17C2-6D38-4064-B67D-B5CCA130D692}" type="datetime1">
              <a:rPr lang="en-US" smtClean="0"/>
              <a:t>4/3/2023</a:t>
            </a:fld>
            <a:endParaRPr lang="en-US"/>
          </a:p>
        </p:txBody>
      </p:sp>
      <p:sp>
        <p:nvSpPr>
          <p:cNvPr id="5" name="Footer Placeholder 3"/>
          <p:cNvSpPr>
            <a:spLocks noGrp="1"/>
          </p:cNvSpPr>
          <p:nvPr>
            <p:ph type="ftr" sz="quarter" idx="11"/>
          </p:nvPr>
        </p:nvSpPr>
        <p:spPr/>
        <p:txBody>
          <a:bodyPr/>
          <a:lstStyle/>
          <a:p>
            <a:r>
              <a:rPr lang="en-US"/>
              <a:t>Compiled by Zavaar Shah https://github.com/thatziv</a:t>
            </a:r>
          </a:p>
        </p:txBody>
      </p:sp>
      <p:sp>
        <p:nvSpPr>
          <p:cNvPr id="6" name="Slide Number Placeholder 4"/>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335422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50B039-3295-43E1-AEE0-666799D332B7}" type="datetime1">
              <a:rPr lang="en-US" smtClean="0"/>
              <a:t>4/3/2023</a:t>
            </a:fld>
            <a:endParaRPr lang="en-US"/>
          </a:p>
        </p:txBody>
      </p:sp>
      <p:sp>
        <p:nvSpPr>
          <p:cNvPr id="5" name="Footer Placeholder 2"/>
          <p:cNvSpPr>
            <a:spLocks noGrp="1"/>
          </p:cNvSpPr>
          <p:nvPr>
            <p:ph type="ftr" sz="quarter" idx="11"/>
          </p:nvPr>
        </p:nvSpPr>
        <p:spPr/>
        <p:txBody>
          <a:bodyPr/>
          <a:lstStyle/>
          <a:p>
            <a:r>
              <a:rPr lang="en-US"/>
              <a:t>Compiled by Zavaar Shah https://github.com/thatziv</a:t>
            </a:r>
          </a:p>
        </p:txBody>
      </p:sp>
      <p:sp>
        <p:nvSpPr>
          <p:cNvPr id="6" name="Slide Number Placeholder 3"/>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23698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DDA2DA5-346D-4B1F-A59F-7F40A1BE91D4}" type="datetime1">
              <a:rPr lang="en-US" smtClean="0"/>
              <a:t>4/3/2023</a:t>
            </a:fld>
            <a:endParaRPr lang="en-US"/>
          </a:p>
        </p:txBody>
      </p:sp>
      <p:sp>
        <p:nvSpPr>
          <p:cNvPr id="5" name="Footer Placeholder 5"/>
          <p:cNvSpPr>
            <a:spLocks noGrp="1"/>
          </p:cNvSpPr>
          <p:nvPr>
            <p:ph type="ftr" sz="quarter" idx="11"/>
          </p:nvPr>
        </p:nvSpPr>
        <p:spPr/>
        <p:txBody>
          <a:bodyPr/>
          <a:lstStyle/>
          <a:p>
            <a:r>
              <a:rPr lang="en-US"/>
              <a:t>Compiled by Zavaar Shah https://github.com/thatziv</a:t>
            </a:r>
          </a:p>
        </p:txBody>
      </p:sp>
      <p:sp>
        <p:nvSpPr>
          <p:cNvPr id="6" name="Slide Number Placeholder 6"/>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364203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96347-A36A-41E8-89FB-A4786EF6BB51}" type="datetime1">
              <a:rPr lang="en-US" smtClean="0"/>
              <a:t>4/3/2023</a:t>
            </a:fld>
            <a:endParaRPr lang="en-US"/>
          </a:p>
        </p:txBody>
      </p:sp>
      <p:sp>
        <p:nvSpPr>
          <p:cNvPr id="6" name="Footer Placeholder 5"/>
          <p:cNvSpPr>
            <a:spLocks noGrp="1"/>
          </p:cNvSpPr>
          <p:nvPr>
            <p:ph type="ftr" sz="quarter" idx="11"/>
          </p:nvPr>
        </p:nvSpPr>
        <p:spPr/>
        <p:txBody>
          <a:bodyPr/>
          <a:lstStyle/>
          <a:p>
            <a:r>
              <a:rPr lang="en-US"/>
              <a:t>Compiled by Zavaar Shah https://github.com/thatziv</a:t>
            </a:r>
          </a:p>
        </p:txBody>
      </p:sp>
      <p:sp>
        <p:nvSpPr>
          <p:cNvPr id="7" name="Slide Number Placeholder 6"/>
          <p:cNvSpPr>
            <a:spLocks noGrp="1"/>
          </p:cNvSpPr>
          <p:nvPr>
            <p:ph type="sldNum" sz="quarter" idx="12"/>
          </p:nvPr>
        </p:nvSpPr>
        <p:spPr/>
        <p:txBody>
          <a:bodyPr/>
          <a:lstStyle/>
          <a:p>
            <a:fld id="{31CFCE83-1255-42EB-A080-79D6697815F0}" type="slidenum">
              <a:rPr lang="en-US" smtClean="0"/>
              <a:t>‹#›</a:t>
            </a:fld>
            <a:endParaRPr lang="en-US"/>
          </a:p>
        </p:txBody>
      </p:sp>
    </p:spTree>
    <p:extLst>
      <p:ext uri="{BB962C8B-B14F-4D97-AF65-F5344CB8AC3E}">
        <p14:creationId xmlns:p14="http://schemas.microsoft.com/office/powerpoint/2010/main" val="69818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BEF0B6-E01E-405C-8C18-A2B7669103E3}" type="datetime1">
              <a:rPr lang="en-US" smtClean="0"/>
              <a:t>4/3/2023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Compiled by Zavaar Shah https://github.com/thatziv</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CFCE83-1255-42EB-A080-79D6697815F0}" type="slidenum">
              <a:rPr lang="en-US" smtClean="0"/>
              <a:t>‹#›</a:t>
            </a:fld>
            <a:endParaRPr lang="en-US"/>
          </a:p>
        </p:txBody>
      </p:sp>
    </p:spTree>
    <p:extLst>
      <p:ext uri="{BB962C8B-B14F-4D97-AF65-F5344CB8AC3E}">
        <p14:creationId xmlns:p14="http://schemas.microsoft.com/office/powerpoint/2010/main" val="233686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nextjs.org/docs/basic-features/data-fetching/get-static-prop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nextjs.org/docs/basic-features/data-fetching/get-static-paths" TargetMode="External"/><Relationship Id="rId1" Type="http://schemas.openxmlformats.org/officeDocument/2006/relationships/slideLayout" Target="../slideLayouts/slideLayout8.xml"/><Relationship Id="rId4" Type="http://schemas.openxmlformats.org/officeDocument/2006/relationships/hyperlink" Target="https://nextjs.org/docs/routing/dynamic-rout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nextjs.org/docs/api-reference/data-fetching/get-static-props#revalidate" TargetMode="External"/><Relationship Id="rId2" Type="http://schemas.openxmlformats.org/officeDocument/2006/relationships/hyperlink" Target="https://nextjs.org/docs/basic-features/data-fetching/incremental-static-regeneration" TargetMode="Externa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nextjs.org/docs#automatic-set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nextjs.org/docs/basic-features/data-fetching/get-server-side-props"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9B58AA-642D-4CDC-17A8-28EC221B269E}"/>
              </a:ext>
            </a:extLst>
          </p:cNvPr>
          <p:cNvSpPr>
            <a:spLocks noGrp="1"/>
          </p:cNvSpPr>
          <p:nvPr>
            <p:ph type="subTitle" idx="1"/>
          </p:nvPr>
        </p:nvSpPr>
        <p:spPr>
          <a:xfrm>
            <a:off x="1154955" y="4700361"/>
            <a:ext cx="8825658" cy="861420"/>
          </a:xfrm>
        </p:spPr>
        <p:txBody>
          <a:bodyPr>
            <a:normAutofit/>
          </a:bodyPr>
          <a:lstStyle/>
          <a:p>
            <a:r>
              <a:rPr lang="en-US" sz="1600" dirty="0"/>
              <a:t>By Zavaar Shah</a:t>
            </a:r>
          </a:p>
        </p:txBody>
      </p:sp>
      <p:pic>
        <p:nvPicPr>
          <p:cNvPr id="5" name="Picture 4" descr="Shape&#10;&#10;Description automatically generated with medium confidence">
            <a:extLst>
              <a:ext uri="{FF2B5EF4-FFF2-40B4-BE49-F238E27FC236}">
                <a16:creationId xmlns:a16="http://schemas.microsoft.com/office/drawing/2014/main" id="{2D4705E4-54A3-53B5-44F0-FD82CCA0D93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281404" y="1953978"/>
            <a:ext cx="3464575" cy="2075858"/>
          </a:xfrm>
          <a:prstGeom prst="rect">
            <a:avLst/>
          </a:prstGeom>
        </p:spPr>
      </p:pic>
      <p:sp>
        <p:nvSpPr>
          <p:cNvPr id="7" name="Title 6">
            <a:extLst>
              <a:ext uri="{FF2B5EF4-FFF2-40B4-BE49-F238E27FC236}">
                <a16:creationId xmlns:a16="http://schemas.microsoft.com/office/drawing/2014/main" id="{3F50B11F-E48E-5E6F-A58A-08DED6D8A025}"/>
              </a:ext>
            </a:extLst>
          </p:cNvPr>
          <p:cNvSpPr>
            <a:spLocks noGrp="1"/>
          </p:cNvSpPr>
          <p:nvPr>
            <p:ph type="ctrTitle"/>
          </p:nvPr>
        </p:nvSpPr>
        <p:spPr>
          <a:xfrm>
            <a:off x="1154954" y="2252662"/>
            <a:ext cx="9574116" cy="2352675"/>
          </a:xfrm>
        </p:spPr>
        <p:txBody>
          <a:bodyPr/>
          <a:lstStyle/>
          <a:p>
            <a:r>
              <a:rPr lang="en-US" sz="3200" dirty="0"/>
              <a:t>Building scalable server-sided React apps.</a:t>
            </a:r>
          </a:p>
        </p:txBody>
      </p:sp>
      <p:sp>
        <p:nvSpPr>
          <p:cNvPr id="8" name="Footer Placeholder 4">
            <a:extLst>
              <a:ext uri="{FF2B5EF4-FFF2-40B4-BE49-F238E27FC236}">
                <a16:creationId xmlns:a16="http://schemas.microsoft.com/office/drawing/2014/main" id="{FE739D07-7834-7363-DA68-E4B09C72B015}"/>
              </a:ext>
            </a:extLst>
          </p:cNvPr>
          <p:cNvSpPr>
            <a:spLocks noGrp="1"/>
          </p:cNvSpPr>
          <p:nvPr>
            <p:ph type="ftr" sz="quarter" idx="11"/>
          </p:nvPr>
        </p:nvSpPr>
        <p:spPr>
          <a:xfrm rot="5400000">
            <a:off x="8951573" y="3225297"/>
            <a:ext cx="3859795" cy="304801"/>
          </a:xfrm>
        </p:spPr>
        <p:txBody>
          <a:bodyPr/>
          <a:lstStyle/>
          <a:p>
            <a:r>
              <a:rPr lang="en-US" dirty="0"/>
              <a:t>Compiled by Zavaar Shah https://github.com/thatziv</a:t>
            </a:r>
          </a:p>
        </p:txBody>
      </p:sp>
      <p:sp>
        <p:nvSpPr>
          <p:cNvPr id="9" name="Slide Number Placeholder 8">
            <a:extLst>
              <a:ext uri="{FF2B5EF4-FFF2-40B4-BE49-F238E27FC236}">
                <a16:creationId xmlns:a16="http://schemas.microsoft.com/office/drawing/2014/main" id="{0C9F6157-BE88-B2B0-0BC5-B84B8CB2A9B3}"/>
              </a:ext>
            </a:extLst>
          </p:cNvPr>
          <p:cNvSpPr>
            <a:spLocks noGrp="1"/>
          </p:cNvSpPr>
          <p:nvPr>
            <p:ph type="sldNum" sz="quarter" idx="12"/>
          </p:nvPr>
        </p:nvSpPr>
        <p:spPr/>
        <p:txBody>
          <a:bodyPr/>
          <a:lstStyle/>
          <a:p>
            <a:fld id="{31CFCE83-1255-42EB-A080-79D6697815F0}" type="slidenum">
              <a:rPr lang="en-US" smtClean="0"/>
              <a:t>1</a:t>
            </a:fld>
            <a:endParaRPr lang="en-US"/>
          </a:p>
        </p:txBody>
      </p:sp>
    </p:spTree>
    <p:extLst>
      <p:ext uri="{BB962C8B-B14F-4D97-AF65-F5344CB8AC3E}">
        <p14:creationId xmlns:p14="http://schemas.microsoft.com/office/powerpoint/2010/main" val="30021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DE8D-C7A0-1BAE-2D54-F228E0040B7C}"/>
              </a:ext>
            </a:extLst>
          </p:cNvPr>
          <p:cNvSpPr>
            <a:spLocks noGrp="1"/>
          </p:cNvSpPr>
          <p:nvPr>
            <p:ph type="title"/>
          </p:nvPr>
        </p:nvSpPr>
        <p:spPr>
          <a:xfrm>
            <a:off x="347437" y="1557739"/>
            <a:ext cx="4481464" cy="767688"/>
          </a:xfrm>
        </p:spPr>
        <p:txBody>
          <a:bodyPr/>
          <a:lstStyle/>
          <a:p>
            <a:r>
              <a:rPr lang="en-US" sz="3200" dirty="0"/>
              <a:t>SSG - </a:t>
            </a:r>
            <a:r>
              <a:rPr lang="en-US" sz="3200" i="0" dirty="0" err="1">
                <a:solidFill>
                  <a:srgbClr val="EEECE9"/>
                </a:solidFill>
                <a:effectLst/>
                <a:latin typeface="Consolas" panose="020B0609020204030204" pitchFamily="49" charset="0"/>
                <a:hlinkClick r:id="rId2"/>
              </a:rPr>
              <a:t>getStaticProps</a:t>
            </a:r>
            <a:endParaRPr lang="en-US" sz="3200" dirty="0"/>
          </a:p>
        </p:txBody>
      </p:sp>
      <p:pic>
        <p:nvPicPr>
          <p:cNvPr id="8" name="Content Placeholder 7">
            <a:extLst>
              <a:ext uri="{FF2B5EF4-FFF2-40B4-BE49-F238E27FC236}">
                <a16:creationId xmlns:a16="http://schemas.microsoft.com/office/drawing/2014/main" id="{2C8D0F25-1EC4-EE76-F04A-85F197F17DEE}"/>
              </a:ext>
            </a:extLst>
          </p:cNvPr>
          <p:cNvPicPr>
            <a:picLocks noGrp="1" noChangeAspect="1"/>
          </p:cNvPicPr>
          <p:nvPr>
            <p:ph idx="1"/>
          </p:nvPr>
        </p:nvPicPr>
        <p:blipFill>
          <a:blip r:embed="rId3"/>
          <a:stretch>
            <a:fillRect/>
          </a:stretch>
        </p:blipFill>
        <p:spPr>
          <a:xfrm>
            <a:off x="4294496" y="-419100"/>
            <a:ext cx="6651856" cy="7552871"/>
          </a:xfrm>
        </p:spPr>
      </p:pic>
      <p:sp>
        <p:nvSpPr>
          <p:cNvPr id="4" name="Text Placeholder 3">
            <a:extLst>
              <a:ext uri="{FF2B5EF4-FFF2-40B4-BE49-F238E27FC236}">
                <a16:creationId xmlns:a16="http://schemas.microsoft.com/office/drawing/2014/main" id="{2409509A-D95C-5F3F-30B8-3D5BFB790BCA}"/>
              </a:ext>
            </a:extLst>
          </p:cNvPr>
          <p:cNvSpPr>
            <a:spLocks noGrp="1"/>
          </p:cNvSpPr>
          <p:nvPr>
            <p:ph type="body" sz="half" idx="2"/>
          </p:nvPr>
        </p:nvSpPr>
        <p:spPr>
          <a:xfrm>
            <a:off x="347437" y="2338127"/>
            <a:ext cx="4414687" cy="3231222"/>
          </a:xfrm>
        </p:spPr>
        <p:txBody>
          <a:bodyPr>
            <a:normAutofit/>
          </a:bodyPr>
          <a:lstStyle/>
          <a:p>
            <a:r>
              <a:rPr lang="en-US" sz="2400" dirty="0"/>
              <a:t>SSG (Static Site Generation) will pre-render the page at </a:t>
            </a:r>
            <a:r>
              <a:rPr lang="en-US" sz="2400" b="1" i="1" u="sng" dirty="0"/>
              <a:t>build time </a:t>
            </a:r>
            <a:r>
              <a:rPr lang="en-US" sz="2400" dirty="0"/>
              <a:t>using props returned by </a:t>
            </a:r>
            <a:r>
              <a:rPr lang="en-US" sz="2400" dirty="0" err="1">
                <a:latin typeface="Consolas" panose="020B0609020204030204" pitchFamily="49" charset="0"/>
              </a:rPr>
              <a:t>getStaticProps</a:t>
            </a:r>
            <a:r>
              <a:rPr lang="en-US" sz="2400" dirty="0">
                <a:latin typeface="Consolas" panose="020B0609020204030204" pitchFamily="49" charset="0"/>
              </a:rPr>
              <a:t>.</a:t>
            </a:r>
          </a:p>
        </p:txBody>
      </p:sp>
      <p:sp>
        <p:nvSpPr>
          <p:cNvPr id="5" name="Footer Placeholder 4">
            <a:extLst>
              <a:ext uri="{FF2B5EF4-FFF2-40B4-BE49-F238E27FC236}">
                <a16:creationId xmlns:a16="http://schemas.microsoft.com/office/drawing/2014/main" id="{B5608D94-6B6A-9826-4E92-B7B0B5D990B4}"/>
              </a:ext>
            </a:extLst>
          </p:cNvPr>
          <p:cNvSpPr>
            <a:spLocks noGrp="1"/>
          </p:cNvSpPr>
          <p:nvPr>
            <p:ph type="ftr" sz="quarter" idx="11"/>
          </p:nvPr>
        </p:nvSpPr>
        <p:spPr/>
        <p:txBody>
          <a:bodyPr/>
          <a:lstStyle/>
          <a:p>
            <a:r>
              <a:rPr lang="en-US"/>
              <a:t>Compiled by Zavaar Shah https://github.com/thatziv</a:t>
            </a:r>
          </a:p>
        </p:txBody>
      </p:sp>
      <p:sp>
        <p:nvSpPr>
          <p:cNvPr id="6" name="Slide Number Placeholder 5">
            <a:extLst>
              <a:ext uri="{FF2B5EF4-FFF2-40B4-BE49-F238E27FC236}">
                <a16:creationId xmlns:a16="http://schemas.microsoft.com/office/drawing/2014/main" id="{92CB1B20-EC40-18E8-FF5E-A6D08B4780FE}"/>
              </a:ext>
            </a:extLst>
          </p:cNvPr>
          <p:cNvSpPr>
            <a:spLocks noGrp="1"/>
          </p:cNvSpPr>
          <p:nvPr>
            <p:ph type="sldNum" sz="quarter" idx="12"/>
          </p:nvPr>
        </p:nvSpPr>
        <p:spPr/>
        <p:txBody>
          <a:bodyPr/>
          <a:lstStyle/>
          <a:p>
            <a:fld id="{31CFCE83-1255-42EB-A080-79D6697815F0}" type="slidenum">
              <a:rPr lang="en-US" smtClean="0"/>
              <a:t>10</a:t>
            </a:fld>
            <a:endParaRPr lang="en-US"/>
          </a:p>
        </p:txBody>
      </p:sp>
      <p:sp>
        <p:nvSpPr>
          <p:cNvPr id="11" name="TextBox 10">
            <a:extLst>
              <a:ext uri="{FF2B5EF4-FFF2-40B4-BE49-F238E27FC236}">
                <a16:creationId xmlns:a16="http://schemas.microsoft.com/office/drawing/2014/main" id="{2EBD47B4-61D6-D1D3-A3DF-7DD50B441ED8}"/>
              </a:ext>
            </a:extLst>
          </p:cNvPr>
          <p:cNvSpPr txBox="1"/>
          <p:nvPr/>
        </p:nvSpPr>
        <p:spPr>
          <a:xfrm>
            <a:off x="139023" y="6211669"/>
            <a:ext cx="4414687" cy="646331"/>
          </a:xfrm>
          <a:prstGeom prst="rect">
            <a:avLst/>
          </a:prstGeom>
          <a:noFill/>
          <a:effectLst>
            <a:glow rad="139700">
              <a:schemeClr val="accent5">
                <a:satMod val="175000"/>
                <a:alpha val="40000"/>
              </a:schemeClr>
            </a:glow>
          </a:effectLst>
          <a:scene3d>
            <a:camera prst="orthographicFront"/>
            <a:lightRig rig="threePt" dir="t"/>
          </a:scene3d>
          <a:sp3d>
            <a:bevelT w="165100" prst="coolSlant"/>
          </a:sp3d>
        </p:spPr>
        <p:txBody>
          <a:bodyPr wrap="square" rtlCol="0">
            <a:spAutoFit/>
          </a:bodyPr>
          <a:lstStyle/>
          <a:p>
            <a:pPr algn="ctr"/>
            <a:r>
              <a:rPr lang="en-US" dirty="0">
                <a:solidFill>
                  <a:schemeClr val="accent1"/>
                </a:solidFill>
              </a:rPr>
              <a:t>*</a:t>
            </a:r>
            <a:r>
              <a:rPr lang="en-US" dirty="0"/>
              <a:t>NOTE: Runs </a:t>
            </a:r>
            <a:r>
              <a:rPr lang="en-US" b="1" dirty="0"/>
              <a:t>every request </a:t>
            </a:r>
            <a:r>
              <a:rPr lang="en-US" dirty="0"/>
              <a:t>in development mode.</a:t>
            </a:r>
          </a:p>
        </p:txBody>
      </p:sp>
    </p:spTree>
    <p:extLst>
      <p:ext uri="{BB962C8B-B14F-4D97-AF65-F5344CB8AC3E}">
        <p14:creationId xmlns:p14="http://schemas.microsoft.com/office/powerpoint/2010/main" val="220911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6C0F-4F61-370D-0A92-CBA083037831}"/>
              </a:ext>
            </a:extLst>
          </p:cNvPr>
          <p:cNvSpPr>
            <a:spLocks noGrp="1"/>
          </p:cNvSpPr>
          <p:nvPr>
            <p:ph type="title"/>
          </p:nvPr>
        </p:nvSpPr>
        <p:spPr>
          <a:xfrm>
            <a:off x="400693" y="2419972"/>
            <a:ext cx="4209408" cy="723900"/>
          </a:xfrm>
        </p:spPr>
        <p:txBody>
          <a:bodyPr/>
          <a:lstStyle/>
          <a:p>
            <a:r>
              <a:rPr lang="en-US" sz="2800" dirty="0"/>
              <a:t>SSG - </a:t>
            </a:r>
            <a:r>
              <a:rPr lang="en-US" sz="2800" dirty="0" err="1">
                <a:latin typeface="Consolas" panose="020B0609020204030204" pitchFamily="49" charset="0"/>
                <a:hlinkClick r:id="rId2"/>
              </a:rPr>
              <a:t>getStaticPaths</a:t>
            </a:r>
            <a:endParaRPr lang="en-US" sz="2800" dirty="0">
              <a:latin typeface="Consolas" panose="020B0609020204030204" pitchFamily="49" charset="0"/>
            </a:endParaRPr>
          </a:p>
        </p:txBody>
      </p:sp>
      <p:pic>
        <p:nvPicPr>
          <p:cNvPr id="8" name="Content Placeholder 7">
            <a:extLst>
              <a:ext uri="{FF2B5EF4-FFF2-40B4-BE49-F238E27FC236}">
                <a16:creationId xmlns:a16="http://schemas.microsoft.com/office/drawing/2014/main" id="{AD7D7F74-0BCE-DE1B-A566-1B6759B14495}"/>
              </a:ext>
            </a:extLst>
          </p:cNvPr>
          <p:cNvPicPr>
            <a:picLocks noGrp="1" noChangeAspect="1"/>
          </p:cNvPicPr>
          <p:nvPr>
            <p:ph idx="1"/>
          </p:nvPr>
        </p:nvPicPr>
        <p:blipFill>
          <a:blip r:embed="rId3"/>
          <a:stretch>
            <a:fillRect/>
          </a:stretch>
        </p:blipFill>
        <p:spPr>
          <a:xfrm>
            <a:off x="3903357" y="401774"/>
            <a:ext cx="8367372" cy="6693897"/>
          </a:xfrm>
        </p:spPr>
      </p:pic>
      <p:sp>
        <p:nvSpPr>
          <p:cNvPr id="4" name="Text Placeholder 3">
            <a:extLst>
              <a:ext uri="{FF2B5EF4-FFF2-40B4-BE49-F238E27FC236}">
                <a16:creationId xmlns:a16="http://schemas.microsoft.com/office/drawing/2014/main" id="{EA49BEF7-D825-91A0-C4A0-5CC66A6F399C}"/>
              </a:ext>
            </a:extLst>
          </p:cNvPr>
          <p:cNvSpPr>
            <a:spLocks noGrp="1"/>
          </p:cNvSpPr>
          <p:nvPr>
            <p:ph type="body" sz="half" idx="2"/>
          </p:nvPr>
        </p:nvSpPr>
        <p:spPr>
          <a:xfrm>
            <a:off x="400693" y="3249917"/>
            <a:ext cx="4050013" cy="2245056"/>
          </a:xfrm>
        </p:spPr>
        <p:txBody>
          <a:bodyPr>
            <a:normAutofit/>
          </a:bodyPr>
          <a:lstStyle/>
          <a:p>
            <a:r>
              <a:rPr lang="en-US" sz="2000" dirty="0"/>
              <a:t>Static Site Generation with </a:t>
            </a:r>
            <a:r>
              <a:rPr lang="en-US" sz="2000" dirty="0">
                <a:hlinkClick r:id="rId4"/>
              </a:rPr>
              <a:t>dynamic routes </a:t>
            </a:r>
            <a:r>
              <a:rPr lang="en-US" sz="2000" dirty="0"/>
              <a:t>using </a:t>
            </a:r>
            <a:r>
              <a:rPr lang="en-US" sz="2000" dirty="0" err="1"/>
              <a:t>getStaticPaths</a:t>
            </a:r>
            <a:r>
              <a:rPr lang="en-US" sz="2000" dirty="0"/>
              <a:t> allows for the static pre-rendering of all paths programmatically. </a:t>
            </a:r>
          </a:p>
        </p:txBody>
      </p:sp>
      <p:sp>
        <p:nvSpPr>
          <p:cNvPr id="5" name="Footer Placeholder 4">
            <a:extLst>
              <a:ext uri="{FF2B5EF4-FFF2-40B4-BE49-F238E27FC236}">
                <a16:creationId xmlns:a16="http://schemas.microsoft.com/office/drawing/2014/main" id="{3C56B180-839E-C859-C0CD-4BEEE91627B3}"/>
              </a:ext>
            </a:extLst>
          </p:cNvPr>
          <p:cNvSpPr>
            <a:spLocks noGrp="1"/>
          </p:cNvSpPr>
          <p:nvPr>
            <p:ph type="ftr" sz="quarter" idx="11"/>
          </p:nvPr>
        </p:nvSpPr>
        <p:spPr>
          <a:xfrm rot="5400000">
            <a:off x="9840573" y="3225297"/>
            <a:ext cx="3859795" cy="304801"/>
          </a:xfrm>
        </p:spPr>
        <p:txBody>
          <a:bodyPr/>
          <a:lstStyle/>
          <a:p>
            <a:r>
              <a:rPr lang="en-US" dirty="0"/>
              <a:t>Compiled by Zavaar Shah https://github.com/thatziv</a:t>
            </a:r>
          </a:p>
        </p:txBody>
      </p:sp>
      <p:sp>
        <p:nvSpPr>
          <p:cNvPr id="6" name="Slide Number Placeholder 5">
            <a:extLst>
              <a:ext uri="{FF2B5EF4-FFF2-40B4-BE49-F238E27FC236}">
                <a16:creationId xmlns:a16="http://schemas.microsoft.com/office/drawing/2014/main" id="{B22AB81C-FD2D-FAA8-3504-E71134EAB563}"/>
              </a:ext>
            </a:extLst>
          </p:cNvPr>
          <p:cNvSpPr>
            <a:spLocks noGrp="1"/>
          </p:cNvSpPr>
          <p:nvPr>
            <p:ph type="sldNum" sz="quarter" idx="12"/>
          </p:nvPr>
        </p:nvSpPr>
        <p:spPr/>
        <p:txBody>
          <a:bodyPr/>
          <a:lstStyle/>
          <a:p>
            <a:fld id="{31CFCE83-1255-42EB-A080-79D6697815F0}" type="slidenum">
              <a:rPr lang="en-US" smtClean="0"/>
              <a:t>11</a:t>
            </a:fld>
            <a:endParaRPr lang="en-US"/>
          </a:p>
        </p:txBody>
      </p:sp>
    </p:spTree>
    <p:extLst>
      <p:ext uri="{BB962C8B-B14F-4D97-AF65-F5344CB8AC3E}">
        <p14:creationId xmlns:p14="http://schemas.microsoft.com/office/powerpoint/2010/main" val="22270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4DDD-DE4F-9AB0-92CE-980334FFD332}"/>
              </a:ext>
            </a:extLst>
          </p:cNvPr>
          <p:cNvSpPr>
            <a:spLocks noGrp="1"/>
          </p:cNvSpPr>
          <p:nvPr>
            <p:ph type="title"/>
          </p:nvPr>
        </p:nvSpPr>
        <p:spPr>
          <a:xfrm>
            <a:off x="510855" y="109221"/>
            <a:ext cx="3683774" cy="1447800"/>
          </a:xfrm>
        </p:spPr>
        <p:txBody>
          <a:bodyPr/>
          <a:lstStyle/>
          <a:p>
            <a:r>
              <a:rPr lang="en-US" dirty="0"/>
              <a:t>Incremental Static Regeneration (</a:t>
            </a:r>
            <a:r>
              <a:rPr lang="en-US" dirty="0">
                <a:hlinkClick r:id="rId2"/>
              </a:rPr>
              <a:t>ISR</a:t>
            </a:r>
            <a:r>
              <a:rPr lang="en-US" dirty="0"/>
              <a:t>) through </a:t>
            </a:r>
            <a:r>
              <a:rPr lang="en-US" dirty="0">
                <a:hlinkClick r:id="rId3"/>
              </a:rPr>
              <a:t>revalidation</a:t>
            </a:r>
            <a:endParaRPr lang="en-US" dirty="0"/>
          </a:p>
        </p:txBody>
      </p:sp>
      <p:pic>
        <p:nvPicPr>
          <p:cNvPr id="9" name="Content Placeholder 8">
            <a:extLst>
              <a:ext uri="{FF2B5EF4-FFF2-40B4-BE49-F238E27FC236}">
                <a16:creationId xmlns:a16="http://schemas.microsoft.com/office/drawing/2014/main" id="{F17E6A64-95C0-7440-0BE1-4D8B58587F92}"/>
              </a:ext>
            </a:extLst>
          </p:cNvPr>
          <p:cNvPicPr>
            <a:picLocks noGrp="1" noChangeAspect="1"/>
          </p:cNvPicPr>
          <p:nvPr>
            <p:ph idx="1"/>
          </p:nvPr>
        </p:nvPicPr>
        <p:blipFill>
          <a:blip r:embed="rId4"/>
          <a:stretch>
            <a:fillRect/>
          </a:stretch>
        </p:blipFill>
        <p:spPr>
          <a:xfrm>
            <a:off x="4500934" y="-317289"/>
            <a:ext cx="5720428" cy="7813037"/>
          </a:xfrm>
        </p:spPr>
      </p:pic>
      <p:sp>
        <p:nvSpPr>
          <p:cNvPr id="4" name="Text Placeholder 3">
            <a:extLst>
              <a:ext uri="{FF2B5EF4-FFF2-40B4-BE49-F238E27FC236}">
                <a16:creationId xmlns:a16="http://schemas.microsoft.com/office/drawing/2014/main" id="{7B74CC03-045B-67D6-79F7-39B76639496C}"/>
              </a:ext>
            </a:extLst>
          </p:cNvPr>
          <p:cNvSpPr>
            <a:spLocks noGrp="1"/>
          </p:cNvSpPr>
          <p:nvPr>
            <p:ph type="body" sz="half" idx="2"/>
          </p:nvPr>
        </p:nvSpPr>
        <p:spPr>
          <a:xfrm>
            <a:off x="510855" y="1677852"/>
            <a:ext cx="4106412" cy="4341948"/>
          </a:xfrm>
        </p:spPr>
        <p:txBody>
          <a:bodyPr>
            <a:normAutofit fontScale="92500" lnSpcReduction="10000"/>
          </a:bodyPr>
          <a:lstStyle/>
          <a:p>
            <a:r>
              <a:rPr lang="en-US" dirty="0"/>
              <a:t>Incremental Static Regeneration (ISR) allows you to use static-generation on a per-page basis, without needing to rebuild the entire site. With ISR, you can retain the benefits of static while scaling to millions of pages.</a:t>
            </a:r>
          </a:p>
          <a:p>
            <a:endParaRPr lang="en-US" dirty="0"/>
          </a:p>
          <a:p>
            <a:r>
              <a:rPr lang="en-US" dirty="0"/>
              <a:t>Here's how it works:</a:t>
            </a:r>
          </a:p>
          <a:p>
            <a:pPr marL="342900" indent="-342900">
              <a:buFont typeface="+mj-lt"/>
              <a:buAutoNum type="arabicPeriod"/>
            </a:pPr>
            <a:r>
              <a:rPr lang="en-US" dirty="0"/>
              <a:t>When a user requests a page that was generated using </a:t>
            </a:r>
            <a:r>
              <a:rPr lang="en-US" dirty="0" err="1">
                <a:latin typeface="Consolas" panose="020B0609020204030204" pitchFamily="49" charset="0"/>
              </a:rPr>
              <a:t>getStaticProps</a:t>
            </a:r>
            <a:r>
              <a:rPr lang="en-US" dirty="0"/>
              <a:t>, Next.js serves the static HTML file from the cache (if available).</a:t>
            </a:r>
          </a:p>
          <a:p>
            <a:pPr marL="342900" indent="-342900">
              <a:buFont typeface="+mj-lt"/>
              <a:buAutoNum type="arabicPeriod"/>
            </a:pPr>
            <a:r>
              <a:rPr lang="en-US" dirty="0"/>
              <a:t>At the same time, Next.js initiates a revalidation request in the background.</a:t>
            </a:r>
          </a:p>
          <a:p>
            <a:pPr marL="342900" indent="-342900">
              <a:buFont typeface="+mj-lt"/>
              <a:buAutoNum type="arabicPeriod"/>
            </a:pPr>
            <a:r>
              <a:rPr lang="en-US" dirty="0"/>
              <a:t>If the data has changed since the page was generated, Next.js generates a new HTML file and replaces the cache with the new version.</a:t>
            </a:r>
          </a:p>
          <a:p>
            <a:pPr marL="342900" indent="-342900">
              <a:buFont typeface="+mj-lt"/>
              <a:buAutoNum type="arabicPeriod"/>
            </a:pPr>
            <a:r>
              <a:rPr lang="en-US" dirty="0"/>
              <a:t>The next time a user requests the page, they will see the new version with updated data.</a:t>
            </a:r>
          </a:p>
        </p:txBody>
      </p:sp>
      <p:sp>
        <p:nvSpPr>
          <p:cNvPr id="5" name="Footer Placeholder 4">
            <a:extLst>
              <a:ext uri="{FF2B5EF4-FFF2-40B4-BE49-F238E27FC236}">
                <a16:creationId xmlns:a16="http://schemas.microsoft.com/office/drawing/2014/main" id="{BF065A7B-E20B-0188-8888-AC3CA05DB0AE}"/>
              </a:ext>
            </a:extLst>
          </p:cNvPr>
          <p:cNvSpPr>
            <a:spLocks noGrp="1"/>
          </p:cNvSpPr>
          <p:nvPr>
            <p:ph type="ftr" sz="quarter" idx="11"/>
          </p:nvPr>
        </p:nvSpPr>
        <p:spPr>
          <a:xfrm rot="5400000">
            <a:off x="9829759" y="3225297"/>
            <a:ext cx="3859795" cy="304801"/>
          </a:xfrm>
        </p:spPr>
        <p:txBody>
          <a:bodyPr/>
          <a:lstStyle/>
          <a:p>
            <a:r>
              <a:rPr lang="en-US" dirty="0"/>
              <a:t>Compiled by Zavaar Shah https://github.com/thatziv</a:t>
            </a:r>
          </a:p>
        </p:txBody>
      </p:sp>
      <p:sp>
        <p:nvSpPr>
          <p:cNvPr id="6" name="Slide Number Placeholder 5">
            <a:extLst>
              <a:ext uri="{FF2B5EF4-FFF2-40B4-BE49-F238E27FC236}">
                <a16:creationId xmlns:a16="http://schemas.microsoft.com/office/drawing/2014/main" id="{E4AD6A6F-B6C4-961F-2048-2DEF368D9900}"/>
              </a:ext>
            </a:extLst>
          </p:cNvPr>
          <p:cNvSpPr>
            <a:spLocks noGrp="1"/>
          </p:cNvSpPr>
          <p:nvPr>
            <p:ph type="sldNum" sz="quarter" idx="12"/>
          </p:nvPr>
        </p:nvSpPr>
        <p:spPr/>
        <p:txBody>
          <a:bodyPr/>
          <a:lstStyle/>
          <a:p>
            <a:fld id="{31CFCE83-1255-42EB-A080-79D6697815F0}" type="slidenum">
              <a:rPr lang="en-US" smtClean="0"/>
              <a:t>12</a:t>
            </a:fld>
            <a:endParaRPr lang="en-US"/>
          </a:p>
        </p:txBody>
      </p:sp>
    </p:spTree>
    <p:extLst>
      <p:ext uri="{BB962C8B-B14F-4D97-AF65-F5344CB8AC3E}">
        <p14:creationId xmlns:p14="http://schemas.microsoft.com/office/powerpoint/2010/main" val="291074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AFB7BEA-7E33-9763-642E-978B97787267}"/>
              </a:ext>
            </a:extLst>
          </p:cNvPr>
          <p:cNvSpPr>
            <a:spLocks noGrp="1"/>
          </p:cNvSpPr>
          <p:nvPr>
            <p:ph type="ftr" sz="quarter" idx="11"/>
          </p:nvPr>
        </p:nvSpPr>
        <p:spPr>
          <a:xfrm rot="5400000">
            <a:off x="10024635" y="3053848"/>
            <a:ext cx="3859795" cy="304801"/>
          </a:xfrm>
        </p:spPr>
        <p:txBody>
          <a:bodyPr/>
          <a:lstStyle/>
          <a:p>
            <a:r>
              <a:rPr lang="en-US" dirty="0"/>
              <a:t>Compiled by Zavaar Shah https://github.com/thatziv</a:t>
            </a:r>
          </a:p>
        </p:txBody>
      </p:sp>
      <p:sp>
        <p:nvSpPr>
          <p:cNvPr id="6" name="Slide Number Placeholder 5">
            <a:extLst>
              <a:ext uri="{FF2B5EF4-FFF2-40B4-BE49-F238E27FC236}">
                <a16:creationId xmlns:a16="http://schemas.microsoft.com/office/drawing/2014/main" id="{3FC3C409-CEE8-4C43-596A-181C2523A809}"/>
              </a:ext>
            </a:extLst>
          </p:cNvPr>
          <p:cNvSpPr>
            <a:spLocks noGrp="1"/>
          </p:cNvSpPr>
          <p:nvPr>
            <p:ph type="sldNum" sz="quarter" idx="12"/>
          </p:nvPr>
        </p:nvSpPr>
        <p:spPr/>
        <p:txBody>
          <a:bodyPr/>
          <a:lstStyle/>
          <a:p>
            <a:fld id="{31CFCE83-1255-42EB-A080-79D6697815F0}" type="slidenum">
              <a:rPr lang="en-US" smtClean="0"/>
              <a:t>13</a:t>
            </a:fld>
            <a:endParaRPr lang="en-US"/>
          </a:p>
        </p:txBody>
      </p:sp>
      <p:sp>
        <p:nvSpPr>
          <p:cNvPr id="7" name="Title 1">
            <a:extLst>
              <a:ext uri="{FF2B5EF4-FFF2-40B4-BE49-F238E27FC236}">
                <a16:creationId xmlns:a16="http://schemas.microsoft.com/office/drawing/2014/main" id="{3E60E69C-86C6-D990-50E7-B9BD4BDA629E}"/>
              </a:ext>
            </a:extLst>
          </p:cNvPr>
          <p:cNvSpPr>
            <a:spLocks noGrp="1"/>
          </p:cNvSpPr>
          <p:nvPr>
            <p:ph type="title"/>
          </p:nvPr>
        </p:nvSpPr>
        <p:spPr>
          <a:xfrm>
            <a:off x="85067" y="452438"/>
            <a:ext cx="9404350" cy="823913"/>
          </a:xfrm>
        </p:spPr>
        <p:txBody>
          <a:bodyPr/>
          <a:lstStyle/>
          <a:p>
            <a:r>
              <a:rPr lang="en-US" dirty="0"/>
              <a:t>Quick summary</a:t>
            </a:r>
          </a:p>
        </p:txBody>
      </p:sp>
      <p:pic>
        <p:nvPicPr>
          <p:cNvPr id="18" name="Picture 17">
            <a:extLst>
              <a:ext uri="{FF2B5EF4-FFF2-40B4-BE49-F238E27FC236}">
                <a16:creationId xmlns:a16="http://schemas.microsoft.com/office/drawing/2014/main" id="{736F57C5-F539-6947-A0EB-122A7553C228}"/>
              </a:ext>
            </a:extLst>
          </p:cNvPr>
          <p:cNvPicPr>
            <a:picLocks noChangeAspect="1"/>
          </p:cNvPicPr>
          <p:nvPr/>
        </p:nvPicPr>
        <p:blipFill>
          <a:blip r:embed="rId2"/>
          <a:stretch>
            <a:fillRect/>
          </a:stretch>
        </p:blipFill>
        <p:spPr>
          <a:xfrm>
            <a:off x="85067" y="1314917"/>
            <a:ext cx="11553919" cy="1612506"/>
          </a:xfrm>
          <a:prstGeom prst="rect">
            <a:avLst/>
          </a:prstGeom>
          <a:effectLst>
            <a:outerShdw blurRad="50800" dist="38100" dir="2700000" algn="tl" rotWithShape="0">
              <a:prstClr val="black">
                <a:alpha val="40000"/>
              </a:prstClr>
            </a:outerShdw>
          </a:effectLst>
        </p:spPr>
      </p:pic>
      <p:sp>
        <p:nvSpPr>
          <p:cNvPr id="20" name="TextBox 19">
            <a:extLst>
              <a:ext uri="{FF2B5EF4-FFF2-40B4-BE49-F238E27FC236}">
                <a16:creationId xmlns:a16="http://schemas.microsoft.com/office/drawing/2014/main" id="{5AA98516-19BE-8BCF-A190-FFB9FA669842}"/>
              </a:ext>
            </a:extLst>
          </p:cNvPr>
          <p:cNvSpPr txBox="1"/>
          <p:nvPr/>
        </p:nvSpPr>
        <p:spPr>
          <a:xfrm>
            <a:off x="0" y="6405562"/>
            <a:ext cx="7668283" cy="369332"/>
          </a:xfrm>
          <a:prstGeom prst="rect">
            <a:avLst/>
          </a:prstGeom>
          <a:noFill/>
        </p:spPr>
        <p:txBody>
          <a:bodyPr wrap="square">
            <a:spAutoFit/>
          </a:bodyPr>
          <a:lstStyle/>
          <a:p>
            <a:r>
              <a:rPr lang="en-US" dirty="0"/>
              <a:t>https://nextjs.org/docs/basic-features/data-fetching/overview</a:t>
            </a:r>
          </a:p>
        </p:txBody>
      </p:sp>
    </p:spTree>
    <p:extLst>
      <p:ext uri="{BB962C8B-B14F-4D97-AF65-F5344CB8AC3E}">
        <p14:creationId xmlns:p14="http://schemas.microsoft.com/office/powerpoint/2010/main" val="373109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D8B0-3719-E46A-5448-4A06470674D7}"/>
              </a:ext>
            </a:extLst>
          </p:cNvPr>
          <p:cNvSpPr>
            <a:spLocks noGrp="1"/>
          </p:cNvSpPr>
          <p:nvPr>
            <p:ph type="title"/>
          </p:nvPr>
        </p:nvSpPr>
        <p:spPr>
          <a:xfrm>
            <a:off x="385697" y="617650"/>
            <a:ext cx="8825659" cy="1981200"/>
          </a:xfrm>
        </p:spPr>
        <p:txBody>
          <a:bodyPr/>
          <a:lstStyle/>
          <a:p>
            <a:r>
              <a:rPr lang="en-US" dirty="0"/>
              <a:t>What is </a:t>
            </a:r>
            <a:r>
              <a:rPr lang="en-US" b="1" dirty="0"/>
              <a:t>Next.js</a:t>
            </a:r>
            <a:r>
              <a:rPr lang="en-US" dirty="0"/>
              <a:t>?</a:t>
            </a:r>
          </a:p>
        </p:txBody>
      </p:sp>
      <p:sp>
        <p:nvSpPr>
          <p:cNvPr id="3" name="Text Placeholder 2">
            <a:extLst>
              <a:ext uri="{FF2B5EF4-FFF2-40B4-BE49-F238E27FC236}">
                <a16:creationId xmlns:a16="http://schemas.microsoft.com/office/drawing/2014/main" id="{1A4C545F-AB2C-F2E2-0A43-EB2FFCC89FA6}"/>
              </a:ext>
            </a:extLst>
          </p:cNvPr>
          <p:cNvSpPr>
            <a:spLocks noGrp="1"/>
          </p:cNvSpPr>
          <p:nvPr>
            <p:ph type="body" sz="half" idx="2"/>
          </p:nvPr>
        </p:nvSpPr>
        <p:spPr>
          <a:xfrm>
            <a:off x="385697" y="1707937"/>
            <a:ext cx="4882989" cy="4010691"/>
          </a:xfrm>
        </p:spPr>
        <p:txBody>
          <a:bodyPr>
            <a:normAutofit/>
          </a:bodyPr>
          <a:lstStyle/>
          <a:p>
            <a:pPr algn="l"/>
            <a:r>
              <a:rPr lang="en-US" sz="2000" b="0" i="1" dirty="0">
                <a:solidFill>
                  <a:srgbClr val="EEECE9"/>
                </a:solidFill>
                <a:effectLst/>
                <a:latin typeface="__Inter_4b5723"/>
              </a:rPr>
              <a:t>Next.js is a React </a:t>
            </a:r>
            <a:r>
              <a:rPr lang="en-US" sz="2000" b="1" i="1" dirty="0">
                <a:solidFill>
                  <a:srgbClr val="EEECE9"/>
                </a:solidFill>
                <a:effectLst/>
                <a:latin typeface="__Inter_4b5723"/>
              </a:rPr>
              <a:t>framework</a:t>
            </a:r>
            <a:r>
              <a:rPr lang="en-US" sz="2000" b="0" i="1" dirty="0">
                <a:solidFill>
                  <a:srgbClr val="EEECE9"/>
                </a:solidFill>
                <a:effectLst/>
                <a:latin typeface="__Inter_4b5723"/>
              </a:rPr>
              <a:t> that gives you building blocks to create web applications.</a:t>
            </a:r>
          </a:p>
          <a:p>
            <a:pPr algn="l"/>
            <a:r>
              <a:rPr lang="en-US" sz="2000" b="0" i="0" dirty="0">
                <a:solidFill>
                  <a:srgbClr val="EEECE9"/>
                </a:solidFill>
                <a:effectLst/>
                <a:latin typeface="__Inter_4b5723"/>
              </a:rPr>
              <a:t>You can use React to build your UI, then incrementally adopt Next.js features to solve common application requirements such as routing, data fetching, integrations - all while improving the developer and end-user experience.</a:t>
            </a:r>
          </a:p>
          <a:p>
            <a:pPr algn="l"/>
            <a:r>
              <a:rPr lang="en-US" sz="2000" b="0" i="0" dirty="0">
                <a:solidFill>
                  <a:srgbClr val="EEECE9"/>
                </a:solidFill>
                <a:effectLst/>
                <a:latin typeface="__Inter_4b5723"/>
              </a:rPr>
              <a:t>Whether you’re an individual developer or part of a larger team, you can leverage React and Next.js to build fully interactive, highly dynamic, and performant web applications.</a:t>
            </a:r>
          </a:p>
          <a:p>
            <a:endParaRPr lang="en-US" dirty="0"/>
          </a:p>
        </p:txBody>
      </p:sp>
      <p:sp>
        <p:nvSpPr>
          <p:cNvPr id="4" name="Footer Placeholder 4">
            <a:extLst>
              <a:ext uri="{FF2B5EF4-FFF2-40B4-BE49-F238E27FC236}">
                <a16:creationId xmlns:a16="http://schemas.microsoft.com/office/drawing/2014/main" id="{AE22C7EE-B225-1BF8-510E-1312DA004116}"/>
              </a:ext>
            </a:extLst>
          </p:cNvPr>
          <p:cNvSpPr>
            <a:spLocks noGrp="1"/>
          </p:cNvSpPr>
          <p:nvPr>
            <p:ph type="ftr" sz="quarter" idx="11"/>
          </p:nvPr>
        </p:nvSpPr>
        <p:spPr>
          <a:xfrm rot="5400000">
            <a:off x="8951573" y="3225297"/>
            <a:ext cx="3859795" cy="304801"/>
          </a:xfrm>
        </p:spPr>
        <p:txBody>
          <a:bodyPr/>
          <a:lstStyle/>
          <a:p>
            <a:r>
              <a:rPr lang="en-US" dirty="0"/>
              <a:t>Compiled by Zavaar Shah https://github.com/thatziv</a:t>
            </a:r>
          </a:p>
        </p:txBody>
      </p:sp>
      <p:pic>
        <p:nvPicPr>
          <p:cNvPr id="1026" name="Picture 2">
            <a:extLst>
              <a:ext uri="{FF2B5EF4-FFF2-40B4-BE49-F238E27FC236}">
                <a16:creationId xmlns:a16="http://schemas.microsoft.com/office/drawing/2014/main" id="{B00F00D6-C6F5-EAB3-1996-505DE46E3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779" y="103607"/>
            <a:ext cx="5222867" cy="3055647"/>
          </a:xfrm>
          <a:prstGeom prst="rect">
            <a:avLst/>
          </a:prstGeom>
          <a:noFill/>
          <a:effectLst>
            <a:outerShdw blurRad="381000" dist="38100" dir="2700000" sx="101000" sy="101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B0191C4-A595-81F6-DD46-7E066CF67239}"/>
              </a:ext>
            </a:extLst>
          </p:cNvPr>
          <p:cNvSpPr>
            <a:spLocks noGrp="1"/>
          </p:cNvSpPr>
          <p:nvPr>
            <p:ph type="sldNum" sz="quarter" idx="12"/>
          </p:nvPr>
        </p:nvSpPr>
        <p:spPr/>
        <p:txBody>
          <a:bodyPr/>
          <a:lstStyle/>
          <a:p>
            <a:fld id="{31CFCE83-1255-42EB-A080-79D6697815F0}" type="slidenum">
              <a:rPr lang="en-US" smtClean="0"/>
              <a:t>2</a:t>
            </a:fld>
            <a:endParaRPr lang="en-US"/>
          </a:p>
        </p:txBody>
      </p:sp>
      <p:pic>
        <p:nvPicPr>
          <p:cNvPr id="2050" name="Picture 2" descr="Next.js vs. React: The Difference &amp; Best Frontend Framework">
            <a:extLst>
              <a:ext uri="{FF2B5EF4-FFF2-40B4-BE49-F238E27FC236}">
                <a16:creationId xmlns:a16="http://schemas.microsoft.com/office/drawing/2014/main" id="{1A7CB915-DFC7-674C-3810-CAD752E6F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779" y="3330164"/>
            <a:ext cx="5222866" cy="34180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2AF4-6965-2BD1-54D7-5F4DE45C5930}"/>
              </a:ext>
            </a:extLst>
          </p:cNvPr>
          <p:cNvSpPr>
            <a:spLocks noGrp="1"/>
          </p:cNvSpPr>
          <p:nvPr>
            <p:ph type="title"/>
          </p:nvPr>
        </p:nvSpPr>
        <p:spPr>
          <a:xfrm>
            <a:off x="211528" y="326571"/>
            <a:ext cx="9404723" cy="940653"/>
          </a:xfrm>
        </p:spPr>
        <p:txBody>
          <a:bodyPr/>
          <a:lstStyle/>
          <a:p>
            <a:r>
              <a:rPr lang="en-US" dirty="0"/>
              <a:t>Why </a:t>
            </a:r>
            <a:r>
              <a:rPr lang="en-US" b="1" dirty="0"/>
              <a:t>Next.js</a:t>
            </a:r>
            <a:r>
              <a:rPr lang="en-US" dirty="0"/>
              <a:t>?</a:t>
            </a:r>
          </a:p>
        </p:txBody>
      </p:sp>
      <p:sp>
        <p:nvSpPr>
          <p:cNvPr id="3" name="Text Placeholder 2">
            <a:extLst>
              <a:ext uri="{FF2B5EF4-FFF2-40B4-BE49-F238E27FC236}">
                <a16:creationId xmlns:a16="http://schemas.microsoft.com/office/drawing/2014/main" id="{9EA1718D-652C-E1C2-C881-D1C07874D22A}"/>
              </a:ext>
            </a:extLst>
          </p:cNvPr>
          <p:cNvSpPr txBox="1">
            <a:spLocks/>
          </p:cNvSpPr>
          <p:nvPr/>
        </p:nvSpPr>
        <p:spPr>
          <a:xfrm>
            <a:off x="211528" y="1146629"/>
            <a:ext cx="5260360" cy="5384800"/>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l">
              <a:buNone/>
            </a:pPr>
            <a:r>
              <a:rPr lang="en-US" sz="1600" b="1" i="0" dirty="0">
                <a:solidFill>
                  <a:srgbClr val="D1D5DB"/>
                </a:solidFill>
                <a:effectLst/>
              </a:rPr>
              <a:t>PROS</a:t>
            </a:r>
          </a:p>
          <a:p>
            <a:pPr algn="l">
              <a:buFont typeface="+mj-lt"/>
              <a:buAutoNum type="arabicPeriod"/>
            </a:pPr>
            <a:r>
              <a:rPr lang="en-US" sz="1600" b="1" i="0" dirty="0">
                <a:solidFill>
                  <a:srgbClr val="D1D5DB"/>
                </a:solidFill>
                <a:effectLst/>
                <a:latin typeface="__Inter_4b5723"/>
              </a:rPr>
              <a:t>Improved performance</a:t>
            </a:r>
            <a:r>
              <a:rPr lang="en-US" sz="1600" b="0" i="0" dirty="0">
                <a:solidFill>
                  <a:srgbClr val="D1D5DB"/>
                </a:solidFill>
                <a:effectLst/>
                <a:latin typeface="__Inter_4b5723"/>
              </a:rPr>
              <a:t>: Next.js optimizes page loading and enables server-side rendering, which can lead to faster page loads and improved SEO.</a:t>
            </a:r>
          </a:p>
          <a:p>
            <a:pPr algn="l">
              <a:buFont typeface="+mj-lt"/>
              <a:buAutoNum type="arabicPeriod"/>
            </a:pPr>
            <a:r>
              <a:rPr lang="en-US" sz="1600" b="1" i="0" dirty="0">
                <a:solidFill>
                  <a:srgbClr val="D1D5DB"/>
                </a:solidFill>
                <a:effectLst/>
                <a:latin typeface="__Inter_4b5723"/>
              </a:rPr>
              <a:t>Automatic code splitting</a:t>
            </a:r>
            <a:r>
              <a:rPr lang="en-US" sz="1600" b="0" i="0" dirty="0">
                <a:solidFill>
                  <a:srgbClr val="D1D5DB"/>
                </a:solidFill>
                <a:effectLst/>
                <a:latin typeface="__Inter_4b5723"/>
              </a:rPr>
              <a:t>: Next.js automatically splits your code into small, optimized chunks, which can improve performance and reduce load times.</a:t>
            </a:r>
          </a:p>
          <a:p>
            <a:pPr algn="l">
              <a:buFont typeface="+mj-lt"/>
              <a:buAutoNum type="arabicPeriod"/>
            </a:pPr>
            <a:r>
              <a:rPr lang="en-US" sz="1600" b="1" i="0" dirty="0">
                <a:solidFill>
                  <a:srgbClr val="D1D5DB"/>
                </a:solidFill>
                <a:effectLst/>
                <a:latin typeface="__Inter_4b5723"/>
              </a:rPr>
              <a:t>Improved developer experience</a:t>
            </a:r>
            <a:r>
              <a:rPr lang="en-US" sz="1600" b="0" i="0" dirty="0">
                <a:solidFill>
                  <a:srgbClr val="D1D5DB"/>
                </a:solidFill>
                <a:effectLst/>
                <a:latin typeface="__Inter_4b5723"/>
              </a:rPr>
              <a:t>: Next.js provides features like automatic reloads, error reporting, and hot module replacement, making it easier for developers to build and debug applications.</a:t>
            </a:r>
          </a:p>
          <a:p>
            <a:pPr algn="l">
              <a:buFont typeface="+mj-lt"/>
              <a:buAutoNum type="arabicPeriod"/>
            </a:pPr>
            <a:r>
              <a:rPr lang="en-US" sz="1600" b="1" i="0" dirty="0">
                <a:solidFill>
                  <a:srgbClr val="D1D5DB"/>
                </a:solidFill>
                <a:effectLst/>
                <a:latin typeface="__Inter_4b5723"/>
              </a:rPr>
              <a:t>Static site generation</a:t>
            </a:r>
            <a:r>
              <a:rPr lang="en-US" sz="1600" b="0" i="0" dirty="0">
                <a:solidFill>
                  <a:srgbClr val="D1D5DB"/>
                </a:solidFill>
                <a:effectLst/>
                <a:latin typeface="__Inter_4b5723"/>
              </a:rPr>
              <a:t>: Next.js allows you to generate static sites, which can be deployed easily and have excellent performance.</a:t>
            </a:r>
          </a:p>
          <a:p>
            <a:pPr algn="l">
              <a:buFont typeface="+mj-lt"/>
              <a:buAutoNum type="arabicPeriod"/>
            </a:pPr>
            <a:r>
              <a:rPr lang="en-US" sz="1600" b="1" i="0" dirty="0">
                <a:solidFill>
                  <a:srgbClr val="D1D5DB"/>
                </a:solidFill>
                <a:effectLst/>
                <a:latin typeface="__Inter_4b5723"/>
              </a:rPr>
              <a:t>Built-in routing</a:t>
            </a:r>
            <a:r>
              <a:rPr lang="en-US" sz="1600" b="0" i="0" dirty="0">
                <a:solidFill>
                  <a:srgbClr val="D1D5DB"/>
                </a:solidFill>
                <a:effectLst/>
                <a:latin typeface="__Inter_4b5723"/>
              </a:rPr>
              <a:t>: Next.js provides a built-in routing system that simplifies client-side navigation and enables easy creation of nested routes.</a:t>
            </a:r>
          </a:p>
        </p:txBody>
      </p:sp>
      <p:sp>
        <p:nvSpPr>
          <p:cNvPr id="4" name="Footer Placeholder 4">
            <a:extLst>
              <a:ext uri="{FF2B5EF4-FFF2-40B4-BE49-F238E27FC236}">
                <a16:creationId xmlns:a16="http://schemas.microsoft.com/office/drawing/2014/main" id="{EA436FD7-1F1A-A28E-AF0D-7D6167C82083}"/>
              </a:ext>
            </a:extLst>
          </p:cNvPr>
          <p:cNvSpPr>
            <a:spLocks noGrp="1"/>
          </p:cNvSpPr>
          <p:nvPr>
            <p:ph type="ftr" sz="quarter" idx="11"/>
          </p:nvPr>
        </p:nvSpPr>
        <p:spPr>
          <a:xfrm rot="5400000">
            <a:off x="8951573" y="3225297"/>
            <a:ext cx="3859795" cy="304801"/>
          </a:xfrm>
        </p:spPr>
        <p:txBody>
          <a:bodyPr/>
          <a:lstStyle/>
          <a:p>
            <a:r>
              <a:rPr lang="en-US" dirty="0"/>
              <a:t>Compiled by Zavaar Shah https://github.com/thatziv</a:t>
            </a:r>
          </a:p>
        </p:txBody>
      </p:sp>
      <p:sp>
        <p:nvSpPr>
          <p:cNvPr id="5" name="Text Placeholder 2">
            <a:extLst>
              <a:ext uri="{FF2B5EF4-FFF2-40B4-BE49-F238E27FC236}">
                <a16:creationId xmlns:a16="http://schemas.microsoft.com/office/drawing/2014/main" id="{CF1E7E3A-4DFE-34A5-5D4D-0946B4916963}"/>
              </a:ext>
            </a:extLst>
          </p:cNvPr>
          <p:cNvSpPr txBox="1">
            <a:spLocks/>
          </p:cNvSpPr>
          <p:nvPr/>
        </p:nvSpPr>
        <p:spPr>
          <a:xfrm>
            <a:off x="5468710" y="1124858"/>
            <a:ext cx="5260360" cy="5384800"/>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l">
              <a:buNone/>
            </a:pPr>
            <a:r>
              <a:rPr lang="en-US" sz="1600" b="1" i="0" dirty="0">
                <a:solidFill>
                  <a:srgbClr val="D1D5DB"/>
                </a:solidFill>
                <a:effectLst/>
              </a:rPr>
              <a:t>CONS</a:t>
            </a:r>
          </a:p>
          <a:p>
            <a:pPr algn="l">
              <a:buFont typeface="+mj-lt"/>
              <a:buAutoNum type="arabicPeriod"/>
            </a:pPr>
            <a:r>
              <a:rPr lang="en-US" sz="1600" b="1" i="0" dirty="0">
                <a:solidFill>
                  <a:srgbClr val="D1D5DB"/>
                </a:solidFill>
                <a:effectLst/>
                <a:latin typeface="__Inter_4b5723"/>
              </a:rPr>
              <a:t>Learning curve: </a:t>
            </a:r>
            <a:r>
              <a:rPr lang="en-US" sz="1600" i="0" dirty="0">
                <a:solidFill>
                  <a:srgbClr val="D1D5DB"/>
                </a:solidFill>
                <a:effectLst/>
                <a:latin typeface="__Inter_4b5723"/>
              </a:rPr>
              <a:t>Next.js has a bit of a learning curve, particularly if you are not familiar with React, Node.js, or server-side rendering patterns.</a:t>
            </a:r>
          </a:p>
          <a:p>
            <a:pPr algn="l">
              <a:buFont typeface="+mj-lt"/>
              <a:buAutoNum type="arabicPeriod"/>
            </a:pPr>
            <a:r>
              <a:rPr lang="en-US" sz="1600" b="1" i="0" dirty="0">
                <a:solidFill>
                  <a:srgbClr val="D1D5DB"/>
                </a:solidFill>
                <a:effectLst/>
                <a:latin typeface="__Inter_4b5723"/>
              </a:rPr>
              <a:t>Limited customization</a:t>
            </a:r>
            <a:r>
              <a:rPr lang="en-US" sz="1600" i="0" dirty="0">
                <a:solidFill>
                  <a:srgbClr val="D1D5DB"/>
                </a:solidFill>
                <a:effectLst/>
                <a:latin typeface="__Inter_4b5723"/>
              </a:rPr>
              <a:t>: While Next.js provides a lot of helpful tools and features out of the box, it may not be as customizable as some other frameworks </a:t>
            </a:r>
            <a:r>
              <a:rPr lang="en-US" sz="1600" i="1" dirty="0">
                <a:solidFill>
                  <a:srgbClr val="D1D5DB"/>
                </a:solidFill>
                <a:effectLst/>
                <a:latin typeface="__Inter_4b5723"/>
              </a:rPr>
              <a:t>(like </a:t>
            </a:r>
            <a:r>
              <a:rPr lang="en-US" sz="1600" b="1" i="1" dirty="0">
                <a:solidFill>
                  <a:srgbClr val="D1D5DB"/>
                </a:solidFill>
                <a:effectLst/>
                <a:latin typeface="__Inter_4b5723"/>
              </a:rPr>
              <a:t>Remix.js </a:t>
            </a:r>
            <a:r>
              <a:rPr lang="en-US" sz="1600" i="1" dirty="0">
                <a:solidFill>
                  <a:srgbClr val="D1D5DB"/>
                </a:solidFill>
                <a:effectLst/>
                <a:latin typeface="__Inter_4b5723"/>
              </a:rPr>
              <a:t>or </a:t>
            </a:r>
            <a:r>
              <a:rPr lang="en-US" sz="1600" b="1" i="1" dirty="0">
                <a:solidFill>
                  <a:srgbClr val="D1D5DB"/>
                </a:solidFill>
                <a:effectLst/>
                <a:latin typeface="__Inter_4b5723"/>
              </a:rPr>
              <a:t>Solid.js</a:t>
            </a:r>
            <a:r>
              <a:rPr lang="en-US" sz="1600" i="1" dirty="0">
                <a:solidFill>
                  <a:srgbClr val="D1D5DB"/>
                </a:solidFill>
                <a:effectLst/>
                <a:latin typeface="__Inter_4b5723"/>
              </a:rPr>
              <a:t>).</a:t>
            </a:r>
            <a:r>
              <a:rPr lang="en-US" sz="1600" i="0" dirty="0">
                <a:solidFill>
                  <a:srgbClr val="D1D5DB"/>
                </a:solidFill>
                <a:effectLst/>
                <a:latin typeface="__Inter_4b5723"/>
              </a:rPr>
              <a:t> This can limit your ability to tailor your application to your specific needs.</a:t>
            </a:r>
          </a:p>
          <a:p>
            <a:pPr algn="l">
              <a:buFont typeface="+mj-lt"/>
              <a:buAutoNum type="arabicPeriod"/>
            </a:pPr>
            <a:r>
              <a:rPr lang="en-US" sz="1600" b="1" i="0" dirty="0">
                <a:solidFill>
                  <a:srgbClr val="D1D5DB"/>
                </a:solidFill>
                <a:effectLst/>
                <a:latin typeface="__Inter_4b5723"/>
              </a:rPr>
              <a:t>Server-side rendering</a:t>
            </a:r>
            <a:endParaRPr lang="en-US" sz="1600" b="1" dirty="0">
              <a:solidFill>
                <a:srgbClr val="D1D5DB"/>
              </a:solidFill>
              <a:latin typeface="__Inter_4b5723"/>
            </a:endParaRPr>
          </a:p>
          <a:p>
            <a:pPr lvl="1"/>
            <a:r>
              <a:rPr lang="en-US" sz="1400" i="0" dirty="0">
                <a:solidFill>
                  <a:srgbClr val="D1D5DB"/>
                </a:solidFill>
                <a:effectLst/>
                <a:latin typeface="__Inter_4b5723"/>
              </a:rPr>
              <a:t>SSR sometimes </a:t>
            </a:r>
            <a:r>
              <a:rPr lang="en-US" sz="1400" dirty="0">
                <a:solidFill>
                  <a:srgbClr val="D1D5DB"/>
                </a:solidFill>
                <a:effectLst/>
                <a:latin typeface="__Inter_4b5723"/>
              </a:rPr>
              <a:t>can </a:t>
            </a:r>
            <a:r>
              <a:rPr lang="en-US" sz="1400" i="0" dirty="0">
                <a:solidFill>
                  <a:srgbClr val="D1D5DB"/>
                </a:solidFill>
                <a:effectLst/>
                <a:latin typeface="__Inter_4b5723"/>
              </a:rPr>
              <a:t>be slower as it can add overhead on an already busy server.</a:t>
            </a:r>
          </a:p>
          <a:p>
            <a:pPr lvl="1"/>
            <a:r>
              <a:rPr lang="en-US" sz="1400" i="0" dirty="0">
                <a:solidFill>
                  <a:srgbClr val="D1D5DB"/>
                </a:solidFill>
                <a:effectLst/>
                <a:latin typeface="__Inter_4b5723"/>
              </a:rPr>
              <a:t>Requires a server to host (unlike CSR which can be hosted through GitHub Pages and others).</a:t>
            </a:r>
          </a:p>
          <a:p>
            <a:pPr lvl="1"/>
            <a:r>
              <a:rPr lang="en-US" sz="1400" dirty="0">
                <a:solidFill>
                  <a:srgbClr val="D1D5DB"/>
                </a:solidFill>
                <a:latin typeface="__Inter_4b5723"/>
              </a:rPr>
              <a:t>Integrating</a:t>
            </a:r>
            <a:r>
              <a:rPr lang="en-US" sz="1400" i="0" dirty="0">
                <a:solidFill>
                  <a:srgbClr val="D1D5DB"/>
                </a:solidFill>
                <a:effectLst/>
                <a:latin typeface="__Inter_4b5723"/>
              </a:rPr>
              <a:t> other libraries and modules that only operate in the browser, or if your component requires accessibility to client-exclusive properties like `window` or </a:t>
            </a:r>
            <a:r>
              <a:rPr lang="en-US" sz="1400" i="0" dirty="0" err="1">
                <a:solidFill>
                  <a:srgbClr val="D1D5DB"/>
                </a:solidFill>
                <a:effectLst/>
                <a:latin typeface="__Inter_4b5723"/>
              </a:rPr>
              <a:t>localStorage</a:t>
            </a:r>
            <a:r>
              <a:rPr lang="en-US" sz="1400" i="0" dirty="0">
                <a:solidFill>
                  <a:srgbClr val="D1D5DB"/>
                </a:solidFill>
                <a:effectLst/>
                <a:latin typeface="__Inter_4b5723"/>
              </a:rPr>
              <a:t>`.</a:t>
            </a:r>
          </a:p>
          <a:p>
            <a:pPr algn="l">
              <a:buFont typeface="+mj-lt"/>
              <a:buAutoNum type="arabicPeriod"/>
            </a:pPr>
            <a:r>
              <a:rPr lang="en-US" sz="1600" b="1" dirty="0">
                <a:solidFill>
                  <a:srgbClr val="D1D5DB"/>
                </a:solidFill>
                <a:latin typeface="__Inter_4b5723"/>
              </a:rPr>
              <a:t>Just another JavaScript framework to learn...</a:t>
            </a:r>
            <a:endParaRPr lang="en-US" sz="1600" b="1" i="0" dirty="0">
              <a:solidFill>
                <a:srgbClr val="D1D5DB"/>
              </a:solidFill>
              <a:effectLst/>
              <a:latin typeface="__Inter_4b5723"/>
            </a:endParaRPr>
          </a:p>
        </p:txBody>
      </p:sp>
      <p:sp>
        <p:nvSpPr>
          <p:cNvPr id="6" name="Slide Number Placeholder 5">
            <a:extLst>
              <a:ext uri="{FF2B5EF4-FFF2-40B4-BE49-F238E27FC236}">
                <a16:creationId xmlns:a16="http://schemas.microsoft.com/office/drawing/2014/main" id="{105EF5C4-E896-7C34-B211-B506835AF14E}"/>
              </a:ext>
            </a:extLst>
          </p:cNvPr>
          <p:cNvSpPr>
            <a:spLocks noGrp="1"/>
          </p:cNvSpPr>
          <p:nvPr>
            <p:ph type="sldNum" sz="quarter" idx="12"/>
          </p:nvPr>
        </p:nvSpPr>
        <p:spPr/>
        <p:txBody>
          <a:bodyPr/>
          <a:lstStyle/>
          <a:p>
            <a:fld id="{31CFCE83-1255-42EB-A080-79D6697815F0}" type="slidenum">
              <a:rPr lang="en-US" smtClean="0"/>
              <a:t>3</a:t>
            </a:fld>
            <a:endParaRPr lang="en-US"/>
          </a:p>
        </p:txBody>
      </p:sp>
    </p:spTree>
    <p:extLst>
      <p:ext uri="{BB962C8B-B14F-4D97-AF65-F5344CB8AC3E}">
        <p14:creationId xmlns:p14="http://schemas.microsoft.com/office/powerpoint/2010/main" val="18374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1624-B374-233C-AFFC-EED691CD5EB0}"/>
              </a:ext>
            </a:extLst>
          </p:cNvPr>
          <p:cNvSpPr>
            <a:spLocks noGrp="1"/>
          </p:cNvSpPr>
          <p:nvPr>
            <p:ph type="title"/>
          </p:nvPr>
        </p:nvSpPr>
        <p:spPr>
          <a:xfrm>
            <a:off x="371038" y="-29946"/>
            <a:ext cx="9404723" cy="1400530"/>
          </a:xfrm>
        </p:spPr>
        <p:txBody>
          <a:bodyPr/>
          <a:lstStyle/>
          <a:p>
            <a:r>
              <a:rPr lang="en-US" dirty="0"/>
              <a:t>SSR vs. CSR</a:t>
            </a:r>
          </a:p>
        </p:txBody>
      </p:sp>
      <p:sp>
        <p:nvSpPr>
          <p:cNvPr id="3" name="Text Placeholder 2">
            <a:extLst>
              <a:ext uri="{FF2B5EF4-FFF2-40B4-BE49-F238E27FC236}">
                <a16:creationId xmlns:a16="http://schemas.microsoft.com/office/drawing/2014/main" id="{BA23F864-59A9-7FAE-387A-9ADAA162410B}"/>
              </a:ext>
            </a:extLst>
          </p:cNvPr>
          <p:cNvSpPr>
            <a:spLocks noGrp="1"/>
          </p:cNvSpPr>
          <p:nvPr>
            <p:ph type="body" idx="1"/>
          </p:nvPr>
        </p:nvSpPr>
        <p:spPr>
          <a:xfrm>
            <a:off x="371039" y="477901"/>
            <a:ext cx="4396338" cy="576262"/>
          </a:xfrm>
        </p:spPr>
        <p:txBody>
          <a:bodyPr/>
          <a:lstStyle/>
          <a:p>
            <a:r>
              <a:rPr lang="en-US" dirty="0"/>
              <a:t>Server-side rendering</a:t>
            </a:r>
          </a:p>
        </p:txBody>
      </p:sp>
      <p:sp>
        <p:nvSpPr>
          <p:cNvPr id="4" name="Content Placeholder 3">
            <a:extLst>
              <a:ext uri="{FF2B5EF4-FFF2-40B4-BE49-F238E27FC236}">
                <a16:creationId xmlns:a16="http://schemas.microsoft.com/office/drawing/2014/main" id="{75B2818B-33C7-4ED6-0946-757FF5424D8D}"/>
              </a:ext>
            </a:extLst>
          </p:cNvPr>
          <p:cNvSpPr>
            <a:spLocks noGrp="1"/>
          </p:cNvSpPr>
          <p:nvPr>
            <p:ph sz="half" idx="2"/>
          </p:nvPr>
        </p:nvSpPr>
        <p:spPr>
          <a:xfrm>
            <a:off x="410561" y="1064911"/>
            <a:ext cx="4396339" cy="3741738"/>
          </a:xfrm>
        </p:spPr>
        <p:txBody>
          <a:bodyPr>
            <a:normAutofit fontScale="92500" lnSpcReduction="10000"/>
          </a:bodyPr>
          <a:lstStyle/>
          <a:p>
            <a:r>
              <a:rPr lang="en-US" b="0" i="0" dirty="0">
                <a:solidFill>
                  <a:srgbClr val="D1D5DB"/>
                </a:solidFill>
                <a:effectLst/>
                <a:latin typeface="Söhne"/>
              </a:rPr>
              <a:t>Server-side rendering (SSR) is a technique used to render web pages on the server and send the fully-rendered HTML to the client. In this approach, the server processes the initial request, fetches any data required for the page, and generates the HTML response, which is then sent to the client's browser. The client's browser does not have to wait for any further processing or data fetching, which can improve the initial load time and provide a better user experience.</a:t>
            </a:r>
            <a:endParaRPr lang="en-US" dirty="0"/>
          </a:p>
        </p:txBody>
      </p:sp>
      <p:sp>
        <p:nvSpPr>
          <p:cNvPr id="5" name="Text Placeholder 4">
            <a:extLst>
              <a:ext uri="{FF2B5EF4-FFF2-40B4-BE49-F238E27FC236}">
                <a16:creationId xmlns:a16="http://schemas.microsoft.com/office/drawing/2014/main" id="{D7AEE6D2-6649-6972-AF58-97D67065534E}"/>
              </a:ext>
            </a:extLst>
          </p:cNvPr>
          <p:cNvSpPr>
            <a:spLocks noGrp="1"/>
          </p:cNvSpPr>
          <p:nvPr>
            <p:ph type="body" sz="quarter" idx="3"/>
          </p:nvPr>
        </p:nvSpPr>
        <p:spPr>
          <a:xfrm>
            <a:off x="5344156" y="477901"/>
            <a:ext cx="4396339" cy="576262"/>
          </a:xfrm>
        </p:spPr>
        <p:txBody>
          <a:bodyPr/>
          <a:lstStyle/>
          <a:p>
            <a:r>
              <a:rPr lang="en-US" dirty="0"/>
              <a:t>Client-side rendering</a:t>
            </a:r>
          </a:p>
        </p:txBody>
      </p:sp>
      <p:sp>
        <p:nvSpPr>
          <p:cNvPr id="6" name="Content Placeholder 5">
            <a:extLst>
              <a:ext uri="{FF2B5EF4-FFF2-40B4-BE49-F238E27FC236}">
                <a16:creationId xmlns:a16="http://schemas.microsoft.com/office/drawing/2014/main" id="{7524E113-59B9-D974-1F96-DDFB83075DA8}"/>
              </a:ext>
            </a:extLst>
          </p:cNvPr>
          <p:cNvSpPr>
            <a:spLocks noGrp="1"/>
          </p:cNvSpPr>
          <p:nvPr>
            <p:ph sz="quarter" idx="4"/>
          </p:nvPr>
        </p:nvSpPr>
        <p:spPr>
          <a:xfrm>
            <a:off x="5379422" y="1063416"/>
            <a:ext cx="4396339" cy="2782612"/>
          </a:xfrm>
        </p:spPr>
        <p:txBody>
          <a:bodyPr>
            <a:normAutofit fontScale="92500" lnSpcReduction="10000"/>
          </a:bodyPr>
          <a:lstStyle/>
          <a:p>
            <a:r>
              <a:rPr lang="en-US" b="0" i="0" dirty="0">
                <a:solidFill>
                  <a:srgbClr val="D1D5DB"/>
                </a:solidFill>
                <a:effectLst/>
                <a:latin typeface="Söhne"/>
              </a:rPr>
              <a:t>Client-side rendering (CSR) is the process of generating the HTML and displaying content in the user's browser using JavaScript after the initial page load. In client-side rendering, the server sends a minimal amount of HTML and JavaScript to the client, and then the client uses that code to fetch and display as necessary. This approach allows for more interactive and dynamic user interfaces but can also result in slower initial page load times.</a:t>
            </a:r>
            <a:endParaRPr lang="en-US" dirty="0"/>
          </a:p>
        </p:txBody>
      </p:sp>
      <p:sp>
        <p:nvSpPr>
          <p:cNvPr id="7" name="Footer Placeholder 6">
            <a:extLst>
              <a:ext uri="{FF2B5EF4-FFF2-40B4-BE49-F238E27FC236}">
                <a16:creationId xmlns:a16="http://schemas.microsoft.com/office/drawing/2014/main" id="{25F136E3-1A4F-0DD6-1EB3-6BD72B83F7D3}"/>
              </a:ext>
            </a:extLst>
          </p:cNvPr>
          <p:cNvSpPr>
            <a:spLocks noGrp="1"/>
          </p:cNvSpPr>
          <p:nvPr>
            <p:ph type="ftr" sz="quarter" idx="11"/>
          </p:nvPr>
        </p:nvSpPr>
        <p:spPr/>
        <p:txBody>
          <a:bodyPr/>
          <a:lstStyle/>
          <a:p>
            <a:r>
              <a:rPr lang="en-US"/>
              <a:t>Compiled by Zavaar Shah https://github.com/thatziv</a:t>
            </a:r>
          </a:p>
        </p:txBody>
      </p:sp>
      <p:sp>
        <p:nvSpPr>
          <p:cNvPr id="8" name="Slide Number Placeholder 7">
            <a:extLst>
              <a:ext uri="{FF2B5EF4-FFF2-40B4-BE49-F238E27FC236}">
                <a16:creationId xmlns:a16="http://schemas.microsoft.com/office/drawing/2014/main" id="{F029549F-F68D-9244-79F7-D2A354843F6D}"/>
              </a:ext>
            </a:extLst>
          </p:cNvPr>
          <p:cNvSpPr>
            <a:spLocks noGrp="1"/>
          </p:cNvSpPr>
          <p:nvPr>
            <p:ph type="sldNum" sz="quarter" idx="12"/>
          </p:nvPr>
        </p:nvSpPr>
        <p:spPr/>
        <p:txBody>
          <a:bodyPr/>
          <a:lstStyle/>
          <a:p>
            <a:fld id="{31CFCE83-1255-42EB-A080-79D6697815F0}" type="slidenum">
              <a:rPr lang="en-US" smtClean="0"/>
              <a:t>4</a:t>
            </a:fld>
            <a:endParaRPr lang="en-US"/>
          </a:p>
        </p:txBody>
      </p:sp>
      <p:pic>
        <p:nvPicPr>
          <p:cNvPr id="1026" name="Picture 2" descr="Client-side rendering vs. server-side rendering: which one is better">
            <a:extLst>
              <a:ext uri="{FF2B5EF4-FFF2-40B4-BE49-F238E27FC236}">
                <a16:creationId xmlns:a16="http://schemas.microsoft.com/office/drawing/2014/main" id="{B87444C3-C823-D42B-7944-6EFCC04F99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89" t="24712" r="4242" b="8384"/>
          <a:stretch/>
        </p:blipFill>
        <p:spPr bwMode="auto">
          <a:xfrm>
            <a:off x="5512943" y="3795485"/>
            <a:ext cx="5216127" cy="29058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ient-side rendering vs. server-side rendering: which one is better">
            <a:extLst>
              <a:ext uri="{FF2B5EF4-FFF2-40B4-BE49-F238E27FC236}">
                <a16:creationId xmlns:a16="http://schemas.microsoft.com/office/drawing/2014/main" id="{81D40255-D431-FF79-1E8E-8A94B11465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5" t="17217" r="6323" b="5673"/>
          <a:stretch/>
        </p:blipFill>
        <p:spPr bwMode="auto">
          <a:xfrm>
            <a:off x="371038" y="3795485"/>
            <a:ext cx="4837104" cy="290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38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0EE8-8C70-DBE7-A5B5-07C40A2287D1}"/>
              </a:ext>
            </a:extLst>
          </p:cNvPr>
          <p:cNvSpPr>
            <a:spLocks noGrp="1"/>
          </p:cNvSpPr>
          <p:nvPr>
            <p:ph type="title"/>
          </p:nvPr>
        </p:nvSpPr>
        <p:spPr>
          <a:xfrm>
            <a:off x="1452830" y="473509"/>
            <a:ext cx="9404723" cy="1400530"/>
          </a:xfrm>
        </p:spPr>
        <p:txBody>
          <a:bodyPr/>
          <a:lstStyle/>
          <a:p>
            <a:pPr algn="ctr"/>
            <a:r>
              <a:rPr lang="en-US" b="1" dirty="0"/>
              <a:t>Next.js </a:t>
            </a:r>
            <a:r>
              <a:rPr lang="en-US" dirty="0"/>
              <a:t>(SSR) vs. </a:t>
            </a:r>
            <a:r>
              <a:rPr lang="en-US" b="1" dirty="0"/>
              <a:t>React.js </a:t>
            </a:r>
            <a:r>
              <a:rPr lang="en-US" dirty="0"/>
              <a:t>(CSR)</a:t>
            </a:r>
          </a:p>
        </p:txBody>
      </p:sp>
      <p:sp>
        <p:nvSpPr>
          <p:cNvPr id="8" name="TextBox 7">
            <a:extLst>
              <a:ext uri="{FF2B5EF4-FFF2-40B4-BE49-F238E27FC236}">
                <a16:creationId xmlns:a16="http://schemas.microsoft.com/office/drawing/2014/main" id="{53D3AB8D-C7DA-7409-ADD9-9CA4EC67DB94}"/>
              </a:ext>
            </a:extLst>
          </p:cNvPr>
          <p:cNvSpPr txBox="1"/>
          <p:nvPr/>
        </p:nvSpPr>
        <p:spPr>
          <a:xfrm>
            <a:off x="0" y="6488668"/>
            <a:ext cx="10530633" cy="369332"/>
          </a:xfrm>
          <a:prstGeom prst="rect">
            <a:avLst/>
          </a:prstGeom>
          <a:noFill/>
        </p:spPr>
        <p:txBody>
          <a:bodyPr wrap="square">
            <a:spAutoFit/>
          </a:bodyPr>
          <a:lstStyle/>
          <a:p>
            <a:r>
              <a:rPr lang="en-US" dirty="0"/>
              <a:t>https://blog.logrocket.com/create-react-app-vs-next-js-performance-differences/</a:t>
            </a:r>
          </a:p>
        </p:txBody>
      </p:sp>
      <p:pic>
        <p:nvPicPr>
          <p:cNvPr id="2050" name="Picture 2" descr="Results Of Lighthouse Analysis For Create React App Csr Application With Performance Score Of Forty Resulting From Analysis Of Various Metrics">
            <a:extLst>
              <a:ext uri="{FF2B5EF4-FFF2-40B4-BE49-F238E27FC236}">
                <a16:creationId xmlns:a16="http://schemas.microsoft.com/office/drawing/2014/main" id="{8AC8AE41-F8FD-66E5-7E95-F42B14A117E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33785"/>
          <a:stretch/>
        </p:blipFill>
        <p:spPr bwMode="auto">
          <a:xfrm>
            <a:off x="5943552" y="1173774"/>
            <a:ext cx="5621459" cy="523150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Results Of Lighthouse Analysis For Next Js Ssr Application With Performance Score Of Ninety Resulting From Analysis Of Various Metrics">
            <a:extLst>
              <a:ext uri="{FF2B5EF4-FFF2-40B4-BE49-F238E27FC236}">
                <a16:creationId xmlns:a16="http://schemas.microsoft.com/office/drawing/2014/main" id="{A62712F7-0305-775E-FBEF-50CB86642BFE}"/>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b="35623"/>
          <a:stretch/>
        </p:blipFill>
        <p:spPr bwMode="auto">
          <a:xfrm>
            <a:off x="121431" y="1173774"/>
            <a:ext cx="5705829" cy="523150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E77A9D07-FF78-762D-F9F5-FD4A75B6408A}"/>
              </a:ext>
            </a:extLst>
          </p:cNvPr>
          <p:cNvSpPr>
            <a:spLocks noGrp="1"/>
          </p:cNvSpPr>
          <p:nvPr>
            <p:ph type="ftr" sz="quarter" idx="11"/>
          </p:nvPr>
        </p:nvSpPr>
        <p:spPr>
          <a:xfrm rot="5400000">
            <a:off x="9903806" y="3276599"/>
            <a:ext cx="3859795" cy="304801"/>
          </a:xfrm>
        </p:spPr>
        <p:txBody>
          <a:bodyPr/>
          <a:lstStyle/>
          <a:p>
            <a:r>
              <a:rPr lang="en-US" dirty="0"/>
              <a:t>Compiled by Zavaar Shah https://github.com/thatziv</a:t>
            </a:r>
          </a:p>
        </p:txBody>
      </p:sp>
      <p:sp>
        <p:nvSpPr>
          <p:cNvPr id="10" name="Slide Number Placeholder 9">
            <a:extLst>
              <a:ext uri="{FF2B5EF4-FFF2-40B4-BE49-F238E27FC236}">
                <a16:creationId xmlns:a16="http://schemas.microsoft.com/office/drawing/2014/main" id="{6B0934AA-D60D-4067-584C-8873BADB3989}"/>
              </a:ext>
            </a:extLst>
          </p:cNvPr>
          <p:cNvSpPr>
            <a:spLocks noGrp="1"/>
          </p:cNvSpPr>
          <p:nvPr>
            <p:ph type="sldNum" sz="quarter" idx="12"/>
          </p:nvPr>
        </p:nvSpPr>
        <p:spPr/>
        <p:txBody>
          <a:bodyPr/>
          <a:lstStyle/>
          <a:p>
            <a:fld id="{31CFCE83-1255-42EB-A080-79D6697815F0}" type="slidenum">
              <a:rPr lang="en-US" smtClean="0"/>
              <a:t>5</a:t>
            </a:fld>
            <a:endParaRPr lang="en-US"/>
          </a:p>
        </p:txBody>
      </p:sp>
    </p:spTree>
    <p:extLst>
      <p:ext uri="{BB962C8B-B14F-4D97-AF65-F5344CB8AC3E}">
        <p14:creationId xmlns:p14="http://schemas.microsoft.com/office/powerpoint/2010/main" val="335396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2ED0-E7A0-588F-9E47-B99F74B55834}"/>
              </a:ext>
            </a:extLst>
          </p:cNvPr>
          <p:cNvSpPr>
            <a:spLocks noGrp="1"/>
          </p:cNvSpPr>
          <p:nvPr>
            <p:ph type="title"/>
          </p:nvPr>
        </p:nvSpPr>
        <p:spPr/>
        <p:txBody>
          <a:bodyPr/>
          <a:lstStyle/>
          <a:p>
            <a:r>
              <a:rPr lang="en-US" dirty="0">
                <a:hlinkClick r:id="rId2"/>
              </a:rPr>
              <a:t>Create Next App</a:t>
            </a:r>
            <a:endParaRPr lang="en-US" dirty="0"/>
          </a:p>
        </p:txBody>
      </p:sp>
      <p:sp>
        <p:nvSpPr>
          <p:cNvPr id="3" name="Content Placeholder 2">
            <a:extLst>
              <a:ext uri="{FF2B5EF4-FFF2-40B4-BE49-F238E27FC236}">
                <a16:creationId xmlns:a16="http://schemas.microsoft.com/office/drawing/2014/main" id="{ECC2A96C-FC55-BDB7-E501-CD5D1F11ACFA}"/>
              </a:ext>
            </a:extLst>
          </p:cNvPr>
          <p:cNvSpPr>
            <a:spLocks noGrp="1"/>
          </p:cNvSpPr>
          <p:nvPr>
            <p:ph idx="1"/>
          </p:nvPr>
        </p:nvSpPr>
        <p:spPr>
          <a:xfrm>
            <a:off x="646111" y="1331259"/>
            <a:ext cx="8946541" cy="4195481"/>
          </a:xfrm>
        </p:spPr>
        <p:txBody>
          <a:bodyPr/>
          <a:lstStyle/>
          <a:p>
            <a:r>
              <a:rPr lang="en-US" dirty="0" err="1">
                <a:latin typeface="Consolas" panose="020B0609020204030204" pitchFamily="49" charset="0"/>
              </a:rPr>
              <a:t>npx</a:t>
            </a:r>
            <a:r>
              <a:rPr lang="en-US" dirty="0">
                <a:latin typeface="Consolas" panose="020B0609020204030204" pitchFamily="49" charset="0"/>
              </a:rPr>
              <a:t> </a:t>
            </a:r>
            <a:r>
              <a:rPr lang="en-US" dirty="0" err="1">
                <a:latin typeface="Consolas" panose="020B0609020204030204" pitchFamily="49" charset="0"/>
              </a:rPr>
              <a:t>create-next-app@latest</a:t>
            </a:r>
            <a:endParaRPr lang="en-US" dirty="0">
              <a:latin typeface="Consolas" panose="020B0609020204030204" pitchFamily="49" charset="0"/>
            </a:endParaRPr>
          </a:p>
          <a:p>
            <a:r>
              <a:rPr lang="en-US" dirty="0">
                <a:solidFill>
                  <a:schemeClr val="bg1">
                    <a:lumMod val="50000"/>
                    <a:lumOff val="50000"/>
                  </a:schemeClr>
                </a:solidFill>
                <a:latin typeface="Consolas" panose="020B0609020204030204" pitchFamily="49" charset="0"/>
              </a:rPr>
              <a:t># automatic setup</a:t>
            </a:r>
          </a:p>
          <a:p>
            <a:r>
              <a:rPr lang="en-US" dirty="0">
                <a:latin typeface="Consolas" panose="020B0609020204030204" pitchFamily="49" charset="0"/>
              </a:rPr>
              <a:t>cd my-app/</a:t>
            </a:r>
          </a:p>
          <a:p>
            <a:r>
              <a:rPr lang="en-US" dirty="0">
                <a:solidFill>
                  <a:schemeClr val="bg1">
                    <a:lumMod val="50000"/>
                    <a:lumOff val="50000"/>
                  </a:schemeClr>
                </a:solidFill>
                <a:latin typeface="Consolas" panose="020B0609020204030204" pitchFamily="49" charset="0"/>
              </a:rPr>
              <a:t># go to ‘my-app’ directory</a:t>
            </a:r>
            <a:endParaRPr lang="en-US" dirty="0">
              <a:latin typeface="Consolas" panose="020B0609020204030204" pitchFamily="49" charset="0"/>
            </a:endParaRPr>
          </a:p>
          <a:p>
            <a:r>
              <a:rPr lang="en-US" dirty="0" err="1">
                <a:latin typeface="Consolas" panose="020B0609020204030204" pitchFamily="49" charset="0"/>
              </a:rPr>
              <a:t>npm</a:t>
            </a:r>
            <a:r>
              <a:rPr lang="en-US" dirty="0">
                <a:latin typeface="Consolas" panose="020B0609020204030204" pitchFamily="49" charset="0"/>
              </a:rPr>
              <a:t> run dev </a:t>
            </a:r>
          </a:p>
          <a:p>
            <a:r>
              <a:rPr lang="en-US" dirty="0">
                <a:solidFill>
                  <a:schemeClr val="bg1">
                    <a:lumMod val="50000"/>
                    <a:lumOff val="50000"/>
                  </a:schemeClr>
                </a:solidFill>
                <a:latin typeface="Consolas" panose="020B0609020204030204" pitchFamily="49" charset="0"/>
              </a:rPr>
              <a:t># start dev server @ http://localhost:3000</a:t>
            </a:r>
          </a:p>
        </p:txBody>
      </p:sp>
      <p:sp>
        <p:nvSpPr>
          <p:cNvPr id="4" name="Footer Placeholder 3">
            <a:extLst>
              <a:ext uri="{FF2B5EF4-FFF2-40B4-BE49-F238E27FC236}">
                <a16:creationId xmlns:a16="http://schemas.microsoft.com/office/drawing/2014/main" id="{4398C14B-17F1-840E-DB74-D54231776421}"/>
              </a:ext>
            </a:extLst>
          </p:cNvPr>
          <p:cNvSpPr>
            <a:spLocks noGrp="1"/>
          </p:cNvSpPr>
          <p:nvPr>
            <p:ph type="ftr" sz="quarter" idx="11"/>
          </p:nvPr>
        </p:nvSpPr>
        <p:spPr/>
        <p:txBody>
          <a:bodyPr/>
          <a:lstStyle/>
          <a:p>
            <a:r>
              <a:rPr lang="en-US"/>
              <a:t>Compiled by Zavaar Shah https://github.com/thatziv</a:t>
            </a:r>
          </a:p>
        </p:txBody>
      </p:sp>
      <p:sp>
        <p:nvSpPr>
          <p:cNvPr id="5" name="Slide Number Placeholder 4">
            <a:extLst>
              <a:ext uri="{FF2B5EF4-FFF2-40B4-BE49-F238E27FC236}">
                <a16:creationId xmlns:a16="http://schemas.microsoft.com/office/drawing/2014/main" id="{26EA5E95-2DD1-7357-C22A-1D0D19F1F934}"/>
              </a:ext>
            </a:extLst>
          </p:cNvPr>
          <p:cNvSpPr>
            <a:spLocks noGrp="1"/>
          </p:cNvSpPr>
          <p:nvPr>
            <p:ph type="sldNum" sz="quarter" idx="12"/>
          </p:nvPr>
        </p:nvSpPr>
        <p:spPr/>
        <p:txBody>
          <a:bodyPr/>
          <a:lstStyle/>
          <a:p>
            <a:fld id="{31CFCE83-1255-42EB-A080-79D6697815F0}" type="slidenum">
              <a:rPr lang="en-US" smtClean="0"/>
              <a:t>6</a:t>
            </a:fld>
            <a:endParaRPr lang="en-US"/>
          </a:p>
        </p:txBody>
      </p:sp>
    </p:spTree>
    <p:extLst>
      <p:ext uri="{BB962C8B-B14F-4D97-AF65-F5344CB8AC3E}">
        <p14:creationId xmlns:p14="http://schemas.microsoft.com/office/powerpoint/2010/main" val="379887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CC08-3A1A-2ADC-3636-972F7B3A77B2}"/>
              </a:ext>
            </a:extLst>
          </p:cNvPr>
          <p:cNvSpPr>
            <a:spLocks noGrp="1"/>
          </p:cNvSpPr>
          <p:nvPr>
            <p:ph type="title"/>
          </p:nvPr>
        </p:nvSpPr>
        <p:spPr>
          <a:xfrm>
            <a:off x="604751" y="1190631"/>
            <a:ext cx="3629663" cy="1447800"/>
          </a:xfrm>
        </p:spPr>
        <p:txBody>
          <a:bodyPr/>
          <a:lstStyle/>
          <a:p>
            <a:r>
              <a:rPr lang="en-US" dirty="0"/>
              <a:t>Routing - How is </a:t>
            </a:r>
            <a:r>
              <a:rPr lang="en-US" b="1" dirty="0"/>
              <a:t>Next</a:t>
            </a:r>
            <a:r>
              <a:rPr lang="en-US" dirty="0"/>
              <a:t> organized?</a:t>
            </a:r>
          </a:p>
        </p:txBody>
      </p:sp>
      <p:pic>
        <p:nvPicPr>
          <p:cNvPr id="9" name="Content Placeholder 8">
            <a:extLst>
              <a:ext uri="{FF2B5EF4-FFF2-40B4-BE49-F238E27FC236}">
                <a16:creationId xmlns:a16="http://schemas.microsoft.com/office/drawing/2014/main" id="{856C28D4-AD7C-5962-42FE-153E593C133C}"/>
              </a:ext>
            </a:extLst>
          </p:cNvPr>
          <p:cNvPicPr>
            <a:picLocks noGrp="1" noChangeAspect="1"/>
          </p:cNvPicPr>
          <p:nvPr>
            <p:ph idx="1"/>
          </p:nvPr>
        </p:nvPicPr>
        <p:blipFill>
          <a:blip r:embed="rId2"/>
          <a:stretch>
            <a:fillRect/>
          </a:stretch>
        </p:blipFill>
        <p:spPr>
          <a:xfrm>
            <a:off x="4290373" y="864238"/>
            <a:ext cx="2700539" cy="5664851"/>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CA4ED4DA-984F-5C7B-CB2C-15D6F7F9E82D}"/>
              </a:ext>
            </a:extLst>
          </p:cNvPr>
          <p:cNvSpPr>
            <a:spLocks noGrp="1"/>
          </p:cNvSpPr>
          <p:nvPr>
            <p:ph type="body" sz="half" idx="2"/>
          </p:nvPr>
        </p:nvSpPr>
        <p:spPr>
          <a:xfrm>
            <a:off x="604751" y="2638431"/>
            <a:ext cx="3401063" cy="2895599"/>
          </a:xfrm>
        </p:spPr>
        <p:txBody>
          <a:bodyPr/>
          <a:lstStyle/>
          <a:p>
            <a:r>
              <a:rPr lang="en-US" dirty="0"/>
              <a:t>In Next.js, a page is a React Component exported from a </a:t>
            </a:r>
            <a:r>
              <a:rPr lang="en-US" b="1" dirty="0"/>
              <a:t>.</a:t>
            </a:r>
            <a:r>
              <a:rPr lang="en-US" b="1" dirty="0" err="1"/>
              <a:t>js</a:t>
            </a:r>
            <a:r>
              <a:rPr lang="en-US" b="1" dirty="0"/>
              <a:t>, .</a:t>
            </a:r>
            <a:r>
              <a:rPr lang="en-US" b="1" dirty="0" err="1"/>
              <a:t>jsx</a:t>
            </a:r>
            <a:r>
              <a:rPr lang="en-US" b="1" dirty="0"/>
              <a:t>, .</a:t>
            </a:r>
            <a:r>
              <a:rPr lang="en-US" b="1" dirty="0" err="1"/>
              <a:t>ts</a:t>
            </a:r>
            <a:r>
              <a:rPr lang="en-US" b="1" dirty="0"/>
              <a:t>, or .</a:t>
            </a:r>
            <a:r>
              <a:rPr lang="en-US" b="1" dirty="0" err="1"/>
              <a:t>tsx</a:t>
            </a:r>
            <a:r>
              <a:rPr lang="en-US" b="1" dirty="0"/>
              <a:t> </a:t>
            </a:r>
            <a:r>
              <a:rPr lang="en-US" dirty="0"/>
              <a:t>file in the </a:t>
            </a:r>
            <a:r>
              <a:rPr lang="en-US" b="1" dirty="0"/>
              <a:t>pages</a:t>
            </a:r>
            <a:r>
              <a:rPr lang="en-US" dirty="0"/>
              <a:t> directory. Each page is associated with a route based on its file name.</a:t>
            </a:r>
          </a:p>
        </p:txBody>
      </p:sp>
      <p:sp>
        <p:nvSpPr>
          <p:cNvPr id="5" name="Footer Placeholder 4">
            <a:extLst>
              <a:ext uri="{FF2B5EF4-FFF2-40B4-BE49-F238E27FC236}">
                <a16:creationId xmlns:a16="http://schemas.microsoft.com/office/drawing/2014/main" id="{A6B5A65D-A659-492F-8EB2-F8F056DBDFBE}"/>
              </a:ext>
            </a:extLst>
          </p:cNvPr>
          <p:cNvSpPr>
            <a:spLocks noGrp="1"/>
          </p:cNvSpPr>
          <p:nvPr>
            <p:ph type="ftr" sz="quarter" idx="11"/>
          </p:nvPr>
        </p:nvSpPr>
        <p:spPr/>
        <p:txBody>
          <a:bodyPr/>
          <a:lstStyle/>
          <a:p>
            <a:r>
              <a:rPr lang="en-US"/>
              <a:t>Compiled by Zavaar Shah https://github.com/thatziv</a:t>
            </a:r>
          </a:p>
        </p:txBody>
      </p:sp>
      <p:sp>
        <p:nvSpPr>
          <p:cNvPr id="6" name="Slide Number Placeholder 5">
            <a:extLst>
              <a:ext uri="{FF2B5EF4-FFF2-40B4-BE49-F238E27FC236}">
                <a16:creationId xmlns:a16="http://schemas.microsoft.com/office/drawing/2014/main" id="{F786BE68-4296-A9B8-961F-CA9EBD997636}"/>
              </a:ext>
            </a:extLst>
          </p:cNvPr>
          <p:cNvSpPr>
            <a:spLocks noGrp="1"/>
          </p:cNvSpPr>
          <p:nvPr>
            <p:ph type="sldNum" sz="quarter" idx="12"/>
          </p:nvPr>
        </p:nvSpPr>
        <p:spPr/>
        <p:txBody>
          <a:bodyPr/>
          <a:lstStyle/>
          <a:p>
            <a:fld id="{31CFCE83-1255-42EB-A080-79D6697815F0}" type="slidenum">
              <a:rPr lang="en-US" smtClean="0"/>
              <a:t>7</a:t>
            </a:fld>
            <a:endParaRPr lang="en-US"/>
          </a:p>
        </p:txBody>
      </p:sp>
      <p:sp>
        <p:nvSpPr>
          <p:cNvPr id="10" name="TextBox 9">
            <a:extLst>
              <a:ext uri="{FF2B5EF4-FFF2-40B4-BE49-F238E27FC236}">
                <a16:creationId xmlns:a16="http://schemas.microsoft.com/office/drawing/2014/main" id="{AC1078E5-DC68-04F7-7B46-A3BE47C1BBF0}"/>
              </a:ext>
            </a:extLst>
          </p:cNvPr>
          <p:cNvSpPr txBox="1"/>
          <p:nvPr/>
        </p:nvSpPr>
        <p:spPr>
          <a:xfrm>
            <a:off x="4284415" y="494906"/>
            <a:ext cx="2700539" cy="369332"/>
          </a:xfrm>
          <a:prstGeom prst="rect">
            <a:avLst/>
          </a:prstGeom>
          <a:noFill/>
          <a:ln>
            <a:noFill/>
          </a:ln>
        </p:spPr>
        <p:txBody>
          <a:bodyPr wrap="square" rtlCol="0">
            <a:spAutoFit/>
          </a:bodyPr>
          <a:lstStyle/>
          <a:p>
            <a:r>
              <a:rPr lang="en-US" dirty="0"/>
              <a:t>Directory of </a:t>
            </a:r>
            <a:r>
              <a:rPr lang="en-US" dirty="0" err="1"/>
              <a:t>src</a:t>
            </a:r>
            <a:r>
              <a:rPr lang="en-US" dirty="0"/>
              <a:t>/</a:t>
            </a:r>
          </a:p>
        </p:txBody>
      </p:sp>
      <p:sp>
        <p:nvSpPr>
          <p:cNvPr id="11" name="TextBox 10">
            <a:extLst>
              <a:ext uri="{FF2B5EF4-FFF2-40B4-BE49-F238E27FC236}">
                <a16:creationId xmlns:a16="http://schemas.microsoft.com/office/drawing/2014/main" id="{3665A684-84BB-CED7-7EA6-8ADC2F83BA0A}"/>
              </a:ext>
            </a:extLst>
          </p:cNvPr>
          <p:cNvSpPr txBox="1"/>
          <p:nvPr/>
        </p:nvSpPr>
        <p:spPr>
          <a:xfrm>
            <a:off x="6990227" y="2879322"/>
            <a:ext cx="2048161" cy="276999"/>
          </a:xfrm>
          <a:prstGeom prst="rect">
            <a:avLst/>
          </a:prstGeom>
          <a:noFill/>
          <a:ln>
            <a:solidFill>
              <a:schemeClr val="bg1"/>
            </a:solidFill>
          </a:ln>
        </p:spPr>
        <p:txBody>
          <a:bodyPr wrap="square" rtlCol="0">
            <a:spAutoFit/>
          </a:bodyPr>
          <a:lstStyle/>
          <a:p>
            <a:r>
              <a:rPr lang="en-US" sz="1200" dirty="0"/>
              <a:t>/gallery</a:t>
            </a:r>
          </a:p>
        </p:txBody>
      </p:sp>
      <p:sp>
        <p:nvSpPr>
          <p:cNvPr id="12" name="TextBox 11">
            <a:extLst>
              <a:ext uri="{FF2B5EF4-FFF2-40B4-BE49-F238E27FC236}">
                <a16:creationId xmlns:a16="http://schemas.microsoft.com/office/drawing/2014/main" id="{FA02DECF-4AE2-D34A-CAE0-C7E530A5EE07}"/>
              </a:ext>
            </a:extLst>
          </p:cNvPr>
          <p:cNvSpPr txBox="1"/>
          <p:nvPr/>
        </p:nvSpPr>
        <p:spPr>
          <a:xfrm>
            <a:off x="6990226" y="3156321"/>
            <a:ext cx="2048161" cy="276999"/>
          </a:xfrm>
          <a:prstGeom prst="rect">
            <a:avLst/>
          </a:prstGeom>
          <a:noFill/>
          <a:ln>
            <a:solidFill>
              <a:schemeClr val="bg1"/>
            </a:solidFill>
          </a:ln>
        </p:spPr>
        <p:txBody>
          <a:bodyPr wrap="square" rtlCol="0">
            <a:spAutoFit/>
          </a:bodyPr>
          <a:lstStyle/>
          <a:p>
            <a:r>
              <a:rPr lang="en-US" sz="1200" dirty="0"/>
              <a:t>/</a:t>
            </a:r>
          </a:p>
        </p:txBody>
      </p:sp>
      <p:sp>
        <p:nvSpPr>
          <p:cNvPr id="13" name="TextBox 12">
            <a:extLst>
              <a:ext uri="{FF2B5EF4-FFF2-40B4-BE49-F238E27FC236}">
                <a16:creationId xmlns:a16="http://schemas.microsoft.com/office/drawing/2014/main" id="{F526A238-2EB1-DCC9-81B7-B1E6CEE974FC}"/>
              </a:ext>
            </a:extLst>
          </p:cNvPr>
          <p:cNvSpPr txBox="1"/>
          <p:nvPr/>
        </p:nvSpPr>
        <p:spPr>
          <a:xfrm>
            <a:off x="6990912" y="4231213"/>
            <a:ext cx="2048161" cy="276999"/>
          </a:xfrm>
          <a:prstGeom prst="rect">
            <a:avLst/>
          </a:prstGeom>
          <a:noFill/>
          <a:ln>
            <a:solidFill>
              <a:schemeClr val="bg1"/>
            </a:solidFill>
          </a:ln>
        </p:spPr>
        <p:txBody>
          <a:bodyPr wrap="square" rtlCol="0">
            <a:spAutoFit/>
          </a:bodyPr>
          <a:lstStyle/>
          <a:p>
            <a:r>
              <a:rPr lang="en-US" sz="1200" dirty="0"/>
              <a:t>/</a:t>
            </a:r>
            <a:r>
              <a:rPr lang="en-US" sz="1200" dirty="0" err="1"/>
              <a:t>api</a:t>
            </a:r>
            <a:r>
              <a:rPr lang="en-US" sz="1200" dirty="0"/>
              <a:t>/hello</a:t>
            </a:r>
          </a:p>
        </p:txBody>
      </p:sp>
      <p:sp>
        <p:nvSpPr>
          <p:cNvPr id="14" name="TextBox 13">
            <a:extLst>
              <a:ext uri="{FF2B5EF4-FFF2-40B4-BE49-F238E27FC236}">
                <a16:creationId xmlns:a16="http://schemas.microsoft.com/office/drawing/2014/main" id="{B842D50A-37B6-3047-3156-A870AE318437}"/>
              </a:ext>
            </a:extLst>
          </p:cNvPr>
          <p:cNvSpPr txBox="1"/>
          <p:nvPr/>
        </p:nvSpPr>
        <p:spPr>
          <a:xfrm>
            <a:off x="6990911" y="4508212"/>
            <a:ext cx="2048161" cy="276999"/>
          </a:xfrm>
          <a:prstGeom prst="rect">
            <a:avLst/>
          </a:prstGeom>
          <a:noFill/>
          <a:ln>
            <a:solidFill>
              <a:schemeClr val="bg1"/>
            </a:solidFill>
          </a:ln>
        </p:spPr>
        <p:txBody>
          <a:bodyPr wrap="square" rtlCol="0">
            <a:spAutoFit/>
          </a:bodyPr>
          <a:lstStyle/>
          <a:p>
            <a:r>
              <a:rPr lang="en-US" sz="1200" dirty="0"/>
              <a:t>/</a:t>
            </a:r>
            <a:r>
              <a:rPr lang="en-US" sz="1200" dirty="0" err="1"/>
              <a:t>api</a:t>
            </a:r>
            <a:r>
              <a:rPr lang="en-US" sz="1200" dirty="0"/>
              <a:t>/user</a:t>
            </a:r>
          </a:p>
        </p:txBody>
      </p:sp>
      <p:sp>
        <p:nvSpPr>
          <p:cNvPr id="15" name="TextBox 14">
            <a:extLst>
              <a:ext uri="{FF2B5EF4-FFF2-40B4-BE49-F238E27FC236}">
                <a16:creationId xmlns:a16="http://schemas.microsoft.com/office/drawing/2014/main" id="{CDA4F784-3F6E-F961-3436-CA063B927117}"/>
              </a:ext>
            </a:extLst>
          </p:cNvPr>
          <p:cNvSpPr txBox="1"/>
          <p:nvPr/>
        </p:nvSpPr>
        <p:spPr>
          <a:xfrm>
            <a:off x="6984954" y="5154543"/>
            <a:ext cx="2048161" cy="276999"/>
          </a:xfrm>
          <a:prstGeom prst="rect">
            <a:avLst/>
          </a:prstGeom>
          <a:noFill/>
          <a:ln>
            <a:solidFill>
              <a:schemeClr val="bg1"/>
            </a:solidFill>
          </a:ln>
        </p:spPr>
        <p:txBody>
          <a:bodyPr wrap="square" rtlCol="0">
            <a:spAutoFit/>
          </a:bodyPr>
          <a:lstStyle/>
          <a:p>
            <a:r>
              <a:rPr lang="en-US" sz="1200" dirty="0"/>
              <a:t>/</a:t>
            </a:r>
            <a:r>
              <a:rPr lang="en-US" sz="1200" dirty="0" err="1"/>
              <a:t>api</a:t>
            </a:r>
            <a:r>
              <a:rPr lang="en-US" sz="1200" dirty="0"/>
              <a:t>/users/[any id here]</a:t>
            </a:r>
          </a:p>
        </p:txBody>
      </p:sp>
    </p:spTree>
    <p:extLst>
      <p:ext uri="{BB962C8B-B14F-4D97-AF65-F5344CB8AC3E}">
        <p14:creationId xmlns:p14="http://schemas.microsoft.com/office/powerpoint/2010/main" val="367855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58B5-ACEE-18EB-3ED6-1F178F4DC8CF}"/>
              </a:ext>
            </a:extLst>
          </p:cNvPr>
          <p:cNvSpPr>
            <a:spLocks noGrp="1"/>
          </p:cNvSpPr>
          <p:nvPr>
            <p:ph type="title"/>
          </p:nvPr>
        </p:nvSpPr>
        <p:spPr>
          <a:xfrm>
            <a:off x="261040" y="149938"/>
            <a:ext cx="3401064" cy="568859"/>
          </a:xfrm>
        </p:spPr>
        <p:txBody>
          <a:bodyPr/>
          <a:lstStyle/>
          <a:p>
            <a:r>
              <a:rPr lang="en-US" dirty="0"/>
              <a:t>Client-side fetching</a:t>
            </a:r>
          </a:p>
        </p:txBody>
      </p:sp>
      <p:pic>
        <p:nvPicPr>
          <p:cNvPr id="8" name="Content Placeholder 7">
            <a:extLst>
              <a:ext uri="{FF2B5EF4-FFF2-40B4-BE49-F238E27FC236}">
                <a16:creationId xmlns:a16="http://schemas.microsoft.com/office/drawing/2014/main" id="{D7C92892-A049-98DB-D378-02A17C138F43}"/>
              </a:ext>
            </a:extLst>
          </p:cNvPr>
          <p:cNvPicPr>
            <a:picLocks noGrp="1" noChangeAspect="1"/>
          </p:cNvPicPr>
          <p:nvPr>
            <p:ph idx="1"/>
          </p:nvPr>
        </p:nvPicPr>
        <p:blipFill>
          <a:blip r:embed="rId2"/>
          <a:stretch>
            <a:fillRect/>
          </a:stretch>
        </p:blipFill>
        <p:spPr>
          <a:xfrm>
            <a:off x="4958139" y="434368"/>
            <a:ext cx="6232600" cy="4873227"/>
          </a:xfrm>
        </p:spPr>
      </p:pic>
      <p:sp>
        <p:nvSpPr>
          <p:cNvPr id="4" name="Text Placeholder 3">
            <a:extLst>
              <a:ext uri="{FF2B5EF4-FFF2-40B4-BE49-F238E27FC236}">
                <a16:creationId xmlns:a16="http://schemas.microsoft.com/office/drawing/2014/main" id="{3FFA57FA-2C5F-4B99-F8AE-5C5EDACD44DC}"/>
              </a:ext>
            </a:extLst>
          </p:cNvPr>
          <p:cNvSpPr>
            <a:spLocks noGrp="1"/>
          </p:cNvSpPr>
          <p:nvPr>
            <p:ph type="body" sz="half" idx="2"/>
          </p:nvPr>
        </p:nvSpPr>
        <p:spPr>
          <a:xfrm>
            <a:off x="5495453" y="4908850"/>
            <a:ext cx="1201093" cy="264089"/>
          </a:xfrm>
        </p:spPr>
        <p:txBody>
          <a:bodyPr>
            <a:normAutofit fontScale="92500" lnSpcReduction="20000"/>
          </a:bodyPr>
          <a:lstStyle/>
          <a:p>
            <a:r>
              <a:rPr lang="en-US" dirty="0"/>
              <a:t>Using SWR</a:t>
            </a:r>
          </a:p>
        </p:txBody>
      </p:sp>
      <p:sp>
        <p:nvSpPr>
          <p:cNvPr id="5" name="Footer Placeholder 4">
            <a:extLst>
              <a:ext uri="{FF2B5EF4-FFF2-40B4-BE49-F238E27FC236}">
                <a16:creationId xmlns:a16="http://schemas.microsoft.com/office/drawing/2014/main" id="{4AD1D68A-AF94-4D1C-5340-9F55520BD75C}"/>
              </a:ext>
            </a:extLst>
          </p:cNvPr>
          <p:cNvSpPr>
            <a:spLocks noGrp="1"/>
          </p:cNvSpPr>
          <p:nvPr>
            <p:ph type="ftr" sz="quarter" idx="11"/>
          </p:nvPr>
        </p:nvSpPr>
        <p:spPr/>
        <p:txBody>
          <a:bodyPr/>
          <a:lstStyle/>
          <a:p>
            <a:r>
              <a:rPr lang="en-US"/>
              <a:t>Compiled by Zavaar Shah https://github.com/thatziv</a:t>
            </a:r>
          </a:p>
        </p:txBody>
      </p:sp>
      <p:sp>
        <p:nvSpPr>
          <p:cNvPr id="6" name="Slide Number Placeholder 5">
            <a:extLst>
              <a:ext uri="{FF2B5EF4-FFF2-40B4-BE49-F238E27FC236}">
                <a16:creationId xmlns:a16="http://schemas.microsoft.com/office/drawing/2014/main" id="{23468833-A01B-49DF-D930-C8EB1E0BB7CE}"/>
              </a:ext>
            </a:extLst>
          </p:cNvPr>
          <p:cNvSpPr>
            <a:spLocks noGrp="1"/>
          </p:cNvSpPr>
          <p:nvPr>
            <p:ph type="sldNum" sz="quarter" idx="12"/>
          </p:nvPr>
        </p:nvSpPr>
        <p:spPr/>
        <p:txBody>
          <a:bodyPr/>
          <a:lstStyle/>
          <a:p>
            <a:fld id="{31CFCE83-1255-42EB-A080-79D6697815F0}" type="slidenum">
              <a:rPr lang="en-US" smtClean="0"/>
              <a:t>8</a:t>
            </a:fld>
            <a:endParaRPr lang="en-US"/>
          </a:p>
        </p:txBody>
      </p:sp>
      <p:pic>
        <p:nvPicPr>
          <p:cNvPr id="10" name="Picture 9">
            <a:extLst>
              <a:ext uri="{FF2B5EF4-FFF2-40B4-BE49-F238E27FC236}">
                <a16:creationId xmlns:a16="http://schemas.microsoft.com/office/drawing/2014/main" id="{17858311-3E07-870B-60C0-0F9E77193648}"/>
              </a:ext>
            </a:extLst>
          </p:cNvPr>
          <p:cNvPicPr>
            <a:picLocks noChangeAspect="1"/>
          </p:cNvPicPr>
          <p:nvPr/>
        </p:nvPicPr>
        <p:blipFill>
          <a:blip r:embed="rId3"/>
          <a:stretch>
            <a:fillRect/>
          </a:stretch>
        </p:blipFill>
        <p:spPr>
          <a:xfrm>
            <a:off x="-152521" y="418526"/>
            <a:ext cx="5969121" cy="6289536"/>
          </a:xfrm>
          <a:prstGeom prst="rect">
            <a:avLst/>
          </a:prstGeom>
        </p:spPr>
      </p:pic>
      <p:sp>
        <p:nvSpPr>
          <p:cNvPr id="11" name="Text Placeholder 3">
            <a:extLst>
              <a:ext uri="{FF2B5EF4-FFF2-40B4-BE49-F238E27FC236}">
                <a16:creationId xmlns:a16="http://schemas.microsoft.com/office/drawing/2014/main" id="{007CF1A6-4625-147E-F6F5-EB7DA5FC5CE7}"/>
              </a:ext>
            </a:extLst>
          </p:cNvPr>
          <p:cNvSpPr txBox="1">
            <a:spLocks/>
          </p:cNvSpPr>
          <p:nvPr/>
        </p:nvSpPr>
        <p:spPr>
          <a:xfrm>
            <a:off x="261040" y="6423632"/>
            <a:ext cx="5026183" cy="264089"/>
          </a:xfrm>
          <a:prstGeom prst="rect">
            <a:avLst/>
          </a:prstGeom>
        </p:spPr>
        <p:txBody>
          <a:bodyPr vert="horz" lIns="91440" tIns="45720" rIns="91440" bIns="45720" rtlCol="0">
            <a:normAutofit fontScale="92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Traditional React implementation (works in Next as well)</a:t>
            </a:r>
          </a:p>
        </p:txBody>
      </p:sp>
    </p:spTree>
    <p:extLst>
      <p:ext uri="{BB962C8B-B14F-4D97-AF65-F5344CB8AC3E}">
        <p14:creationId xmlns:p14="http://schemas.microsoft.com/office/powerpoint/2010/main" val="351410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CA69-97C5-FBA9-8AC7-079F35004389}"/>
              </a:ext>
            </a:extLst>
          </p:cNvPr>
          <p:cNvSpPr>
            <a:spLocks noGrp="1"/>
          </p:cNvSpPr>
          <p:nvPr>
            <p:ph type="title"/>
          </p:nvPr>
        </p:nvSpPr>
        <p:spPr>
          <a:xfrm>
            <a:off x="455979" y="90585"/>
            <a:ext cx="6433708" cy="1447800"/>
          </a:xfrm>
        </p:spPr>
        <p:txBody>
          <a:bodyPr/>
          <a:lstStyle/>
          <a:p>
            <a:r>
              <a:rPr lang="en-US" sz="3600" dirty="0"/>
              <a:t>SSR - </a:t>
            </a:r>
            <a:r>
              <a:rPr lang="en-US" sz="3600" dirty="0" err="1">
                <a:latin typeface="Consolas" panose="020B0609020204030204" pitchFamily="49" charset="0"/>
                <a:hlinkClick r:id="rId2"/>
              </a:rPr>
              <a:t>getServerSideProps</a:t>
            </a:r>
            <a:endParaRPr lang="en-US" sz="3600" dirty="0">
              <a:latin typeface="Consolas" panose="020B0609020204030204" pitchFamily="49" charset="0"/>
            </a:endParaRPr>
          </a:p>
        </p:txBody>
      </p:sp>
      <p:sp>
        <p:nvSpPr>
          <p:cNvPr id="4" name="Text Placeholder 3">
            <a:extLst>
              <a:ext uri="{FF2B5EF4-FFF2-40B4-BE49-F238E27FC236}">
                <a16:creationId xmlns:a16="http://schemas.microsoft.com/office/drawing/2014/main" id="{068A9D74-B53E-DF90-4A53-F4D8CDAA2E25}"/>
              </a:ext>
            </a:extLst>
          </p:cNvPr>
          <p:cNvSpPr>
            <a:spLocks noGrp="1"/>
          </p:cNvSpPr>
          <p:nvPr>
            <p:ph type="body" sz="half" idx="2"/>
          </p:nvPr>
        </p:nvSpPr>
        <p:spPr>
          <a:xfrm>
            <a:off x="455979" y="1689779"/>
            <a:ext cx="3871577" cy="3742300"/>
          </a:xfrm>
        </p:spPr>
        <p:txBody>
          <a:bodyPr>
            <a:normAutofit/>
          </a:bodyPr>
          <a:lstStyle/>
          <a:p>
            <a:r>
              <a:rPr lang="en-US" sz="2400" dirty="0"/>
              <a:t>Next.js will pre-render this page on </a:t>
            </a:r>
            <a:r>
              <a:rPr lang="en-US" sz="2400" b="1" i="1" u="sng" dirty="0"/>
              <a:t>each request</a:t>
            </a:r>
            <a:r>
              <a:rPr lang="en-US" sz="2400" i="1" u="sng" dirty="0"/>
              <a:t> </a:t>
            </a:r>
            <a:r>
              <a:rPr lang="en-US" sz="2400" dirty="0"/>
              <a:t>using the data returned by </a:t>
            </a:r>
            <a:r>
              <a:rPr lang="en-US" sz="2400" dirty="0" err="1">
                <a:latin typeface="Consolas" panose="020B0609020204030204" pitchFamily="49" charset="0"/>
              </a:rPr>
              <a:t>getServerSideProps</a:t>
            </a:r>
            <a:r>
              <a:rPr lang="en-US" sz="2400" dirty="0"/>
              <a:t>.</a:t>
            </a:r>
          </a:p>
        </p:txBody>
      </p:sp>
      <p:sp>
        <p:nvSpPr>
          <p:cNvPr id="5" name="Footer Placeholder 4">
            <a:extLst>
              <a:ext uri="{FF2B5EF4-FFF2-40B4-BE49-F238E27FC236}">
                <a16:creationId xmlns:a16="http://schemas.microsoft.com/office/drawing/2014/main" id="{9ABAE4D8-5EAC-6BB9-C8BF-603B25A3F3D4}"/>
              </a:ext>
            </a:extLst>
          </p:cNvPr>
          <p:cNvSpPr>
            <a:spLocks noGrp="1"/>
          </p:cNvSpPr>
          <p:nvPr>
            <p:ph type="ftr" sz="quarter" idx="11"/>
          </p:nvPr>
        </p:nvSpPr>
        <p:spPr>
          <a:xfrm rot="5400000">
            <a:off x="9944595" y="3205681"/>
            <a:ext cx="3859795" cy="304801"/>
          </a:xfrm>
        </p:spPr>
        <p:txBody>
          <a:bodyPr/>
          <a:lstStyle/>
          <a:p>
            <a:r>
              <a:rPr lang="en-US" dirty="0"/>
              <a:t>Compiled by Zavaar Shah https://github.com/thatziv</a:t>
            </a:r>
          </a:p>
        </p:txBody>
      </p:sp>
      <p:sp>
        <p:nvSpPr>
          <p:cNvPr id="6" name="Slide Number Placeholder 5">
            <a:extLst>
              <a:ext uri="{FF2B5EF4-FFF2-40B4-BE49-F238E27FC236}">
                <a16:creationId xmlns:a16="http://schemas.microsoft.com/office/drawing/2014/main" id="{5CF6CBEA-EFB2-62A9-93B6-CE6A5F10DE13}"/>
              </a:ext>
            </a:extLst>
          </p:cNvPr>
          <p:cNvSpPr>
            <a:spLocks noGrp="1"/>
          </p:cNvSpPr>
          <p:nvPr>
            <p:ph type="sldNum" sz="quarter" idx="12"/>
          </p:nvPr>
        </p:nvSpPr>
        <p:spPr/>
        <p:txBody>
          <a:bodyPr/>
          <a:lstStyle/>
          <a:p>
            <a:fld id="{31CFCE83-1255-42EB-A080-79D6697815F0}" type="slidenum">
              <a:rPr lang="en-US" smtClean="0"/>
              <a:t>9</a:t>
            </a:fld>
            <a:endParaRPr lang="en-US"/>
          </a:p>
        </p:txBody>
      </p:sp>
      <p:pic>
        <p:nvPicPr>
          <p:cNvPr id="15" name="Content Placeholder 14">
            <a:extLst>
              <a:ext uri="{FF2B5EF4-FFF2-40B4-BE49-F238E27FC236}">
                <a16:creationId xmlns:a16="http://schemas.microsoft.com/office/drawing/2014/main" id="{65F088F5-2C2B-4B4F-BCCC-91F1E6AE553A}"/>
              </a:ext>
            </a:extLst>
          </p:cNvPr>
          <p:cNvPicPr>
            <a:picLocks noGrp="1" noChangeAspect="1"/>
          </p:cNvPicPr>
          <p:nvPr>
            <p:ph idx="1"/>
          </p:nvPr>
        </p:nvPicPr>
        <p:blipFill>
          <a:blip r:embed="rId3"/>
          <a:stretch>
            <a:fillRect/>
          </a:stretch>
        </p:blipFill>
        <p:spPr>
          <a:xfrm>
            <a:off x="3654727" y="948831"/>
            <a:ext cx="8456970" cy="4960338"/>
          </a:xfrm>
        </p:spPr>
      </p:pic>
    </p:spTree>
    <p:extLst>
      <p:ext uri="{BB962C8B-B14F-4D97-AF65-F5344CB8AC3E}">
        <p14:creationId xmlns:p14="http://schemas.microsoft.com/office/powerpoint/2010/main" val="2319778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434</TotalTime>
  <Words>1110</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__Inter_4b5723</vt:lpstr>
      <vt:lpstr>Arial</vt:lpstr>
      <vt:lpstr>Calibri</vt:lpstr>
      <vt:lpstr>Century Gothic</vt:lpstr>
      <vt:lpstr>Consolas</vt:lpstr>
      <vt:lpstr>Söhne</vt:lpstr>
      <vt:lpstr>Wingdings 3</vt:lpstr>
      <vt:lpstr>Ion</vt:lpstr>
      <vt:lpstr>Building scalable server-sided React apps.</vt:lpstr>
      <vt:lpstr>What is Next.js?</vt:lpstr>
      <vt:lpstr>Why Next.js?</vt:lpstr>
      <vt:lpstr>SSR vs. CSR</vt:lpstr>
      <vt:lpstr>Next.js (SSR) vs. React.js (CSR)</vt:lpstr>
      <vt:lpstr>Create Next App</vt:lpstr>
      <vt:lpstr>Routing - How is Next organized?</vt:lpstr>
      <vt:lpstr>Client-side fetching</vt:lpstr>
      <vt:lpstr>SSR - getServerSideProps</vt:lpstr>
      <vt:lpstr>SSG - getStaticProps</vt:lpstr>
      <vt:lpstr>SSG - getStaticPaths</vt:lpstr>
      <vt:lpstr>Incremental Static Regeneration (ISR) through revalidation</vt:lpstr>
      <vt:lpstr>Quick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scalable React apps.</dc:title>
  <dc:creator>Zavaar Shah</dc:creator>
  <cp:lastModifiedBy>Zavaar Shah</cp:lastModifiedBy>
  <cp:revision>72</cp:revision>
  <dcterms:created xsi:type="dcterms:W3CDTF">2023-03-30T23:44:15Z</dcterms:created>
  <dcterms:modified xsi:type="dcterms:W3CDTF">2023-04-04T01:09:34Z</dcterms:modified>
</cp:coreProperties>
</file>