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6.png" ContentType="image/png"/>
  <Override PartName="/ppt/media/image2.png" ContentType="image/png"/>
  <Override PartName="/ppt/media/image3.png" ContentType="image/png"/>
  <Override PartName="/ppt/media/image4.png" ContentType="image/png"/>
  <Override PartName="/ppt/media/image5.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5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EAF3072E-B119-438F-A73C-1367F049F47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685800" y="1143000"/>
            <a:ext cx="5485680" cy="3085560"/>
          </a:xfrm>
          <a:prstGeom prst="rect">
            <a:avLst/>
          </a:prstGeom>
          <a:ln w="0">
            <a:noFill/>
          </a:ln>
        </p:spPr>
      </p:sp>
      <p:sp>
        <p:nvSpPr>
          <p:cNvPr id="13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After 11 minutes</a:t>
            </a:r>
            <a:endParaRPr b="0" lang="en-US" sz="2000" spc="-1" strike="noStrike">
              <a:solidFill>
                <a:srgbClr val="000000"/>
              </a:solidFill>
              <a:latin typeface="Arial"/>
            </a:endParaRPr>
          </a:p>
        </p:txBody>
      </p:sp>
      <p:sp>
        <p:nvSpPr>
          <p:cNvPr id="137" name="PlaceHolder 3"/>
          <p:cNvSpPr>
            <a:spLocks noGrp="1"/>
          </p:cNvSpPr>
          <p:nvPr>
            <p:ph type="sldNum" idx="45"/>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8A6BC161-565D-4464-82E9-31BEA0A3465E}"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685800" y="1143000"/>
            <a:ext cx="5485680" cy="3085560"/>
          </a:xfrm>
          <a:prstGeom prst="rect">
            <a:avLst/>
          </a:prstGeom>
          <a:ln w="0">
            <a:noFill/>
          </a:ln>
        </p:spPr>
      </p:sp>
      <p:sp>
        <p:nvSpPr>
          <p:cNvPr id="11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13" name="PlaceHolder 3"/>
          <p:cNvSpPr>
            <a:spLocks noGrp="1"/>
          </p:cNvSpPr>
          <p:nvPr>
            <p:ph type="sldNum" idx="37"/>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3BC0660B-E385-413D-AFDD-D9691323E19A}"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685800" y="1143000"/>
            <a:ext cx="5485680" cy="3085560"/>
          </a:xfrm>
          <a:prstGeom prst="rect">
            <a:avLst/>
          </a:prstGeom>
          <a:ln w="0">
            <a:noFill/>
          </a:ln>
        </p:spPr>
      </p:sp>
      <p:sp>
        <p:nvSpPr>
          <p:cNvPr id="11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16" name="PlaceHolder 3"/>
          <p:cNvSpPr>
            <a:spLocks noGrp="1"/>
          </p:cNvSpPr>
          <p:nvPr>
            <p:ph type="sldNum" idx="38"/>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5AD2A47F-D947-4D39-B5E6-CD4744C7C905}"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685800" y="1143000"/>
            <a:ext cx="5485680" cy="3085560"/>
          </a:xfrm>
          <a:prstGeom prst="rect">
            <a:avLst/>
          </a:prstGeom>
          <a:ln w="0">
            <a:noFill/>
          </a:ln>
        </p:spPr>
      </p:sp>
      <p:sp>
        <p:nvSpPr>
          <p:cNvPr id="11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19" name="PlaceHolder 3"/>
          <p:cNvSpPr>
            <a:spLocks noGrp="1"/>
          </p:cNvSpPr>
          <p:nvPr>
            <p:ph type="sldNum" idx="39"/>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8A1B33B1-916C-431A-99C5-CEBC2030ECD8}"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685800" y="1143000"/>
            <a:ext cx="5485680" cy="3085560"/>
          </a:xfrm>
          <a:prstGeom prst="rect">
            <a:avLst/>
          </a:prstGeom>
          <a:ln w="0">
            <a:noFill/>
          </a:ln>
        </p:spPr>
      </p:sp>
      <p:sp>
        <p:nvSpPr>
          <p:cNvPr id="12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2" name="PlaceHolder 3"/>
          <p:cNvSpPr>
            <a:spLocks noGrp="1"/>
          </p:cNvSpPr>
          <p:nvPr>
            <p:ph type="sldNum" idx="40"/>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AFC1CB0F-E697-4F3A-AFE3-21648E5C7F87}" type="slidenum">
              <a:rPr b="0" lang="en-US" sz="1200" spc="-1" strike="noStrike">
                <a:solidFill>
                  <a:srgbClr val="000000"/>
                </a:solidFill>
                <a:latin typeface="Times New Roman"/>
              </a:rPr>
              <a:t>10</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685800" y="1143000"/>
            <a:ext cx="5485680" cy="3085560"/>
          </a:xfrm>
          <a:prstGeom prst="rect">
            <a:avLst/>
          </a:prstGeom>
          <a:ln w="0">
            <a:noFill/>
          </a:ln>
        </p:spPr>
      </p:sp>
      <p:sp>
        <p:nvSpPr>
          <p:cNvPr id="12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5" name="PlaceHolder 3"/>
          <p:cNvSpPr>
            <a:spLocks noGrp="1"/>
          </p:cNvSpPr>
          <p:nvPr>
            <p:ph type="sldNum" idx="41"/>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7CF42D5E-C373-440C-A4D1-8B3B7B447622}"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685800" y="1143000"/>
            <a:ext cx="5485680" cy="3085560"/>
          </a:xfrm>
          <a:prstGeom prst="rect">
            <a:avLst/>
          </a:prstGeom>
          <a:ln w="0">
            <a:noFill/>
          </a:ln>
        </p:spPr>
      </p:sp>
      <p:sp>
        <p:nvSpPr>
          <p:cNvPr id="12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28" name="PlaceHolder 3"/>
          <p:cNvSpPr>
            <a:spLocks noGrp="1"/>
          </p:cNvSpPr>
          <p:nvPr>
            <p:ph type="sldNum" idx="42"/>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0ADF2B49-2CA1-4A02-8CCF-DFB868F1AF8E}"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685800" y="1143000"/>
            <a:ext cx="5485680" cy="3085560"/>
          </a:xfrm>
          <a:prstGeom prst="rect">
            <a:avLst/>
          </a:prstGeom>
          <a:ln w="0">
            <a:noFill/>
          </a:ln>
        </p:spPr>
      </p:sp>
      <p:sp>
        <p:nvSpPr>
          <p:cNvPr id="13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31" name="PlaceHolder 3"/>
          <p:cNvSpPr>
            <a:spLocks noGrp="1"/>
          </p:cNvSpPr>
          <p:nvPr>
            <p:ph type="sldNum" idx="43"/>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BCA86F56-1E15-4012-8063-FA588C5B5F24}"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685800" y="1143000"/>
            <a:ext cx="5485680" cy="3085560"/>
          </a:xfrm>
          <a:prstGeom prst="rect">
            <a:avLst/>
          </a:prstGeom>
          <a:ln w="0">
            <a:noFill/>
          </a:ln>
        </p:spPr>
      </p:sp>
      <p:sp>
        <p:nvSpPr>
          <p:cNvPr id="13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Revise!!!!</a:t>
            </a:r>
            <a:endParaRPr b="0" lang="en-US" sz="2000" spc="-1" strike="noStrike">
              <a:solidFill>
                <a:srgbClr val="000000"/>
              </a:solidFill>
              <a:latin typeface="Arial"/>
            </a:endParaRPr>
          </a:p>
        </p:txBody>
      </p:sp>
      <p:sp>
        <p:nvSpPr>
          <p:cNvPr id="134" name="PlaceHolder 3"/>
          <p:cNvSpPr>
            <a:spLocks noGrp="1"/>
          </p:cNvSpPr>
          <p:nvPr>
            <p:ph type="sldNum" idx="44"/>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AA8E2E55-582C-4A9B-9E35-DAF05C59B84B}"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0049664-7324-4D05-B4DD-A09E3CFE99D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30AED402-E7B2-47B4-B491-135BF9A52187}"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A7E54C11-493B-4BE5-9BE8-7681C4439D1E}"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774915A-E406-41C0-B544-E7F4BF68B96C}"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873C6283-3BEA-4F1A-868E-0C8C43072946}"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5E930410-567B-4511-92C5-383029EAEF46}"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D6FD7235-544F-4360-904E-0A45FF0BBED0}"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377FFDD5-68A1-4728-9EA9-D32D521B3C8C}"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ABBAB018-EC1D-445F-8D57-604AA5CF7032}"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173ECEA2-74CB-4B3C-B57B-6E2771509632}"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A40D0E68-7488-4A60-B6DE-08814602A1D0}"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7DF7C1C5-A062-4775-948F-4DF97A38293C}" type="slidenum">
              <a:rPr b="0" lang="en-US" sz="1200" spc="-1" strike="noStrike">
                <a:solidFill>
                  <a:schemeClr val="dk1">
                    <a:tint val="82000"/>
                  </a:schemeClr>
                </a:solidFill>
                <a:latin typeface="Aptos"/>
              </a:rPr>
              <a:t>7</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4BE19A04-F53C-4BE3-A720-2074A3E8D53B}"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AFD0DBBB-778A-4ED0-9EE3-8AC158C231A8}"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3162C502-755C-4A33-A075-4AFA72039BEF}"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05DF509A-5BC7-487E-A0EB-34A37A3F526F}"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ftr" idx="1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A1B6697C-0BEC-4F00-AFBA-932CB171D6A5}"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8F4A93A1-E25A-48F1-A691-7DF5D624A2F2}"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 name="PlaceHolder 2"/>
          <p:cNvSpPr>
            <a:spLocks noGrp="1"/>
          </p:cNvSpPr>
          <p:nvPr>
            <p:ph type="body"/>
          </p:nvPr>
        </p:nvSpPr>
        <p:spPr>
          <a:xfrm>
            <a:off x="83808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 name="PlaceHolder 4"/>
          <p:cNvSpPr>
            <a:spLocks noGrp="1"/>
          </p:cNvSpPr>
          <p:nvPr>
            <p:ph type="ftr" idx="1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7ED1BCF5-591C-4DAD-BAA6-9E8BDAA80D0F}"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82659FB9-DB7E-4F36-AB9F-04DCB8868878}"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6" name="PlaceHolder 2"/>
          <p:cNvSpPr>
            <a:spLocks noGrp="1"/>
          </p:cNvSpPr>
          <p:nvPr>
            <p:ph type="ftr" idx="2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9D95A6DF-4CDF-4922-81BC-402583E9CA92}"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82000"/>
                  </a:schemeClr>
                </a:solidFill>
                <a:latin typeface="Aptos"/>
              </a:defRPr>
            </a:lvl1pPr>
          </a:lstStyle>
          <a:p>
            <a:pPr indent="0" algn="r" defTabSz="914400">
              <a:lnSpc>
                <a:spcPct val="100000"/>
              </a:lnSpc>
              <a:buNone/>
              <a:tabLst>
                <a:tab algn="l" pos="0"/>
              </a:tabLst>
            </a:pPr>
            <a:fld id="{20935230-3E8D-40C8-B931-C22BB5EAF6D7}" type="slidenum">
              <a:rPr b="0" lang="en-US" sz="1200" spc="-1" strike="noStrike">
                <a:solidFill>
                  <a:schemeClr val="dk1">
                    <a:tint val="82000"/>
                  </a:schemeClr>
                </a:solidFill>
                <a:latin typeface="Aptos"/>
              </a:rPr>
              <a:t>&lt;number&gt;</a:t>
            </a:fld>
            <a:endParaRPr b="0" lang="en-U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video" Target="file:///home/robert/repos/ceg4110-group-project-no-grads/matthews-journey/movies/combat.avi" TargetMode="External"/><Relationship Id="rId3" Type="http://schemas.microsoft.com/office/2007/relationships/media" Target="file:///home/robert/repos/ceg4110-group-project-no-grads/matthews-journey/movies/combat.avi" TargetMode="External"/><Relationship Id="rId4" Type="http://schemas.openxmlformats.org/officeDocument/2006/relationships/image" Target="../media/image3.png"/><Relationship Id="rId5" Type="http://schemas.openxmlformats.org/officeDocument/2006/relationships/slideLayout" Target="../slideLayouts/slideLayout4.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video" Target="file:///home/robert/repos/ceg4110-group-project-no-grads/presentation materials/assets/items.avi" TargetMode="External"/><Relationship Id="rId2" Type="http://schemas.microsoft.com/office/2007/relationships/media" Target="file:///home/robert/repos/ceg4110-group-project-no-grads/presentation materials/assets/items.avi" TargetMode="External"/><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video" Target="file:///home/robert/repos/ceg4110-group-project-no-grads/presentation materials/assets/dialog.avi" TargetMode="External"/><Relationship Id="rId2" Type="http://schemas.microsoft.com/office/2007/relationships/media" Target="file:///home/robert/repos/ceg4110-group-project-no-grads/presentation materials/assets/dialog.avi" TargetMode="Externa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4.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55" name="Rectangle 23">
            <a:extLst>
              <a:ext uri="{C183D7F6-B498-43B3-948B-1728B52AA6E4}">
                <adec:decorative xmlns:adec="http://schemas.microsoft.com/office/drawing/2017/decorative" val="1"/>
              </a:ext>
            </a:extLst>
          </p:cNvPr>
          <p:cNvSpPr/>
          <p:nvPr/>
        </p:nvSpPr>
        <p:spPr>
          <a:xfrm>
            <a:off x="0" y="0"/>
            <a:ext cx="12191400" cy="6857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pic>
        <p:nvPicPr>
          <p:cNvPr id="56" name="Picture 16" descr="Dice and pins on a board game"/>
          <p:cNvPicPr/>
          <p:nvPr/>
        </p:nvPicPr>
        <p:blipFill>
          <a:blip r:embed="rId1"/>
          <a:srcRect l="0" t="23102" r="9091" b="0"/>
          <a:stretch/>
        </p:blipFill>
        <p:spPr>
          <a:xfrm>
            <a:off x="0" y="0"/>
            <a:ext cx="12191400" cy="6857280"/>
          </a:xfrm>
          <a:prstGeom prst="rect">
            <a:avLst/>
          </a:prstGeom>
          <a:ln w="0">
            <a:noFill/>
          </a:ln>
        </p:spPr>
      </p:pic>
      <p:sp>
        <p:nvSpPr>
          <p:cNvPr id="57" name="Rectangle 25">
            <a:extLst>
              <a:ext uri="{C183D7F6-B498-43B3-948B-1728B52AA6E4}">
                <adec:decorative xmlns:adec="http://schemas.microsoft.com/office/drawing/2017/decorative" val="1"/>
              </a:ext>
            </a:extLst>
          </p:cNvPr>
          <p:cNvSpPr/>
          <p:nvPr/>
        </p:nvSpPr>
        <p:spPr>
          <a:xfrm rot="16200000">
            <a:off x="3799440" y="-1523160"/>
            <a:ext cx="4591440" cy="12191400"/>
          </a:xfrm>
          <a:prstGeom prst="rect">
            <a:avLst/>
          </a:prstGeom>
          <a:gradFill rotWithShape="0">
            <a:gsLst>
              <a:gs pos="0">
                <a:srgbClr val="000000">
                  <a:alpha val="0"/>
                </a:srgbClr>
              </a:gs>
              <a:gs pos="21000">
                <a:srgbClr val="000000">
                  <a:alpha val="30000"/>
                </a:srgbClr>
              </a:gs>
              <a:gs pos="35000">
                <a:srgbClr val="000000">
                  <a:alpha val="46000"/>
                </a:srgbClr>
              </a:gs>
              <a:gs pos="100000">
                <a:srgbClr val="000000">
                  <a:alpha val="90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58" name="PlaceHolder 1"/>
          <p:cNvSpPr>
            <a:spLocks noGrp="1"/>
          </p:cNvSpPr>
          <p:nvPr>
            <p:ph type="title"/>
          </p:nvPr>
        </p:nvSpPr>
        <p:spPr>
          <a:xfrm>
            <a:off x="404640" y="3092040"/>
            <a:ext cx="9077760" cy="2386800"/>
          </a:xfrm>
          <a:prstGeom prst="rect">
            <a:avLst/>
          </a:prstGeom>
          <a:noFill/>
          <a:ln w="0">
            <a:noFill/>
          </a:ln>
        </p:spPr>
        <p:txBody>
          <a:bodyPr lIns="91440" rIns="91440" tIns="45720" bIns="45720" anchor="b">
            <a:normAutofit fontScale="91111"/>
          </a:bodyPr>
          <a:p>
            <a:pPr indent="0" defTabSz="914400">
              <a:lnSpc>
                <a:spcPct val="90000"/>
              </a:lnSpc>
              <a:buNone/>
              <a:tabLst>
                <a:tab algn="l" pos="0"/>
              </a:tabLst>
            </a:pPr>
            <a:r>
              <a:rPr b="0" lang="en-US" sz="6100" spc="-1" strike="noStrike">
                <a:solidFill>
                  <a:schemeClr val="lt1"/>
                </a:solidFill>
                <a:latin typeface="Aptos Display"/>
              </a:rPr>
              <a:t>Matthew’s Journey: </a:t>
            </a:r>
            <a:br>
              <a:rPr sz="6100"/>
            </a:br>
            <a:r>
              <a:rPr b="0" lang="en-US" sz="6100" spc="-1" strike="noStrike">
                <a:solidFill>
                  <a:schemeClr val="lt1"/>
                </a:solidFill>
                <a:latin typeface="Aptos Display"/>
              </a:rPr>
              <a:t>Godot Game Development</a:t>
            </a:r>
            <a:endParaRPr b="0" lang="en-US" sz="6100" spc="-1" strike="noStrike">
              <a:solidFill>
                <a:srgbClr val="000000"/>
              </a:solidFill>
              <a:latin typeface="Arial"/>
            </a:endParaRPr>
          </a:p>
        </p:txBody>
      </p:sp>
      <p:sp>
        <p:nvSpPr>
          <p:cNvPr id="59" name="Rectangle: Rounded Corners 27">
            <a:extLst>
              <a:ext uri="{C183D7F6-B498-43B3-948B-1728B52AA6E4}">
                <adec:decorative xmlns:adec="http://schemas.microsoft.com/office/drawing/2017/decorative" val="1"/>
              </a:ext>
            </a:extLst>
          </p:cNvPr>
          <p:cNvSpPr/>
          <p:nvPr/>
        </p:nvSpPr>
        <p:spPr>
          <a:xfrm>
            <a:off x="0" y="5574960"/>
            <a:ext cx="9785160" cy="68508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0" name="PlaceHolder 2"/>
          <p:cNvSpPr>
            <a:spLocks noGrp="1"/>
          </p:cNvSpPr>
          <p:nvPr>
            <p:ph type="subTitle"/>
          </p:nvPr>
        </p:nvSpPr>
        <p:spPr>
          <a:xfrm>
            <a:off x="404640" y="5625000"/>
            <a:ext cx="9077760" cy="592200"/>
          </a:xfrm>
          <a:prstGeom prst="rect">
            <a:avLst/>
          </a:prstGeom>
          <a:noFill/>
          <a:ln w="0">
            <a:noFill/>
          </a:ln>
        </p:spPr>
        <p:txBody>
          <a:bodyPr lIns="91440" rIns="91440" tIns="45720" bIns="45720" anchor="ctr">
            <a:normAutofit/>
          </a:bodyPr>
          <a:p>
            <a:pPr defTabSz="914400">
              <a:lnSpc>
                <a:spcPct val="90000"/>
              </a:lnSpc>
              <a:spcBef>
                <a:spcPts val="1001"/>
              </a:spcBef>
              <a:tabLst>
                <a:tab algn="l" pos="0"/>
              </a:tabLst>
            </a:pPr>
            <a:r>
              <a:rPr b="0" lang="en-US" sz="2400" spc="-1" strike="noStrike">
                <a:solidFill>
                  <a:schemeClr val="lt1"/>
                </a:solidFill>
                <a:latin typeface="Aptos"/>
              </a:rPr>
              <a:t>From Team NoGrads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lt">
                                    <p:tmAbs val="100"/>
                                  </p:iterate>
                                  <p:childTnLst>
                                    <p:set>
                                      <p:cBhvr>
                                        <p:cTn id="6" dur="1" fill="hold">
                                          <p:stCondLst>
                                            <p:cond delay="0"/>
                                          </p:stCondLst>
                                        </p:cTn>
                                        <p:tgtEl>
                                          <p:spTgt spid="58"/>
                                        </p:tgtEl>
                                        <p:attrNameLst>
                                          <p:attrName>style.visibility</p:attrName>
                                        </p:attrNameLst>
                                      </p:cBhvr>
                                      <p:to>
                                        <p:strVal val="visible"/>
                                      </p:to>
                                    </p:set>
                                    <p:animEffect filter="fade" transition="in">
                                      <p:cBhvr additive="repl">
                                        <p:cTn id="7" dur="400"/>
                                        <p:tgtEl>
                                          <p:spTgt spid="58"/>
                                        </p:tgtEl>
                                      </p:cBhvr>
                                    </p:animEffect>
                                  </p:childTnLst>
                                </p:cTn>
                              </p:par>
                              <p:par>
                                <p:cTn id="8" nodeType="withEffect" fill="hold" presetClass="entr" presetID="10">
                                  <p:stCondLst>
                                    <p:cond delay="2000"/>
                                  </p:stCondLst>
                                  <p:iterate type="lt">
                                    <p:tmAbs val="100"/>
                                  </p:iterate>
                                  <p:childTnLst>
                                    <p:set>
                                      <p:cBhvr>
                                        <p:cTn id="9" dur="1" fill="hold">
                                          <p:stCondLst>
                                            <p:cond delay="0"/>
                                          </p:stCondLst>
                                        </p:cTn>
                                        <p:tgtEl>
                                          <p:spTgt spid="60">
                                            <p:txEl>
                                              <p:pRg st="0" end="0"/>
                                            </p:txEl>
                                          </p:spTgt>
                                        </p:tgtEl>
                                        <p:attrNameLst>
                                          <p:attrName>style.visibility</p:attrName>
                                        </p:attrNameLst>
                                      </p:cBhvr>
                                      <p:to>
                                        <p:strVal val="visible"/>
                                      </p:to>
                                    </p:set>
                                    <p:animEffect filter="fade" transition="in">
                                      <p:cBhvr additive="repl">
                                        <p:cTn id="10" dur="400"/>
                                        <p:tgtEl>
                                          <p:spTgt spid="6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06"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7"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8"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Questions?</a:t>
            </a:r>
            <a:endParaRPr b="0" lang="en-US" sz="4400" spc="-1" strike="noStrike">
              <a:solidFill>
                <a:srgbClr val="ffffff"/>
              </a:solidFill>
              <a:latin typeface="Arial"/>
            </a:endParaRPr>
          </a:p>
        </p:txBody>
      </p:sp>
      <p:sp>
        <p:nvSpPr>
          <p:cNvPr id="110"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a:bodyPr>
          <a:p>
            <a:pPr indent="0">
              <a:spcBef>
                <a:spcPts val="1417"/>
              </a:spcBef>
              <a:buNone/>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61"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2"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3"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4"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Team NoGrads // Godot Game Project</a:t>
            </a:r>
            <a:endParaRPr b="0" lang="en-US" sz="4400" spc="-1" strike="noStrike">
              <a:solidFill>
                <a:srgbClr val="ffffff"/>
              </a:solidFill>
              <a:latin typeface="Arial"/>
            </a:endParaRPr>
          </a:p>
        </p:txBody>
      </p:sp>
      <p:sp>
        <p:nvSpPr>
          <p:cNvPr id="65"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fontScale="93333"/>
          </a:bodyPr>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Robert Dallessandris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Gameplay and Mechanics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Virginia Richards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 &amp; Math minor</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Systems and Gameplay UI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Josiah Yount</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BS Computer Science Senior, Cybersecurity Certificate</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Narrative and Music Developer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1" lang="en-US" sz="2000" spc="-1" strike="noStrike">
                <a:solidFill>
                  <a:schemeClr val="dk1"/>
                </a:solidFill>
                <a:latin typeface="Aptos"/>
              </a:rPr>
              <a:t>Cara Zozokos</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BA Computer Science, Cybersecurity Certificate</a:t>
            </a:r>
            <a:endParaRPr b="0" lang="en-US" sz="2000" spc="-1" strike="noStrike">
              <a:solidFill>
                <a:srgbClr val="ffffff"/>
              </a:solidFill>
              <a:latin typeface="Arial"/>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Aptos"/>
              </a:rPr>
              <a:t>Team Role: Level and Menu UI Developer</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66"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7"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8"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Our Pitch</a:t>
            </a:r>
            <a:endParaRPr b="0" lang="en-US" sz="4400" spc="-1" strike="noStrike">
              <a:solidFill>
                <a:srgbClr val="ffffff"/>
              </a:solidFill>
              <a:latin typeface="Arial"/>
            </a:endParaRPr>
          </a:p>
        </p:txBody>
      </p:sp>
      <p:sp>
        <p:nvSpPr>
          <p:cNvPr id="70"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Godot programmed videogame named Matthew's Journey </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2D top down, Zelda-like adventure game </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With real-time hack and slash combat</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2D pixel art, sound, &amp; music will be outsourced</a:t>
            </a:r>
            <a:endParaRPr b="0" lang="en-US" sz="28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800" spc="-1" strike="noStrike">
                <a:solidFill>
                  <a:schemeClr val="dk1"/>
                </a:solidFill>
                <a:latin typeface="-apple-system"/>
              </a:rPr>
              <a:t>None of the team has made a game of this scope before</a:t>
            </a:r>
            <a:endParaRPr b="0" lang="en-US" sz="2800" spc="-1" strike="noStrike">
              <a:solidFill>
                <a:srgbClr val="ffffff"/>
              </a:solidFill>
              <a:latin typeface="Arial"/>
            </a:endParaRPr>
          </a:p>
          <a:p>
            <a:pPr indent="0" defTabSz="914400">
              <a:lnSpc>
                <a:spcPct val="90000"/>
              </a:lnSpc>
              <a:spcBef>
                <a:spcPts val="499"/>
              </a:spcBef>
              <a:buNone/>
              <a:tabLst>
                <a:tab algn="l" pos="0"/>
              </a:tabLst>
            </a:pP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71"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2"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3"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4"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Overview</a:t>
            </a:r>
            <a:endParaRPr b="0" lang="en-US" sz="4400" spc="-1" strike="noStrike">
              <a:solidFill>
                <a:srgbClr val="ffffff"/>
              </a:solidFill>
              <a:latin typeface="Arial"/>
            </a:endParaRPr>
          </a:p>
        </p:txBody>
      </p:sp>
      <p:sp>
        <p:nvSpPr>
          <p:cNvPr id="75"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Outline of presentation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Architecture overview figure </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76" name="Rectangle 1">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77" name="Freeform 1">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78" name="Freeform 2">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7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Combat</a:t>
            </a:r>
            <a:endParaRPr b="0" lang="en-US" sz="4400" spc="-1" strike="noStrike">
              <a:solidFill>
                <a:srgbClr val="ffffff"/>
              </a:solidFill>
              <a:latin typeface="Arial"/>
            </a:endParaRPr>
          </a:p>
        </p:txBody>
      </p:sp>
      <p:sp>
        <p:nvSpPr>
          <p:cNvPr id="80" name="PlaceHolder 2"/>
          <p:cNvSpPr>
            <a:spLocks noGrp="1"/>
          </p:cNvSpPr>
          <p:nvPr>
            <p:ph/>
          </p:nvPr>
        </p:nvSpPr>
        <p:spPr>
          <a:xfrm>
            <a:off x="381600" y="914400"/>
            <a:ext cx="5105160" cy="5486400"/>
          </a:xfrm>
          <a:prstGeom prst="rect">
            <a:avLst/>
          </a:prstGeom>
          <a:noFill/>
          <a:ln w="0">
            <a:noFill/>
          </a:ln>
        </p:spPr>
        <p:txBody>
          <a:bodyPr lIns="91440" rIns="91440" tIns="45720" bIns="45720" anchor="t">
            <a:normAutofit fontScale="75000" lnSpcReduction="10000"/>
          </a:bodyPr>
          <a:p>
            <a:pPr marL="228600" indent="0" defTabSz="914400">
              <a:lnSpc>
                <a:spcPct val="90000"/>
              </a:lnSpc>
              <a:spcBef>
                <a:spcPts val="1191"/>
              </a:spcBef>
              <a:spcAft>
                <a:spcPts val="992"/>
              </a:spcAft>
              <a:buNone/>
            </a:pP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User Story: As a player, I want to be able move my character and swing my sword to fight enemies.</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Requirement: There shall be enemies that are different enough to require different tactics.</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Design: </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pPr>
            <a:r>
              <a:rPr b="0" lang="en-US" sz="2000" spc="-1" strike="noStrike">
                <a:solidFill>
                  <a:schemeClr val="dk1"/>
                </a:solidFill>
                <a:latin typeface="-apple-system"/>
              </a:rPr>
              <a:t>Slimes: small detection zone, slow speed, low damage, low knockback, low xp, low health. They wander around until player gets in range then chase them. Meant to be an easy, common enemy.</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pPr>
            <a:r>
              <a:rPr b="0" lang="en-US" sz="2000" spc="-1" strike="noStrike">
                <a:solidFill>
                  <a:schemeClr val="dk1"/>
                </a:solidFill>
                <a:latin typeface="-apple-system"/>
              </a:rPr>
              <a:t>Skeleton: Large detection zone, fast speed, high damage, high knockback, high xp, high health. They stand still until player gets in range then chase them. Meant to be an ambush enemy that hides behind trees to surprise player.</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Conclusion: Simple hack and slash combat was implemented where the player swings a sword in the direction they are facing. The, two enemy types, slime and skeleton, present different challenges to the player</a:t>
            </a:r>
            <a:endParaRPr b="0" lang="en-US" sz="2000" spc="-1" strike="noStrike">
              <a:solidFill>
                <a:srgbClr val="ffffff"/>
              </a:solidFill>
              <a:latin typeface="Arial"/>
            </a:endParaRPr>
          </a:p>
        </p:txBody>
      </p:sp>
      <p:pic>
        <p:nvPicPr>
          <p:cNvPr id="81" name="" descr=""/>
          <p:cNvPicPr/>
          <p:nvPr/>
        </p:nvPicPr>
        <p:blipFill>
          <a:blip r:embed="rId1"/>
          <a:stretch/>
        </p:blipFill>
        <p:spPr>
          <a:xfrm>
            <a:off x="6058440" y="3712320"/>
            <a:ext cx="5142960" cy="2746800"/>
          </a:xfrm>
          <a:prstGeom prst="rect">
            <a:avLst/>
          </a:prstGeom>
          <a:ln w="0">
            <a:noFill/>
          </a:ln>
        </p:spPr>
      </p:pic>
      <p:pic>
        <p:nvPicPr>
          <p:cNvPr id="82" name="" descr="Combat Clip">
            <a:hlinkClick r:id="" action="ppaction://media"/>
          </p:cNvPr>
          <p:cNvPicPr/>
          <p:nvPr>
            <a:videoFile r:link="rId2"/>
            <p:extLst>
              <p:ext uri="{DAA4B4D4-6D71-4841-9C94-3DE7FCFB9230}">
                <p14:media r:link="rId3"/>
              </p:ext>
            </p:extLst>
          </p:nvPr>
        </p:nvPicPr>
        <p:blipFill>
          <a:blip r:embed="rId4"/>
          <a:stretch>
            <a:fillRect/>
          </a:stretch>
        </p:blipFill>
        <p:spPr>
          <a:xfrm>
            <a:off x="5715000" y="365040"/>
            <a:ext cx="5715000" cy="32144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83"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4"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5"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6"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Items</a:t>
            </a:r>
            <a:endParaRPr b="0" lang="en-US" sz="4400" spc="-1" strike="noStrike">
              <a:solidFill>
                <a:srgbClr val="ffffff"/>
              </a:solidFill>
              <a:latin typeface="Arial"/>
            </a:endParaRPr>
          </a:p>
        </p:txBody>
      </p:sp>
      <p:sp>
        <p:nvSpPr>
          <p:cNvPr id="87" name="PlaceHolder 2"/>
          <p:cNvSpPr>
            <a:spLocks noGrp="1"/>
          </p:cNvSpPr>
          <p:nvPr>
            <p:ph/>
          </p:nvPr>
        </p:nvSpPr>
        <p:spPr>
          <a:xfrm>
            <a:off x="508680" y="1143000"/>
            <a:ext cx="5334120" cy="5257800"/>
          </a:xfrm>
          <a:prstGeom prst="rect">
            <a:avLst/>
          </a:prstGeom>
          <a:noFill/>
          <a:ln w="0">
            <a:noFill/>
          </a:ln>
        </p:spPr>
        <p:txBody>
          <a:bodyPr lIns="91440" rIns="91440" tIns="45720" bIns="45720" anchor="t">
            <a:normAutofit fontScale="93333"/>
          </a:bodyPr>
          <a:p>
            <a:pPr marL="228600" indent="0" defTabSz="914400">
              <a:lnSpc>
                <a:spcPct val="90000"/>
              </a:lnSpc>
              <a:spcBef>
                <a:spcPts val="1001"/>
              </a:spcBef>
              <a:buNone/>
            </a:pP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User Story: As a player developer, </a:t>
            </a:r>
            <a:r>
              <a:rPr b="0" lang="en-US" sz="2000" spc="-1" strike="noStrike">
                <a:solidFill>
                  <a:schemeClr val="dk1"/>
                </a:solidFill>
                <a:latin typeface="-apple-system"/>
              </a:rPr>
              <a:t>I want elements in the </a:t>
            </a:r>
            <a:r>
              <a:rPr b="0" lang="en-US" sz="2000" spc="-1" strike="noStrike">
                <a:solidFill>
                  <a:schemeClr val="dk1"/>
                </a:solidFill>
                <a:latin typeface="-apple-system"/>
              </a:rPr>
              <a:t>environment for the player to </a:t>
            </a:r>
            <a:r>
              <a:rPr b="0" lang="en-US" sz="2000" spc="-1" strike="noStrike">
                <a:solidFill>
                  <a:schemeClr val="dk1"/>
                </a:solidFill>
                <a:latin typeface="-apple-system"/>
              </a:rPr>
              <a:t>interact with.</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Requirement: There shall be </a:t>
            </a:r>
            <a:r>
              <a:rPr b="0" lang="en-US" sz="2000" spc="-1" strike="noStrike">
                <a:solidFill>
                  <a:schemeClr val="dk1"/>
                </a:solidFill>
                <a:latin typeface="-apple-system"/>
              </a:rPr>
              <a:t>items in the environment for the </a:t>
            </a:r>
            <a:r>
              <a:rPr b="0" lang="en-US" sz="2000" spc="-1" strike="noStrike">
                <a:solidFill>
                  <a:schemeClr val="dk1"/>
                </a:solidFill>
                <a:latin typeface="-apple-system"/>
              </a:rPr>
              <a:t>player to pickup</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pPr>
            <a:r>
              <a:rPr b="0" lang="en-US" sz="2000" spc="-1" strike="noStrike">
                <a:solidFill>
                  <a:schemeClr val="dk1"/>
                </a:solidFill>
                <a:latin typeface="-apple-system"/>
              </a:rPr>
              <a:t>There shall be health </a:t>
            </a:r>
            <a:r>
              <a:rPr b="0" lang="en-US" sz="2000" spc="-1" strike="noStrike">
                <a:solidFill>
                  <a:schemeClr val="dk1"/>
                </a:solidFill>
                <a:latin typeface="-apple-system"/>
              </a:rPr>
              <a:t>pickups that will heal the </a:t>
            </a:r>
            <a:r>
              <a:rPr b="0" lang="en-US" sz="2000" spc="-1" strike="noStrike">
                <a:solidFill>
                  <a:schemeClr val="dk1"/>
                </a:solidFill>
                <a:latin typeface="-apple-system"/>
              </a:rPr>
              <a:t>players health</a:t>
            </a:r>
            <a:endParaRPr b="0" lang="en-US" sz="2000" spc="-1" strike="noStrike">
              <a:solidFill>
                <a:srgbClr val="ffffff"/>
              </a:solidFill>
              <a:latin typeface="Arial"/>
            </a:endParaRPr>
          </a:p>
          <a:p>
            <a:pPr lvl="1" marL="864000" indent="-324000" defTabSz="914400">
              <a:lnSpc>
                <a:spcPct val="90000"/>
              </a:lnSpc>
              <a:spcBef>
                <a:spcPts val="1134"/>
              </a:spcBef>
              <a:buClr>
                <a:srgbClr val="ffffff"/>
              </a:buClr>
              <a:buSzPct val="75000"/>
              <a:buFont typeface="Symbol" charset="2"/>
              <a:buChar char=""/>
            </a:pPr>
            <a:r>
              <a:rPr b="0" lang="en-US" sz="2000" spc="-1" strike="noStrike">
                <a:solidFill>
                  <a:schemeClr val="dk1"/>
                </a:solidFill>
                <a:latin typeface="-apple-system"/>
              </a:rPr>
              <a:t>There shall be coin pickups </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Design: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Conclusion: There are two types </a:t>
            </a:r>
            <a:r>
              <a:rPr b="0" lang="en-US" sz="2000" spc="-1" strike="noStrike">
                <a:solidFill>
                  <a:schemeClr val="dk1"/>
                </a:solidFill>
                <a:latin typeface="-apple-system"/>
              </a:rPr>
              <a:t>of health pickup: apple that </a:t>
            </a:r>
            <a:r>
              <a:rPr b="0" lang="en-US" sz="2000" spc="-1" strike="noStrike">
                <a:solidFill>
                  <a:schemeClr val="dk1"/>
                </a:solidFill>
                <a:latin typeface="-apple-system"/>
              </a:rPr>
              <a:t>restores 1 health, and cherry </a:t>
            </a:r>
            <a:r>
              <a:rPr b="0" lang="en-US" sz="2000" spc="-1" strike="noStrike">
                <a:solidFill>
                  <a:schemeClr val="dk1"/>
                </a:solidFill>
                <a:latin typeface="-apple-system"/>
              </a:rPr>
              <a:t>that restores all health. Coins </a:t>
            </a:r>
            <a:r>
              <a:rPr b="0" lang="en-US" sz="2000" spc="-1" strike="noStrike">
                <a:solidFill>
                  <a:schemeClr val="dk1"/>
                </a:solidFill>
                <a:latin typeface="-apple-system"/>
              </a:rPr>
              <a:t>come in 5 different </a:t>
            </a:r>
            <a:r>
              <a:rPr b="0" lang="en-US" sz="2000" spc="-1" strike="noStrike">
                <a:solidFill>
                  <a:schemeClr val="dk1"/>
                </a:solidFill>
                <a:latin typeface="-apple-system"/>
              </a:rPr>
              <a:t>denominations and the total </a:t>
            </a:r>
            <a:r>
              <a:rPr b="0" lang="en-US" sz="2000" spc="-1" strike="noStrike">
                <a:solidFill>
                  <a:schemeClr val="dk1"/>
                </a:solidFill>
                <a:latin typeface="-apple-system"/>
              </a:rPr>
              <a:t>value is tracked in the HUD.  </a:t>
            </a:r>
            <a:endParaRPr b="0" lang="en-US" sz="2000" spc="-1" strike="noStrike">
              <a:solidFill>
                <a:srgbClr val="ffffff"/>
              </a:solidFill>
              <a:latin typeface="Arial"/>
            </a:endParaRPr>
          </a:p>
        </p:txBody>
      </p:sp>
      <p:pic>
        <p:nvPicPr>
          <p:cNvPr id="88" name="" descr="">
            <a:hlinkClick r:id="" action="ppaction://media"/>
          </p:cNvPr>
          <p:cNvPicPr/>
          <p:nvPr>
            <a:videoFile r:link="rId1"/>
            <p:extLst>
              <p:ext uri="{DAA4B4D4-6D71-4841-9C94-3DE7FCFB9230}">
                <p14:media r:link="rId2"/>
              </p:ext>
            </p:extLst>
          </p:nvPr>
        </p:nvPicPr>
        <p:blipFill>
          <a:blip r:embed="rId3"/>
          <a:stretch>
            <a:fillRect/>
          </a:stretch>
        </p:blipFill>
        <p:spPr>
          <a:xfrm>
            <a:off x="5842800" y="365040"/>
            <a:ext cx="5943240" cy="3342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89" name="Rectangle 3">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0" name="Freeform 5">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1" name="Freeform 6">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2"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GUI</a:t>
            </a:r>
            <a:endParaRPr b="0" lang="en-US" sz="4400" spc="-1" strike="noStrike">
              <a:solidFill>
                <a:srgbClr val="ffffff"/>
              </a:solidFill>
              <a:latin typeface="Arial"/>
            </a:endParaRPr>
          </a:p>
        </p:txBody>
      </p:sp>
      <p:sp>
        <p:nvSpPr>
          <p:cNvPr id="93" name="PlaceHolder 2"/>
          <p:cNvSpPr>
            <a:spLocks noGrp="1"/>
          </p:cNvSpPr>
          <p:nvPr>
            <p:ph/>
          </p:nvPr>
        </p:nvSpPr>
        <p:spPr>
          <a:xfrm>
            <a:off x="685800" y="1143000"/>
            <a:ext cx="4419720" cy="5257800"/>
          </a:xfrm>
          <a:prstGeom prst="rect">
            <a:avLst/>
          </a:prstGeom>
          <a:noFill/>
          <a:ln w="0">
            <a:noFill/>
          </a:ln>
        </p:spPr>
        <p:txBody>
          <a:bodyPr lIns="91440" rIns="91440" tIns="45720" bIns="45720" anchor="t">
            <a:normAutofit fontScale="75000" lnSpcReduction="10000"/>
          </a:bodyPr>
          <a:p>
            <a:pPr marL="228600" indent="0" defTabSz="914400">
              <a:lnSpc>
                <a:spcPct val="90000"/>
              </a:lnSpc>
              <a:spcBef>
                <a:spcPts val="1001"/>
              </a:spcBef>
              <a:buNone/>
            </a:pP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User Story: As a player, I want to interact with characters through dialogue boxes and understand how to play the game through those interactions. </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Requirement: The characters shall have a dialogue mechanic. </a:t>
            </a:r>
            <a:endParaRPr b="0" lang="en-US" sz="2000" spc="-1" strike="noStrike">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pPr>
            <a:r>
              <a:rPr b="0" lang="en-US" sz="2000" spc="-1" strike="noStrike">
                <a:solidFill>
                  <a:schemeClr val="dk1"/>
                </a:solidFill>
                <a:latin typeface="-apple-system"/>
              </a:rPr>
              <a:t>Design: When the player approaches an npc they may talk too, a chat bubble will appear above the npc's head indicating the player is able to interact with this npc. Npc's have a detection zone around them that triggers the chat bubble icon's visibility. When a player character enters the zone the visibility is set to true, when the player exits the zone, the visibility is set to false. While within the zone, if the player presses enter, the dialog for that npc will be triggered.</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Conclusion: Dialog is implemented through the Dialogic library. The player can select options when talking to an NPC that lead to differing results</a:t>
            </a:r>
            <a:endParaRPr b="0" lang="en-US" sz="2000" spc="-1" strike="noStrike">
              <a:solidFill>
                <a:srgbClr val="ffffff"/>
              </a:solidFill>
              <a:latin typeface="Arial"/>
            </a:endParaRPr>
          </a:p>
        </p:txBody>
      </p:sp>
      <p:pic>
        <p:nvPicPr>
          <p:cNvPr id="94" name="" descr="">
            <a:hlinkClick r:id="" action="ppaction://media"/>
          </p:cNvPr>
          <p:cNvPicPr/>
          <p:nvPr>
            <a:videoFile r:link="rId1"/>
            <p:extLst>
              <p:ext uri="{DAA4B4D4-6D71-4841-9C94-3DE7FCFB9230}">
                <p14:media r:link="rId2"/>
              </p:ext>
            </p:extLst>
          </p:nvPr>
        </p:nvPicPr>
        <p:blipFill>
          <a:blip r:embed="rId3"/>
          <a:stretch>
            <a:fillRect/>
          </a:stretch>
        </p:blipFill>
        <p:spPr>
          <a:xfrm>
            <a:off x="5715000" y="228600"/>
            <a:ext cx="5943240" cy="3342960"/>
          </a:xfrm>
          <a:prstGeom prst="rect">
            <a:avLst/>
          </a:prstGeom>
          <a:ln w="0">
            <a:noFill/>
          </a:ln>
        </p:spPr>
      </p:pic>
      <p:pic>
        <p:nvPicPr>
          <p:cNvPr id="95" name="" descr=""/>
          <p:cNvPicPr/>
          <p:nvPr/>
        </p:nvPicPr>
        <p:blipFill>
          <a:blip r:embed="rId4"/>
          <a:stretch/>
        </p:blipFill>
        <p:spPr>
          <a:xfrm>
            <a:off x="6629400" y="3657600"/>
            <a:ext cx="4218480" cy="28123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96" name="Rectangle 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7" name="Freeform 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8" name="Freeform 4">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Aptos"/>
            </a:endParaRPr>
          </a:p>
        </p:txBody>
      </p:sp>
      <p:sp>
        <p:nvSpPr>
          <p:cNvPr id="9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Map</a:t>
            </a:r>
            <a:endParaRPr b="0" lang="en-US" sz="4400" spc="-1" strike="noStrike">
              <a:solidFill>
                <a:srgbClr val="ffffff"/>
              </a:solidFill>
              <a:latin typeface="Arial"/>
            </a:endParaRPr>
          </a:p>
        </p:txBody>
      </p:sp>
      <p:sp>
        <p:nvSpPr>
          <p:cNvPr id="100" name="PlaceHolder 2"/>
          <p:cNvSpPr>
            <a:spLocks noGrp="1"/>
          </p:cNvSpPr>
          <p:nvPr>
            <p:ph/>
          </p:nvPr>
        </p:nvSpPr>
        <p:spPr>
          <a:xfrm>
            <a:off x="838080" y="1778040"/>
            <a:ext cx="6477120" cy="4165560"/>
          </a:xfrm>
          <a:prstGeom prst="rect">
            <a:avLst/>
          </a:prstGeom>
          <a:noFill/>
          <a:ln w="0">
            <a:noFill/>
          </a:ln>
        </p:spPr>
        <p:txBody>
          <a:bodyPr lIns="91440" rIns="91440" tIns="45720" bIns="45720" anchor="t">
            <a:normAutofit/>
          </a:bodyPr>
          <a:p>
            <a:pPr marL="228600" indent="0" defTabSz="914400">
              <a:lnSpc>
                <a:spcPct val="90000"/>
              </a:lnSpc>
              <a:spcBef>
                <a:spcPts val="1001"/>
              </a:spcBef>
              <a:buNone/>
            </a:pP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intro at least one user store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requirement</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one design</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implementation gif or figure</a:t>
            </a:r>
            <a:endParaRPr b="0" lang="en-US" sz="2000" spc="-1" strike="noStrike">
              <a:solidFill>
                <a:srgbClr val="ffffff"/>
              </a:solidFill>
              <a:latin typeface="Arial"/>
            </a:endParaRPr>
          </a:p>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brief conclusion</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01" name="Rectangle 22">
            <a:extLst>
              <a:ext uri="{C183D7F6-B498-43B3-948B-1728B52AA6E4}">
                <adec:decorative xmlns:adec="http://schemas.microsoft.com/office/drawing/2017/decorative" val="1"/>
              </a:ext>
            </a:extLst>
          </p:cNvPr>
          <p:cNvSpPr/>
          <p:nvPr/>
        </p:nvSpPr>
        <p:spPr>
          <a:xfrm>
            <a:off x="0" y="-3240"/>
            <a:ext cx="12191400" cy="68605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2" name="Freeform 13">
            <a:extLst>
              <a:ext uri="{C183D7F6-B498-43B3-948B-1728B52AA6E4}">
                <adec:decorative xmlns:adec="http://schemas.microsoft.com/office/drawing/2017/decorative" val="1"/>
              </a:ext>
            </a:extLst>
          </p:cNvPr>
          <p:cNvSpPr/>
          <p:nvPr/>
        </p:nvSpPr>
        <p:spPr>
          <a:xfrm>
            <a:off x="0" y="0"/>
            <a:ext cx="11786040" cy="6857280"/>
          </a:xfrm>
          <a:custGeom>
            <a:avLst/>
            <a:gdLst>
              <a:gd name="textAreaLeft" fmla="*/ 0 w 11786040"/>
              <a:gd name="textAreaRight" fmla="*/ 11786760 w 11786040"/>
              <a:gd name="textAreaTop" fmla="*/ 0 h 6857280"/>
              <a:gd name="textAreaBottom" fmla="*/ 6858000 h 6857280"/>
            </a:gdLst>
            <a:ah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3" name="Freeform 11">
            <a:extLst>
              <a:ext uri="{C183D7F6-B498-43B3-948B-1728B52AA6E4}">
                <adec:decorative xmlns:adec="http://schemas.microsoft.com/office/drawing/2017/decorative" val="1"/>
              </a:ext>
            </a:extLst>
          </p:cNvPr>
          <p:cNvSpPr/>
          <p:nvPr/>
        </p:nvSpPr>
        <p:spPr>
          <a:xfrm>
            <a:off x="0" y="0"/>
            <a:ext cx="3580560" cy="6857280"/>
          </a:xfrm>
          <a:custGeom>
            <a:avLst/>
            <a:gdLst>
              <a:gd name="textAreaLeft" fmla="*/ 0 w 3580560"/>
              <a:gd name="textAreaRight" fmla="*/ 3581280 w 3580560"/>
              <a:gd name="textAreaTop" fmla="*/ 0 h 6857280"/>
              <a:gd name="textAreaBottom" fmla="*/ 6858000 h 6857280"/>
            </a:gdLst>
            <a:ah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4"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dk1"/>
                </a:solidFill>
                <a:latin typeface="Aptos Display"/>
              </a:rPr>
              <a:t>Conclusion</a:t>
            </a:r>
            <a:endParaRPr b="0" lang="en-US" sz="4400" spc="-1" strike="noStrike">
              <a:solidFill>
                <a:srgbClr val="ffffff"/>
              </a:solidFill>
              <a:latin typeface="Arial"/>
            </a:endParaRPr>
          </a:p>
        </p:txBody>
      </p:sp>
      <p:sp>
        <p:nvSpPr>
          <p:cNvPr id="105" name="PlaceHolder 2"/>
          <p:cNvSpPr>
            <a:spLocks noGrp="1"/>
          </p:cNvSpPr>
          <p:nvPr>
            <p:ph/>
          </p:nvPr>
        </p:nvSpPr>
        <p:spPr>
          <a:xfrm>
            <a:off x="838080" y="2010960"/>
            <a:ext cx="10514880" cy="4165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apple-system"/>
              </a:rPr>
              <a:t>conclusion slide for how we thought the class as a whole (not group) went</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112</TotalTime>
  <Application>LibreOffice/24.2.6.2$Linux_X86_64 LibreOffice_project/420$Build-2</Application>
  <AppVersion>15.0000</AppVersion>
  <Words>204</Words>
  <Paragraphs>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2024-11-19T16:19:24Z</dcterms:created>
  <dc:creator>Virginia Richards</dc:creator>
  <dc:description/>
  <dc:language>en-US</dc:language>
  <cp:lastModifiedBy/>
  <dcterms:modified xsi:type="dcterms:W3CDTF">2024-11-30T20:00:22Z</dcterms:modified>
  <cp:revision>12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7</vt:i4>
  </property>
</Properties>
</file>