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6.png" ContentType="image/png"/>
  <Override PartName="/ppt/media/image10.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ptos"/>
              </a:rPr>
              <a:t>Click to move the slide</a:t>
            </a:r>
            <a:endParaRPr b="0" lang="en-US" sz="1800" spc="-1" strike="noStrike">
              <a:solidFill>
                <a:schemeClr val="dk1"/>
              </a:solidFill>
              <a:latin typeface="Aptos"/>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B4F2020-2142-48D6-BCE1-35CC238618B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4600" cy="3084480"/>
          </a:xfrm>
          <a:prstGeom prst="rect">
            <a:avLst/>
          </a:prstGeom>
          <a:ln w="0">
            <a:noFill/>
          </a:ln>
        </p:spPr>
      </p:sp>
      <p:sp>
        <p:nvSpPr>
          <p:cNvPr id="140"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41" name="PlaceHolder 3"/>
          <p:cNvSpPr>
            <a:spLocks noGrp="1"/>
          </p:cNvSpPr>
          <p:nvPr>
            <p:ph type="sldNum" idx="45"/>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4157456D-C16E-4BEC-82ED-B86020D2FC1F}" type="slidenum">
              <a:rPr b="0" lang="en-US" sz="1200" spc="-1" strike="noStrike">
                <a:solidFill>
                  <a:srgbClr val="000000"/>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4600" cy="3084120"/>
          </a:xfrm>
          <a:prstGeom prst="rect">
            <a:avLst/>
          </a:prstGeom>
          <a:ln w="0">
            <a:noFill/>
          </a:ln>
        </p:spPr>
      </p:sp>
      <p:sp>
        <p:nvSpPr>
          <p:cNvPr id="116"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7" name="PlaceHolder 3"/>
          <p:cNvSpPr>
            <a:spLocks noGrp="1"/>
          </p:cNvSpPr>
          <p:nvPr>
            <p:ph type="sldNum" idx="37"/>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C1069C43-ED26-408F-ABE8-6EA7FB19E761}"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4600" cy="3084480"/>
          </a:xfrm>
          <a:prstGeom prst="rect">
            <a:avLst/>
          </a:prstGeom>
          <a:ln w="0">
            <a:noFill/>
          </a:ln>
        </p:spPr>
      </p:sp>
      <p:sp>
        <p:nvSpPr>
          <p:cNvPr id="119"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0" name="PlaceHolder 3"/>
          <p:cNvSpPr>
            <a:spLocks noGrp="1"/>
          </p:cNvSpPr>
          <p:nvPr>
            <p:ph type="sldNum" idx="38"/>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B425FB66-50B6-4132-A82A-CADB3D81CDD6}"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4600" cy="3084120"/>
          </a:xfrm>
          <a:prstGeom prst="rect">
            <a:avLst/>
          </a:prstGeom>
          <a:ln w="0">
            <a:noFill/>
          </a:ln>
        </p:spPr>
      </p:sp>
      <p:sp>
        <p:nvSpPr>
          <p:cNvPr id="122"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3" name="PlaceHolder 3"/>
          <p:cNvSpPr>
            <a:spLocks noGrp="1"/>
          </p:cNvSpPr>
          <p:nvPr>
            <p:ph type="sldNum" idx="39"/>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8D29A002-4373-4019-A284-95065E3C8E6B}"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4600" cy="3084120"/>
          </a:xfrm>
          <a:prstGeom prst="rect">
            <a:avLst/>
          </a:prstGeom>
          <a:ln w="0">
            <a:noFill/>
          </a:ln>
        </p:spPr>
      </p:sp>
      <p:sp>
        <p:nvSpPr>
          <p:cNvPr id="125"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6" name="PlaceHolder 3"/>
          <p:cNvSpPr>
            <a:spLocks noGrp="1"/>
          </p:cNvSpPr>
          <p:nvPr>
            <p:ph type="sldNum" idx="40"/>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F2EC6243-DE0D-4109-A69D-E3C3FD4FEB95}"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4600" cy="3084120"/>
          </a:xfrm>
          <a:prstGeom prst="rect">
            <a:avLst/>
          </a:prstGeom>
          <a:ln w="0">
            <a:noFill/>
          </a:ln>
        </p:spPr>
      </p:sp>
      <p:sp>
        <p:nvSpPr>
          <p:cNvPr id="128"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9" name="PlaceHolder 3"/>
          <p:cNvSpPr>
            <a:spLocks noGrp="1"/>
          </p:cNvSpPr>
          <p:nvPr>
            <p:ph type="sldNum" idx="41"/>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9707CA32-AD14-44D2-8DE8-1BA8A350B4E1}"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4600" cy="3084120"/>
          </a:xfrm>
          <a:prstGeom prst="rect">
            <a:avLst/>
          </a:prstGeom>
          <a:ln w="0">
            <a:noFill/>
          </a:ln>
        </p:spPr>
      </p:sp>
      <p:sp>
        <p:nvSpPr>
          <p:cNvPr id="131"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2" name="PlaceHolder 3"/>
          <p:cNvSpPr>
            <a:spLocks noGrp="1"/>
          </p:cNvSpPr>
          <p:nvPr>
            <p:ph type="sldNum" idx="42"/>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9C0F82B6-67CE-4036-8B11-8290305A7E76}" type="slidenum">
              <a:rPr b="0" lang="en-US" sz="1200" spc="-1" strike="noStrike">
                <a:solidFill>
                  <a:srgbClr val="000000"/>
                </a:solidFill>
                <a:latin typeface="Times New Roman"/>
                <a:ea typeface="+mn-ea"/>
              </a:rPr>
              <a:t>10</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4600" cy="3084120"/>
          </a:xfrm>
          <a:prstGeom prst="rect">
            <a:avLst/>
          </a:prstGeom>
          <a:ln w="0">
            <a:noFill/>
          </a:ln>
        </p:spPr>
      </p:sp>
      <p:sp>
        <p:nvSpPr>
          <p:cNvPr id="134"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5" name="PlaceHolder 3"/>
          <p:cNvSpPr>
            <a:spLocks noGrp="1"/>
          </p:cNvSpPr>
          <p:nvPr>
            <p:ph type="sldNum" idx="43"/>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DBF96F20-0213-4154-9860-4963913B52DD}" type="slidenum">
              <a:rPr b="0" lang="en-US" sz="1200" spc="-1" strike="noStrike">
                <a:solidFill>
                  <a:srgbClr val="000000"/>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4600" cy="3084120"/>
          </a:xfrm>
          <a:prstGeom prst="rect">
            <a:avLst/>
          </a:prstGeom>
          <a:ln w="0">
            <a:noFill/>
          </a:ln>
        </p:spPr>
      </p:sp>
      <p:sp>
        <p:nvSpPr>
          <p:cNvPr id="137" name="PlaceHolder 2"/>
          <p:cNvSpPr>
            <a:spLocks noGrp="1"/>
          </p:cNvSpPr>
          <p:nvPr>
            <p:ph type="body"/>
          </p:nvPr>
        </p:nvSpPr>
        <p:spPr>
          <a:xfrm>
            <a:off x="685800" y="4400640"/>
            <a:ext cx="5484600" cy="35985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8" name="PlaceHolder 3"/>
          <p:cNvSpPr>
            <a:spLocks noGrp="1"/>
          </p:cNvSpPr>
          <p:nvPr>
            <p:ph type="sldNum" idx="44"/>
          </p:nvPr>
        </p:nvSpPr>
        <p:spPr>
          <a:xfrm>
            <a:off x="3884760" y="8685360"/>
            <a:ext cx="2970000" cy="45684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8E03E8A9-BD03-4FE0-A88A-97386B34C0D5}" type="slidenum">
              <a:rPr b="0" lang="en-US" sz="1200" spc="-1" strike="noStrike">
                <a:solidFill>
                  <a:srgbClr val="000000"/>
                </a:solidFill>
                <a:latin typeface="Times New Roman"/>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6" name="PlaceHolder 2"/>
          <p:cNvSpPr>
            <a:spLocks noGrp="1"/>
          </p:cNvSpPr>
          <p:nvPr>
            <p:ph type="subTitle"/>
          </p:nvPr>
        </p:nvSpPr>
        <p:spPr>
          <a:xfrm>
            <a:off x="838080" y="1825560"/>
            <a:ext cx="10513800" cy="434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F6B6E5-3D55-4939-9789-1B2E603890D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032C32E0-8AF3-4471-B2F2-0548346AA76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18A7FF0-24D9-4CBB-B10E-603FDA93FED5}"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16A15E0-9761-4216-8593-875707A38A43}"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8ADAA3C-ACD7-4D2F-AF1E-91F916AA002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19" name="PlaceHolder 2"/>
          <p:cNvSpPr>
            <a:spLocks noGrp="1"/>
          </p:cNvSpPr>
          <p:nvPr>
            <p:ph/>
          </p:nvPr>
        </p:nvSpPr>
        <p:spPr>
          <a:xfrm>
            <a:off x="838080" y="1825560"/>
            <a:ext cx="10513800" cy="43495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ptos"/>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94E997B-91E4-466B-AF1F-890D9F9C4C5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3B36466-8CB7-43C4-AB2A-A5AD6CEE32B7}"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30" name="PlaceHolder 2"/>
          <p:cNvSpPr>
            <a:spLocks noGrp="1"/>
          </p:cNvSpPr>
          <p:nvPr>
            <p:ph/>
          </p:nvPr>
        </p:nvSpPr>
        <p:spPr>
          <a:xfrm>
            <a:off x="838080" y="1825560"/>
            <a:ext cx="5130720" cy="43495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ptos"/>
            </a:endParaRPr>
          </a:p>
        </p:txBody>
      </p:sp>
      <p:sp>
        <p:nvSpPr>
          <p:cNvPr id="31" name="PlaceHolder 3"/>
          <p:cNvSpPr>
            <a:spLocks noGrp="1"/>
          </p:cNvSpPr>
          <p:nvPr>
            <p:ph/>
          </p:nvPr>
        </p:nvSpPr>
        <p:spPr>
          <a:xfrm>
            <a:off x="6225840" y="1825560"/>
            <a:ext cx="5130720" cy="43495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ptos"/>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A7981E6-2AD8-4DEC-8234-338385463161}"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8CC4063-B143-45D1-93FB-F393E11A47E2}"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EA1ABF3A-B5D7-41EF-9B35-6BB5EDF336E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B739A4D3-B114-49E5-A449-DB2480E3255C}"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n-US" sz="4400" spc="-1" strike="noStrike">
                <a:solidFill>
                  <a:schemeClr val="dk1"/>
                </a:solidFill>
                <a:latin typeface="Aptos"/>
              </a:rPr>
              <a:t>Click to edit the title text format</a:t>
            </a:r>
            <a:endParaRPr b="0" lang="en-US" sz="4400" spc="-1" strike="noStrike">
              <a:solidFill>
                <a:schemeClr val="dk1"/>
              </a:solidFill>
              <a:latin typeface="Aptos"/>
            </a:endParaRPr>
          </a:p>
        </p:txBody>
      </p:sp>
      <p:sp>
        <p:nvSpPr>
          <p:cNvPr id="1" name="PlaceHolder 2"/>
          <p:cNvSpPr>
            <a:spLocks noGrp="1"/>
          </p:cNvSpPr>
          <p:nvPr>
            <p:ph type="ftr" idx="1"/>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6031BC13-F9D9-4877-A950-DBF8DF0F046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ptos"/>
              </a:rPr>
              <a:t>Click to edit the outline text format</a:t>
            </a:r>
            <a:endParaRPr b="0" lang="en-US" sz="28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ptos"/>
              </a:rPr>
              <a:t>Second Outline Level</a:t>
            </a:r>
            <a:endParaRPr b="0" lang="en-US" sz="20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ptos"/>
              </a:rPr>
              <a:t>Third Outline Level</a:t>
            </a:r>
            <a:endParaRPr b="0" lang="en-US" sz="18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ptos"/>
              </a:rPr>
              <a:t>Fourth Outline Level</a:t>
            </a:r>
            <a:endParaRPr b="0" lang="en-US" sz="18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ptos"/>
              </a:rPr>
              <a:t>Fifth Outline Level</a:t>
            </a:r>
            <a:endParaRPr b="0" lang="en-US" sz="20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ptos"/>
              </a:rPr>
              <a:t>Sixth Outline Level</a:t>
            </a:r>
            <a:endParaRPr b="0" lang="en-US" sz="20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ptos"/>
              </a:rPr>
              <a:t>Seventh Outline Level</a:t>
            </a:r>
            <a:endParaRPr b="0" lang="en-US" sz="2000" spc="-1" strike="noStrike">
              <a:solidFill>
                <a:schemeClr val="dk1"/>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3D829E31-E9CE-43D5-B574-CCF6FBA23A2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1345A8BA-30FB-44FE-86EC-202AD6A5A4F6}"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6A1383F2-1304-44C5-9F6E-0E2548432B3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D7C7C544-3843-43DD-B8AF-33320DFA7A84}"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n-US" sz="4400" spc="-1" strike="noStrike">
                <a:solidFill>
                  <a:schemeClr val="dk1"/>
                </a:solidFill>
                <a:latin typeface="Aptos"/>
              </a:rPr>
              <a:t>Click to edit the title text format</a:t>
            </a:r>
            <a:endParaRPr b="0" lang="en-US" sz="4400" spc="-1" strike="noStrike">
              <a:solidFill>
                <a:schemeClr val="dk1"/>
              </a:solidFill>
              <a:latin typeface="Aptos"/>
            </a:endParaRPr>
          </a:p>
        </p:txBody>
      </p:sp>
      <p:sp>
        <p:nvSpPr>
          <p:cNvPr id="14" name="PlaceHolder 2"/>
          <p:cNvSpPr>
            <a:spLocks noGrp="1"/>
          </p:cNvSpPr>
          <p:nvPr>
            <p:ph type="body"/>
          </p:nvPr>
        </p:nvSpPr>
        <p:spPr>
          <a:xfrm>
            <a:off x="838080" y="1825560"/>
            <a:ext cx="10513800" cy="43495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ptos"/>
              </a:rPr>
              <a:t>Click to edit the outline text format</a:t>
            </a:r>
            <a:endParaRPr b="0" lang="en-US" sz="18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ptos"/>
              </a:rPr>
              <a:t>Second Outline Level</a:t>
            </a:r>
            <a:endParaRPr b="0" lang="en-US" sz="18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ptos"/>
              </a:rPr>
              <a:t>Third Outline Level</a:t>
            </a:r>
            <a:endParaRPr b="0" lang="en-US" sz="18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ptos"/>
              </a:rPr>
              <a:t>Fourth Outline Level</a:t>
            </a:r>
            <a:endParaRPr b="0" lang="en-US" sz="18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Fifth Outline Level</a:t>
            </a:r>
            <a:endParaRPr b="0" lang="en-US" sz="18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Sixth Outline Level</a:t>
            </a:r>
            <a:endParaRPr b="0" lang="en-US" sz="18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Seventh Outline Level</a:t>
            </a:r>
            <a:endParaRPr b="0" lang="en-US" sz="1800" spc="-1" strike="noStrike">
              <a:solidFill>
                <a:schemeClr val="dk1"/>
              </a:solidFill>
              <a:latin typeface="Aptos"/>
            </a:endParaRPr>
          </a:p>
        </p:txBody>
      </p:sp>
      <p:sp>
        <p:nvSpPr>
          <p:cNvPr id="15" name="PlaceHolder 3"/>
          <p:cNvSpPr>
            <a:spLocks noGrp="1"/>
          </p:cNvSpPr>
          <p:nvPr>
            <p:ph type="ftr" idx="10"/>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75075EAD-6738-4303-8F60-CB2F3E1A90D1}"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E6AF370B-2C69-4FE0-AEFA-A041A3EEF6B0}"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n-US" sz="4400" spc="-1" strike="noStrike">
                <a:solidFill>
                  <a:schemeClr val="dk1"/>
                </a:solidFill>
                <a:latin typeface="Aptos"/>
              </a:rPr>
              <a:t>Click to edit the title text format</a:t>
            </a:r>
            <a:endParaRPr b="0" lang="en-US" sz="4400" spc="-1" strike="noStrike">
              <a:solidFill>
                <a:schemeClr val="dk1"/>
              </a:solidFill>
              <a:latin typeface="Aptos"/>
            </a:endParaRPr>
          </a:p>
        </p:txBody>
      </p:sp>
      <p:sp>
        <p:nvSpPr>
          <p:cNvPr id="24" name="PlaceHolder 2"/>
          <p:cNvSpPr>
            <a:spLocks noGrp="1"/>
          </p:cNvSpPr>
          <p:nvPr>
            <p:ph type="body"/>
          </p:nvPr>
        </p:nvSpPr>
        <p:spPr>
          <a:xfrm>
            <a:off x="838080" y="1825560"/>
            <a:ext cx="5130360" cy="43495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ptos"/>
              </a:rPr>
              <a:t>Click to edit the outline text format</a:t>
            </a:r>
            <a:endParaRPr b="0" lang="en-US" sz="18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ptos"/>
              </a:rPr>
              <a:t>Second Outline Level</a:t>
            </a:r>
            <a:endParaRPr b="0" lang="en-US" sz="18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ptos"/>
              </a:rPr>
              <a:t>Third Outline Level</a:t>
            </a:r>
            <a:endParaRPr b="0" lang="en-US" sz="18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ptos"/>
              </a:rPr>
              <a:t>Fourth Outline Level</a:t>
            </a:r>
            <a:endParaRPr b="0" lang="en-US" sz="18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Fifth Outline Level</a:t>
            </a:r>
            <a:endParaRPr b="0" lang="en-US" sz="18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Sixth Outline Level</a:t>
            </a:r>
            <a:endParaRPr b="0" lang="en-US" sz="18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Seventh Outline Level</a:t>
            </a:r>
            <a:endParaRPr b="0" lang="en-US" sz="1800" spc="-1" strike="noStrike">
              <a:solidFill>
                <a:schemeClr val="dk1"/>
              </a:solidFill>
              <a:latin typeface="Aptos"/>
            </a:endParaRPr>
          </a:p>
        </p:txBody>
      </p:sp>
      <p:sp>
        <p:nvSpPr>
          <p:cNvPr id="25" name="PlaceHolder 3"/>
          <p:cNvSpPr>
            <a:spLocks noGrp="1"/>
          </p:cNvSpPr>
          <p:nvPr>
            <p:ph type="body"/>
          </p:nvPr>
        </p:nvSpPr>
        <p:spPr>
          <a:xfrm>
            <a:off x="6225840" y="1825560"/>
            <a:ext cx="5130360" cy="43495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ptos"/>
              </a:rPr>
              <a:t>Click to edit the outline text format</a:t>
            </a:r>
            <a:endParaRPr b="0" lang="en-US" sz="18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ptos"/>
              </a:rPr>
              <a:t>Second Outline Level</a:t>
            </a:r>
            <a:endParaRPr b="0" lang="en-US" sz="18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ptos"/>
              </a:rPr>
              <a:t>Third Outline Level</a:t>
            </a:r>
            <a:endParaRPr b="0" lang="en-US" sz="18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ptos"/>
              </a:rPr>
              <a:t>Fourth Outline Level</a:t>
            </a:r>
            <a:endParaRPr b="0" lang="en-US" sz="18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Fifth Outline Level</a:t>
            </a:r>
            <a:endParaRPr b="0" lang="en-US" sz="18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Sixth Outline Level</a:t>
            </a:r>
            <a:endParaRPr b="0" lang="en-US" sz="18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ptos"/>
              </a:rPr>
              <a:t>Seventh Outline Level</a:t>
            </a:r>
            <a:endParaRPr b="0" lang="en-US" sz="1800" spc="-1" strike="noStrike">
              <a:solidFill>
                <a:schemeClr val="dk1"/>
              </a:solidFill>
              <a:latin typeface="Aptos"/>
            </a:endParaRPr>
          </a:p>
        </p:txBody>
      </p:sp>
      <p:sp>
        <p:nvSpPr>
          <p:cNvPr id="26" name="PlaceHolder 4"/>
          <p:cNvSpPr>
            <a:spLocks noGrp="1"/>
          </p:cNvSpPr>
          <p:nvPr>
            <p:ph type="ftr" idx="16"/>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0938C870-A17E-47E0-888D-7E2CD1F60C8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7428E7FB-A245-455A-864B-10FC6BB17EA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3800" cy="1323720"/>
          </a:xfrm>
          <a:prstGeom prst="rect">
            <a:avLst/>
          </a:prstGeom>
          <a:noFill/>
          <a:ln w="0">
            <a:noFill/>
          </a:ln>
        </p:spPr>
        <p:txBody>
          <a:bodyPr lIns="0" rIns="0" tIns="0" bIns="0" anchor="ctr">
            <a:noAutofit/>
          </a:bodyPr>
          <a:p>
            <a:pPr indent="0">
              <a:buNone/>
            </a:pPr>
            <a:r>
              <a:rPr b="0" lang="en-US" sz="4400" spc="-1" strike="noStrike">
                <a:solidFill>
                  <a:schemeClr val="dk1"/>
                </a:solidFill>
                <a:latin typeface="Aptos"/>
              </a:rPr>
              <a:t>Click to edit the title text format</a:t>
            </a:r>
            <a:endParaRPr b="0" lang="en-US" sz="4400" spc="-1" strike="noStrike">
              <a:solidFill>
                <a:schemeClr val="dk1"/>
              </a:solidFill>
              <a:latin typeface="Aptos"/>
            </a:endParaRPr>
          </a:p>
        </p:txBody>
      </p:sp>
      <p:sp>
        <p:nvSpPr>
          <p:cNvPr id="36" name="PlaceHolder 2"/>
          <p:cNvSpPr>
            <a:spLocks noGrp="1"/>
          </p:cNvSpPr>
          <p:nvPr>
            <p:ph type="ftr" idx="22"/>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4AB3CE71-1700-402A-B7D2-B3FA9257B7C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000" cy="3632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400" cy="3632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BFF5CC94-0064-4B63-A08F-A0A382C9C74C}"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400" cy="3632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video" Target="file:///home/robert/repos/ceg4110-group-project-no-grads/presentation materials/assets/combat_2.mp4" TargetMode="External"/><Relationship Id="rId3" Type="http://schemas.microsoft.com/office/2007/relationships/media" Target="file:///home/robert/repos/ceg4110-group-project-no-grads/presentation materials/assets/combat_2.mp4" TargetMode="External"/><Relationship Id="rId4" Type="http://schemas.openxmlformats.org/officeDocument/2006/relationships/image" Target="../media/image4.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video" Target="file:///home/robert/repos/ceg4110-group-project-no-grads/presentation materials/assets/items.mp4" TargetMode="External"/><Relationship Id="rId3" Type="http://schemas.microsoft.com/office/2007/relationships/media" Target="file:///home/robert/repos/ceg4110-group-project-no-grads/presentation materials/assets/items.mp4" TargetMode="External"/><Relationship Id="rId4" Type="http://schemas.openxmlformats.org/officeDocument/2006/relationships/image" Target="../media/image6.png"/><Relationship Id="rId5" Type="http://schemas.openxmlformats.org/officeDocument/2006/relationships/slideLayout" Target="../slideLayouts/slideLayout4.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video" Target="file:///home/robert/repos/ceg4110-group-project-no-grads/presentation materials/assets/dialog.mp4" TargetMode="External"/><Relationship Id="rId3" Type="http://schemas.microsoft.com/office/2007/relationships/media" Target="file:///home/robert/repos/ceg4110-group-project-no-grads/presentation materials/assets/dialog.mp4" TargetMode="External"/><Relationship Id="rId4" Type="http://schemas.openxmlformats.org/officeDocument/2006/relationships/image" Target="../media/image8.png"/><Relationship Id="rId5" Type="http://schemas.openxmlformats.org/officeDocument/2006/relationships/slideLayout" Target="../slideLayouts/slideLayout4.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320" cy="685620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0320" cy="685620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360" y="-1521000"/>
            <a:ext cx="4590360" cy="1219032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6680" cy="2385720"/>
          </a:xfrm>
          <a:prstGeom prst="rect">
            <a:avLst/>
          </a:prstGeom>
          <a:noFill/>
          <a:ln w="0">
            <a:noFill/>
          </a:ln>
        </p:spPr>
        <p:txBody>
          <a:bodyPr lIns="91440" rIns="91440" tIns="45720" bIns="45720" anchor="b">
            <a:normAutofit fontScale="9183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chemeClr val="dk1"/>
              </a:solidFill>
              <a:latin typeface="Aptos"/>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080" cy="6840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6680" cy="59112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ffffff"/>
              </a:buClr>
              <a:buFont typeface="Arial"/>
              <a:buChar char="•"/>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10"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1"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2"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3"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chemeClr val="dk1"/>
              </a:solidFill>
              <a:latin typeface="Aptos"/>
            </a:endParaRPr>
          </a:p>
        </p:txBody>
      </p:sp>
      <p:sp>
        <p:nvSpPr>
          <p:cNvPr id="114" name="PlaceHolder 2"/>
          <p:cNvSpPr>
            <a:spLocks noGrp="1"/>
          </p:cNvSpPr>
          <p:nvPr>
            <p:ph/>
          </p:nvPr>
        </p:nvSpPr>
        <p:spPr>
          <a:xfrm>
            <a:off x="838080" y="2010960"/>
            <a:ext cx="10513800" cy="4164480"/>
          </a:xfrm>
          <a:prstGeom prst="rect">
            <a:avLst/>
          </a:prstGeom>
          <a:noFill/>
          <a:ln w="0">
            <a:noFill/>
          </a:ln>
        </p:spPr>
        <p:txBody>
          <a:bodyPr lIns="91440" rIns="91440" tIns="45720" bIns="45720" anchor="t">
            <a:normAutofit/>
          </a:bodyPr>
          <a:p>
            <a:pPr indent="0">
              <a:lnSpc>
                <a:spcPct val="90000"/>
              </a:lnSpc>
              <a:spcBef>
                <a:spcPts val="1417"/>
              </a:spcBef>
              <a:buNone/>
            </a:pPr>
            <a:endParaRPr b="0" lang="en-US" sz="18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chemeClr val="dk1"/>
              </a:solidFill>
              <a:latin typeface="Aptos"/>
            </a:endParaRPr>
          </a:p>
        </p:txBody>
      </p:sp>
      <p:sp>
        <p:nvSpPr>
          <p:cNvPr id="65" name="PlaceHolder 2"/>
          <p:cNvSpPr>
            <a:spLocks noGrp="1"/>
          </p:cNvSpPr>
          <p:nvPr>
            <p:ph/>
          </p:nvPr>
        </p:nvSpPr>
        <p:spPr>
          <a:xfrm>
            <a:off x="838080" y="2010960"/>
            <a:ext cx="10513800" cy="416448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chemeClr val="dk1"/>
              </a:solidFill>
              <a:latin typeface="Aptos"/>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chemeClr val="dk1"/>
              </a:solidFill>
              <a:latin typeface="Aptos"/>
            </a:endParaRPr>
          </a:p>
        </p:txBody>
      </p:sp>
      <p:sp>
        <p:nvSpPr>
          <p:cNvPr id="70" name="PlaceHolder 2"/>
          <p:cNvSpPr>
            <a:spLocks noGrp="1"/>
          </p:cNvSpPr>
          <p:nvPr>
            <p:ph/>
          </p:nvPr>
        </p:nvSpPr>
        <p:spPr>
          <a:xfrm>
            <a:off x="838080" y="2010960"/>
            <a:ext cx="10513800" cy="41644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chemeClr val="dk1"/>
              </a:solidFill>
              <a:latin typeface="Aptos"/>
            </a:endParaRPr>
          </a:p>
          <a:p>
            <a:pPr indent="0" defTabSz="914400">
              <a:lnSpc>
                <a:spcPct val="90000"/>
              </a:lnSpc>
              <a:spcBef>
                <a:spcPts val="499"/>
              </a:spcBef>
              <a:buNone/>
              <a:tabLst>
                <a:tab algn="l" pos="0"/>
              </a:tabLst>
            </a:pPr>
            <a:endParaRPr b="0" lang="en-US"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chemeClr val="dk1"/>
              </a:solidFill>
              <a:latin typeface="Aptos"/>
            </a:endParaRPr>
          </a:p>
        </p:txBody>
      </p:sp>
      <p:sp>
        <p:nvSpPr>
          <p:cNvPr id="75" name="PlaceHolder 2"/>
          <p:cNvSpPr>
            <a:spLocks noGrp="1"/>
          </p:cNvSpPr>
          <p:nvPr>
            <p:ph/>
          </p:nvPr>
        </p:nvSpPr>
        <p:spPr>
          <a:xfrm>
            <a:off x="838080" y="2010960"/>
            <a:ext cx="10513800" cy="41644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3200" spc="-1" strike="noStrike">
                <a:solidFill>
                  <a:schemeClr val="dk1"/>
                </a:solidFill>
                <a:latin typeface="-apple-system"/>
              </a:rPr>
              <a:t>Combat (Robert)</a:t>
            </a:r>
            <a:endParaRPr b="0" lang="en-US" sz="32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3200" spc="-1" strike="noStrike">
                <a:solidFill>
                  <a:schemeClr val="dk1"/>
                </a:solidFill>
                <a:latin typeface="-apple-system"/>
              </a:rPr>
              <a:t>Items (Virginia)</a:t>
            </a:r>
            <a:endParaRPr b="0" lang="en-US" sz="32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3200" spc="-1" strike="noStrike">
                <a:solidFill>
                  <a:schemeClr val="dk1"/>
                </a:solidFill>
                <a:latin typeface="-apple-system"/>
              </a:rPr>
              <a:t>GUI (Josiah)</a:t>
            </a:r>
            <a:endParaRPr b="0" lang="en-US" sz="32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3200" spc="-1" strike="noStrike">
                <a:solidFill>
                  <a:schemeClr val="dk1"/>
                </a:solidFill>
                <a:latin typeface="-apple-system"/>
              </a:rPr>
              <a:t>Map (Cara)</a:t>
            </a:r>
            <a:endParaRPr b="0" lang="en-US" sz="3200" spc="-1" strike="noStrike">
              <a:solidFill>
                <a:schemeClr val="dk1"/>
              </a:solidFill>
              <a:latin typeface="Aptos"/>
            </a:endParaRPr>
          </a:p>
        </p:txBody>
      </p:sp>
      <p:pic>
        <p:nvPicPr>
          <p:cNvPr id="76" name="Picture 2" descr="A diagram of a diagram&#10;&#10;Description automatically generated"/>
          <p:cNvPicPr/>
          <p:nvPr/>
        </p:nvPicPr>
        <p:blipFill>
          <a:blip r:embed="rId1"/>
          <a:stretch/>
        </p:blipFill>
        <p:spPr>
          <a:xfrm>
            <a:off x="4514400" y="714600"/>
            <a:ext cx="6837480" cy="4524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7" name="Rectangle 1">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78" name="Freeform 1">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79" name="Freeform 2">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80"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chemeClr val="dk1"/>
              </a:solidFill>
              <a:latin typeface="Aptos"/>
            </a:endParaRPr>
          </a:p>
        </p:txBody>
      </p:sp>
      <p:sp>
        <p:nvSpPr>
          <p:cNvPr id="81" name="PlaceHolder 2"/>
          <p:cNvSpPr>
            <a:spLocks noGrp="1"/>
          </p:cNvSpPr>
          <p:nvPr>
            <p:ph/>
          </p:nvPr>
        </p:nvSpPr>
        <p:spPr>
          <a:xfrm>
            <a:off x="381600" y="914400"/>
            <a:ext cx="5104080" cy="548532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tabLst>
                <a:tab algn="l" pos="0"/>
              </a:tabLst>
            </a:pP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a:t>
            </a:r>
            <a:endParaRPr b="0" lang="en-US" sz="2000" spc="-1" strike="noStrike">
              <a:solidFill>
                <a:schemeClr val="dk1"/>
              </a:solidFill>
              <a:latin typeface="Aptos"/>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chemeClr val="dk1"/>
              </a:solidFill>
              <a:latin typeface="Aptos"/>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chemeClr val="dk1"/>
              </a:solidFill>
              <a:latin typeface="Aptos"/>
            </a:endParaRPr>
          </a:p>
        </p:txBody>
      </p:sp>
      <p:pic>
        <p:nvPicPr>
          <p:cNvPr id="82" name="Picture 80" descr=""/>
          <p:cNvPicPr/>
          <p:nvPr/>
        </p:nvPicPr>
        <p:blipFill>
          <a:blip r:embed="rId1"/>
          <a:stretch/>
        </p:blipFill>
        <p:spPr>
          <a:xfrm>
            <a:off x="6058440" y="3712320"/>
            <a:ext cx="5141880" cy="2745720"/>
          </a:xfrm>
          <a:prstGeom prst="rect">
            <a:avLst/>
          </a:prstGeom>
          <a:ln w="0">
            <a:noFill/>
          </a:ln>
        </p:spPr>
      </p:pic>
      <p:pic>
        <p:nvPicPr>
          <p:cNvPr id="83" name="" descr="">
            <a:hlinkClick r:id="" action="ppaction://media"/>
          </p:cNvPr>
          <p:cNvPicPr/>
          <p:nvPr>
            <a:videoFile r:link="rId2"/>
            <p:extLst>
              <p:ext uri="{DAA4B4D4-6D71-4841-9C94-3DE7FCFB9230}">
                <p14:media r:link="rId3"/>
              </p:ext>
            </p:extLst>
          </p:nvPr>
        </p:nvPicPr>
        <p:blipFill>
          <a:blip r:embed="rId4"/>
          <a:stretch>
            <a:fillRect/>
          </a:stretch>
        </p:blipFill>
        <p:spPr>
          <a:xfrm>
            <a:off x="5943600" y="-3240"/>
            <a:ext cx="5257800" cy="3634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4"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7"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chemeClr val="dk1"/>
              </a:solidFill>
              <a:latin typeface="Aptos"/>
            </a:endParaRPr>
          </a:p>
        </p:txBody>
      </p:sp>
      <p:sp>
        <p:nvSpPr>
          <p:cNvPr id="88" name="PlaceHolder 2"/>
          <p:cNvSpPr>
            <a:spLocks noGrp="1"/>
          </p:cNvSpPr>
          <p:nvPr>
            <p:ph/>
          </p:nvPr>
        </p:nvSpPr>
        <p:spPr>
          <a:xfrm>
            <a:off x="508680" y="1143000"/>
            <a:ext cx="5333040" cy="5256720"/>
          </a:xfrm>
          <a:prstGeom prst="rect">
            <a:avLst/>
          </a:prstGeom>
          <a:noFill/>
          <a:ln w="0">
            <a:noFill/>
          </a:ln>
        </p:spPr>
        <p:txBody>
          <a:bodyPr lIns="91440" rIns="91440" tIns="45720" bIns="45720" anchor="t">
            <a:normAutofit fontScale="81111"/>
          </a:bodyPr>
          <a:p>
            <a:pPr marL="228600" indent="0" defTabSz="914400">
              <a:lnSpc>
                <a:spcPct val="90000"/>
              </a:lnSpc>
              <a:spcBef>
                <a:spcPts val="1001"/>
              </a:spcBef>
              <a:buNone/>
              <a:tabLst>
                <a:tab algn="l" pos="0"/>
              </a:tabLst>
            </a:pP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developer, I want elements in the environment for the player to interact with.</a:t>
            </a: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There shall be items in the environment for the player to pickup</a:t>
            </a:r>
            <a:endParaRPr b="0" lang="en-US" sz="2000" spc="-1" strike="noStrike">
              <a:solidFill>
                <a:schemeClr val="dk1"/>
              </a:solidFill>
              <a:latin typeface="Aptos"/>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health pickups that will heal the players health</a:t>
            </a:r>
            <a:endParaRPr b="0" lang="en-US" sz="2000" spc="-1" strike="noStrike">
              <a:solidFill>
                <a:schemeClr val="dk1"/>
              </a:solidFill>
              <a:latin typeface="Aptos"/>
            </a:endParaRPr>
          </a:p>
          <a:p>
            <a:pPr lvl="1" marL="864000" indent="-324000" defTabSz="914400">
              <a:lnSpc>
                <a:spcPct val="90000"/>
              </a:lnSpc>
              <a:spcBef>
                <a:spcPts val="1134"/>
              </a:spcBef>
              <a:buClr>
                <a:srgbClr val="ffffff"/>
              </a:buClr>
              <a:buSzPct val="75000"/>
              <a:buFont typeface="Symbol" charset="2"/>
              <a:buChar char=""/>
              <a:tabLst>
                <a:tab algn="l" pos="0"/>
              </a:tabLst>
            </a:pPr>
            <a:r>
              <a:rPr b="0" lang="en-US" sz="2000" spc="-1" strike="noStrike">
                <a:solidFill>
                  <a:schemeClr val="dk1"/>
                </a:solidFill>
                <a:latin typeface="-apple-system"/>
              </a:rPr>
              <a:t>There shall be coin pickups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Design: All items are automatically taken (with the exception of health items) when the player touches them. The items contribute to a counter and when the counter is modified (ex: var current_</a:t>
            </a:r>
            <a:r>
              <a:rPr b="0" lang="en-US" sz="2000" spc="-1" strike="noStrike" u="sng">
                <a:solidFill>
                  <a:schemeClr val="dk1"/>
                </a:solidFill>
                <a:uFillTx/>
                <a:latin typeface="-apple-system"/>
              </a:rPr>
              <a:t>blank</a:t>
            </a:r>
            <a:r>
              <a:rPr b="0" lang="en-US" sz="2000" spc="-1" strike="noStrike">
                <a:solidFill>
                  <a:schemeClr val="dk1"/>
                </a:solidFill>
                <a:latin typeface="-apple-system"/>
              </a:rPr>
              <a:t>_), the UI updates accordingly (ex: signal update_</a:t>
            </a:r>
            <a:r>
              <a:rPr b="0" lang="en-US" sz="2000" spc="-1" strike="noStrike" u="sng">
                <a:solidFill>
                  <a:schemeClr val="dk1"/>
                </a:solidFill>
                <a:uFillTx/>
                <a:latin typeface="-apple-system"/>
              </a:rPr>
              <a:t>blank</a:t>
            </a:r>
            <a:r>
              <a:rPr b="0" lang="en-US" sz="2000" spc="-1" strike="noStrike">
                <a:solidFill>
                  <a:schemeClr val="dk1"/>
                </a:solidFill>
                <a:latin typeface="-apple-system"/>
              </a:rPr>
              <a:t>_).</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b="0" lang="en-US" sz="2000" spc="-1" strike="noStrike">
              <a:solidFill>
                <a:schemeClr val="dk1"/>
              </a:solidFill>
              <a:latin typeface="Aptos"/>
            </a:endParaRPr>
          </a:p>
        </p:txBody>
      </p:sp>
      <p:pic>
        <p:nvPicPr>
          <p:cNvPr id="89" name="Picture 2" descr="A diagram of a complex flowchart&#10;&#10;Description automatically generated"/>
          <p:cNvPicPr/>
          <p:nvPr/>
        </p:nvPicPr>
        <p:blipFill>
          <a:blip r:embed="rId1"/>
          <a:stretch/>
        </p:blipFill>
        <p:spPr>
          <a:xfrm>
            <a:off x="6725160" y="3707280"/>
            <a:ext cx="4346640" cy="3064680"/>
          </a:xfrm>
          <a:prstGeom prst="rect">
            <a:avLst/>
          </a:prstGeom>
          <a:ln w="0">
            <a:noFill/>
          </a:ln>
        </p:spPr>
      </p:pic>
      <p:pic>
        <p:nvPicPr>
          <p:cNvPr id="90" name="" descr="">
            <a:hlinkClick r:id="" action="ppaction://media"/>
          </p:cNvPr>
          <p:cNvPicPr/>
          <p:nvPr>
            <a:videoFile r:link="rId2"/>
            <p:extLst>
              <p:ext uri="{DAA4B4D4-6D71-4841-9C94-3DE7FCFB9230}">
                <p14:media r:link="rId3"/>
              </p:ext>
            </p:extLst>
          </p:nvPr>
        </p:nvPicPr>
        <p:blipFill>
          <a:blip r:embed="rId4"/>
          <a:stretch>
            <a:fillRect/>
          </a:stretch>
        </p:blipFill>
        <p:spPr>
          <a:xfrm>
            <a:off x="6172200" y="83520"/>
            <a:ext cx="5257800" cy="3802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1" name="Rectangle 3">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92" name="Freeform 5">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93" name="Freeform 6">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94"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chemeClr val="dk1"/>
              </a:solidFill>
              <a:latin typeface="Aptos"/>
            </a:endParaRPr>
          </a:p>
        </p:txBody>
      </p:sp>
      <p:sp>
        <p:nvSpPr>
          <p:cNvPr id="95" name="PlaceHolder 2"/>
          <p:cNvSpPr>
            <a:spLocks noGrp="1"/>
          </p:cNvSpPr>
          <p:nvPr>
            <p:ph/>
          </p:nvPr>
        </p:nvSpPr>
        <p:spPr>
          <a:xfrm>
            <a:off x="685800" y="1143000"/>
            <a:ext cx="4418640" cy="525672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001"/>
              </a:spcBef>
              <a:buNone/>
              <a:tabLst>
                <a:tab algn="l" pos="0"/>
              </a:tabLst>
            </a:pP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User Story: As a player, I want to interact with characters through dialogue boxes and understand how to play the game through those interactions. </a:t>
            </a: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Requirement: The characters shall have a dialogue mechanic. </a:t>
            </a:r>
            <a:endParaRPr b="0" lang="en-US" sz="2000" spc="-1" strike="noStrike">
              <a:solidFill>
                <a:schemeClr val="dk1"/>
              </a:solidFill>
              <a:latin typeface="Aptos"/>
            </a:endParaRPr>
          </a:p>
          <a:p>
            <a:pPr marL="228600" indent="-228600" defTabSz="914400">
              <a:lnSpc>
                <a:spcPct val="90000"/>
              </a:lnSpc>
              <a:spcBef>
                <a:spcPts val="1191"/>
              </a:spcBef>
              <a:spcAft>
                <a:spcPts val="992"/>
              </a:spcAft>
              <a:buClr>
                <a:srgbClr val="ffffff"/>
              </a:buClr>
              <a:buFont typeface="Arial"/>
              <a:buChar char="•"/>
              <a:tabLst>
                <a:tab algn="l" pos="0"/>
              </a:tabLst>
            </a:pPr>
            <a:r>
              <a:rPr b="0" lang="en-US" sz="2000" spc="-1" strike="noStrike">
                <a:solidFill>
                  <a:schemeClr val="dk1"/>
                </a:solidFill>
                <a:latin typeface="-apple-system"/>
              </a:rPr>
              <a:t>Design: When the player approaches an npc they may talk too, a chat bubble will appear above the npc's head indicating the player is able to interact with this npc. Npc's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npc will be triggered.</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Conclusion: Dialog is implemented through the Dialogic library. The player can select options when talking to an NPC that lead to differing results</a:t>
            </a:r>
            <a:endParaRPr b="0" lang="en-US" sz="2000" spc="-1" strike="noStrike">
              <a:solidFill>
                <a:schemeClr val="dk1"/>
              </a:solidFill>
              <a:latin typeface="Aptos"/>
            </a:endParaRPr>
          </a:p>
        </p:txBody>
      </p:sp>
      <p:pic>
        <p:nvPicPr>
          <p:cNvPr id="96" name="Picture 94" descr=""/>
          <p:cNvPicPr/>
          <p:nvPr/>
        </p:nvPicPr>
        <p:blipFill>
          <a:blip r:embed="rId1"/>
          <a:stretch/>
        </p:blipFill>
        <p:spPr>
          <a:xfrm>
            <a:off x="6629400" y="3657600"/>
            <a:ext cx="4217400" cy="2811240"/>
          </a:xfrm>
          <a:prstGeom prst="rect">
            <a:avLst/>
          </a:prstGeom>
          <a:ln w="0">
            <a:noFill/>
          </a:ln>
        </p:spPr>
      </p:pic>
      <p:pic>
        <p:nvPicPr>
          <p:cNvPr id="97" name="" descr="">
            <a:hlinkClick r:id="" action="ppaction://media"/>
          </p:cNvPr>
          <p:cNvPicPr/>
          <p:nvPr>
            <a:videoFile r:link="rId2"/>
            <p:extLst>
              <p:ext uri="{DAA4B4D4-6D71-4841-9C94-3DE7FCFB9230}">
                <p14:media r:link="rId3"/>
              </p:ext>
            </p:extLst>
          </p:nvPr>
        </p:nvPicPr>
        <p:blipFill>
          <a:blip r:embed="rId4"/>
          <a:stretch>
            <a:fillRect/>
          </a:stretch>
        </p:blipFill>
        <p:spPr>
          <a:xfrm>
            <a:off x="6400800" y="228600"/>
            <a:ext cx="4800600" cy="3324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8" name="Rectangle 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99" name="Freeform 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100" name="Freeform 4">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Aptos"/>
            </a:endParaRPr>
          </a:p>
        </p:txBody>
      </p:sp>
      <p:sp>
        <p:nvSpPr>
          <p:cNvPr id="101" name="PlaceHolder 1"/>
          <p:cNvSpPr>
            <a:spLocks noGrp="1"/>
          </p:cNvSpPr>
          <p:nvPr>
            <p:ph type="title"/>
          </p:nvPr>
        </p:nvSpPr>
        <p:spPr>
          <a:xfrm>
            <a:off x="457200" y="4752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chemeClr val="dk1"/>
              </a:solidFill>
              <a:latin typeface="Aptos"/>
            </a:endParaRPr>
          </a:p>
        </p:txBody>
      </p:sp>
      <p:sp>
        <p:nvSpPr>
          <p:cNvPr id="102" name="PlaceHolder 2"/>
          <p:cNvSpPr>
            <a:spLocks noGrp="1"/>
          </p:cNvSpPr>
          <p:nvPr>
            <p:ph/>
          </p:nvPr>
        </p:nvSpPr>
        <p:spPr>
          <a:xfrm>
            <a:off x="201240" y="866880"/>
            <a:ext cx="7314840" cy="5943240"/>
          </a:xfrm>
          <a:prstGeom prst="rect">
            <a:avLst/>
          </a:prstGeom>
          <a:noFill/>
          <a:ln w="0">
            <a:noFill/>
          </a:ln>
        </p:spPr>
        <p:txBody>
          <a:bodyPr lIns="91440" rIns="91440" tIns="45720" bIns="45720" anchor="t">
            <a:normAutofit fontScale="68333"/>
          </a:bodyPr>
          <a:p>
            <a:pPr marL="228600" indent="0" defTabSz="914400">
              <a:lnSpc>
                <a:spcPct val="90000"/>
              </a:lnSpc>
              <a:spcBef>
                <a:spcPts val="1001"/>
              </a:spcBef>
              <a:buNone/>
              <a:tabLst>
                <a:tab algn="l" pos="0"/>
              </a:tabLst>
            </a:pPr>
            <a:endParaRPr b="0" lang="en-US" sz="2000" spc="-1" strike="noStrike">
              <a:solidFill>
                <a:schemeClr val="dk1"/>
              </a:solidFill>
              <a:latin typeface="Aptos"/>
            </a:endParaRPr>
          </a:p>
          <a:p>
            <a:pPr indent="0" defTabSz="914400">
              <a:lnSpc>
                <a:spcPct val="90000"/>
              </a:lnSpc>
              <a:spcBef>
                <a:spcPts val="1001"/>
              </a:spcBef>
              <a:buNone/>
              <a:tabLst>
                <a:tab algn="l" pos="0"/>
              </a:tabLst>
            </a:pPr>
            <a:r>
              <a:rPr b="0" lang="en-US" sz="2000" spc="-1" strike="noStrike" u="sng">
                <a:solidFill>
                  <a:schemeClr val="dk1"/>
                </a:solidFill>
                <a:uFillTx/>
                <a:latin typeface="-apple-system"/>
              </a:rPr>
              <a:t>User Story:</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As a player, I want to navigate an environment that's easy to explore with collision that supports my movement and keeps me within bounds.</a:t>
            </a:r>
            <a:endParaRPr b="0" lang="en-US" sz="2000" spc="-1" strike="noStrike">
              <a:solidFill>
                <a:schemeClr val="dk1"/>
              </a:solidFill>
              <a:latin typeface="Aptos"/>
            </a:endParaRPr>
          </a:p>
          <a:p>
            <a:pPr indent="0" defTabSz="914400">
              <a:lnSpc>
                <a:spcPct val="90000"/>
              </a:lnSpc>
              <a:spcBef>
                <a:spcPts val="1001"/>
              </a:spcBef>
              <a:buNone/>
              <a:tabLst>
                <a:tab algn="l" pos="0"/>
              </a:tabLst>
            </a:pPr>
            <a:r>
              <a:rPr b="0" lang="en-US" sz="2000" spc="-1" strike="noStrike" u="sng">
                <a:solidFill>
                  <a:schemeClr val="dk1"/>
                </a:solidFill>
                <a:uFillTx/>
                <a:latin typeface="-apple-system"/>
              </a:rPr>
              <a:t>Requirement: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The play area shall have boundaries.</a:t>
            </a:r>
            <a:endParaRPr b="0" lang="en-US" sz="2000" spc="-1" strike="noStrike">
              <a:solidFill>
                <a:schemeClr val="dk1"/>
              </a:solidFill>
              <a:latin typeface="Aptos"/>
            </a:endParaRPr>
          </a:p>
          <a:p>
            <a:pPr indent="0" defTabSz="914400">
              <a:lnSpc>
                <a:spcPct val="90000"/>
              </a:lnSpc>
              <a:spcBef>
                <a:spcPts val="1001"/>
              </a:spcBef>
              <a:buNone/>
              <a:tabLst>
                <a:tab algn="l" pos="0"/>
              </a:tabLst>
            </a:pPr>
            <a:r>
              <a:rPr b="0" lang="en-US" sz="2000" spc="-1" strike="noStrike" u="sng">
                <a:solidFill>
                  <a:schemeClr val="dk1"/>
                </a:solidFill>
                <a:uFillTx/>
                <a:latin typeface="-apple-system"/>
              </a:rPr>
              <a:t>Design: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The player has a fixed camera that keeps the player body at the center of the screen at all times.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In order to not break immersion, it's important that the player does not see any blank space in the levels where there is no map.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The inaccessible area must be a minimum of half the height or width of the player camera to accurately hide the blank space.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Achieving this will create immersion and a cohesive game environment.</a:t>
            </a:r>
            <a:endParaRPr b="0" lang="en-US" sz="2000" spc="-1" strike="noStrike">
              <a:solidFill>
                <a:schemeClr val="dk1"/>
              </a:solidFill>
              <a:latin typeface="Aptos"/>
            </a:endParaRPr>
          </a:p>
          <a:p>
            <a:pPr indent="0" defTabSz="914400">
              <a:lnSpc>
                <a:spcPct val="90000"/>
              </a:lnSpc>
              <a:spcBef>
                <a:spcPts val="1001"/>
              </a:spcBef>
              <a:buNone/>
              <a:tabLst>
                <a:tab algn="l" pos="0"/>
              </a:tabLst>
            </a:pPr>
            <a:r>
              <a:rPr b="0" lang="en-US" sz="2000" spc="-1" strike="noStrike" u="sng">
                <a:solidFill>
                  <a:schemeClr val="dk1"/>
                </a:solidFill>
                <a:uFillTx/>
                <a:latin typeface="-apple-system"/>
              </a:rPr>
              <a:t>Conclusion: </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tabLst>
                <a:tab algn="l" pos="0"/>
              </a:tabLst>
            </a:pPr>
            <a:r>
              <a:rPr b="0" lang="en-US" sz="2000" spc="-1" strike="noStrike">
                <a:solidFill>
                  <a:schemeClr val="dk1"/>
                </a:solidFill>
                <a:latin typeface="-apple-system"/>
              </a:rPr>
              <a:t>The map is surrounded by cliffs that act as boundaries with collision so that the player cannot see off the map.</a:t>
            </a:r>
            <a:endParaRPr b="0" lang="en-US" sz="2000" spc="-1" strike="noStrike">
              <a:solidFill>
                <a:schemeClr val="dk1"/>
              </a:solidFill>
              <a:latin typeface="Aptos"/>
            </a:endParaRPr>
          </a:p>
        </p:txBody>
      </p:sp>
      <p:pic>
        <p:nvPicPr>
          <p:cNvPr id="103" name="Picture 100" descr=""/>
          <p:cNvPicPr/>
          <p:nvPr/>
        </p:nvPicPr>
        <p:blipFill>
          <a:blip r:embed="rId1"/>
          <a:stretch/>
        </p:blipFill>
        <p:spPr>
          <a:xfrm>
            <a:off x="7772400" y="228600"/>
            <a:ext cx="4230360" cy="4787640"/>
          </a:xfrm>
          <a:prstGeom prst="rect">
            <a:avLst/>
          </a:prstGeom>
          <a:ln w="0">
            <a:noFill/>
          </a:ln>
        </p:spPr>
      </p:pic>
      <p:pic>
        <p:nvPicPr>
          <p:cNvPr id="104" name="Picture 101" descr=""/>
          <p:cNvPicPr/>
          <p:nvPr/>
        </p:nvPicPr>
        <p:blipFill>
          <a:blip r:embed="rId2"/>
          <a:stretch/>
        </p:blipFill>
        <p:spPr>
          <a:xfrm>
            <a:off x="8719560" y="5136480"/>
            <a:ext cx="2251440" cy="1599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5" name="Rectangle 22">
            <a:extLst>
              <a:ext uri="{C183D7F6-B498-43B3-948B-1728B52AA6E4}">
                <adec:decorative xmlns:adec="http://schemas.microsoft.com/office/drawing/2017/decorative" val="1"/>
              </a:ext>
            </a:extLst>
          </p:cNvPr>
          <p:cNvSpPr/>
          <p:nvPr/>
        </p:nvSpPr>
        <p:spPr>
          <a:xfrm>
            <a:off x="0" y="-3240"/>
            <a:ext cx="12190320" cy="68594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Freeform 13">
            <a:extLst>
              <a:ext uri="{C183D7F6-B498-43B3-948B-1728B52AA6E4}">
                <adec:decorative xmlns:adec="http://schemas.microsoft.com/office/drawing/2017/decorative" val="1"/>
              </a:ext>
            </a:extLst>
          </p:cNvPr>
          <p:cNvSpPr/>
          <p:nvPr/>
        </p:nvSpPr>
        <p:spPr>
          <a:xfrm>
            <a:off x="0" y="0"/>
            <a:ext cx="11784960" cy="6856200"/>
          </a:xfrm>
          <a:custGeom>
            <a:avLst/>
            <a:gdLst>
              <a:gd name="textAreaLeft" fmla="*/ 0 w 11784960"/>
              <a:gd name="textAreaRight" fmla="*/ 11786760 w 11784960"/>
              <a:gd name="textAreaTop" fmla="*/ 0 h 6856200"/>
              <a:gd name="textAreaBottom" fmla="*/ 6858000 h 685620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7" name="Freeform 11">
            <a:extLst>
              <a:ext uri="{C183D7F6-B498-43B3-948B-1728B52AA6E4}">
                <adec:decorative xmlns:adec="http://schemas.microsoft.com/office/drawing/2017/decorative" val="1"/>
              </a:ext>
            </a:extLst>
          </p:cNvPr>
          <p:cNvSpPr/>
          <p:nvPr/>
        </p:nvSpPr>
        <p:spPr>
          <a:xfrm>
            <a:off x="0" y="0"/>
            <a:ext cx="3579480" cy="6856200"/>
          </a:xfrm>
          <a:custGeom>
            <a:avLst/>
            <a:gdLst>
              <a:gd name="textAreaLeft" fmla="*/ 0 w 3579480"/>
              <a:gd name="textAreaRight" fmla="*/ 3581280 w 3579480"/>
              <a:gd name="textAreaTop" fmla="*/ 0 h 6856200"/>
              <a:gd name="textAreaBottom" fmla="*/ 6858000 h 685620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8" name="PlaceHolder 1"/>
          <p:cNvSpPr>
            <a:spLocks noGrp="1"/>
          </p:cNvSpPr>
          <p:nvPr>
            <p:ph type="title"/>
          </p:nvPr>
        </p:nvSpPr>
        <p:spPr>
          <a:xfrm>
            <a:off x="838080" y="365040"/>
            <a:ext cx="10513800" cy="132372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chemeClr val="dk1"/>
              </a:solidFill>
              <a:latin typeface="Aptos"/>
            </a:endParaRPr>
          </a:p>
        </p:txBody>
      </p:sp>
      <p:sp>
        <p:nvSpPr>
          <p:cNvPr id="109" name="PlaceHolder 2"/>
          <p:cNvSpPr>
            <a:spLocks noGrp="1"/>
          </p:cNvSpPr>
          <p:nvPr>
            <p:ph/>
          </p:nvPr>
        </p:nvSpPr>
        <p:spPr>
          <a:xfrm>
            <a:off x="838080" y="2010960"/>
            <a:ext cx="10513800" cy="41644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Overall, the class went well!</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Balanced time between learning and working</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Guest speakers were fun and helpful in each of their own unique ways</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Professor Cogan did a good job trying to make the class more fun and interactive</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First class for a semester long group project for all of us</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Taught us how working as a team can be both nice but difficult at times</a:t>
            </a:r>
            <a:endParaRPr b="0" lang="en-US" sz="2000" spc="-1" strike="noStrike">
              <a:solidFill>
                <a:schemeClr val="dk1"/>
              </a:solidFill>
              <a:latin typeface="Aptos"/>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Taught us how to work with the scope of a project in a specific time frame </a:t>
            </a:r>
            <a:endParaRPr b="0" lang="en-US" sz="2000" spc="-1" strike="noStrike">
              <a:solidFill>
                <a:schemeClr val="dk1"/>
              </a:solidFill>
              <a:latin typeface="Aptos"/>
            </a:endParaRPr>
          </a:p>
          <a:p>
            <a:pPr indent="0" defTabSz="914400">
              <a:lnSpc>
                <a:spcPct val="90000"/>
              </a:lnSpc>
              <a:spcBef>
                <a:spcPts val="1001"/>
              </a:spcBef>
              <a:buNone/>
            </a:pPr>
            <a:endParaRPr b="0" lang="en-US" sz="2000" spc="-1" strike="noStrike">
              <a:solidFill>
                <a:schemeClr val="dk1"/>
              </a:solidFill>
              <a:latin typeface="Aptos"/>
            </a:endParaRPr>
          </a:p>
          <a:p>
            <a:pPr indent="0" defTabSz="914400">
              <a:lnSpc>
                <a:spcPct val="90000"/>
              </a:lnSpc>
              <a:spcBef>
                <a:spcPts val="1001"/>
              </a:spcBef>
              <a:buNone/>
            </a:pPr>
            <a:endParaRPr b="0" lang="en-US"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1669</TotalTime>
  <Application>LibreOffice/24.2.6.2$Linux_X86_64 LibreOffice_project/420$Build-2</Application>
  <AppVersion>15.0000</AppVersion>
  <Words>919</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2024-12-03T11:16:10Z</dcterms:modified>
  <cp:revision>23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3</vt:i4>
  </property>
  <property fmtid="{D5CDD505-2E9C-101B-9397-08002B2CF9AE}" pid="3" name="Notes">
    <vt:i4>9</vt:i4>
  </property>
  <property fmtid="{D5CDD505-2E9C-101B-9397-08002B2CF9AE}" pid="4" name="PresentationFormat">
    <vt:lpwstr>Widescreen</vt:lpwstr>
  </property>
  <property fmtid="{D5CDD505-2E9C-101B-9397-08002B2CF9AE}" pid="5" name="Slides">
    <vt:i4>10</vt:i4>
  </property>
</Properties>
</file>