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22"/>
  </p:notesMasterIdLst>
  <p:sldIdLst>
    <p:sldId id="256" r:id="rId12"/>
    <p:sldId id="257" r:id="rId13"/>
    <p:sldId id="258" r:id="rId14"/>
    <p:sldId id="259" r:id="rId15"/>
    <p:sldId id="260" r:id="rId16"/>
    <p:sldId id="261" r:id="rId17"/>
    <p:sldId id="262" r:id="rId18"/>
    <p:sldId id="263"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5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C3BEB062-4465-4D95-847A-B65CC793E0F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685800" y="1143000"/>
            <a:ext cx="5484813" cy="3084513"/>
          </a:xfrm>
          <a:prstGeom prst="rect">
            <a:avLst/>
          </a:prstGeom>
          <a:ln w="0">
            <a:noFill/>
          </a:ln>
        </p:spPr>
      </p:sp>
      <p:sp>
        <p:nvSpPr>
          <p:cNvPr id="114"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15" name="PlaceHolder 3"/>
          <p:cNvSpPr>
            <a:spLocks noGrp="1"/>
          </p:cNvSpPr>
          <p:nvPr>
            <p:ph type="sldNum" idx="37"/>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A2F72249-677F-4C1A-AF08-91A1324E7193}" type="slidenum">
              <a:rPr lang="en-US" sz="1200" b="0" strike="noStrike" spc="-1">
                <a:solidFill>
                  <a:srgbClr val="000000"/>
                </a:solidFill>
                <a:latin typeface="Times New Roman"/>
              </a:rPr>
              <a:t>2</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685800" y="1143000"/>
            <a:ext cx="5484960" cy="3084840"/>
          </a:xfrm>
          <a:prstGeom prst="rect">
            <a:avLst/>
          </a:prstGeom>
          <a:ln w="0">
            <a:noFill/>
          </a:ln>
        </p:spPr>
      </p:sp>
      <p:sp>
        <p:nvSpPr>
          <p:cNvPr id="117"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18" name="PlaceHolder 3"/>
          <p:cNvSpPr>
            <a:spLocks noGrp="1"/>
          </p:cNvSpPr>
          <p:nvPr>
            <p:ph type="sldNum" idx="38"/>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BF1F1D28-AC5C-412A-A852-BADA2E2277A8}" type="slidenum">
              <a:rPr lang="en-US" sz="1200" b="0" strike="noStrike" spc="-1">
                <a:solidFill>
                  <a:srgbClr val="000000"/>
                </a:solidFill>
                <a:latin typeface="Times New Roman"/>
              </a:rPr>
              <a:t>3</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685800" y="1143000"/>
            <a:ext cx="5484813" cy="3084513"/>
          </a:xfrm>
          <a:prstGeom prst="rect">
            <a:avLst/>
          </a:prstGeom>
          <a:ln w="0">
            <a:noFill/>
          </a:ln>
        </p:spPr>
      </p:sp>
      <p:sp>
        <p:nvSpPr>
          <p:cNvPr id="120"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1" name="PlaceHolder 3"/>
          <p:cNvSpPr>
            <a:spLocks noGrp="1"/>
          </p:cNvSpPr>
          <p:nvPr>
            <p:ph type="sldNum" idx="39"/>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8D781B25-69CC-4990-82B6-46518A69EF3F}" type="slidenum">
              <a:rPr lang="en-US" sz="1200" b="0" strike="noStrike" spc="-1">
                <a:solidFill>
                  <a:srgbClr val="000000"/>
                </a:solidFill>
                <a:latin typeface="Times New Roman"/>
              </a:rPr>
              <a:t>4</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685800" y="1143000"/>
            <a:ext cx="5484813" cy="3084513"/>
          </a:xfrm>
          <a:prstGeom prst="rect">
            <a:avLst/>
          </a:prstGeom>
          <a:ln w="0">
            <a:noFill/>
          </a:ln>
        </p:spPr>
      </p:sp>
      <p:sp>
        <p:nvSpPr>
          <p:cNvPr id="123"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4" name="PlaceHolder 3"/>
          <p:cNvSpPr>
            <a:spLocks noGrp="1"/>
          </p:cNvSpPr>
          <p:nvPr>
            <p:ph type="sldNum" idx="40"/>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D096B5ED-4B10-4F12-85D7-1F49DF9DD4D3}" type="slidenum">
              <a:rPr lang="en-US" sz="1200" b="0" strike="noStrike" spc="-1">
                <a:solidFill>
                  <a:srgbClr val="000000"/>
                </a:solidFill>
                <a:latin typeface="Times New Roman"/>
              </a:rPr>
              <a:t>5</a:t>
            </a:fld>
            <a:endParaRPr lang="en-US"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685800" y="1143000"/>
            <a:ext cx="5484960" cy="3084840"/>
          </a:xfrm>
          <a:prstGeom prst="rect">
            <a:avLst/>
          </a:prstGeom>
          <a:ln w="0">
            <a:noFill/>
          </a:ln>
        </p:spPr>
      </p:sp>
      <p:sp>
        <p:nvSpPr>
          <p:cNvPr id="126"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7" name="PlaceHolder 3"/>
          <p:cNvSpPr>
            <a:spLocks noGrp="1"/>
          </p:cNvSpPr>
          <p:nvPr>
            <p:ph type="sldNum" idx="41"/>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27F8EC3D-57B5-45EE-ACFC-A4F21F11C239}" type="slidenum">
              <a:rPr lang="en-US" sz="1200" b="0" strike="noStrike" spc="-1">
                <a:solidFill>
                  <a:srgbClr val="000000"/>
                </a:solidFill>
                <a:latin typeface="Times New Roman"/>
              </a:rPr>
              <a:t>6</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685800" y="1143000"/>
            <a:ext cx="5484813" cy="3084513"/>
          </a:xfrm>
          <a:prstGeom prst="rect">
            <a:avLst/>
          </a:prstGeom>
          <a:ln w="0">
            <a:noFill/>
          </a:ln>
        </p:spPr>
      </p:sp>
      <p:sp>
        <p:nvSpPr>
          <p:cNvPr id="129"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0" name="PlaceHolder 3"/>
          <p:cNvSpPr>
            <a:spLocks noGrp="1"/>
          </p:cNvSpPr>
          <p:nvPr>
            <p:ph type="sldNum" idx="42"/>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9C20E923-4AF8-4D7B-BC3C-8D55423BC870}" type="slidenum">
              <a:rPr lang="en-US" sz="1200" b="0" strike="noStrike" spc="-1">
                <a:solidFill>
                  <a:srgbClr val="000000"/>
                </a:solidFill>
                <a:latin typeface="Times New Roman"/>
              </a:rPr>
              <a:t>7</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685800" y="1143000"/>
            <a:ext cx="5484813" cy="3084513"/>
          </a:xfrm>
          <a:prstGeom prst="rect">
            <a:avLst/>
          </a:prstGeom>
          <a:ln w="0">
            <a:noFill/>
          </a:ln>
        </p:spPr>
      </p:sp>
      <p:sp>
        <p:nvSpPr>
          <p:cNvPr id="132"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3" name="PlaceHolder 3"/>
          <p:cNvSpPr>
            <a:spLocks noGrp="1"/>
          </p:cNvSpPr>
          <p:nvPr>
            <p:ph type="sldNum" idx="43"/>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534E2EA3-D286-4A9D-9AB9-C0EA44C30E56}" type="slidenum">
              <a:rPr lang="en-US" sz="1200" b="0" strike="noStrike" spc="-1">
                <a:solidFill>
                  <a:srgbClr val="000000"/>
                </a:solidFill>
                <a:latin typeface="Times New Roman"/>
              </a:rPr>
              <a:t>8</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noRot="1" noChangeAspect="1"/>
          </p:cNvSpPr>
          <p:nvPr>
            <p:ph type="sldImg"/>
          </p:nvPr>
        </p:nvSpPr>
        <p:spPr>
          <a:xfrm>
            <a:off x="685800" y="1143000"/>
            <a:ext cx="5484813" cy="3084513"/>
          </a:xfrm>
          <a:prstGeom prst="rect">
            <a:avLst/>
          </a:prstGeom>
          <a:ln w="0">
            <a:noFill/>
          </a:ln>
        </p:spPr>
      </p:sp>
      <p:sp>
        <p:nvSpPr>
          <p:cNvPr id="135"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6" name="PlaceHolder 3"/>
          <p:cNvSpPr>
            <a:spLocks noGrp="1"/>
          </p:cNvSpPr>
          <p:nvPr>
            <p:ph type="sldNum" idx="44"/>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6B75746C-DC6D-46B8-AA4C-053D677F04F0}" type="slidenum">
              <a:rPr lang="en-US" sz="1200" b="0" strike="noStrike" spc="-1">
                <a:solidFill>
                  <a:srgbClr val="000000"/>
                </a:solidFill>
                <a:latin typeface="Times New Roman"/>
              </a:rPr>
              <a:t>9</a:t>
            </a:fld>
            <a:endParaRPr lang="en-US"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685800" y="1143000"/>
            <a:ext cx="5484960" cy="3084840"/>
          </a:xfrm>
          <a:prstGeom prst="rect">
            <a:avLst/>
          </a:prstGeom>
          <a:ln w="0">
            <a:noFill/>
          </a:ln>
        </p:spPr>
      </p:sp>
      <p:sp>
        <p:nvSpPr>
          <p:cNvPr id="138"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After 11 minutes</a:t>
            </a:r>
          </a:p>
        </p:txBody>
      </p:sp>
      <p:sp>
        <p:nvSpPr>
          <p:cNvPr id="139" name="PlaceHolder 3"/>
          <p:cNvSpPr>
            <a:spLocks noGrp="1"/>
          </p:cNvSpPr>
          <p:nvPr>
            <p:ph type="sldNum" idx="45"/>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CC279E3E-B479-43BF-83CF-C4A6D79558F2}" type="slidenum">
              <a:rPr lang="en-US" sz="1200" b="0" strike="noStrike" spc="-1">
                <a:solidFill>
                  <a:srgbClr val="000000"/>
                </a:solidFill>
                <a:latin typeface="Times New Roman"/>
              </a:rPr>
              <a:t>10</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838080" y="1825560"/>
            <a:ext cx="10514160" cy="43498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173C757-48E2-44AB-94E3-200118D20729}"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2EDD80F9-FC65-4403-B682-DF19138866B1}"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086236D5-12C9-480F-AFB6-2597A2EA6A1C}"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F588F1AC-65D7-4B1D-84CF-B99EE8C9F74D}"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17CC69E6-2A7C-4E15-A8D1-BB92A6E9BA35}"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838080" y="1825560"/>
            <a:ext cx="1051416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5D89377-77A4-4964-B8E6-4B4A2F9889BE}"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86644D71-B6C4-471C-B0C6-9E0D24CA1D9B}"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83808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2584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B66B1231-1C9D-463F-BB50-327C2AC4E865}"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D116DB3A-80EB-44F7-A18E-73EA16645F75}"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AC3CDFA6-1AEB-45B9-AA97-E405EB9C7B93}"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2C2A898B-BE15-439F-9340-7A7114DFF831}"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8369EC3C-C079-4360-AC8F-7FB3D04D4993}"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91A8D373-948D-4BC1-80F7-5F5C84637A5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89B2A8F-20A0-4C44-A084-B197C3D5667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1970563-64B0-4598-86E0-8DC6A976708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6C92B583-0A48-432B-9920-4A9FD328FC17}"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4" name="PlaceHolder 2"/>
          <p:cNvSpPr>
            <a:spLocks noGrp="1"/>
          </p:cNvSpPr>
          <p:nvPr>
            <p:ph type="body"/>
          </p:nvPr>
        </p:nvSpPr>
        <p:spPr>
          <a:xfrm>
            <a:off x="838080" y="1825560"/>
            <a:ext cx="1051416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4C362E81-99C2-4BB6-BA25-92741B74907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B67952BD-45F5-47F1-A299-B0814F660B24}"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4" name="PlaceHolder 2"/>
          <p:cNvSpPr>
            <a:spLocks noGrp="1"/>
          </p:cNvSpPr>
          <p:nvPr>
            <p:ph type="body"/>
          </p:nvPr>
        </p:nvSpPr>
        <p:spPr>
          <a:xfrm>
            <a:off x="83808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5" name="PlaceHolder 3"/>
          <p:cNvSpPr>
            <a:spLocks noGrp="1"/>
          </p:cNvSpPr>
          <p:nvPr>
            <p:ph type="body"/>
          </p:nvPr>
        </p:nvSpPr>
        <p:spPr>
          <a:xfrm>
            <a:off x="622620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B1D21-FA4E-4EA6-8CA0-0CAC3EAD5EA9}"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1989D171-80AB-4D06-92D6-833E55B43FDE}"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73F5F7A-DFFE-4064-98EC-16853FB90B3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A927E-A13A-4671-B70D-D148D59865AA}"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ideo" Target="file:///C:\Users\gatri\Documents\ceg4110-group-project-no-grads\presentation%20materials\assets\combat_2.avi"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items.avi"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dialog.avi"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0680" cy="68565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pic>
        <p:nvPicPr>
          <p:cNvPr id="56" name="Picture 16" descr="Dice and pins on a board game"/>
          <p:cNvPicPr/>
          <p:nvPr/>
        </p:nvPicPr>
        <p:blipFill>
          <a:blip r:embed="rId2"/>
          <a:srcRect t="23102" r="9091"/>
          <a:stretch/>
        </p:blipFill>
        <p:spPr>
          <a:xfrm>
            <a:off x="0" y="0"/>
            <a:ext cx="12190680" cy="685656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8720" y="-1521720"/>
            <a:ext cx="4590720" cy="1219068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58" name="PlaceHolder 1"/>
          <p:cNvSpPr>
            <a:spLocks noGrp="1"/>
          </p:cNvSpPr>
          <p:nvPr>
            <p:ph type="title"/>
          </p:nvPr>
        </p:nvSpPr>
        <p:spPr>
          <a:xfrm>
            <a:off x="404640" y="3092040"/>
            <a:ext cx="9077040" cy="2386080"/>
          </a:xfrm>
          <a:prstGeom prst="rect">
            <a:avLst/>
          </a:prstGeom>
          <a:noFill/>
          <a:ln w="0">
            <a:noFill/>
          </a:ln>
        </p:spPr>
        <p:txBody>
          <a:bodyPr lIns="91440" tIns="45720" rIns="91440" bIns="45720" anchor="b">
            <a:normAutofit fontScale="91111"/>
          </a:bodyPr>
          <a:lstStyle/>
          <a:p>
            <a:pPr indent="0" defTabSz="914400">
              <a:lnSpc>
                <a:spcPct val="90000"/>
              </a:lnSpc>
              <a:buNone/>
              <a:tabLst>
                <a:tab pos="0" algn="l"/>
              </a:tabLst>
            </a:pPr>
            <a:r>
              <a:rPr lang="en-US" sz="6100" b="0" strike="noStrike" spc="-1">
                <a:solidFill>
                  <a:schemeClr val="lt1"/>
                </a:solidFill>
                <a:latin typeface="Aptos Display"/>
              </a:rPr>
              <a:t>Matthew’s Journey: </a:t>
            </a:r>
            <a:br>
              <a:rPr sz="6100"/>
            </a:br>
            <a:r>
              <a:rPr lang="en-US" sz="6100" b="0" strike="noStrike" spc="-1">
                <a:solidFill>
                  <a:schemeClr val="lt1"/>
                </a:solidFill>
                <a:latin typeface="Aptos Display"/>
              </a:rPr>
              <a:t>Godot Game Development</a:t>
            </a:r>
            <a:endParaRPr lang="en-US" sz="6100" b="0" strike="noStrike" spc="-1">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4440" cy="68436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0" name="PlaceHolder 2"/>
          <p:cNvSpPr>
            <a:spLocks noGrp="1"/>
          </p:cNvSpPr>
          <p:nvPr>
            <p:ph type="subTitle"/>
          </p:nvPr>
        </p:nvSpPr>
        <p:spPr>
          <a:xfrm>
            <a:off x="404640" y="5625000"/>
            <a:ext cx="9077040" cy="591480"/>
          </a:xfrm>
          <a:prstGeom prst="rect">
            <a:avLst/>
          </a:prstGeom>
          <a:noFill/>
          <a:ln w="0">
            <a:noFill/>
          </a:ln>
        </p:spPr>
        <p:txBody>
          <a:bodyPr lIns="91440" tIns="45720" rIns="91440" bIns="45720" anchor="ctr">
            <a:normAutofit/>
          </a:bodyPr>
          <a:lstStyle/>
          <a:p>
            <a:pPr defTabSz="914400">
              <a:lnSpc>
                <a:spcPct val="90000"/>
              </a:lnSpc>
              <a:spcBef>
                <a:spcPts val="1001"/>
              </a:spcBef>
              <a:tabLst>
                <a:tab pos="0" algn="l"/>
              </a:tabLst>
            </a:pPr>
            <a:r>
              <a:rPr lang="en-US" sz="2400" b="0" strike="noStrike" spc="-1">
                <a:solidFill>
                  <a:schemeClr val="lt1"/>
                </a:solidFill>
                <a:latin typeface="Aptos"/>
              </a:rPr>
              <a:t>From Team NoGrads</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transition="in" filter="fade">
                                      <p:cBhvr additive="repl">
                                        <p:cTn id="7" dur="400"/>
                                        <p:tgtEl>
                                          <p:spTgt spid="58"/>
                                        </p:tgtEl>
                                      </p:cBhvr>
                                    </p:animEffect>
                                  </p:childTnLst>
                                </p:cTn>
                              </p:par>
                              <p:par>
                                <p:cTn id="8" presetID="10" presetClass="entr" fill="hold" nodeType="withEffect">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transition="in" filter="fade">
                                      <p:cBhvr additive="repl">
                                        <p:cTn id="10" dur="4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8"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9"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0"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1"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Questions?</a:t>
            </a:r>
            <a:endParaRPr lang="en-US" sz="4400" b="0" strike="noStrike" spc="-1">
              <a:solidFill>
                <a:srgbClr val="FFFFFF"/>
              </a:solidFill>
              <a:latin typeface="Arial"/>
            </a:endParaRPr>
          </a:p>
        </p:txBody>
      </p:sp>
      <p:sp>
        <p:nvSpPr>
          <p:cNvPr id="112"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indent="0">
              <a:spcBef>
                <a:spcPts val="1417"/>
              </a:spcBef>
              <a:buNone/>
            </a:pPr>
            <a:endParaRPr lang="en-US" sz="1800" b="0" strike="noStrike" spc="-1">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Team NoGrads // Godot Game Project</a:t>
            </a:r>
            <a:endParaRPr lang="en-US" sz="4400" b="0" strike="noStrike" spc="-1">
              <a:solidFill>
                <a:srgbClr val="FFFFFF"/>
              </a:solidFill>
              <a:latin typeface="Arial"/>
            </a:endParaRPr>
          </a:p>
        </p:txBody>
      </p:sp>
      <p:sp>
        <p:nvSpPr>
          <p:cNvPr id="6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fontScale="93333"/>
          </a:bodyPr>
          <a:lstStyle/>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Robert </a:t>
            </a:r>
            <a:r>
              <a:rPr lang="en-US" sz="2000" b="1" strike="noStrike" spc="-1" dirty="0" err="1">
                <a:solidFill>
                  <a:schemeClr val="dk1"/>
                </a:solidFill>
                <a:latin typeface="Aptos"/>
              </a:rPr>
              <a:t>Dallessandris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Gameplay and Mechanics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Virginia Richards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&amp; Math minor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Systems and Gameplay UI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Josiah Yount</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Narrative and Music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Cara </a:t>
            </a:r>
            <a:r>
              <a:rPr lang="en-US" sz="2000" b="1" strike="noStrike" spc="-1" dirty="0" err="1">
                <a:solidFill>
                  <a:schemeClr val="dk1"/>
                </a:solidFill>
                <a:latin typeface="Aptos"/>
              </a:rPr>
              <a:t>Zozokos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BA Computer Science,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Level and Menu UI Developer</a:t>
            </a:r>
            <a:endParaRPr lang="en-US" sz="2000" b="0" strike="noStrike" spc="-1" dirty="0">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Our Pitch</a:t>
            </a:r>
            <a:endParaRPr lang="en-US" sz="4400" b="0" strike="noStrike" spc="-1">
              <a:solidFill>
                <a:srgbClr val="FFFFFF"/>
              </a:solidFill>
              <a:latin typeface="Arial"/>
            </a:endParaRPr>
          </a:p>
        </p:txBody>
      </p:sp>
      <p:sp>
        <p:nvSpPr>
          <p:cNvPr id="70"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Godot programmed videogame named Matthew's Journey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top down, Zelda-like adventure game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With real-time hack and slash combat</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pixel art, sound, &amp; music will be outsourced</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None of the team has made a game of this scope before</a:t>
            </a:r>
            <a:endParaRPr lang="en-US" sz="2800" b="0" strike="noStrike" spc="-1">
              <a:solidFill>
                <a:srgbClr val="FFFFFF"/>
              </a:solidFill>
              <a:latin typeface="Arial"/>
            </a:endParaRPr>
          </a:p>
          <a:p>
            <a:pPr indent="0" defTabSz="914400">
              <a:lnSpc>
                <a:spcPct val="90000"/>
              </a:lnSpc>
              <a:spcBef>
                <a:spcPts val="499"/>
              </a:spcBef>
              <a:buNone/>
              <a:tabLst>
                <a:tab pos="0" algn="l"/>
              </a:tabLst>
            </a:pPr>
            <a:endParaRPr lang="en-US" sz="2000" b="0" strike="noStrike" spc="-1">
              <a:solidFill>
                <a:srgbClr val="FFFFFF"/>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Overview</a:t>
            </a:r>
            <a:endParaRPr lang="en-US" sz="4400" b="0" strike="noStrike" spc="-1">
              <a:solidFill>
                <a:srgbClr val="FFFFFF"/>
              </a:solidFill>
              <a:latin typeface="Arial"/>
            </a:endParaRPr>
          </a:p>
        </p:txBody>
      </p:sp>
      <p:sp>
        <p:nvSpPr>
          <p:cNvPr id="7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Combat</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Items</a:t>
            </a:r>
          </a:p>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GUI</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Map</a:t>
            </a:r>
            <a:endParaRPr lang="en-US" sz="3200" b="0" strike="noStrike" spc="-1" dirty="0">
              <a:solidFill>
                <a:srgbClr val="FFFFFF"/>
              </a:solidFill>
              <a:latin typeface="Arial"/>
            </a:endParaRPr>
          </a:p>
        </p:txBody>
      </p:sp>
      <p:pic>
        <p:nvPicPr>
          <p:cNvPr id="3" name="Picture 2" descr="A diagram of a diagram&#10;&#10;Description automatically generated">
            <a:extLst>
              <a:ext uri="{FF2B5EF4-FFF2-40B4-BE49-F238E27FC236}">
                <a16:creationId xmlns:a16="http://schemas.microsoft.com/office/drawing/2014/main" id="{29049055-D759-80FC-1E5B-55C3B7B55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313" y="714588"/>
            <a:ext cx="6837927" cy="4524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Combat</a:t>
            </a:r>
            <a:endParaRPr lang="en-US" sz="4400" b="0" strike="noStrike" spc="-1">
              <a:solidFill>
                <a:srgbClr val="FFFFFF"/>
              </a:solidFill>
              <a:latin typeface="Arial"/>
            </a:endParaRPr>
          </a:p>
        </p:txBody>
      </p:sp>
      <p:sp>
        <p:nvSpPr>
          <p:cNvPr id="80" name="PlaceHolder 2"/>
          <p:cNvSpPr>
            <a:spLocks noGrp="1"/>
          </p:cNvSpPr>
          <p:nvPr>
            <p:ph/>
          </p:nvPr>
        </p:nvSpPr>
        <p:spPr>
          <a:xfrm>
            <a:off x="381600" y="914400"/>
            <a:ext cx="5104440" cy="54856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191"/>
              </a:spcBef>
              <a:spcAft>
                <a:spcPts val="992"/>
              </a:spcAft>
              <a:buNone/>
              <a:tabLst>
                <a:tab pos="0" algn="l"/>
              </a:tabLst>
            </a:pP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User Story: As a player, I want to be able move my character and swing my sword to fight enemies.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Requirement: There shall be enemies that are different enough to require different tactics.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Design: </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Slimes: small detection zone, slow speed, low damage, low knockback, low xp, low health. They wander around until player gets in range then chase them. Meant to be an easy, common enemy.</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lang="en-US" sz="2000" b="0" strike="noStrike" spc="-1">
              <a:solidFill>
                <a:srgbClr val="FFFFFF"/>
              </a:solidFill>
              <a:latin typeface="Arial"/>
            </a:endParaRPr>
          </a:p>
        </p:txBody>
      </p:sp>
      <p:pic>
        <p:nvPicPr>
          <p:cNvPr id="81" name="Picture 80"/>
          <p:cNvPicPr/>
          <p:nvPr/>
        </p:nvPicPr>
        <p:blipFill>
          <a:blip r:embed="rId4"/>
          <a:stretch/>
        </p:blipFill>
        <p:spPr>
          <a:xfrm>
            <a:off x="6058440" y="3712320"/>
            <a:ext cx="5142240" cy="2746080"/>
          </a:xfrm>
          <a:prstGeom prst="rect">
            <a:avLst/>
          </a:prstGeom>
          <a:ln w="0">
            <a:noFill/>
          </a:ln>
        </p:spPr>
      </p:pic>
      <p:pic>
        <p:nvPicPr>
          <p:cNvPr id="82" name="Picture 81">
            <a:hlinkClick r:id="" action="ppaction://media"/>
          </p:cNvPr>
          <p:cNvPicPr/>
          <p:nvPr>
            <a:videoFile r:link="rId1"/>
          </p:nvPr>
        </p:nvPicPr>
        <p:blipFill>
          <a:blip r:embed="rId5"/>
          <a:stretch>
            <a:fillRect/>
          </a:stretch>
        </p:blipFill>
        <p:spPr>
          <a:xfrm>
            <a:off x="5715000" y="228600"/>
            <a:ext cx="5942880" cy="33426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Items</a:t>
            </a:r>
            <a:endParaRPr lang="en-US" sz="4400" b="0" strike="noStrike" spc="-1">
              <a:solidFill>
                <a:srgbClr val="FFFFFF"/>
              </a:solidFill>
              <a:latin typeface="Arial"/>
            </a:endParaRPr>
          </a:p>
        </p:txBody>
      </p:sp>
      <p:sp>
        <p:nvSpPr>
          <p:cNvPr id="87" name="PlaceHolder 2"/>
          <p:cNvSpPr>
            <a:spLocks noGrp="1"/>
          </p:cNvSpPr>
          <p:nvPr>
            <p:ph/>
          </p:nvPr>
        </p:nvSpPr>
        <p:spPr>
          <a:xfrm>
            <a:off x="508680" y="1143000"/>
            <a:ext cx="5333400" cy="5257080"/>
          </a:xfrm>
          <a:prstGeom prst="rect">
            <a:avLst/>
          </a:prstGeom>
          <a:noFill/>
          <a:ln w="0">
            <a:noFill/>
          </a:ln>
        </p:spPr>
        <p:txBody>
          <a:bodyPr lIns="91440" tIns="45720" rIns="91440" bIns="45720" anchor="t">
            <a:normAutofit fontScale="93333"/>
          </a:bodyPr>
          <a:lstStyle/>
          <a:p>
            <a:pPr marL="228600" indent="0" defTabSz="914400">
              <a:lnSpc>
                <a:spcPct val="90000"/>
              </a:lnSpc>
              <a:spcBef>
                <a:spcPts val="1001"/>
              </a:spcBef>
              <a:buNone/>
              <a:tabLst>
                <a:tab pos="0" algn="l"/>
              </a:tabLst>
            </a:pP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User Story: As a player developer, I want elements in the environment for the player to interact with.</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Requirement: There shall be items in the environment for the player to pickup</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There shall be health pickups that will heal the players health</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There shall be coin pickups </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Design:</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Conclusion: There are two types of health pickup: apple that restores 1 health, and cherry that restores all health. Coins come in 5 different denominations and the total value is tracked in the HUD.  </a:t>
            </a:r>
            <a:endParaRPr lang="en-US" sz="2000" b="0" strike="noStrike" spc="-1">
              <a:solidFill>
                <a:srgbClr val="FFFFFF"/>
              </a:solidFill>
              <a:latin typeface="Arial"/>
            </a:endParaRPr>
          </a:p>
        </p:txBody>
      </p:sp>
      <p:pic>
        <p:nvPicPr>
          <p:cNvPr id="88" name="Picture 87">
            <a:hlinkClick r:id="" action="ppaction://media"/>
          </p:cNvPr>
          <p:cNvPicPr/>
          <p:nvPr>
            <a:videoFile r:link="rId1"/>
          </p:nvPr>
        </p:nvPicPr>
        <p:blipFill>
          <a:blip r:embed="rId4"/>
          <a:stretch>
            <a:fillRect/>
          </a:stretch>
        </p:blipFill>
        <p:spPr>
          <a:xfrm>
            <a:off x="5842800" y="365040"/>
            <a:ext cx="5942520" cy="33422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9" name="Rectangle 3">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0" name="Freeform 5">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1" name="Freeform 6">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2"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GUI</a:t>
            </a:r>
            <a:endParaRPr lang="en-US" sz="4400" b="0" strike="noStrike" spc="-1">
              <a:solidFill>
                <a:srgbClr val="FFFFFF"/>
              </a:solidFill>
              <a:latin typeface="Arial"/>
            </a:endParaRPr>
          </a:p>
        </p:txBody>
      </p:sp>
      <p:sp>
        <p:nvSpPr>
          <p:cNvPr id="93" name="PlaceHolder 2"/>
          <p:cNvSpPr>
            <a:spLocks noGrp="1"/>
          </p:cNvSpPr>
          <p:nvPr>
            <p:ph/>
          </p:nvPr>
        </p:nvSpPr>
        <p:spPr>
          <a:xfrm>
            <a:off x="685800" y="1143000"/>
            <a:ext cx="4419000" cy="52570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I want to interact with characters through dialogue boxes and understand how to play the game through those interactions.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 characters shall have a dialogue mechanic.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Design: When the player approaches an </a:t>
            </a:r>
            <a:r>
              <a:rPr lang="en-US" sz="2000" b="0" strike="noStrike" spc="-1" dirty="0" err="1">
                <a:solidFill>
                  <a:schemeClr val="dk1"/>
                </a:solidFill>
                <a:latin typeface="-apple-system"/>
              </a:rPr>
              <a:t>npc</a:t>
            </a:r>
            <a:r>
              <a:rPr lang="en-US" sz="2000" b="0" strike="noStrike" spc="-1" dirty="0">
                <a:solidFill>
                  <a:schemeClr val="dk1"/>
                </a:solidFill>
                <a:latin typeface="-apple-system"/>
              </a:rPr>
              <a:t> they may talk too, a chat bubble will appear above the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head indicating the player is able to interact with this </a:t>
            </a:r>
            <a:r>
              <a:rPr lang="en-US" sz="2000" b="0" strike="noStrike" spc="-1" dirty="0" err="1">
                <a:solidFill>
                  <a:schemeClr val="dk1"/>
                </a:solidFill>
                <a:latin typeface="-apple-system"/>
              </a:rPr>
              <a:t>npc</a:t>
            </a:r>
            <a:r>
              <a:rPr lang="en-US" sz="2000" b="0" strike="noStrike" spc="-1" dirty="0">
                <a:solidFill>
                  <a:schemeClr val="dk1"/>
                </a:solidFill>
                <a:latin typeface="-apple-system"/>
              </a:rPr>
              <a:t>.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have a detection zone around them that triggers the chat bubble icon's visibility. When a player character enters the zone the visibility is set to true, when the player exits the zone, the visibility is set to false. While within the zone, if the player presses enter, the dialog for that </a:t>
            </a:r>
            <a:r>
              <a:rPr lang="en-US" sz="2000" b="0" strike="noStrike" spc="-1" dirty="0" err="1">
                <a:solidFill>
                  <a:schemeClr val="dk1"/>
                </a:solidFill>
                <a:latin typeface="-apple-system"/>
              </a:rPr>
              <a:t>npc</a:t>
            </a:r>
            <a:r>
              <a:rPr lang="en-US" sz="2000" b="0" strike="noStrike" spc="-1" dirty="0">
                <a:solidFill>
                  <a:schemeClr val="dk1"/>
                </a:solidFill>
                <a:latin typeface="-apple-system"/>
              </a:rPr>
              <a:t> will be triggered.</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Dialog is implemented through the Dialogic library. The player can select options when talking to an NPC that lead to differing results</a:t>
            </a:r>
            <a:endParaRPr lang="en-US" sz="2000" b="0" strike="noStrike" spc="-1" dirty="0">
              <a:solidFill>
                <a:srgbClr val="FFFFFF"/>
              </a:solidFill>
              <a:latin typeface="Arial"/>
            </a:endParaRPr>
          </a:p>
        </p:txBody>
      </p:sp>
      <p:pic>
        <p:nvPicPr>
          <p:cNvPr id="94" name="Picture 93">
            <a:hlinkClick r:id="" action="ppaction://media"/>
          </p:cNvPr>
          <p:cNvPicPr/>
          <p:nvPr>
            <a:videoFile r:link="rId1"/>
          </p:nvPr>
        </p:nvPicPr>
        <p:blipFill>
          <a:blip r:embed="rId4"/>
          <a:stretch>
            <a:fillRect/>
          </a:stretch>
        </p:blipFill>
        <p:spPr>
          <a:xfrm>
            <a:off x="5715000" y="228600"/>
            <a:ext cx="5942520" cy="3342240"/>
          </a:xfrm>
          <a:prstGeom prst="rect">
            <a:avLst/>
          </a:prstGeom>
          <a:ln w="0">
            <a:noFill/>
          </a:ln>
        </p:spPr>
      </p:pic>
      <p:pic>
        <p:nvPicPr>
          <p:cNvPr id="95" name="Picture 94"/>
          <p:cNvPicPr/>
          <p:nvPr/>
        </p:nvPicPr>
        <p:blipFill>
          <a:blip r:embed="rId5"/>
          <a:stretch/>
        </p:blipFill>
        <p:spPr>
          <a:xfrm>
            <a:off x="6629400" y="3657600"/>
            <a:ext cx="4217760" cy="28116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6" name="Rectangle 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7" name="Freeform 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8" name="Freeform 4">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9" name="PlaceHolder 1"/>
          <p:cNvSpPr>
            <a:spLocks noGrp="1"/>
          </p:cNvSpPr>
          <p:nvPr>
            <p:ph type="title"/>
          </p:nvPr>
        </p:nvSpPr>
        <p:spPr>
          <a:xfrm>
            <a:off x="457200" y="4752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Map</a:t>
            </a:r>
            <a:endParaRPr lang="en-US" sz="4400" b="0" strike="noStrike" spc="-1">
              <a:solidFill>
                <a:srgbClr val="FFFFFF"/>
              </a:solidFill>
              <a:latin typeface="Arial"/>
            </a:endParaRPr>
          </a:p>
        </p:txBody>
      </p:sp>
      <p:sp>
        <p:nvSpPr>
          <p:cNvPr id="100" name="PlaceHolder 2"/>
          <p:cNvSpPr>
            <a:spLocks noGrp="1"/>
          </p:cNvSpPr>
          <p:nvPr>
            <p:ph/>
          </p:nvPr>
        </p:nvSpPr>
        <p:spPr>
          <a:xfrm>
            <a:off x="228600" y="685800"/>
            <a:ext cx="7315200" cy="5943600"/>
          </a:xfrm>
          <a:prstGeom prst="rect">
            <a:avLst/>
          </a:prstGeom>
          <a:noFill/>
          <a:ln w="0">
            <a:noFill/>
          </a:ln>
        </p:spPr>
        <p:txBody>
          <a:bodyPr lIns="91440" tIns="45720" rIns="91440" bIns="45720" anchor="t">
            <a:normAutofit fontScale="97499" lnSpcReduction="1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User Story: - As a player, I want to navigate an environment that's easy to explore with collision that supports my movement and keeps me within bounds.</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Requirement: The play area shall have boundaries.</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Design: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player has a fixed camera that keeps the player body at the center of the screen at all times.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In order to not break immersion, it's important that the player does not see any blank space in the levels where there is no map.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To achieve this, there must be a playable area that the player can freely navigate which is enclosed. There will be another area that the player cannot access which functions as a decorative space to hide the edges of the level where the content ends.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inaccessible area must be a minimum of half the height or width of the player camera to accurately hide the blank space.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Achieving this will create immersion and a cohesive game environment.</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The map is surrounded by cliffs that act as boundaries with collision so that the player cannot see off the map.</a:t>
            </a:r>
            <a:endParaRPr lang="en-US" sz="2000" b="0" strike="noStrike" spc="-1" dirty="0">
              <a:solidFill>
                <a:srgbClr val="FFFFFF"/>
              </a:solidFill>
              <a:latin typeface="Arial"/>
            </a:endParaRPr>
          </a:p>
        </p:txBody>
      </p:sp>
      <p:pic>
        <p:nvPicPr>
          <p:cNvPr id="101" name="Picture 100"/>
          <p:cNvPicPr/>
          <p:nvPr/>
        </p:nvPicPr>
        <p:blipFill>
          <a:blip r:embed="rId3"/>
          <a:stretch/>
        </p:blipFill>
        <p:spPr>
          <a:xfrm>
            <a:off x="7772400" y="228600"/>
            <a:ext cx="4230720" cy="4788000"/>
          </a:xfrm>
          <a:prstGeom prst="rect">
            <a:avLst/>
          </a:prstGeom>
          <a:ln w="0">
            <a:noFill/>
          </a:ln>
        </p:spPr>
      </p:pic>
      <p:pic>
        <p:nvPicPr>
          <p:cNvPr id="102" name="Picture 101"/>
          <p:cNvPicPr/>
          <p:nvPr/>
        </p:nvPicPr>
        <p:blipFill>
          <a:blip r:embed="rId4"/>
          <a:stretch/>
        </p:blipFill>
        <p:spPr>
          <a:xfrm>
            <a:off x="8721000" y="5016600"/>
            <a:ext cx="2251800" cy="16002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dirty="0">
              <a:solidFill>
                <a:schemeClr val="lt1"/>
              </a:solidFill>
              <a:latin typeface="Aptos"/>
            </a:endParaRPr>
          </a:p>
        </p:txBody>
      </p:sp>
      <p:sp>
        <p:nvSpPr>
          <p:cNvPr id="10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Conclusion</a:t>
            </a:r>
            <a:endParaRPr lang="en-US" sz="4400" b="0" strike="noStrike" spc="-1">
              <a:solidFill>
                <a:srgbClr val="FFFFFF"/>
              </a:solidFill>
              <a:latin typeface="Arial"/>
            </a:endParaRPr>
          </a:p>
        </p:txBody>
      </p:sp>
      <p:sp>
        <p:nvSpPr>
          <p:cNvPr id="107"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Overall, the class went well!</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Balanced time between learning and working</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Guest speakers were fun and helpful in each of their own unique ways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Professor Cogan did a good job trying to make the class more fun and interactive</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First class for a semester long group project for all of us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working as a team can be both nice but difficult at times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to work with the scope of a project in a specific time frame </a:t>
            </a: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rgbClr val="FFFFFF"/>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992</TotalTime>
  <Words>857</Words>
  <Application>Microsoft Office PowerPoint</Application>
  <PresentationFormat>Widescreen</PresentationFormat>
  <Paragraphs>85</Paragraphs>
  <Slides>10</Slides>
  <Notes>9</Notes>
  <HiddenSlides>0</HiddenSlides>
  <MMClips>3</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10</vt:i4>
      </vt:variant>
    </vt:vector>
  </HeadingPairs>
  <TitlesOfParts>
    <vt:vector size="28" baseType="lpstr">
      <vt:lpstr>-apple-system</vt:lpstr>
      <vt:lpstr>Aptos</vt:lpstr>
      <vt:lpstr>Aptos Display</vt:lpstr>
      <vt:lpstr>Arial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Matthew’s Journey:  Godot Game Development</vt:lpstr>
      <vt:lpstr>Team NoGrads // Godot Game Project</vt:lpstr>
      <vt:lpstr>Our Pitch</vt:lpstr>
      <vt:lpstr>Overview</vt:lpstr>
      <vt:lpstr>Combat</vt:lpstr>
      <vt:lpstr>Items</vt:lpstr>
      <vt:lpstr>GUI</vt:lpstr>
      <vt:lpstr>Map</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Virginia Richards</dc:creator>
  <dc:description/>
  <cp:lastModifiedBy>Josiah Yount</cp:lastModifiedBy>
  <cp:revision>18</cp:revision>
  <dcterms:created xsi:type="dcterms:W3CDTF">2024-11-19T16:19:24Z</dcterms:created>
  <dcterms:modified xsi:type="dcterms:W3CDTF">2024-12-03T00:36:00Z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