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302" r:id="rId3"/>
    <p:sldId id="257" r:id="rId4"/>
    <p:sldId id="259" r:id="rId5"/>
    <p:sldId id="258" r:id="rId6"/>
    <p:sldId id="260" r:id="rId7"/>
    <p:sldId id="261" r:id="rId8"/>
    <p:sldId id="282" r:id="rId9"/>
    <p:sldId id="262" r:id="rId10"/>
    <p:sldId id="263" r:id="rId11"/>
    <p:sldId id="264" r:id="rId12"/>
    <p:sldId id="266" r:id="rId13"/>
    <p:sldId id="283" r:id="rId14"/>
    <p:sldId id="267" r:id="rId15"/>
    <p:sldId id="268" r:id="rId16"/>
    <p:sldId id="269" r:id="rId17"/>
    <p:sldId id="270" r:id="rId18"/>
    <p:sldId id="290" r:id="rId19"/>
    <p:sldId id="273" r:id="rId20"/>
    <p:sldId id="274" r:id="rId21"/>
    <p:sldId id="271" r:id="rId22"/>
    <p:sldId id="272" r:id="rId23"/>
    <p:sldId id="275" r:id="rId24"/>
    <p:sldId id="276" r:id="rId25"/>
    <p:sldId id="277" r:id="rId26"/>
    <p:sldId id="291" r:id="rId27"/>
    <p:sldId id="279" r:id="rId28"/>
    <p:sldId id="280" r:id="rId29"/>
    <p:sldId id="278" r:id="rId30"/>
    <p:sldId id="281" r:id="rId31"/>
    <p:sldId id="285" r:id="rId32"/>
    <p:sldId id="286" r:id="rId33"/>
    <p:sldId id="287" r:id="rId34"/>
    <p:sldId id="284" r:id="rId35"/>
    <p:sldId id="288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2"/>
    <p:restoredTop sz="93663"/>
  </p:normalViewPr>
  <p:slideViewPr>
    <p:cSldViewPr snapToGrid="0" snapToObjects="1">
      <p:cViewPr varScale="1">
        <p:scale>
          <a:sx n="163" d="100"/>
          <a:sy n="163" d="100"/>
        </p:scale>
        <p:origin x="2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68E2-6DB1-E744-BD05-2D609A5F5086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86719-9E41-1E4D-845F-3037934E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ask questions at any point</a:t>
            </a:r>
            <a:r>
              <a:rPr lang="en-US"/>
              <a:t>, I </a:t>
            </a:r>
            <a:r>
              <a:rPr lang="en-US" dirty="0"/>
              <a:t>will be stopping periodically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p/q are random, similar in magnitude, few different digits to make factoring harder</a:t>
            </a:r>
          </a:p>
          <a:p>
            <a:r>
              <a:rPr lang="en-US" dirty="0"/>
              <a:t>Compute n = </a:t>
            </a:r>
            <a:r>
              <a:rPr lang="en-US" dirty="0" err="1"/>
              <a:t>pq</a:t>
            </a:r>
            <a:r>
              <a:rPr lang="en-US" dirty="0"/>
              <a:t>; n is used as modulus for public and private keys; length of n is “key length”</a:t>
            </a:r>
          </a:p>
          <a:p>
            <a:r>
              <a:rPr lang="en-US" dirty="0"/>
              <a:t>Carmichael’s totient function: “least universal exponent function”</a:t>
            </a:r>
          </a:p>
          <a:p>
            <a:r>
              <a:rPr lang="en-US" dirty="0"/>
              <a:t>Smallest positive integer m such that a (coprime to n) mod n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Euler’s totient function: counts the number of integers coprime to n</a:t>
            </a:r>
          </a:p>
          <a:p>
            <a:r>
              <a:rPr lang="en-US" dirty="0"/>
              <a:t>Find e s.t. coprime to lambda(n); release e as part of public key; most commonly used is e^216 + 1 = 65 537</a:t>
            </a:r>
          </a:p>
          <a:p>
            <a:r>
              <a:rPr lang="en-US" dirty="0"/>
              <a:t>D is the modular multiplicative inverse of e modulo lambda(n); d is kept secret in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Abelian groups are finite</a:t>
            </a:r>
          </a:p>
          <a:p>
            <a:r>
              <a:rPr lang="en-US" dirty="0"/>
              <a:t>Commutativity makes it Abelian (also called “commutative groups)</a:t>
            </a:r>
          </a:p>
          <a:p>
            <a:r>
              <a:rPr lang="en-US" dirty="0"/>
              <a:t>Other three operations define a 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Z_n</a:t>
            </a:r>
            <a:r>
              <a:rPr lang="en-US" dirty="0"/>
              <a:t> is the congruence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given 14, it’s “congruence group” is ___</a:t>
            </a:r>
          </a:p>
          <a:p>
            <a:r>
              <a:rPr lang="en-US" dirty="0"/>
              <a:t>For each number coprime to n, their order is given by the </a:t>
            </a:r>
            <a:r>
              <a:rPr lang="en-US" dirty="0" err="1"/>
              <a:t>euler</a:t>
            </a:r>
            <a:r>
              <a:rPr lang="en-US" dirty="0"/>
              <a:t> totient (number of </a:t>
            </a:r>
            <a:r>
              <a:rPr lang="en-US" dirty="0" err="1"/>
              <a:t>ints</a:t>
            </a:r>
            <a:r>
              <a:rPr lang="en-US" dirty="0"/>
              <a:t> coprime to it)</a:t>
            </a:r>
          </a:p>
          <a:p>
            <a:r>
              <a:rPr lang="en-US" dirty="0"/>
              <a:t>Remember the term “discrete logarithm”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 problem: bob must know </a:t>
            </a:r>
            <a:r>
              <a:rPr lang="en-US" dirty="0" err="1"/>
              <a:t>alice’s</a:t>
            </a:r>
            <a:r>
              <a:rPr lang="en-US" dirty="0"/>
              <a:t> public key, and vice versa</a:t>
            </a:r>
          </a:p>
          <a:p>
            <a:r>
              <a:rPr lang="en-US" dirty="0"/>
              <a:t>Transmission of keys can be reliable but insecure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values are in red</a:t>
            </a:r>
          </a:p>
          <a:p>
            <a:r>
              <a:rPr lang="en-US" dirty="0"/>
              <a:t>Only a and b are kept secret, everything else can be transmitted publicly</a:t>
            </a:r>
          </a:p>
          <a:p>
            <a:r>
              <a:rPr lang="en-US" dirty="0"/>
              <a:t>Much longer numbers are used, ex: p is prime with 600+ digits</a:t>
            </a:r>
          </a:p>
          <a:p>
            <a:endParaRPr lang="en-US" dirty="0"/>
          </a:p>
          <a:p>
            <a:r>
              <a:rPr lang="en-US" dirty="0"/>
              <a:t>Important to remember: using modulus effectively limits your field over which you’re mapping these calculations</a:t>
            </a:r>
          </a:p>
          <a:p>
            <a:r>
              <a:rPr lang="en-US" dirty="0"/>
              <a:t>Literally restricting domain, instead of –</a:t>
            </a:r>
            <a:r>
              <a:rPr lang="en-US" dirty="0" err="1"/>
              <a:t>infin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err="1">
                <a:sym typeface="Wingdings" pitchFamily="2" charset="2"/>
              </a:rPr>
              <a:t>infin</a:t>
            </a:r>
            <a:r>
              <a:rPr lang="en-US" dirty="0">
                <a:sym typeface="Wingdings" pitchFamily="2" charset="2"/>
              </a:rPr>
              <a:t>, it is 0-modulus whatever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8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field is an extrapolation of a </a:t>
            </a:r>
            <a:r>
              <a:rPr lang="en-US" dirty="0" err="1"/>
              <a:t>galois</a:t>
            </a:r>
            <a:r>
              <a:rPr lang="en-US" dirty="0"/>
              <a:t> group; satisfies multiplication/division/addition/subtraction</a:t>
            </a:r>
          </a:p>
          <a:p>
            <a:r>
              <a:rPr lang="en-US" dirty="0"/>
              <a:t>Ex: finite field is integers mod p when p is prime</a:t>
            </a:r>
          </a:p>
          <a:p>
            <a:endParaRPr lang="en-US" dirty="0"/>
          </a:p>
          <a:p>
            <a:r>
              <a:rPr lang="en-US" dirty="0"/>
              <a:t>Computing parameters requires computing the number of points on a curve</a:t>
            </a:r>
          </a:p>
          <a:p>
            <a:r>
              <a:rPr lang="en-US" dirty="0"/>
              <a:t>Domain parameters of elliptic curves for standard field sizes “standard curves”/”named curves”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parameters in prime or binary case</a:t>
            </a:r>
          </a:p>
          <a:p>
            <a:endParaRPr lang="en-US" dirty="0"/>
          </a:p>
          <a:p>
            <a:r>
              <a:rPr lang="en-US" dirty="0"/>
              <a:t>Public/private keys represented by (d, Q)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Def: The positive integer k in group G such that the expression </a:t>
            </a:r>
            <a:r>
              <a:rPr lang="en-US" dirty="0" err="1"/>
              <a:t>b^k</a:t>
            </a:r>
            <a:r>
              <a:rPr lang="en-US" dirty="0"/>
              <a:t> = a holds, where a is some other number in G, but not necessarily positive</a:t>
            </a:r>
          </a:p>
          <a:p>
            <a:r>
              <a:rPr lang="en-US" dirty="0"/>
              <a:t>Naïve method = ”trial multiplication”</a:t>
            </a:r>
          </a:p>
          <a:p>
            <a:r>
              <a:rPr lang="en-US" dirty="0"/>
              <a:t>Running time is linear in group G, and therefore exponential in the # of digits</a:t>
            </a:r>
          </a:p>
          <a:p>
            <a:r>
              <a:rPr lang="en-US" dirty="0"/>
              <a:t>More sophisticated methods are exponential to the square root of the # of digits, but nothing in polynomial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marks represent unknown boundary conditions</a:t>
            </a:r>
          </a:p>
          <a:p>
            <a:endParaRPr lang="en-US" dirty="0"/>
          </a:p>
          <a:p>
            <a:r>
              <a:rPr lang="en-US" dirty="0"/>
              <a:t>NP-complete: all NP-complete can be reduced to each other, solutions verified in polynomial time (ex: traveling salesman)</a:t>
            </a:r>
          </a:p>
          <a:p>
            <a:r>
              <a:rPr lang="en-US" dirty="0"/>
              <a:t>NP-hard: ”at least as hard as NP problems,” but not necessarily verifiable in polynomial time</a:t>
            </a:r>
          </a:p>
          <a:p>
            <a:endParaRPr lang="en-US" dirty="0"/>
          </a:p>
          <a:p>
            <a:r>
              <a:rPr lang="en-US" dirty="0"/>
              <a:t>“Intractability”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Traveling salesman – np complete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Subset sum – np complete (given a set, does a non-empty subset add to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Halting problem – np hard, not np complete (given a program and its input, will it run forever)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2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extensions: using an extension field F, we can restrict all operations of F to its subfield E. Restriction of operations is equivalent to limiting domain</a:t>
            </a:r>
          </a:p>
          <a:p>
            <a:endParaRPr lang="en-US" dirty="0"/>
          </a:p>
          <a:p>
            <a:r>
              <a:rPr lang="en-US" dirty="0"/>
              <a:t>Galois groups were helped to solve polynomial equations by capturing their symmetry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operation that defines the group G is multiplicative, and written as such</a:t>
            </a:r>
          </a:p>
          <a:p>
            <a:endParaRPr lang="en-US" dirty="0"/>
          </a:p>
          <a:p>
            <a:r>
              <a:rPr lang="en-US" dirty="0"/>
              <a:t>Groups are not defined by their commutativity, meaning ab /= </a:t>
            </a:r>
            <a:r>
              <a:rPr lang="en-US" dirty="0" err="1"/>
              <a:t>ba</a:t>
            </a:r>
            <a:r>
              <a:rPr lang="en-US" dirty="0"/>
              <a:t>. This is especially important with operators for observables in Hilbert spaces, like the energy operator in quantum mechanics</a:t>
            </a:r>
          </a:p>
          <a:p>
            <a:r>
              <a:rPr lang="en-US" dirty="0"/>
              <a:t>Abelian groups have their operation written additively</a:t>
            </a:r>
          </a:p>
          <a:p>
            <a:r>
              <a:rPr lang="en-US" dirty="0"/>
              <a:t>Called “congruence modulo H,” where H is the subgroup</a:t>
            </a:r>
          </a:p>
          <a:p>
            <a:r>
              <a:rPr lang="en-US" dirty="0"/>
              <a:t>Operations are commutative, so we change which value is inversed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4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f is said to be constant within a coset of H, and different between cosets</a:t>
            </a:r>
          </a:p>
          <a:p>
            <a:r>
              <a:rPr lang="en-US" dirty="0"/>
              <a:t>If this is an Abelian group, then the following equality holds for all g in G and all H of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set: a subset of the group such that all other group elements can be derived using combinations of the subset elements, their inverses, and the group operation</a:t>
            </a:r>
          </a:p>
          <a:p>
            <a:endParaRPr lang="en-US" dirty="0"/>
          </a:p>
          <a:p>
            <a:r>
              <a:rPr lang="en-US" dirty="0"/>
              <a:t>No classical model can solve this in polynomial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3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Converts a finite sequence of equally-spaced samples of a function into an equivalent length/spacing sequence of a complex-valued function of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Functional definition of a DFT applied to physics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 wave: a physical quantity whose value, at any moment, is constant over any plane that is perpendicular to a fixed direction in space</a:t>
            </a:r>
          </a:p>
          <a:p>
            <a:r>
              <a:rPr lang="en-US" dirty="0"/>
              <a:t>Any continuously integrable and differentiable function f(x) …</a:t>
            </a:r>
          </a:p>
          <a:p>
            <a:r>
              <a:rPr lang="en-US" dirty="0" err="1"/>
              <a:t>Omega_N</a:t>
            </a:r>
            <a:r>
              <a:rPr lang="en-US" dirty="0"/>
              <a:t> ^n is the N-</a:t>
            </a:r>
            <a:r>
              <a:rPr lang="en-US" dirty="0" err="1"/>
              <a:t>th</a:t>
            </a:r>
            <a:r>
              <a:rPr lang="en-US" dirty="0"/>
              <a:t> root of unity (# == -1 when raised to a power) -&gt; “</a:t>
            </a:r>
            <a:r>
              <a:rPr lang="en-US" dirty="0" err="1"/>
              <a:t>kn</a:t>
            </a:r>
            <a:r>
              <a:rPr lang="en-US" dirty="0"/>
              <a:t>”-</a:t>
            </a:r>
            <a:r>
              <a:rPr lang="en-US" dirty="0" err="1"/>
              <a:t>th</a:t>
            </a:r>
            <a:r>
              <a:rPr lang="en-US" dirty="0"/>
              <a:t> root of unity</a:t>
            </a:r>
          </a:p>
          <a:p>
            <a:r>
              <a:rPr lang="en-US" dirty="0"/>
              <a:t>Cancels out with k to return left </a:t>
            </a:r>
            <a:r>
              <a:rPr lang="en-US" dirty="0" err="1"/>
              <a:t>fxns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Superposition of states with definite momentum, as </a:t>
            </a:r>
            <a:r>
              <a:rPr lang="en-US" dirty="0" err="1"/>
              <a:t>h_bar</a:t>
            </a:r>
            <a:r>
              <a:rPr lang="en-US" dirty="0"/>
              <a:t> times k, where k is the wavenumber = lambda/2pi</a:t>
            </a:r>
          </a:p>
          <a:p>
            <a:pPr marL="228600" indent="-228600">
              <a:buAutoNum type="arabicParenR"/>
            </a:pPr>
            <a:r>
              <a:rPr lang="en-US" dirty="0"/>
              <a:t>Superposition of states with definite position, with the delta function with position x_0</a:t>
            </a:r>
          </a:p>
          <a:p>
            <a:pPr marL="228600" indent="-228600">
              <a:buAutoNum type="arabicParenR"/>
            </a:pPr>
            <a:r>
              <a:rPr lang="en-US" dirty="0"/>
              <a:t>Now we have the Q-</a:t>
            </a:r>
            <a:r>
              <a:rPr lang="en-US" dirty="0" err="1"/>
              <a:t>th</a:t>
            </a:r>
            <a:r>
              <a:rPr lang="en-US" dirty="0"/>
              <a:t> root of 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2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7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composite number, find a non-trivial divisor. We can test for primality fairly quickly right at the get-go to confirm composite</a:t>
            </a:r>
          </a:p>
          <a:p>
            <a:r>
              <a:rPr lang="en-US" dirty="0"/>
              <a:t>N cannot be even, or a power of a prime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b cannot be 1 or -1, but will give us a non-zero m that returns the prime divisors of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3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4: modular exponentiation!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3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quantum? To compute the period, we evaluate f at all points</a:t>
            </a:r>
          </a:p>
          <a:p>
            <a:r>
              <a:rPr lang="en-US" dirty="0"/>
              <a:t>Measurement only yields one value, destroying all others</a:t>
            </a:r>
          </a:p>
          <a:p>
            <a:r>
              <a:rPr lang="en-US" dirty="0"/>
              <a:t>No-cloning, other wise we could measure f(x), make copies to get a super-pos. of all states w/ same f(x), then measure x and calculate</a:t>
            </a:r>
          </a:p>
          <a:p>
            <a:r>
              <a:rPr lang="en-US" dirty="0"/>
              <a:t>Shor had to solve three implementation problems</a:t>
            </a:r>
          </a:p>
          <a:p>
            <a:r>
              <a:rPr lang="en-US" dirty="0"/>
              <a:t>Shor’s algorithm circuits are tailor-made for N and r values</a:t>
            </a:r>
          </a:p>
          <a:p>
            <a:r>
              <a:rPr lang="en-US" dirty="0"/>
              <a:t>Qbit registers have to hold super-pos. Of values 0-(Q-1), so need q qubits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4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summations, we can see all the qbits from 1 to q represented, totaling the entire superposition of states from 1 to Q-1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5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function applying to q qbits; we can see in the summation they’re in an equal superposition of amplitudes 1 upon root Q</a:t>
            </a:r>
          </a:p>
          <a:p>
            <a:r>
              <a:rPr lang="en-US" dirty="0"/>
              <a:t>Quantum function utilizes repeated squaring for modular exponentiation transformation</a:t>
            </a:r>
          </a:p>
          <a:p>
            <a:r>
              <a:rPr lang="en-US" dirty="0"/>
              <a:t>Phase kickback: using qbits as control inputs to unitary gates alters the relative phase of the control qbits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3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Fundamentally, this transform distributes the amplitude of any given x state equally among all Q of the y states</a:t>
            </a:r>
          </a:p>
          <a:p>
            <a:r>
              <a:rPr lang="en-US" dirty="0"/>
              <a:t>Omega is the Q-</a:t>
            </a:r>
            <a:r>
              <a:rPr lang="en-US" dirty="0" err="1"/>
              <a:t>th</a:t>
            </a:r>
            <a:r>
              <a:rPr lang="en-US" dirty="0"/>
              <a:t> root of unity</a:t>
            </a:r>
          </a:p>
          <a:p>
            <a:r>
              <a:rPr lang="en-US" dirty="0"/>
              <a:t>X being the smallest of the values of Q for which f(x)=z</a:t>
            </a:r>
          </a:p>
          <a:p>
            <a:r>
              <a:rPr lang="en-US" dirty="0"/>
              <a:t>r is the period of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3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is a term used by b to index x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6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likely to be the period r, or at least a factor of it</a:t>
            </a:r>
          </a:p>
          <a:p>
            <a:r>
              <a:rPr lang="en-US" dirty="0"/>
              <a:t>Now we do the final classical verification steps shown previously</a:t>
            </a:r>
          </a:p>
          <a:p>
            <a:r>
              <a:rPr lang="en-US" dirty="0"/>
              <a:t>If not, use multiples of s as candidates for r</a:t>
            </a:r>
          </a:p>
          <a:p>
            <a:r>
              <a:rPr lang="en-US" dirty="0"/>
              <a:t>Otherwise, start over (yay)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1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2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method to deal with post-quantum encryption is to increase complexity</a:t>
            </a:r>
          </a:p>
          <a:p>
            <a:endParaRPr lang="en-US" dirty="0"/>
          </a:p>
          <a:p>
            <a:r>
              <a:rPr lang="en-US" dirty="0"/>
              <a:t>Lie groups – groups that are also differentiable manifolds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8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Merkle tree: hash tree where terminal nodes are hashed with their data, inner nodes are hashed with their child labels</a:t>
            </a:r>
          </a:p>
          <a:p>
            <a:endParaRPr lang="en-US" dirty="0"/>
          </a:p>
          <a:p>
            <a:r>
              <a:rPr lang="en-US" dirty="0" err="1"/>
              <a:t>Zk</a:t>
            </a:r>
            <a:r>
              <a:rPr lang="en-US" dirty="0"/>
              <a:t> starks used in L2 protocols on blockchain</a:t>
            </a:r>
          </a:p>
          <a:p>
            <a:r>
              <a:rPr lang="en-US" dirty="0"/>
              <a:t>Zero-Knowledge Scalable Transparent </a:t>
            </a:r>
            <a:r>
              <a:rPr lang="en-US" dirty="0" err="1"/>
              <a:t>ARguments</a:t>
            </a:r>
            <a:r>
              <a:rPr lang="en-US" dirty="0"/>
              <a:t> of Knowledge</a:t>
            </a:r>
          </a:p>
          <a:p>
            <a:r>
              <a:rPr lang="en-US" dirty="0"/>
              <a:t>Proves a computation without exposing the computation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Isogeny: structure preserving map; surjective</a:t>
            </a:r>
          </a:p>
          <a:p>
            <a:r>
              <a:rPr lang="en-US" dirty="0"/>
              <a:t>Mapping from A to B; every element in B is the image of at least one element in A</a:t>
            </a:r>
          </a:p>
          <a:p>
            <a:endParaRPr lang="en-US" dirty="0"/>
          </a:p>
          <a:p>
            <a:r>
              <a:rPr lang="en-US" dirty="0"/>
              <a:t>W is the order of these fixed elliptic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Symmetric: same key for encryption/decryption</a:t>
            </a:r>
          </a:p>
          <a:p>
            <a:r>
              <a:rPr lang="en-US" dirty="0"/>
              <a:t>Asymmetric: separate keys for encryption/decryption (public/private)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wants to send Bob a message</a:t>
            </a:r>
          </a:p>
          <a:p>
            <a:r>
              <a:rPr lang="en-US" dirty="0"/>
              <a:t>Identical random sequences are issued to both (pre-arranged); usually each letter has a numerical value</a:t>
            </a:r>
          </a:p>
          <a:p>
            <a:r>
              <a:rPr lang="en-US" dirty="0"/>
              <a:t>Key and message are combined using modular addition (mod 26)</a:t>
            </a:r>
          </a:p>
          <a:p>
            <a:r>
              <a:rPr lang="en-US" dirty="0" err="1"/>
              <a:t>Vigenere</a:t>
            </a:r>
            <a:r>
              <a:rPr lang="en-US" dirty="0"/>
              <a:t> cipher: interwoven </a:t>
            </a:r>
            <a:r>
              <a:rPr lang="en-US" dirty="0" err="1"/>
              <a:t>caeser</a:t>
            </a:r>
            <a:r>
              <a:rPr lang="en-US" dirty="0"/>
              <a:t> ciphers (simple substitution)</a:t>
            </a:r>
          </a:p>
          <a:p>
            <a:r>
              <a:rPr lang="en-US" dirty="0"/>
              <a:t>Is anything truly secure?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takes plaintext and key, applies layers of substitution boxes and permutation boxes</a:t>
            </a:r>
          </a:p>
          <a:p>
            <a:r>
              <a:rPr lang="en-US" dirty="0"/>
              <a:t>Ex: bitwise rotation, XOR</a:t>
            </a:r>
          </a:p>
          <a:p>
            <a:r>
              <a:rPr lang="en-US" dirty="0"/>
              <a:t>SHA: Sponge/squeeze</a:t>
            </a:r>
          </a:p>
          <a:p>
            <a:r>
              <a:rPr lang="en-US" dirty="0"/>
              <a:t>Sponge: message blocks XORed into state subset</a:t>
            </a:r>
          </a:p>
          <a:p>
            <a:r>
              <a:rPr lang="en-US" dirty="0"/>
              <a:t>Squeeze: output blocks are alternated with state transformation function</a:t>
            </a:r>
          </a:p>
          <a:p>
            <a:r>
              <a:rPr lang="en-US" dirty="0"/>
              <a:t>Cracked by google in 2017</a:t>
            </a:r>
          </a:p>
          <a:p>
            <a:r>
              <a:rPr lang="en-US" dirty="0"/>
              <a:t>Collision: two distinct pieces of data hash to the same digest</a:t>
            </a:r>
          </a:p>
          <a:p>
            <a:r>
              <a:rPr lang="en-US" dirty="0"/>
              <a:t>Collision attack: replace with a malicious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 can encrypt a message using a public key, only key holder cand </a:t>
            </a:r>
            <a:r>
              <a:rPr lang="en-US" dirty="0" err="1"/>
              <a:t>ecrypt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Internet standards: TLS used for securing e-mail, VOIP, and HTTPS</a:t>
            </a:r>
          </a:p>
          <a:p>
            <a:r>
              <a:rPr lang="en-US" dirty="0"/>
              <a:t>TLS uses multiple different methods for key exchange (RSA, DH,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 exponentiation: exponentiation performed over a modulus</a:t>
            </a:r>
          </a:p>
          <a:p>
            <a:r>
              <a:rPr lang="en-US" dirty="0"/>
              <a:t>Gives the remainder when an integer b is raised to some power e, and divided by a positive integer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86719-9E41-1E4D-845F-3037934EF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55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7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60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8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6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3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12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07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C5E9-55A9-844A-833F-60AC71CFDAF8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700133-8CDE-D841-85E6-DC1EDCC6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6.wdp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microsoft.com/office/2007/relationships/hdphoto" Target="../media/hdphoto5.wdp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microsoft.com/office/2007/relationships/hdphoto" Target="../media/hdphoto2.wdp"/><Relationship Id="rId15" Type="http://schemas.openxmlformats.org/officeDocument/2006/relationships/image" Target="../media/image37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microsoft.com/office/2007/relationships/hdphoto" Target="../media/hdphoto7.wdp"/><Relationship Id="rId2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5159-47F7-434A-B31B-5E302031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A197-0B67-A645-9B9B-76120BD64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and Beyond</a:t>
            </a:r>
          </a:p>
        </p:txBody>
      </p:sp>
    </p:spTree>
    <p:extLst>
      <p:ext uri="{BB962C8B-B14F-4D97-AF65-F5344CB8AC3E}">
        <p14:creationId xmlns:p14="http://schemas.microsoft.com/office/powerpoint/2010/main" val="202656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523D-DE73-D243-A93F-B84538B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93821-1E2B-2041-9400-4FA28AC0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Pre-arranged identical sequences: key</a:t>
            </a:r>
          </a:p>
          <a:p>
            <a:pPr lvl="1"/>
            <a:r>
              <a:rPr lang="en-US" dirty="0"/>
              <a:t>Modular addition (Vigenère cipher)</a:t>
            </a:r>
          </a:p>
          <a:p>
            <a:r>
              <a:rPr lang="en-US" dirty="0"/>
              <a:t>“Information-theoretically secure”</a:t>
            </a:r>
          </a:p>
          <a:p>
            <a:pPr lvl="1"/>
            <a:r>
              <a:rPr lang="en-US" dirty="0"/>
              <a:t>Ciphertext gives no information about the original message</a:t>
            </a:r>
          </a:p>
          <a:p>
            <a:pPr lvl="1"/>
            <a:r>
              <a:rPr lang="en-US" dirty="0"/>
              <a:t>“Perfect secrecy” – Claude Shannon</a:t>
            </a:r>
          </a:p>
          <a:p>
            <a:pPr lvl="1"/>
            <a:r>
              <a:rPr lang="en-US" dirty="0"/>
              <a:t>Ciphertext can be translated into any plaintext of the same length, all of equal likelihood</a:t>
            </a:r>
          </a:p>
        </p:txBody>
      </p:sp>
    </p:spTree>
    <p:extLst>
      <p:ext uri="{BB962C8B-B14F-4D97-AF65-F5344CB8AC3E}">
        <p14:creationId xmlns:p14="http://schemas.microsoft.com/office/powerpoint/2010/main" val="422744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2F3F0-7572-7540-BC4D-5B0A101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2C-4AB8-734F-941D-758F09A58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AES: Advanced Encryption Standard</a:t>
            </a:r>
          </a:p>
          <a:p>
            <a:pPr lvl="1"/>
            <a:r>
              <a:rPr lang="en-US" dirty="0"/>
              <a:t>Substitution-permutation</a:t>
            </a:r>
          </a:p>
          <a:p>
            <a:r>
              <a:rPr lang="en-US" dirty="0"/>
              <a:t>SHA: Secure Hash Algorithm family</a:t>
            </a:r>
          </a:p>
          <a:p>
            <a:pPr lvl="1"/>
            <a:r>
              <a:rPr lang="en-US" dirty="0"/>
              <a:t>SHA-1: first collision found by google in 2017</a:t>
            </a:r>
          </a:p>
          <a:p>
            <a:pPr lvl="1"/>
            <a:r>
              <a:rPr lang="en-US" dirty="0"/>
              <a:t>SHA-2</a:t>
            </a:r>
          </a:p>
          <a:p>
            <a:pPr lvl="1"/>
            <a:r>
              <a:rPr lang="en-US" dirty="0"/>
              <a:t>SHA-3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31BB90-4143-434B-A60B-651417AD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69" y="2409317"/>
            <a:ext cx="5167491" cy="2806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7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90FE3-F441-C243-9CE4-49F39BDC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(Asymmetric) Cryptography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83731-3E03-034A-A863-1BAE1641E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Public/private keys</a:t>
            </a:r>
          </a:p>
          <a:p>
            <a:r>
              <a:rPr lang="en-US" dirty="0"/>
              <a:t>Anybody can encrypt a message</a:t>
            </a:r>
          </a:p>
          <a:p>
            <a:r>
              <a:rPr lang="en-US" dirty="0"/>
              <a:t>Underpins internet standards</a:t>
            </a:r>
          </a:p>
          <a:p>
            <a:pPr lvl="1"/>
            <a:r>
              <a:rPr lang="en-US" dirty="0"/>
              <a:t>TLS</a:t>
            </a:r>
          </a:p>
          <a:p>
            <a:pPr lvl="1"/>
            <a:r>
              <a:rPr lang="en-US" dirty="0"/>
              <a:t>PGP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F3B507-3BAA-C845-9808-5ECC8DB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38" y="2017342"/>
            <a:ext cx="4317610" cy="42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7C0-BCA6-FD48-BA41-827446C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7EFA-9A0D-C44D-B1DD-003617E29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39070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EBD5C-2682-974E-A39F-558041AD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Rivest-Shamir-Adleman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7312C-A159-1D4A-AFF5-97157EB600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Four steps</a:t>
            </a:r>
          </a:p>
          <a:p>
            <a:pPr lvl="1"/>
            <a:r>
              <a:rPr lang="en-US" dirty="0"/>
              <a:t>Key generation</a:t>
            </a:r>
          </a:p>
          <a:p>
            <a:pPr lvl="1"/>
            <a:r>
              <a:rPr lang="en-US" dirty="0"/>
              <a:t>Key distribution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3018602-E75B-984D-ACAF-F31ECC43A2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Modular exponentiation for three positive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3018602-E75B-984D-ACAF-F31ECC43A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66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FB2D5-9E38-8E49-9905-5DBA34F9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Key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5498DE6-FA89-7644-9E55-7D5C28A866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6" y="2165621"/>
                <a:ext cx="6660596" cy="32938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Distinct prime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;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key; usually 2048-4096 bits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lcm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b="0" dirty="0"/>
                  <a:t> s.t.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5498DE6-FA89-7644-9E55-7D5C28A86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6" y="2165621"/>
                <a:ext cx="6660596" cy="3293852"/>
              </a:xfrm>
              <a:blipFill>
                <a:blip r:embed="rId3"/>
                <a:stretch>
                  <a:fillRect l="-570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01D78D-BD0C-B246-B527-D46A8B0DAA4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93934" y="2171769"/>
                <a:ext cx="2846824" cy="2464026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01D78D-BD0C-B246-B527-D46A8B0DA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93934" y="2171769"/>
                <a:ext cx="2846824" cy="2464026"/>
              </a:xfrm>
              <a:blipFill>
                <a:blip r:embed="rId4"/>
                <a:stretch>
                  <a:fillRect b="-51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6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F9BF-EF8E-A34F-9483-6BD20FE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F6396A-29EC-A34C-9F33-647B658D795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Encryption</a:t>
                </a:r>
              </a:p>
              <a:p>
                <a:pPr lvl="1"/>
                <a:r>
                  <a:rPr lang="en-US" dirty="0"/>
                  <a:t>Encode message as in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Decryption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DF6396A-29EC-A34C-9F33-647B658D7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DA9D5-42E4-8B4D-BF3A-533CC6994AB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plain-text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plain-text as integer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cipher-text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 public key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private key exponent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DA9D5-42E4-8B4D-BF3A-533CC6994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4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D73A-3B7F-2D41-B2C6-F55BF03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EA7E8-2EFE-0F4E-B5FB-2E5FA31830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29165" y="1825381"/>
                <a:ext cx="4966835" cy="407458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Choose two distinct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Choose coprime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Public key : 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Encrypt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=65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Decrypt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EA7E8-2EFE-0F4E-B5FB-2E5FA3183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29165" y="1825381"/>
                <a:ext cx="4966835" cy="4074582"/>
              </a:xfrm>
              <a:blipFill>
                <a:blip r:embed="rId3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0DDB91-8FF3-7645-A185-037F159E957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85860" y="1831529"/>
                <a:ext cx="4254898" cy="40662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=61∙53=3233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60, 52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=413≡1=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17×413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780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233, 17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: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3233, 413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3233=65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3233=65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0DDB91-8FF3-7645-A185-037F159E9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85860" y="1831529"/>
                <a:ext cx="4254898" cy="4066222"/>
              </a:xfrm>
              <a:blipFill>
                <a:blip r:embed="rId4"/>
                <a:stretch>
                  <a:fillRect l="-1190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37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C68-4522-8F46-A8DF-255F6F2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Group Theory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2DF4-8B96-E14D-BF15-763F426A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Def:</a:t>
            </a:r>
            <a:r>
              <a:rPr lang="en-US" dirty="0"/>
              <a:t> A group is a set of elements equipped with an operation that combines any two elements to produce a third, s.t.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Associative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3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B71B-D192-0C41-BEC2-45A2D28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Group Theory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2D634C-AD3D-734C-8179-E349AF1EA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Abelian groups</a:t>
                </a:r>
              </a:p>
              <a:p>
                <a:pPr lvl="1"/>
                <a:r>
                  <a:rPr lang="en-US" dirty="0"/>
                  <a:t>Identity, Associativity, </a:t>
                </a:r>
                <a:r>
                  <a:rPr lang="en-US" b="1" dirty="0"/>
                  <a:t>Commutativity</a:t>
                </a:r>
                <a:r>
                  <a:rPr lang="en-US" dirty="0"/>
                  <a:t>, Inverse</a:t>
                </a:r>
              </a:p>
              <a:p>
                <a:pPr lvl="1"/>
                <a:r>
                  <a:rPr lang="en-US" dirty="0"/>
                  <a:t>Complex vector spaces!</a:t>
                </a:r>
              </a:p>
              <a:p>
                <a:r>
                  <a:rPr lang="en-US" dirty="0"/>
                  <a:t>“Multiplicative group of integers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all integers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from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under multiplication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72D634C-AD3D-734C-8179-E349AF1EA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1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C83BDC9-E220-E34A-A0E0-DB26EB4C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7" y="1756129"/>
            <a:ext cx="2557008" cy="20500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1DD6F0F-8984-F543-8077-CBFD6646BCCC}"/>
              </a:ext>
            </a:extLst>
          </p:cNvPr>
          <p:cNvSpPr txBox="1">
            <a:spLocks/>
          </p:cNvSpPr>
          <p:nvPr/>
        </p:nvSpPr>
        <p:spPr>
          <a:xfrm>
            <a:off x="6095606" y="2171769"/>
            <a:ext cx="4645152" cy="3724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Complexity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Pre-quantum encryption</a:t>
            </a:r>
          </a:p>
          <a:p>
            <a:pPr lvl="1">
              <a:buFont typeface="System Font Regular"/>
              <a:buChar char="→"/>
            </a:pPr>
            <a:r>
              <a:rPr lang="en-US" dirty="0"/>
              <a:t>MI: Group theory 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Classical encryption algorithms</a:t>
            </a:r>
          </a:p>
          <a:p>
            <a:pPr lvl="1">
              <a:buFont typeface="System Font Regular"/>
              <a:buChar char="→"/>
            </a:pPr>
            <a:r>
              <a:rPr lang="en-US" dirty="0"/>
              <a:t>MI: Group theory II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Quantum algorithms</a:t>
            </a:r>
          </a:p>
          <a:p>
            <a:pPr lvl="1">
              <a:buFont typeface="System Font Regular"/>
              <a:buChar char="→"/>
            </a:pPr>
            <a:r>
              <a:rPr lang="en-US" dirty="0"/>
              <a:t>MI: Fourier transforms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Post-quantum encryption</a:t>
            </a:r>
          </a:p>
        </p:txBody>
      </p:sp>
    </p:spTree>
    <p:extLst>
      <p:ext uri="{BB962C8B-B14F-4D97-AF65-F5344CB8AC3E}">
        <p14:creationId xmlns:p14="http://schemas.microsoft.com/office/powerpoint/2010/main" val="304975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AE0F-E379-E04D-BC8C-0753F78A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Primitive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4B161-4A75-2F4A-A3E0-C2111754DA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Def:</a:t>
                </a:r>
                <a:r>
                  <a:rPr lang="en-US" dirty="0"/>
                  <a:t>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“primitive root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” if every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congruent to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“index” or “discrete logarithm”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4B161-4A75-2F4A-A3E0-C2111754D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AE21DC-E44E-DF4C-9910-BD5BA7E007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6777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Ex: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1, 3, 5, 9, 11, 13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AE21DC-E44E-DF4C-9910-BD5BA7E00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677757"/>
              </a:xfr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CBB06E-0262-6243-AFFB-C6FBD9C8C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186669"/>
                  </p:ext>
                </p:extLst>
              </p:nvPr>
            </p:nvGraphicFramePr>
            <p:xfrm>
              <a:off x="6095606" y="2879715"/>
              <a:ext cx="5462772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396">
                      <a:extLst>
                        <a:ext uri="{9D8B030D-6E8A-4147-A177-3AD203B41FA5}">
                          <a16:colId xmlns:a16="http://schemas.microsoft.com/office/drawing/2014/main" val="998443052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377054295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46473153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1458345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194568782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3830281503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2222498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𝐦𝐨𝐝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639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749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06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871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8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3193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CBB06E-0262-6243-AFFB-C6FBD9C8C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186669"/>
                  </p:ext>
                </p:extLst>
              </p:nvPr>
            </p:nvGraphicFramePr>
            <p:xfrm>
              <a:off x="6095606" y="2879715"/>
              <a:ext cx="5462772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396">
                      <a:extLst>
                        <a:ext uri="{9D8B030D-6E8A-4147-A177-3AD203B41FA5}">
                          <a16:colId xmlns:a16="http://schemas.microsoft.com/office/drawing/2014/main" val="998443052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377054295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46473153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14583459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194568782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3830281503"/>
                        </a:ext>
                      </a:extLst>
                    </a:gridCol>
                    <a:gridCol w="780396">
                      <a:extLst>
                        <a:ext uri="{9D8B030D-6E8A-4147-A177-3AD203B41FA5}">
                          <a16:colId xmlns:a16="http://schemas.microsoft.com/office/drawing/2014/main" val="222249834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r="-60000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639" r="-509836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8387" r="-40161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8387" r="-301613" b="-6100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514" r="-1081" b="-61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639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749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068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871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8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3193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254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E5D03-AE73-5B4C-AD22-9EE21B00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AD2D-DABE-7B48-B119-17ADBF6F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distribution problem</a:t>
            </a:r>
          </a:p>
          <a:p>
            <a:pPr lvl="1"/>
            <a:r>
              <a:rPr lang="en-US" dirty="0"/>
              <a:t>RSA</a:t>
            </a:r>
          </a:p>
          <a:p>
            <a:r>
              <a:rPr lang="en-US" dirty="0"/>
              <a:t>Diffie-Hellman solves this problem</a:t>
            </a:r>
          </a:p>
          <a:p>
            <a:pPr lvl="1"/>
            <a:r>
              <a:rPr lang="en-US" dirty="0"/>
              <a:t>Secret key established</a:t>
            </a:r>
          </a:p>
          <a:p>
            <a:pPr lvl="1"/>
            <a:r>
              <a:rPr lang="en-US" dirty="0"/>
              <a:t>Encrypts subsequent communiques using symmetric-key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4A3E-161D-4541-86B0-6EF0C06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Diffie-Hellman: Original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0699DD-FDBC-4441-8E74-351ADE8EF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603275" cy="391005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Alice and Bob agree to a modulus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en-US" dirty="0"/>
                  <a:t> and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 chooses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sends Bob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Bob chooses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sends Alice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Alice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Bob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 and Bob have now established a secret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0699DD-FDBC-4441-8E74-351ADE8EF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603275" cy="3910054"/>
              </a:xfrm>
              <a:blipFill>
                <a:blip r:embed="rId3"/>
                <a:stretch>
                  <a:fillRect l="-264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EB0-7FE5-B44D-8AA9-0A547A3B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Elliptic-Curve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7D3E3-066B-7D45-9EDF-9DA45CB57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Algebraic structure of elliptic curves over finite fields</a:t>
                </a:r>
              </a:p>
              <a:p>
                <a:pPr lvl="1"/>
                <a:r>
                  <a:rPr lang="en-US" dirty="0"/>
                  <a:t>Plane curve over finite field (Galois fields) given by Weierstrass eqn.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Requires all groups agree on the domain parameters of the scheme</a:t>
                </a:r>
              </a:p>
              <a:p>
                <a:pPr lvl="1"/>
                <a:r>
                  <a:rPr lang="en-US" dirty="0"/>
                  <a:t>Computation is intensive</a:t>
                </a:r>
              </a:p>
              <a:p>
                <a:pPr lvl="1"/>
                <a:r>
                  <a:rPr lang="en-US" dirty="0"/>
                  <a:t>Published reference domain parameters of elliptic curves for common field sizes</a:t>
                </a:r>
              </a:p>
              <a:p>
                <a:r>
                  <a:rPr lang="en-US" dirty="0"/>
                  <a:t>Smaller key sizes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7D3E3-066B-7D45-9EDF-9DA45CB57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03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FE7-0022-F34C-A22E-F8DB257C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Elliptic-Curve Diffie-Hellman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F891C-EF56-C448-862A-117B0DCA0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Domain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public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Bob: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Secret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F891C-EF56-C448-862A-117B0DCA0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8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4185-EEC0-AF40-AE67-4F06946B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Discrete Logarithm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1B504-5696-9740-B32E-D3A46CD99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Def:</a:t>
                </a:r>
                <a:r>
                  <a:rPr lang="en-US" dirty="0"/>
                  <a:t> Given a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 any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Considered to be computationally intractable</a:t>
                </a:r>
              </a:p>
              <a:p>
                <a:r>
                  <a:rPr lang="en-US" dirty="0"/>
                  <a:t>Naïve method is to raise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increasing powers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found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1B504-5696-9740-B32E-D3A46CD99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7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EFA7-1DAA-594C-BF0B-29C4769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Group Theory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5198E-822E-1341-8F76-F16D215A7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Field extension: a pair of fields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s.t. all operations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apply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Galois groups: a group associated with a specific field extension</a:t>
                </a:r>
              </a:p>
              <a:p>
                <a:r>
                  <a:rPr lang="en-US" dirty="0"/>
                  <a:t>Fundamental Theorem of Galois Theory: given a finite Galois field extension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there is a bijection between the subfields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the subgroups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5198E-822E-1341-8F76-F16D215A7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7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5766-05E6-8346-840A-7B555E34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Group Theory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3D119-CD53-7148-9F4D-A9D601086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Cosets: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 subgroup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a multiplicative operation</a:t>
                </a:r>
              </a:p>
              <a:p>
                <a:pPr marL="0" indent="0">
                  <a:buNone/>
                </a:pPr>
                <a:r>
                  <a:rPr lang="en-US" dirty="0"/>
                  <a:t>	Given a fixed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left and right cosets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are 	found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:∀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If the group is Abelian, the “</a:t>
                </a:r>
                <a:r>
                  <a:rPr lang="en-US" u="sng" dirty="0"/>
                  <a:t>congruence modulo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” subgroups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: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3D119-CD53-7148-9F4D-A9D601086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95D0-23ED-494F-9854-8B368B33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Group Theory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C88B0-05EC-DC40-9986-946FBFB2B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Hidden Groups:</a:t>
                </a:r>
              </a:p>
              <a:p>
                <a:pPr marL="0" indent="0">
                  <a:buNone/>
                </a:pPr>
                <a:r>
                  <a:rPr lang="en-US" dirty="0"/>
                  <a:t>	Given a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subgroup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and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hidden group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Abelian,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C88B0-05EC-DC40-9986-946FBFB2B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1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274F-9620-1647-8CBF-63A68CFA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Hidden Subgroup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D8E47-5B79-334F-B9E0-729A8223D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Def:</a:t>
                </a:r>
                <a:r>
                  <a:rPr lang="en-US" dirty="0"/>
                  <a:t> Given</a:t>
                </a:r>
              </a:p>
              <a:p>
                <a:pPr lvl="1"/>
                <a:r>
                  <a:rPr lang="en-US" dirty="0"/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administered by oracle</a:t>
                </a:r>
              </a:p>
              <a:p>
                <a:pPr marL="0" indent="0">
                  <a:buNone/>
                </a:pPr>
                <a:r>
                  <a:rPr lang="en-US" dirty="0"/>
                  <a:t>	Using the information gained by querying the oracle, determine a 	generating set for the hidden subgroup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D8E47-5B79-334F-B9E0-729A8223D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36E1-F5C9-F441-9DB1-5C1F3E99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D30D-E8B6-A24E-97F5-5BF839B21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can computers solve?</a:t>
            </a:r>
          </a:p>
        </p:txBody>
      </p:sp>
    </p:spTree>
    <p:extLst>
      <p:ext uri="{BB962C8B-B14F-4D97-AF65-F5344CB8AC3E}">
        <p14:creationId xmlns:p14="http://schemas.microsoft.com/office/powerpoint/2010/main" val="379338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9D48C-4821-4A45-A0DC-06FA196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519E4-5E63-304C-AAB9-EA2FE67A6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80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1D7E7-77A8-6A45-9259-64977BE2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Fourier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ABC02D-F95E-A24C-B778-245F9E6AEB0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Thm:</a:t>
                </a:r>
                <a:r>
                  <a:rPr lang="en-US" dirty="0"/>
                  <a:t>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built by enough plane-waves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nary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ABC02D-F95E-A24C-B778-245F9E6AE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5747" r="-1907" b="-3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32FCE1-EB03-6F48-A1FF-F9E028346B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2260531"/>
              </a:xfrm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32FCE1-EB03-6F48-A1FF-F9E028346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2260531"/>
              </a:xfrm>
              <a:blipFill>
                <a:blip r:embed="rId4"/>
                <a:stretch>
                  <a:fillRect t="-31667" b="-8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9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BAC-3B52-0747-B3B3-AA320EBF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Quantum Fourier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D585A-406B-C04B-84F8-5315E82260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Thm:</a:t>
                </a:r>
                <a:r>
                  <a:rPr lang="en-US" dirty="0"/>
                  <a:t>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expressed as a sum of easily interpretable wavefunctions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nary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D585A-406B-C04B-84F8-5315E8226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90" t="-766" b="-50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EE040CE9-7EAD-0344-A1E6-CE431147F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606" y="2171769"/>
                <a:ext cx="4645152" cy="328709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EE040CE9-7EAD-0344-A1E6-CE431147F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6" y="2171769"/>
                <a:ext cx="4645152" cy="3287094"/>
              </a:xfrm>
              <a:prstGeom prst="rect">
                <a:avLst/>
              </a:prstGeom>
              <a:blipFill>
                <a:blip r:embed="rId4"/>
                <a:stretch>
                  <a:fillRect t="-218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7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2757-B435-0145-AA85-6582FCC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Interlude: QFT Intuition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857EB0-71AB-A645-A6F5-C78FE2F3198D}"/>
              </a:ext>
            </a:extLst>
          </p:cNvPr>
          <p:cNvGrpSpPr/>
          <p:nvPr/>
        </p:nvGrpSpPr>
        <p:grpSpPr>
          <a:xfrm>
            <a:off x="541582" y="1244318"/>
            <a:ext cx="11128960" cy="5194537"/>
            <a:chOff x="541582" y="1244318"/>
            <a:chExt cx="11128960" cy="519453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F8E1ECB-9F58-624C-BD1C-7F3AF48E3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9577" r="40194" b="50234"/>
            <a:stretch/>
          </p:blipFill>
          <p:spPr>
            <a:xfrm>
              <a:off x="7376153" y="3979437"/>
              <a:ext cx="145885" cy="132093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1D9BB4-465C-A24B-8B0D-A6E66E4CA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9577" r="40194" b="50234"/>
            <a:stretch/>
          </p:blipFill>
          <p:spPr>
            <a:xfrm>
              <a:off x="2358533" y="2616254"/>
              <a:ext cx="145885" cy="132093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AA4895-7B19-7A4D-984B-3E2B47CC4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9577" r="40194" b="50234"/>
            <a:stretch/>
          </p:blipFill>
          <p:spPr>
            <a:xfrm>
              <a:off x="2358533" y="1244318"/>
              <a:ext cx="145885" cy="132093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78C826-DB9E-7C4A-A8B1-BDAFCF04692A}"/>
                </a:ext>
              </a:extLst>
            </p:cNvPr>
            <p:cNvGrpSpPr/>
            <p:nvPr/>
          </p:nvGrpSpPr>
          <p:grpSpPr>
            <a:xfrm>
              <a:off x="548640" y="1600200"/>
              <a:ext cx="11082528" cy="4389120"/>
              <a:chOff x="548640" y="1600200"/>
              <a:chExt cx="11082528" cy="438912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37EA643-2659-FD42-A4A5-7458DB63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" y="2560320"/>
                <a:ext cx="110825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7ABC2-AD8E-3D43-9486-7427E02C2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" y="3931920"/>
                <a:ext cx="110825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EC0AE3E-6C12-5044-B5A7-DADB5CA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" y="5303520"/>
                <a:ext cx="110825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A5DAB1-100A-E64A-94DD-D48D68AABDBE}"/>
                  </a:ext>
                </a:extLst>
              </p:cNvPr>
              <p:cNvCxnSpPr/>
              <p:nvPr/>
            </p:nvCxnSpPr>
            <p:spPr>
              <a:xfrm>
                <a:off x="6096000" y="1600200"/>
                <a:ext cx="0" cy="438912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A8C3CC-79FC-2142-933C-CE464BADF557}"/>
                </a:ext>
              </a:extLst>
            </p:cNvPr>
            <p:cNvCxnSpPr/>
            <p:nvPr/>
          </p:nvCxnSpPr>
          <p:spPr>
            <a:xfrm>
              <a:off x="2438400" y="25146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BBAD5A-0DD7-2E49-B026-60BA3311AF80}"/>
                </a:ext>
              </a:extLst>
            </p:cNvPr>
            <p:cNvCxnSpPr/>
            <p:nvPr/>
          </p:nvCxnSpPr>
          <p:spPr>
            <a:xfrm>
              <a:off x="4815840" y="25146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3E97B4-487A-D042-BD24-2DF3238DEE72}"/>
                </a:ext>
              </a:extLst>
            </p:cNvPr>
            <p:cNvGrpSpPr/>
            <p:nvPr/>
          </p:nvGrpSpPr>
          <p:grpSpPr>
            <a:xfrm>
              <a:off x="2438400" y="3886200"/>
              <a:ext cx="2377440" cy="182880"/>
              <a:chOff x="2535380" y="2680855"/>
              <a:chExt cx="2377440" cy="18288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B9C4B6-4D85-A84B-9BAE-FF5A7544B899}"/>
                  </a:ext>
                </a:extLst>
              </p:cNvPr>
              <p:cNvCxnSpPr/>
              <p:nvPr/>
            </p:nvCxnSpPr>
            <p:spPr>
              <a:xfrm>
                <a:off x="2535380" y="2680855"/>
                <a:ext cx="0" cy="18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544266-5E58-AF41-8256-52933EDCCC51}"/>
                  </a:ext>
                </a:extLst>
              </p:cNvPr>
              <p:cNvCxnSpPr/>
              <p:nvPr/>
            </p:nvCxnSpPr>
            <p:spPr>
              <a:xfrm>
                <a:off x="4912820" y="2680855"/>
                <a:ext cx="0" cy="18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C0EE83-26AC-F046-AF36-3F6A6601C532}"/>
                </a:ext>
              </a:extLst>
            </p:cNvPr>
            <p:cNvGrpSpPr/>
            <p:nvPr/>
          </p:nvGrpSpPr>
          <p:grpSpPr>
            <a:xfrm>
              <a:off x="7467600" y="2514600"/>
              <a:ext cx="2377440" cy="182880"/>
              <a:chOff x="2535380" y="2680855"/>
              <a:chExt cx="2377440" cy="18288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90C4BC6-D83B-0648-896D-9B1165C36F56}"/>
                  </a:ext>
                </a:extLst>
              </p:cNvPr>
              <p:cNvCxnSpPr/>
              <p:nvPr/>
            </p:nvCxnSpPr>
            <p:spPr>
              <a:xfrm>
                <a:off x="2535380" y="2680855"/>
                <a:ext cx="0" cy="18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0A0300-BFDE-3543-AA9D-5B6F3ABD8D42}"/>
                  </a:ext>
                </a:extLst>
              </p:cNvPr>
              <p:cNvCxnSpPr/>
              <p:nvPr/>
            </p:nvCxnSpPr>
            <p:spPr>
              <a:xfrm>
                <a:off x="4912820" y="2680855"/>
                <a:ext cx="0" cy="18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CFFE68-6B94-D245-B2C8-88C5B97908D7}"/>
                </a:ext>
              </a:extLst>
            </p:cNvPr>
            <p:cNvSpPr txBox="1"/>
            <p:nvPr/>
          </p:nvSpPr>
          <p:spPr>
            <a:xfrm>
              <a:off x="4673242" y="271013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6D39FF-E413-ED48-83D0-60327E079CF0}"/>
                </a:ext>
              </a:extLst>
            </p:cNvPr>
            <p:cNvSpPr txBox="1"/>
            <p:nvPr/>
          </p:nvSpPr>
          <p:spPr>
            <a:xfrm>
              <a:off x="4673242" y="406907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66DEFB-C699-BB4B-B0F6-37C0532DC090}"/>
                </a:ext>
              </a:extLst>
            </p:cNvPr>
            <p:cNvSpPr txBox="1"/>
            <p:nvPr/>
          </p:nvSpPr>
          <p:spPr>
            <a:xfrm>
              <a:off x="7334162" y="26974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5FD5C9-6F8B-8544-A864-69250BF0D2C1}"/>
                    </a:ext>
                  </a:extLst>
                </p:cNvPr>
                <p:cNvSpPr txBox="1"/>
                <p:nvPr/>
              </p:nvSpPr>
              <p:spPr>
                <a:xfrm>
                  <a:off x="2257460" y="2605958"/>
                  <a:ext cx="3767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5FD5C9-6F8B-8544-A864-69250BF0D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60" y="2605958"/>
                  <a:ext cx="37677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D57CD6-9788-664F-81B1-C1E3649CF75E}"/>
                    </a:ext>
                  </a:extLst>
                </p:cNvPr>
                <p:cNvSpPr txBox="1"/>
                <p:nvPr/>
              </p:nvSpPr>
              <p:spPr>
                <a:xfrm>
                  <a:off x="2257460" y="4024816"/>
                  <a:ext cx="3767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8D57CD6-9788-664F-81B1-C1E3649CF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60" y="4024816"/>
                  <a:ext cx="376770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F4E7FAB-CD7C-2348-B181-C0123DC3FE55}"/>
                    </a:ext>
                  </a:extLst>
                </p:cNvPr>
                <p:cNvSpPr txBox="1"/>
                <p:nvPr/>
              </p:nvSpPr>
              <p:spPr>
                <a:xfrm>
                  <a:off x="9656655" y="2710132"/>
                  <a:ext cx="3803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F4E7FAB-CD7C-2348-B181-C0123DC3F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655" y="2710132"/>
                  <a:ext cx="380361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12B5470-83D6-EA41-8574-133AE4AA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06" b="89623" l="4202" r="94398">
                          <a14:foregroundMark x1="4202" y1="49528" x2="4342" y2="49528"/>
                          <a14:foregroundMark x1="91176" y1="57311" x2="91176" y2="57311"/>
                          <a14:foregroundMark x1="94398" y1="51179" x2="94398" y2="51179"/>
                          <a14:foregroundMark x1="5742" y1="46462" x2="5742" y2="46462"/>
                          <a14:backgroundMark x1="37535" y1="59434" x2="18487" y2="63915"/>
                          <a14:backgroundMark x1="18487" y1="63915" x2="33894" y2="79009"/>
                          <a14:backgroundMark x1="33894" y1="79009" x2="33754" y2="68868"/>
                          <a14:backgroundMark x1="23249" y1="39858" x2="20588" y2="28066"/>
                          <a14:backgroundMark x1="20588" y1="27594" x2="25630" y2="417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76367" y="4217532"/>
              <a:ext cx="3712332" cy="220452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22187F-92D6-BA4E-8379-D376847B5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06" b="89623" l="4202" r="94398">
                          <a14:foregroundMark x1="4202" y1="49528" x2="4342" y2="49528"/>
                          <a14:foregroundMark x1="91176" y1="57311" x2="91176" y2="57311"/>
                          <a14:foregroundMark x1="94398" y1="51179" x2="94398" y2="51179"/>
                          <a14:foregroundMark x1="5742" y1="46462" x2="5742" y2="46462"/>
                          <a14:backgroundMark x1="37535" y1="59434" x2="18487" y2="63915"/>
                          <a14:backgroundMark x1="18487" y1="63915" x2="33894" y2="79009"/>
                          <a14:backgroundMark x1="33894" y1="79009" x2="33754" y2="68868"/>
                          <a14:backgroundMark x1="23249" y1="39858" x2="20588" y2="28066"/>
                          <a14:backgroundMark x1="20588" y1="27594" x2="25630" y2="41745"/>
                        </a14:backgroundRemoval>
                      </a14:imgEffect>
                    </a14:imgLayer>
                  </a14:imgProps>
                </a:ext>
              </a:extLst>
            </a:blip>
            <a:srcRect r="68651"/>
            <a:stretch/>
          </p:blipFill>
          <p:spPr>
            <a:xfrm>
              <a:off x="4932235" y="4234333"/>
              <a:ext cx="1163759" cy="220452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145CE40-C276-1B4B-864C-59AFD54BF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906" b="89623" l="4202" r="94398">
                          <a14:foregroundMark x1="4202" y1="49528" x2="4342" y2="49528"/>
                          <a14:foregroundMark x1="91176" y1="57311" x2="91176" y2="57311"/>
                          <a14:foregroundMark x1="94398" y1="51179" x2="94398" y2="51179"/>
                          <a14:foregroundMark x1="5742" y1="46462" x2="5742" y2="46462"/>
                          <a14:backgroundMark x1="37535" y1="59434" x2="18487" y2="63915"/>
                          <a14:backgroundMark x1="18487" y1="63915" x2="33894" y2="79009"/>
                          <a14:backgroundMark x1="33894" y1="79009" x2="33754" y2="68868"/>
                          <a14:backgroundMark x1="23249" y1="39858" x2="20588" y2="28066"/>
                          <a14:backgroundMark x1="20588" y1="27594" x2="25630" y2="41745"/>
                        </a14:backgroundRemoval>
                      </a14:imgEffect>
                    </a14:imgLayer>
                  </a14:imgProps>
                </a:ext>
              </a:extLst>
            </a:blip>
            <a:srcRect l="63078"/>
            <a:stretch/>
          </p:blipFill>
          <p:spPr>
            <a:xfrm>
              <a:off x="541582" y="4217532"/>
              <a:ext cx="1370664" cy="2204522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529B3F4-2DDF-DE48-A2D9-3B5843FE04EB}"/>
                </a:ext>
              </a:extLst>
            </p:cNvPr>
            <p:cNvGrpSpPr/>
            <p:nvPr/>
          </p:nvGrpSpPr>
          <p:grpSpPr>
            <a:xfrm>
              <a:off x="6096000" y="1458059"/>
              <a:ext cx="5574542" cy="2224404"/>
              <a:chOff x="6096000" y="1458059"/>
              <a:chExt cx="5574542" cy="22244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B08C2CD-54C8-174B-B2A0-0C6215D1AC49}"/>
                  </a:ext>
                </a:extLst>
              </p:cNvPr>
              <p:cNvGrpSpPr/>
              <p:nvPr/>
            </p:nvGrpSpPr>
            <p:grpSpPr>
              <a:xfrm>
                <a:off x="6096000" y="1466243"/>
                <a:ext cx="5574542" cy="2216220"/>
                <a:chOff x="6096000" y="1466243"/>
                <a:chExt cx="5574542" cy="2216220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7C8EF4BD-03DC-BD43-8BC2-E6359BC9D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9906" b="89623" l="4202" r="94398">
                              <a14:foregroundMark x1="4202" y1="49528" x2="4342" y2="49528"/>
                              <a14:foregroundMark x1="91176" y1="57311" x2="91176" y2="57311"/>
                              <a14:foregroundMark x1="94398" y1="51179" x2="94398" y2="51179"/>
                              <a14:foregroundMark x1="5742" y1="46462" x2="5742" y2="46462"/>
                              <a14:backgroundMark x1="37535" y1="59434" x2="18487" y2="63915"/>
                              <a14:backgroundMark x1="18487" y1="63915" x2="33894" y2="79009"/>
                              <a14:backgroundMark x1="33894" y1="79009" x2="33754" y2="68868"/>
                              <a14:backgroundMark x1="23249" y1="39858" x2="20588" y2="28066"/>
                              <a14:backgroundMark x1="20588" y1="27594" x2="25630" y2="4174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8210" y="1466243"/>
                  <a:ext cx="3712332" cy="2204522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9283FFD0-AB5C-4540-BFC8-7235790AB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9906" b="89623" l="4202" r="94398">
                              <a14:foregroundMark x1="4202" y1="49528" x2="4342" y2="49528"/>
                              <a14:foregroundMark x1="91176" y1="57311" x2="91176" y2="57311"/>
                              <a14:foregroundMark x1="94398" y1="51179" x2="94398" y2="51179"/>
                              <a14:foregroundMark x1="5742" y1="46462" x2="5742" y2="46462"/>
                              <a14:backgroundMark x1="37535" y1="59434" x2="18487" y2="63915"/>
                              <a14:backgroundMark x1="18487" y1="63915" x2="33894" y2="79009"/>
                              <a14:backgroundMark x1="33894" y1="79009" x2="33754" y2="68868"/>
                              <a14:backgroundMark x1="23249" y1="39858" x2="20588" y2="28066"/>
                              <a14:backgroundMark x1="20588" y1="27594" x2="25630" y2="4174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40974"/>
                <a:stretch/>
              </p:blipFill>
              <p:spPr>
                <a:xfrm>
                  <a:off x="6096000" y="1477941"/>
                  <a:ext cx="2191236" cy="2204522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47E6148-C1A2-244F-B012-BC4957170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9906" b="89623" l="4202" r="94398">
                            <a14:foregroundMark x1="4202" y1="49528" x2="4342" y2="49528"/>
                            <a14:foregroundMark x1="91176" y1="57311" x2="91176" y2="57311"/>
                            <a14:foregroundMark x1="94398" y1="51179" x2="94398" y2="51179"/>
                            <a14:foregroundMark x1="5742" y1="46462" x2="5742" y2="46462"/>
                            <a14:backgroundMark x1="37535" y1="59434" x2="18487" y2="63915"/>
                            <a14:backgroundMark x1="18487" y1="63915" x2="33894" y2="79009"/>
                            <a14:backgroundMark x1="33894" y1="79009" x2="33754" y2="68868"/>
                            <a14:backgroundMark x1="23249" y1="39858" x2="20588" y2="28066"/>
                            <a14:backgroundMark x1="20588" y1="27594" x2="25630" y2="41745"/>
                          </a14:backgroundRemoval>
                        </a14:imgEffect>
                      </a14:imgLayer>
                    </a14:imgProps>
                  </a:ext>
                </a:extLst>
              </a:blip>
              <a:srcRect r="92275"/>
              <a:stretch/>
            </p:blipFill>
            <p:spPr>
              <a:xfrm>
                <a:off x="11344381" y="1458059"/>
                <a:ext cx="286785" cy="220452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46B4BB-750D-3F44-8F23-0A5291298DD9}"/>
                    </a:ext>
                  </a:extLst>
                </p:cNvPr>
                <p:cNvSpPr txBox="1"/>
                <p:nvPr/>
              </p:nvSpPr>
              <p:spPr>
                <a:xfrm>
                  <a:off x="548640" y="1618843"/>
                  <a:ext cx="7772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46B4BB-750D-3F44-8F23-0A5291298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" y="1618843"/>
                  <a:ext cx="77720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1F1DA9-C626-D94C-B002-2C1B0840147D}"/>
                    </a:ext>
                  </a:extLst>
                </p:cNvPr>
                <p:cNvSpPr txBox="1"/>
                <p:nvPr/>
              </p:nvSpPr>
              <p:spPr>
                <a:xfrm>
                  <a:off x="10893342" y="1599764"/>
                  <a:ext cx="7772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1F1DA9-C626-D94C-B002-2C1B08401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342" y="1599764"/>
                  <a:ext cx="77720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9313B47-A593-3D4A-B316-215B1E1A3343}"/>
                    </a:ext>
                  </a:extLst>
                </p:cNvPr>
                <p:cNvSpPr txBox="1"/>
                <p:nvPr/>
              </p:nvSpPr>
              <p:spPr>
                <a:xfrm>
                  <a:off x="548640" y="3055728"/>
                  <a:ext cx="731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9313B47-A593-3D4A-B316-215B1E1A3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" y="3055728"/>
                  <a:ext cx="73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DEE585-D7D2-5F4B-8A66-13F3AEF0C4A4}"/>
                    </a:ext>
                  </a:extLst>
                </p:cNvPr>
                <p:cNvSpPr txBox="1"/>
                <p:nvPr/>
              </p:nvSpPr>
              <p:spPr>
                <a:xfrm>
                  <a:off x="10509840" y="3315428"/>
                  <a:ext cx="1160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DEE585-D7D2-5F4B-8A66-13F3AEF0C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9840" y="3315428"/>
                  <a:ext cx="116070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05D515-7A74-554C-AAB6-CC236B627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017" y="3481339"/>
              <a:ext cx="4396823" cy="187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B8EB0A-D127-AB42-A006-27DDDA7DB153}"/>
                </a:ext>
              </a:extLst>
            </p:cNvPr>
            <p:cNvCxnSpPr/>
            <p:nvPr/>
          </p:nvCxnSpPr>
          <p:spPr>
            <a:xfrm>
              <a:off x="7467600" y="522365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AF2B9E-2243-B940-A8FA-BB8D1B83F6B3}"/>
                    </a:ext>
                  </a:extLst>
                </p:cNvPr>
                <p:cNvSpPr txBox="1"/>
                <p:nvPr/>
              </p:nvSpPr>
              <p:spPr>
                <a:xfrm>
                  <a:off x="7308902" y="5447289"/>
                  <a:ext cx="3173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AF2B9E-2243-B940-A8FA-BB8D1B83F6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902" y="5447289"/>
                  <a:ext cx="317395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B725A0-C945-C24C-8966-F0A710CFE909}"/>
                    </a:ext>
                  </a:extLst>
                </p:cNvPr>
                <p:cNvSpPr txBox="1"/>
                <p:nvPr/>
              </p:nvSpPr>
              <p:spPr>
                <a:xfrm>
                  <a:off x="560826" y="4434914"/>
                  <a:ext cx="739818" cy="378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B725A0-C945-C24C-8966-F0A710CFE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826" y="4434914"/>
                  <a:ext cx="739818" cy="378437"/>
                </a:xfrm>
                <a:prstGeom prst="rect">
                  <a:avLst/>
                </a:prstGeom>
                <a:blipFill>
                  <a:blip r:embed="rId20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8A4236-4B29-4D4C-B3E6-216332557C05}"/>
                    </a:ext>
                  </a:extLst>
                </p:cNvPr>
                <p:cNvSpPr txBox="1"/>
                <p:nvPr/>
              </p:nvSpPr>
              <p:spPr>
                <a:xfrm>
                  <a:off x="7689666" y="4494949"/>
                  <a:ext cx="739818" cy="378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B8A4236-4B29-4D4C-B3E6-216332557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666" y="4494949"/>
                  <a:ext cx="739818" cy="378437"/>
                </a:xfrm>
                <a:prstGeom prst="rect">
                  <a:avLst/>
                </a:prstGeom>
                <a:blipFill>
                  <a:blip r:embed="rId21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4247082-262D-4643-8874-00C25907E656}"/>
                    </a:ext>
                  </a:extLst>
                </p:cNvPr>
                <p:cNvSpPr txBox="1"/>
                <p:nvPr/>
              </p:nvSpPr>
              <p:spPr>
                <a:xfrm>
                  <a:off x="7709992" y="1526376"/>
                  <a:ext cx="1438984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4247082-262D-4643-8874-00C25907E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992" y="1526376"/>
                  <a:ext cx="1438984" cy="378245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8176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30D5-7016-7A41-A6F8-120EF25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657E-58F7-3D48-AB68-984A015E8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statement:</a:t>
                </a:r>
              </a:p>
              <a:p>
                <a:pPr lvl="1"/>
                <a:r>
                  <a:rPr lang="en-US" dirty="0"/>
                  <a:t>Composite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find a non-trivial divisor</a:t>
                </a:r>
              </a:p>
              <a:p>
                <a:pPr lvl="2"/>
                <a:r>
                  <a:rPr lang="en-US" dirty="0"/>
                  <a:t>No integer roots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 is the product of two coprime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s.t.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𝑚𝑁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4657E-58F7-3D48-AB68-984A015E8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738-7D00-0F48-A3E8-B178D560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Classical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22D4-F681-D542-8D82-3F9E6F723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, terminate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Perform quantum component;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find the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smallest positive integer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arenR" startAt="5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odd </a:t>
                </a:r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return to step 1</a:t>
                </a:r>
              </a:p>
              <a:p>
                <a:pPr marL="457200" indent="-457200">
                  <a:buFont typeface="+mj-lt"/>
                  <a:buAutoNum type="arabicParenR" startAt="5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A22D4-F681-D542-8D82-3F9E6F723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t="-766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9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069-5DD1-BD44-BBE0-189740C6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Implementation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D72D3-ABB8-CF4A-8768-9ACED1882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1" y="2171769"/>
                <a:ext cx="3803236" cy="395258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a superposition of states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Implement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a quantum transform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Perform inverse quantum Fourier transform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implying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D72D3-ABB8-CF4A-8768-9ACED1882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1" y="2171769"/>
                <a:ext cx="3803236" cy="3952584"/>
              </a:xfrm>
              <a:blipFill>
                <a:blip r:embed="rId3"/>
                <a:stretch>
                  <a:fillRect l="-1329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3DA99C4-DEBA-1B4F-9DEE-88B08159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49" y="2684546"/>
            <a:ext cx="6426984" cy="22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9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03ED-C69E-4243-88E8-2351A472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Quantum Subroutine Task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A6A4-9336-7746-8482-4F80B0DA9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superposition of states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qbits</a:t>
                </a:r>
              </a:p>
              <a:p>
                <a:pPr lvl="1"/>
                <a:r>
                  <a:rPr lang="en-US" dirty="0"/>
                  <a:t>Initialize all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apply Hadamard gate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⊗…⊗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A6A4-9336-7746-8482-4F80B0DA9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b="-1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752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537E-B0C2-1547-9B09-4BCF8A5D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Quantum Subroutine Task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962B5-EE23-D74E-8D08-4E25DED74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quantum function, apply to above state to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input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output bits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are now </a:t>
                </a:r>
                <a:r>
                  <a:rPr lang="en-US" b="1" dirty="0"/>
                  <a:t>entangled</a:t>
                </a:r>
              </a:p>
              <a:p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stored in the phase of input qbits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a result of phase kickback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962B5-EE23-D74E-8D08-4E25DED74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 t="-383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01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DA1E-B952-5841-9881-5769BC28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Quantum Subroutine Task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2D46B-CE76-EC4B-935D-1529B0A2CB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r>
                  <a:rPr lang="en-US" dirty="0"/>
                  <a:t>Apply quantum Fourier transform to the input register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Results in a superposition of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2D46B-CE76-EC4B-935D-1529B0A2C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817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DD50FE-32C9-BD4E-94BA-17E3096A8A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nary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DD50FE-32C9-BD4E-94BA-17E3096A8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t="-21839" b="-371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1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D1AF-E1C9-E547-BD5A-3D649E4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problems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6DEA-B5EC-5848-BBB3-4F10E9A0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Computationally intensive</a:t>
            </a:r>
          </a:p>
          <a:p>
            <a:pPr lvl="1"/>
            <a:r>
              <a:rPr lang="en-US" dirty="0"/>
              <a:t>Resources: time, storage, hardware</a:t>
            </a:r>
          </a:p>
          <a:p>
            <a:r>
              <a:rPr lang="en-US" dirty="0"/>
              <a:t>Computability theory vs complexity theory</a:t>
            </a:r>
          </a:p>
          <a:p>
            <a:pPr lvl="1"/>
            <a:r>
              <a:rPr lang="en-US" dirty="0"/>
              <a:t>Computability: resource needs of an algorithm</a:t>
            </a:r>
          </a:p>
          <a:p>
            <a:pPr lvl="1"/>
            <a:r>
              <a:rPr lang="en-US" dirty="0"/>
              <a:t>Complexity: problem classification given a resource restriction</a:t>
            </a:r>
          </a:p>
          <a:p>
            <a:r>
              <a:rPr lang="en-US" dirty="0"/>
              <a:t>P vs NP – millennium prize problem</a:t>
            </a:r>
          </a:p>
        </p:txBody>
      </p:sp>
    </p:spTree>
    <p:extLst>
      <p:ext uri="{BB962C8B-B14F-4D97-AF65-F5344CB8AC3E}">
        <p14:creationId xmlns:p14="http://schemas.microsoft.com/office/powerpoint/2010/main" val="2999797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50C23-5765-0344-903A-C5BD359AF3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1052" y="974079"/>
                <a:ext cx="9605635" cy="1059305"/>
              </a:xfrm>
            </p:spPr>
            <p:txBody>
              <a:bodyPr/>
              <a:lstStyle/>
              <a:p>
                <a:r>
                  <a:rPr lang="en-US" dirty="0"/>
                  <a:t>Shor’s Algorithm: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50C23-5765-0344-903A-C5BD359AF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1052" y="974079"/>
                <a:ext cx="9605635" cy="1059305"/>
              </a:xfrm>
              <a:blipFill>
                <a:blip r:embed="rId3"/>
                <a:stretch>
                  <a:fillRect l="-1717"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D00AF-0803-E345-976A-ED694B9E4E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term in the sum represents a different computational path to the same result</a:t>
                </a:r>
              </a:p>
              <a:p>
                <a:r>
                  <a:rPr lang="en-US" dirty="0"/>
                  <a:t>Interference</a:t>
                </a:r>
              </a:p>
              <a:p>
                <a:pPr lvl="1"/>
                <a:r>
                  <a:rPr lang="en-US" dirty="0"/>
                  <a:t>Constructive when unit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𝑟𝑏𝑦</m:t>
                        </m:r>
                      </m:sup>
                    </m:sSup>
                  </m:oMath>
                </a14:m>
                <a:r>
                  <a:rPr lang="en-US" dirty="0"/>
                  <a:t> are aligned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-plane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D00AF-0803-E345-976A-ED694B9E4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090" t="-383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30960B8-8252-A14B-A724-5CEA9845BC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nary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𝑟𝑏𝑦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30960B8-8252-A14B-A724-5CEA9845B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t="-22989" b="-436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148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F14-8DAF-D44A-93DF-7939FA8A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6FFA7-F160-C240-A8BB-1DD3F73352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Obtain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input/output registers</a:t>
                </a:r>
              </a:p>
              <a:p>
                <a:r>
                  <a:rPr lang="en-US" dirty="0"/>
                  <a:t>Continued fraction expansion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/>
                  <a:t> approximates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s.t.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very likely to be the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6FFA7-F160-C240-A8BB-1DD3F7335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817" t="-766" r="-1635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85BAB4-36C3-E54A-81B5-9BE6A8BC01F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𝑟𝑏𝑦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85BAB4-36C3-E54A-81B5-9BE6A8BC0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778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7D0A-1E78-1944-869A-73A271CF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Algorithm: Intuition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3E419-A5BC-4A46-8910-99FA2C0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the hidden subgroup problem for finite Abelian sets</a:t>
            </a:r>
          </a:p>
          <a:p>
            <a:r>
              <a:rPr lang="en-US" dirty="0"/>
              <a:t>Bottleneck is modular exponentiation performed by the quantum function in task 2</a:t>
            </a:r>
          </a:p>
          <a:p>
            <a:r>
              <a:rPr lang="en-US" dirty="0"/>
              <a:t>Can theoretically solve all three foundations for modern encryption</a:t>
            </a:r>
          </a:p>
          <a:p>
            <a:pPr lvl="1"/>
            <a:r>
              <a:rPr lang="en-US" dirty="0"/>
              <a:t>Integer factorization problem</a:t>
            </a:r>
          </a:p>
          <a:p>
            <a:pPr lvl="1"/>
            <a:r>
              <a:rPr lang="en-US" dirty="0"/>
              <a:t>Discrete logarithm problem</a:t>
            </a:r>
          </a:p>
          <a:p>
            <a:pPr lvl="1"/>
            <a:r>
              <a:rPr lang="en-US" dirty="0"/>
              <a:t>Elliptic-curve 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11082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771-ECDE-DD44-BA6B-7DE6765A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Post-Quantum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BEEF-8710-0E48-AC4A-352B076EA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FD345-2A31-514B-BA98-39587B18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C840C0-0A8E-BE43-9204-32A2D877C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Lattice-based cryptography</a:t>
                </a:r>
              </a:p>
              <a:p>
                <a:pPr lvl="1"/>
                <a:r>
                  <a:rPr lang="en-US" dirty="0"/>
                  <a:t>Lattice problems are average-case NP-hard</a:t>
                </a:r>
              </a:p>
              <a:p>
                <a:pPr lvl="1"/>
                <a:r>
                  <a:rPr lang="en-US" dirty="0"/>
                  <a:t>Lattices over vector spaces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Multivariate cryptography</a:t>
                </a:r>
              </a:p>
              <a:p>
                <a:pPr lvl="1"/>
                <a:r>
                  <a:rPr lang="en-US" dirty="0"/>
                  <a:t>Multivariate polynomials over a finite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or extension fields</a:t>
                </a:r>
              </a:p>
              <a:p>
                <a:pPr lvl="1"/>
                <a:r>
                  <a:rPr lang="en-US" dirty="0"/>
                  <a:t>NP-complete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C840C0-0A8E-BE43-9204-32A2D877C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82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60BB-A4CE-944A-929D-5C6F6B7F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Hash-Based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BA0-D578-EC4A-9C19-4583FC09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hash functions in a Merkle tree</a:t>
            </a:r>
          </a:p>
          <a:p>
            <a:r>
              <a:rPr lang="en-US" dirty="0"/>
              <a:t>Digital signature schemes</a:t>
            </a:r>
          </a:p>
          <a:p>
            <a:pPr lvl="1"/>
            <a:r>
              <a:rPr lang="en-US" dirty="0"/>
              <a:t>Merkle signature scheme</a:t>
            </a:r>
          </a:p>
          <a:p>
            <a:pPr lvl="1"/>
            <a:r>
              <a:rPr lang="en-US" dirty="0"/>
              <a:t>Range proofs</a:t>
            </a:r>
          </a:p>
          <a:p>
            <a:pPr lvl="1"/>
            <a:r>
              <a:rPr lang="en-US" dirty="0"/>
              <a:t>Zero knowledge, computational integrity proofs (</a:t>
            </a:r>
            <a:r>
              <a:rPr lang="en-US" dirty="0" err="1"/>
              <a:t>zk</a:t>
            </a:r>
            <a:r>
              <a:rPr lang="en-US" dirty="0"/>
              <a:t>-STARK) </a:t>
            </a:r>
          </a:p>
        </p:txBody>
      </p:sp>
    </p:spTree>
    <p:extLst>
      <p:ext uri="{BB962C8B-B14F-4D97-AF65-F5344CB8AC3E}">
        <p14:creationId xmlns:p14="http://schemas.microsoft.com/office/powerpoint/2010/main" val="368840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05E-F9EC-C746-9565-5A7BF952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Supersingular Isogeny Diffie-Hellman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185F-0998-FA46-BF1C-20435CF9F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Supersingular isogeny graphs</a:t>
            </a:r>
          </a:p>
          <a:p>
            <a:pPr lvl="1"/>
            <a:r>
              <a:rPr lang="en-US" dirty="0"/>
              <a:t>Graph representations of supersingular elliptic curves</a:t>
            </a:r>
          </a:p>
          <a:p>
            <a:pPr lvl="1"/>
            <a:r>
              <a:rPr lang="en-US" dirty="0"/>
              <a:t>Nodes represent curves over finite fields</a:t>
            </a:r>
          </a:p>
          <a:p>
            <a:pPr lvl="1"/>
            <a:r>
              <a:rPr lang="en-US" dirty="0"/>
              <a:t>Edges represent isogenies between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E1DA6E-163D-B84E-9CE7-DBDF11178E5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2977747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Public Parameters:</a:t>
                </a:r>
              </a:p>
              <a:p>
                <a:r>
                  <a:rPr lang="en-US" sz="1800" dirty="0"/>
                  <a:t>Prime of 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Supersingular elliptic curve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en-US" sz="1800" b="0" dirty="0"/>
              </a:p>
              <a:p>
                <a:r>
                  <a:rPr lang="en-US" sz="1800" dirty="0"/>
                  <a:t>Fixed elliptic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1800" dirty="0"/>
                  <a:t>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E1DA6E-163D-B84E-9CE7-DBDF11178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606" y="2171769"/>
                <a:ext cx="4645152" cy="2977747"/>
              </a:xfrm>
              <a:blipFill>
                <a:blip r:embed="rId3"/>
                <a:stretch>
                  <a:fillRect l="-13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275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DA99-E88F-864F-A81B-3BAC4193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2899-CEAC-EB47-900A-C8305C202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Shor’s Algorithm: </a:t>
            </a:r>
            <a:r>
              <a:rPr lang="en-US" dirty="0" err="1"/>
              <a:t>Cirq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8B53F6-1CFA-424D-9C9A-B78569E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004D80F-A1CB-964D-9829-DF01FC8401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166626"/>
                  </p:ext>
                </p:extLst>
              </p:nvPr>
            </p:nvGraphicFramePr>
            <p:xfrm>
              <a:off x="1130300" y="2171700"/>
              <a:ext cx="9602787" cy="348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681597559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953482074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3244270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Resource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8945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Deterministic Time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367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067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4894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EXPTIME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62085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Non-deterministic Time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5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82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08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NEXPTIME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084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004D80F-A1CB-964D-9829-DF01FC8401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166626"/>
                  </p:ext>
                </p:extLst>
              </p:nvPr>
            </p:nvGraphicFramePr>
            <p:xfrm>
              <a:off x="1130300" y="2171700"/>
              <a:ext cx="9602787" cy="348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681597559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953482074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3244270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Resource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8945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Deterministic Time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367291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200000" r="-794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067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310000" r="-794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94945"/>
                      </a:ext>
                    </a:extLst>
                  </a:tr>
                  <a:tr h="412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EXPTIME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384375" r="-794" b="-3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085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Non-deterministic Time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5443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575000" r="-794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2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744828" r="-79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08627"/>
                      </a:ext>
                    </a:extLst>
                  </a:tr>
                  <a:tr h="412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NEXPTIME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742424" r="-794" b="-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084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B0CC-FA72-4C4A-82ED-60EBF709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E75C6A-2E14-B446-8E05-9FDCC82EF3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2436941"/>
                  </p:ext>
                </p:extLst>
              </p:nvPr>
            </p:nvGraphicFramePr>
            <p:xfrm>
              <a:off x="1130300" y="2171700"/>
              <a:ext cx="9602787" cy="422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429868581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2040001632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852644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Resource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912716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Deterministic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0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342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48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100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37439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Non-deterministic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102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233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69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309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NEXPSPACE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811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E75C6A-2E14-B446-8E05-9FDCC82EF3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2436941"/>
                  </p:ext>
                </p:extLst>
              </p:nvPr>
            </p:nvGraphicFramePr>
            <p:xfrm>
              <a:off x="1130300" y="2171700"/>
              <a:ext cx="9602787" cy="4223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429868581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2040001632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852644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Complexity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Resource 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912716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Deterministic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00750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190625" r="-794" b="-7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342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320690" r="-794" b="-7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48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406667" r="-794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100856"/>
                      </a:ext>
                    </a:extLst>
                  </a:tr>
                  <a:tr h="4128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475000" r="-794" b="-4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374390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Non-deterministic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10266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665625" r="-794" b="-2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233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844828" r="-79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69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944828" r="-79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309526"/>
                      </a:ext>
                    </a:extLst>
                  </a:tr>
                  <a:tr h="4128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NEXPSPACE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Non-deterministic 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94" t="-918182" r="-794" b="-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811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047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4B25-0730-DA48-B10F-317E3E3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Visualized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31E4D-7103-4942-A1E9-E6109B1A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70" y="1634554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7E5D70-95E8-0049-809C-7D3C4A6A1FB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70" y="1863154"/>
            <a:ext cx="594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0E34C0-F384-9947-9855-58B6DC91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53B01-A120-0346-ACD2-EDB2ECF8F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42186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26B9-A219-8745-9EBE-9317D790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Models of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2017-C37D-5245-A310-46C4276F6B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Key-exchange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Asymmetric</a:t>
            </a:r>
          </a:p>
          <a:p>
            <a:pPr lvl="2"/>
            <a:r>
              <a:rPr lang="en-US" dirty="0"/>
              <a:t>Public/private</a:t>
            </a:r>
          </a:p>
        </p:txBody>
      </p:sp>
      <p:pic>
        <p:nvPicPr>
          <p:cNvPr id="2050" name="Picture 2" descr="Symmetric and Asymmetric Cryptosystem Scheme Asymmetric cryptography (referred as public-key ciphers) requires public and private key to encryption/decryption as shown in and it is ">
            <a:extLst>
              <a:ext uri="{FF2B5EF4-FFF2-40B4-BE49-F238E27FC236}">
                <a16:creationId xmlns:a16="http://schemas.microsoft.com/office/drawing/2014/main" id="{E78E0D6A-92D6-F94F-B578-6699ED120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1367" r="1922" b="4604"/>
          <a:stretch/>
        </p:blipFill>
        <p:spPr bwMode="auto">
          <a:xfrm>
            <a:off x="5010411" y="1791221"/>
            <a:ext cx="6513534" cy="3908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268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{8B86E813-4E15-954F-8984-2AF131F6E945}tf10001119</Template>
  <TotalTime>1342</TotalTime>
  <Words>3610</Words>
  <Application>Microsoft Macintosh PowerPoint</Application>
  <PresentationFormat>Widescreen</PresentationFormat>
  <Paragraphs>569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System Font Regular</vt:lpstr>
      <vt:lpstr>Gallery</vt:lpstr>
      <vt:lpstr>Quantum Computing</vt:lpstr>
      <vt:lpstr>Overview</vt:lpstr>
      <vt:lpstr>Computational Complexity</vt:lpstr>
      <vt:lpstr>What makes problems hard?</vt:lpstr>
      <vt:lpstr>Time Complexity</vt:lpstr>
      <vt:lpstr>Space Complexity</vt:lpstr>
      <vt:lpstr>Complexity Visualized</vt:lpstr>
      <vt:lpstr>Encryption</vt:lpstr>
      <vt:lpstr>Standard Models of Encryption</vt:lpstr>
      <vt:lpstr>One-Time Pad</vt:lpstr>
      <vt:lpstr>Symmetric Encryption</vt:lpstr>
      <vt:lpstr>Public Key (Asymmetric) Cryptography</vt:lpstr>
      <vt:lpstr>Encryption</vt:lpstr>
      <vt:lpstr>RSA: Rivest-Shamir-Adleman</vt:lpstr>
      <vt:lpstr>RSA: Key Generation</vt:lpstr>
      <vt:lpstr>RSA (cont.)</vt:lpstr>
      <vt:lpstr>RSA: Example</vt:lpstr>
      <vt:lpstr>Math Interlude: Group Theory I</vt:lpstr>
      <vt:lpstr>Math Interlude: Group Theory II</vt:lpstr>
      <vt:lpstr>Math Interlude: Primitive Roots</vt:lpstr>
      <vt:lpstr>Diffie-Hellman</vt:lpstr>
      <vt:lpstr>Diffie-Hellman: Original Implementation</vt:lpstr>
      <vt:lpstr>Elliptic-Curve Cryptography</vt:lpstr>
      <vt:lpstr>Elliptic-Curve Diffie-Hellman</vt:lpstr>
      <vt:lpstr>Math Interlude: Discrete Logarithm Problem</vt:lpstr>
      <vt:lpstr>Math Interlude: Group Theory III</vt:lpstr>
      <vt:lpstr>Math Interlude: Group Theory IV</vt:lpstr>
      <vt:lpstr>Math Interlude: Group Theory V</vt:lpstr>
      <vt:lpstr>Math Interlude: Hidden Subgroup Problem</vt:lpstr>
      <vt:lpstr>Quantum Algorithms</vt:lpstr>
      <vt:lpstr>Math Interlude: Fourier Transforms</vt:lpstr>
      <vt:lpstr>Math Interlude: Quantum Fourier Transforms</vt:lpstr>
      <vt:lpstr>Math Interlude: QFT Intuition</vt:lpstr>
      <vt:lpstr>Shor’s Algorithm: Overview</vt:lpstr>
      <vt:lpstr>Shor’s Algorithm: Classical Component</vt:lpstr>
      <vt:lpstr>Shor’s Algorithm: Implementation Problems</vt:lpstr>
      <vt:lpstr>Shor’s Algorithm: Quantum Subroutine Task 1</vt:lpstr>
      <vt:lpstr>Shor’s Algorithm: Quantum Subroutine Task 2</vt:lpstr>
      <vt:lpstr>Shor’s Algorithm: Quantum Subroutine Task 3</vt:lpstr>
      <vt:lpstr>Shor’s Algorithm: Finding r</vt:lpstr>
      <vt:lpstr>Shor’s Algorithm: Measurement</vt:lpstr>
      <vt:lpstr>Shor’s Algorithm: Intuition</vt:lpstr>
      <vt:lpstr>Post-Quantum Encryption</vt:lpstr>
      <vt:lpstr>Increasing Complexity</vt:lpstr>
      <vt:lpstr>Hash-Based Cryptography</vt:lpstr>
      <vt:lpstr>Supersingular Isogeny Diffie-Hellman</vt:lpstr>
      <vt:lpstr>Code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Rouhana</dc:creator>
  <cp:lastModifiedBy>Daniel Rouhana</cp:lastModifiedBy>
  <cp:revision>234</cp:revision>
  <dcterms:created xsi:type="dcterms:W3CDTF">2022-03-03T14:53:49Z</dcterms:created>
  <dcterms:modified xsi:type="dcterms:W3CDTF">2022-03-08T16:26:04Z</dcterms:modified>
</cp:coreProperties>
</file>