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25" r:id="rId1"/>
  </p:sldMasterIdLst>
  <p:notesMasterIdLst>
    <p:notesMasterId r:id="rId4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9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80" r:id="rId23"/>
    <p:sldId id="277" r:id="rId24"/>
    <p:sldId id="281" r:id="rId25"/>
    <p:sldId id="282" r:id="rId26"/>
    <p:sldId id="283" r:id="rId27"/>
    <p:sldId id="284" r:id="rId28"/>
    <p:sldId id="287" r:id="rId29"/>
    <p:sldId id="291" r:id="rId30"/>
    <p:sldId id="292" r:id="rId31"/>
    <p:sldId id="293" r:id="rId32"/>
    <p:sldId id="294" r:id="rId33"/>
    <p:sldId id="285" r:id="rId34"/>
    <p:sldId id="286" r:id="rId35"/>
    <p:sldId id="288" r:id="rId36"/>
    <p:sldId id="295" r:id="rId37"/>
    <p:sldId id="297" r:id="rId38"/>
    <p:sldId id="298" r:id="rId39"/>
    <p:sldId id="305" r:id="rId40"/>
    <p:sldId id="299" r:id="rId41"/>
    <p:sldId id="300" r:id="rId42"/>
    <p:sldId id="301" r:id="rId43"/>
    <p:sldId id="302" r:id="rId44"/>
    <p:sldId id="296" r:id="rId45"/>
    <p:sldId id="303" r:id="rId46"/>
    <p:sldId id="304" r:id="rId47"/>
    <p:sldId id="28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1"/>
    <p:restoredTop sz="81881"/>
  </p:normalViewPr>
  <p:slideViewPr>
    <p:cSldViewPr snapToGrid="0" snapToObjects="1">
      <p:cViewPr varScale="1">
        <p:scale>
          <a:sx n="141" d="100"/>
          <a:sy n="141" d="100"/>
        </p:scale>
        <p:origin x="192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88BFE-82B9-1249-9AD0-54DE783C663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D7EAE-B8F5-2049-AC79-2840D37A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5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13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9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  <a:p>
            <a:endParaRPr lang="en-US" dirty="0"/>
          </a:p>
          <a:p>
            <a:r>
              <a:rPr lang="en-US" dirty="0"/>
              <a:t>MSB: most significant bit</a:t>
            </a:r>
          </a:p>
          <a:p>
            <a:endParaRPr lang="en-US" dirty="0"/>
          </a:p>
          <a:p>
            <a:r>
              <a:rPr lang="en-US" dirty="0"/>
              <a:t>LSB: least significant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15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6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7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80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66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5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9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Operations can be abstracted to transformations on a unit circle</a:t>
            </a:r>
          </a:p>
          <a:p>
            <a:endParaRPr lang="en-US" dirty="0"/>
          </a:p>
          <a:p>
            <a:r>
              <a:rPr lang="en-US" dirty="0"/>
              <a:t>The values on the unit circle represent the possible amplitudes of the qbit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72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  <a:p>
            <a:endParaRPr lang="en-US" dirty="0"/>
          </a:p>
          <a:p>
            <a:r>
              <a:rPr lang="en-US" dirty="0"/>
              <a:t>On the left we can see the effect of the bit flip operator used in the negation operation</a:t>
            </a:r>
          </a:p>
          <a:p>
            <a:endParaRPr lang="en-US" dirty="0"/>
          </a:p>
          <a:p>
            <a:r>
              <a:rPr lang="en-US" dirty="0"/>
              <a:t>On the right we can see the effect of the Hadamard transformation</a:t>
            </a:r>
          </a:p>
          <a:p>
            <a:endParaRPr lang="en-US" dirty="0"/>
          </a:p>
          <a:p>
            <a:r>
              <a:rPr lang="en-US" dirty="0"/>
              <a:t>We can therefore think of operations as translations on this unit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6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  <a:p>
            <a:endParaRPr lang="en-US" dirty="0"/>
          </a:p>
          <a:p>
            <a:r>
              <a:rPr lang="en-US" dirty="0"/>
              <a:t>Example quantum circuit that transforms qbit from discrete state 0 to discrete state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– 0 </a:t>
            </a:r>
          </a:p>
          <a:p>
            <a:r>
              <a:rPr lang="en-US" dirty="0"/>
              <a:t>Bit flip – 1</a:t>
            </a:r>
          </a:p>
          <a:p>
            <a:r>
              <a:rPr lang="en-US" dirty="0"/>
              <a:t>Hadamard – 50/50 superposition</a:t>
            </a:r>
          </a:p>
          <a:p>
            <a:r>
              <a:rPr lang="en-US" dirty="0"/>
              <a:t>Bit flip – flips relative phase (we will go over this shortly)</a:t>
            </a:r>
          </a:p>
          <a:p>
            <a:r>
              <a:rPr lang="en-US" dirty="0"/>
              <a:t>Hadamard – takes out of 50/50 into discrete state 1, but with negative amplitude</a:t>
            </a:r>
          </a:p>
          <a:p>
            <a:r>
              <a:rPr lang="en-US" dirty="0"/>
              <a:t>Bit flip – 1, but with negative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8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  <a:p>
            <a:endParaRPr lang="en-US" dirty="0"/>
          </a:p>
          <a:p>
            <a:r>
              <a:rPr lang="en-US" dirty="0"/>
              <a:t>This is the classical example of a problem in which quantum computers have an exponential advantage over classical models</a:t>
            </a:r>
          </a:p>
          <a:p>
            <a:endParaRPr lang="en-US" dirty="0"/>
          </a:p>
          <a:p>
            <a:r>
              <a:rPr lang="en-US" dirty="0"/>
              <a:t>We have a black box with one fundamental function in it, Constant0, Constant1, Negation, and Identity</a:t>
            </a:r>
          </a:p>
          <a:p>
            <a:endParaRPr lang="en-US" dirty="0"/>
          </a:p>
          <a:p>
            <a:r>
              <a:rPr lang="en-US" dirty="0"/>
              <a:t>Can only interact with I/0</a:t>
            </a:r>
          </a:p>
          <a:p>
            <a:endParaRPr lang="en-US" dirty="0"/>
          </a:p>
          <a:p>
            <a:r>
              <a:rPr lang="en-US" dirty="0"/>
              <a:t>Classical model on the left, quantum model on the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8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  <a:p>
            <a:endParaRPr lang="en-US" dirty="0"/>
          </a:p>
          <a:p>
            <a:r>
              <a:rPr lang="en-US" dirty="0"/>
              <a:t>Before we take a look at the solution and the unit circle translations, let’s see what’s happening within this black box for each potential function</a:t>
            </a:r>
          </a:p>
          <a:p>
            <a:endParaRPr lang="en-US" dirty="0"/>
          </a:p>
          <a:p>
            <a:r>
              <a:rPr lang="en-US" dirty="0"/>
              <a:t>Do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98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  <a:p>
            <a:endParaRPr lang="en-US" dirty="0"/>
          </a:p>
          <a:p>
            <a:r>
              <a:rPr lang="en-US" dirty="0"/>
              <a:t>Bit flip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08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  <a:p>
            <a:endParaRPr lang="en-US" dirty="0"/>
          </a:p>
          <a:p>
            <a:r>
              <a:rPr lang="en-US" dirty="0"/>
              <a:t>CNOT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03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  <a:p>
            <a:endParaRPr lang="en-US" dirty="0"/>
          </a:p>
          <a:p>
            <a:r>
              <a:rPr lang="en-US" dirty="0"/>
              <a:t>CNOT followed by bit flip on the target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  <a:p>
            <a:endParaRPr lang="en-US" dirty="0"/>
          </a:p>
          <a:p>
            <a:r>
              <a:rPr lang="en-US" dirty="0"/>
              <a:t>Let’s just take a look at the solution before we dive into what’s happening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70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  <a:p>
            <a:endParaRPr lang="en-US" dirty="0"/>
          </a:p>
          <a:p>
            <a:r>
              <a:rPr lang="en-US" dirty="0"/>
              <a:t>Begin with two qbits in discrete 0 state</a:t>
            </a:r>
          </a:p>
          <a:p>
            <a:endParaRPr lang="en-US" dirty="0"/>
          </a:p>
          <a:p>
            <a:r>
              <a:rPr lang="en-US" dirty="0"/>
              <a:t>Double bit flip gives us discrete 1 state</a:t>
            </a:r>
          </a:p>
          <a:p>
            <a:endParaRPr lang="en-US" dirty="0"/>
          </a:p>
          <a:p>
            <a:r>
              <a:rPr lang="en-US" dirty="0"/>
              <a:t>Double Hadamard gives us 50/50 superposition 0 -&gt; this is the resulting matrix representation</a:t>
            </a:r>
          </a:p>
          <a:p>
            <a:endParaRPr lang="en-US" dirty="0"/>
          </a:p>
          <a:p>
            <a:r>
              <a:rPr lang="en-US" dirty="0"/>
              <a:t>BB function is applied</a:t>
            </a:r>
          </a:p>
          <a:p>
            <a:endParaRPr lang="en-US" dirty="0"/>
          </a:p>
          <a:p>
            <a:r>
              <a:rPr lang="en-US" dirty="0"/>
              <a:t>Double Hadamard takes us out of superposition</a:t>
            </a:r>
          </a:p>
          <a:p>
            <a:endParaRPr lang="en-US" dirty="0"/>
          </a:p>
          <a:p>
            <a:r>
              <a:rPr lang="en-US" dirty="0"/>
              <a:t>Target register is measured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62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  <a:p>
            <a:endParaRPr lang="en-US" dirty="0"/>
          </a:p>
          <a:p>
            <a:r>
              <a:rPr lang="en-US" dirty="0"/>
              <a:t>Yellow arrow represents post-processing Hadamard</a:t>
            </a:r>
          </a:p>
          <a:p>
            <a:endParaRPr lang="en-US" dirty="0"/>
          </a:p>
          <a:p>
            <a:r>
              <a:rPr lang="en-US" dirty="0"/>
              <a:t>No operation in the black box, so we end with two qbits in discrete state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92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  <a:p>
            <a:endParaRPr lang="en-US" dirty="0"/>
          </a:p>
          <a:p>
            <a:r>
              <a:rPr lang="en-US" dirty="0"/>
              <a:t>Bit flip on the target register makes no effect on the outcome, both end up as discrete state 11, but with negative amplitude on the target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1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6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  <a:p>
            <a:endParaRPr lang="en-US" dirty="0"/>
          </a:p>
          <a:p>
            <a:r>
              <a:rPr lang="en-US" dirty="0"/>
              <a:t>CNOT applied to the target register actually results in the data register changing relative phase – this isn’t what we just learned, but we will see soon why this happens.</a:t>
            </a:r>
          </a:p>
          <a:p>
            <a:endParaRPr lang="en-US" dirty="0"/>
          </a:p>
          <a:p>
            <a:r>
              <a:rPr lang="en-US" dirty="0"/>
              <a:t>We end up with two qbits in discrete states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  <a:p>
            <a:endParaRPr lang="en-US" dirty="0"/>
          </a:p>
          <a:p>
            <a:r>
              <a:rPr lang="en-US" dirty="0"/>
              <a:t>CNOT does the same as in the identity operation, but we apply a bit flip to target register</a:t>
            </a:r>
          </a:p>
          <a:p>
            <a:endParaRPr lang="en-US" dirty="0"/>
          </a:p>
          <a:p>
            <a:r>
              <a:rPr lang="en-US" dirty="0"/>
              <a:t>We still end up with two qbits in discrete states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8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55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flip is only applied to target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8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222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why CNOT didn’t behave as anticipated, we need to talk about Phase Kickback</a:t>
            </a:r>
          </a:p>
          <a:p>
            <a:endParaRPr lang="en-US" dirty="0"/>
          </a:p>
          <a:p>
            <a:r>
              <a:rPr lang="en-US" dirty="0"/>
              <a:t>We applied CNOT to qbits in superposition states</a:t>
            </a:r>
          </a:p>
          <a:p>
            <a:endParaRPr lang="en-US" dirty="0"/>
          </a:p>
          <a:p>
            <a:r>
              <a:rPr lang="en-US" dirty="0"/>
              <a:t>Lets look at the quantum circuit</a:t>
            </a:r>
          </a:p>
          <a:p>
            <a:endParaRPr lang="en-US" dirty="0"/>
          </a:p>
          <a:p>
            <a:r>
              <a:rPr lang="en-US" dirty="0"/>
              <a:t>Reduced notation: |+&gt; is H applied to 0, |-&gt; is H applied to 1</a:t>
            </a:r>
          </a:p>
          <a:p>
            <a:endParaRPr lang="en-US" dirty="0"/>
          </a:p>
          <a:p>
            <a:r>
              <a:rPr lang="en-US" dirty="0"/>
              <a:t>Let’s call them x-gates now instead of bit flips</a:t>
            </a:r>
          </a:p>
          <a:p>
            <a:endParaRPr lang="en-US" dirty="0"/>
          </a:p>
          <a:p>
            <a:r>
              <a:rPr lang="en-US" dirty="0"/>
              <a:t>X-gate to q1 followed by h-gate gives us negative phase</a:t>
            </a:r>
          </a:p>
          <a:p>
            <a:endParaRPr lang="en-US" dirty="0"/>
          </a:p>
          <a:p>
            <a:r>
              <a:rPr lang="en-US" dirty="0"/>
              <a:t>Negative phase results in transferal of q1’s “relative phase” to q0</a:t>
            </a:r>
          </a:p>
          <a:p>
            <a:endParaRPr lang="en-US" dirty="0"/>
          </a:p>
          <a:p>
            <a:r>
              <a:rPr lang="en-US" dirty="0"/>
              <a:t>When taken out of superposition, results in two qbits of discrete state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8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our unit circle and make it a bit more technical</a:t>
            </a:r>
          </a:p>
          <a:p>
            <a:endParaRPr lang="en-US" dirty="0"/>
          </a:p>
          <a:p>
            <a:r>
              <a:rPr lang="en-US" dirty="0"/>
              <a:t>When we’re talking about a one qbit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3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Probability in our sup of psi1 and psi2 is equal to norm^2 of wavefunction</a:t>
            </a:r>
          </a:p>
          <a:p>
            <a:endParaRPr lang="en-US" dirty="0"/>
          </a:p>
          <a:p>
            <a:r>
              <a:rPr lang="en-US" dirty="0"/>
              <a:t>This is equivalent to (read equation), where bar is complex conjugation</a:t>
            </a:r>
          </a:p>
          <a:p>
            <a:endParaRPr lang="en-US" dirty="0"/>
          </a:p>
          <a:p>
            <a:r>
              <a:rPr lang="en-US" dirty="0"/>
              <a:t>First term alpha^2 psi1^2 is first term of alpha psi1 which gives us P1</a:t>
            </a:r>
          </a:p>
          <a:p>
            <a:endParaRPr lang="en-US" dirty="0"/>
          </a:p>
          <a:p>
            <a:r>
              <a:rPr lang="en-US" dirty="0"/>
              <a:t>Second term beta^2 psu2^2 is the second term of beta psi2, which gives us P1</a:t>
            </a:r>
          </a:p>
          <a:p>
            <a:endParaRPr lang="en-US" dirty="0"/>
          </a:p>
          <a:p>
            <a:r>
              <a:rPr lang="en-US" dirty="0"/>
              <a:t>We have no way to understand the interference terms in terms of probabilities of psi1 or psi2, so we represent them with I</a:t>
            </a:r>
          </a:p>
          <a:p>
            <a:endParaRPr lang="en-US" dirty="0"/>
          </a:p>
          <a:p>
            <a:r>
              <a:rPr lang="en-US" dirty="0"/>
              <a:t>The superposition principle corrects our classical notion of probability with the interference terms.</a:t>
            </a:r>
          </a:p>
          <a:p>
            <a:endParaRPr lang="en-US" dirty="0"/>
          </a:p>
          <a:p>
            <a:r>
              <a:rPr lang="en-US" dirty="0"/>
              <a:t>Since the norm^2 are real and nonnegative, the interference terms are real as they are complex conjugate, but not necessarily nonnegative</a:t>
            </a:r>
          </a:p>
          <a:p>
            <a:endParaRPr lang="en-US" dirty="0"/>
          </a:p>
          <a:p>
            <a:r>
              <a:rPr lang="en-US" dirty="0"/>
              <a:t>Bell’s inequality tells us that probabilities are additive, but in quantum mechanics, the probability is the norm^2 of the wavefunction. Meaning the wavefunctions add, not the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45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back to our idea of the </a:t>
            </a:r>
            <a:r>
              <a:rPr lang="en-US" dirty="0" err="1"/>
              <a:t>bloch</a:t>
            </a:r>
            <a:r>
              <a:rPr lang="en-US" dirty="0"/>
              <a:t> sphere, and the unit circle as a necessary compression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1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  <a:p>
            <a:endParaRPr lang="en-US" dirty="0"/>
          </a:p>
          <a:p>
            <a:r>
              <a:rPr lang="en-US" dirty="0"/>
              <a:t>Field: a set on which addition, subtraction, multiplication, and division are defined and behave as the corresponding rational and real numbers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658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Unitary: conjugate transpose is also its inverse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8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Bottom two cubits are entangled, then separated. Alice has top two, Bob has bottom one</a:t>
            </a:r>
          </a:p>
          <a:p>
            <a:endParaRPr lang="en-US" dirty="0"/>
          </a:p>
          <a:p>
            <a:r>
              <a:rPr lang="en-US" dirty="0"/>
              <a:t>Alice wants to send one qbit to bob. She then entangles her qbit with the one from Bob, resulting in 3 entangled qbits</a:t>
            </a:r>
          </a:p>
          <a:p>
            <a:endParaRPr lang="en-US" dirty="0"/>
          </a:p>
          <a:p>
            <a:r>
              <a:rPr lang="en-US" dirty="0"/>
              <a:t>Alice then puts her qbit through a Hadamard, and then measures both bits that she will send to Bob</a:t>
            </a:r>
          </a:p>
          <a:p>
            <a:endParaRPr lang="en-US" dirty="0"/>
          </a:p>
          <a:p>
            <a:r>
              <a:rPr lang="en-US" dirty="0"/>
              <a:t>Measurement of middle qbit determines whether Bob applies X-gate, while measurement of top qbit determines whether Bob applies phase transformation (z-gate, rotation around z-axis of Bloch sphere. Changes relative phase, but not probability)</a:t>
            </a:r>
          </a:p>
          <a:p>
            <a:endParaRPr lang="en-US" dirty="0"/>
          </a:p>
          <a:p>
            <a:r>
              <a:rPr lang="en-US" dirty="0"/>
              <a:t>Bob will result with the value of Alice’s qbit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7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Daniel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 product formalizes the definition of intuitive notions like lengths, angles, and orthogonality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0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5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29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  <a:p>
            <a:endParaRPr lang="en-US" dirty="0"/>
          </a:p>
          <a:p>
            <a:r>
              <a:rPr lang="en-US" dirty="0"/>
              <a:t>In Dirac notation, the values inside the brackets can be thought of as a tensor product of their individual discrete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D7EAE-B8F5-2049-AC79-2840D37A2E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ED3-659D-5144-8A39-D8EDFE16C91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4CEF819-5EA3-084D-9E1D-4C30B0F9BB4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557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ED3-659D-5144-8A39-D8EDFE16C91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819-5EA3-084D-9E1D-4C30B0F9BB4A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02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ED3-659D-5144-8A39-D8EDFE16C91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819-5EA3-084D-9E1D-4C30B0F9BB4A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79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9605ED3-659D-5144-8A39-D8EDFE16C91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819-5EA3-084D-9E1D-4C30B0F9BB4A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8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ED3-659D-5144-8A39-D8EDFE16C91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819-5EA3-084D-9E1D-4C30B0F9BB4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0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ED3-659D-5144-8A39-D8EDFE16C91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819-5EA3-084D-9E1D-4C30B0F9BB4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ED3-659D-5144-8A39-D8EDFE16C91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819-5EA3-084D-9E1D-4C30B0F9BB4A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ED3-659D-5144-8A39-D8EDFE16C91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819-5EA3-084D-9E1D-4C30B0F9BB4A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06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ED3-659D-5144-8A39-D8EDFE16C91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819-5EA3-084D-9E1D-4C30B0F9B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ED3-659D-5144-8A39-D8EDFE16C91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819-5EA3-084D-9E1D-4C30B0F9BB4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69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69605ED3-659D-5144-8A39-D8EDFE16C91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4CEF819-5EA3-084D-9E1D-4C30B0F9BB4A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33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5ED3-659D-5144-8A39-D8EDFE16C91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CEF819-5EA3-084D-9E1D-4C30B0F9B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1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50E6-F5E8-D141-8253-766D7A430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5BA5B-5291-E24D-A245-8C90BA10A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88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99FC-11BC-F049-A772-6C594B46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5EBAC-1FE0-7B47-A92D-68759A3266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5EBAC-1FE0-7B47-A92D-68759A3266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3A4592-755F-6C44-8ABB-5BF6A260233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3A4592-755F-6C44-8ABB-5BF6A2602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55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51C7-296A-2842-97A3-678933D0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NOT (CNOT)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2019F-044D-5E43-95E2-4D93EA376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Operates on two bits: one control, one target</a:t>
                </a:r>
              </a:p>
              <a:p>
                <a:pPr lvl="1"/>
                <a:r>
                  <a:rPr lang="en-US" dirty="0"/>
                  <a:t>If control = 0, target is unchanged</a:t>
                </a:r>
              </a:p>
              <a:p>
                <a:pPr lvl="1"/>
                <a:r>
                  <a:rPr lang="en-US" dirty="0"/>
                  <a:t>If control = 1, target bit is flipped</a:t>
                </a:r>
              </a:p>
              <a:p>
                <a:pPr marL="0" indent="0">
                  <a:buNone/>
                </a:pPr>
                <a:endParaRPr lang="en-US" sz="1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2019F-044D-5E43-95E2-4D93EA376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6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796E-E75F-8E42-958B-613157B8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953324"/>
            <a:ext cx="4795968" cy="1049235"/>
          </a:xfrm>
        </p:spPr>
        <p:txBody>
          <a:bodyPr/>
          <a:lstStyle/>
          <a:p>
            <a:r>
              <a:rPr lang="en-US" dirty="0"/>
              <a:t>CNOT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0B434-C695-6546-AD9A-65520E885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2171768"/>
                <a:ext cx="9603275" cy="38933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Assume MSB is control, LSB is target</a:t>
                </a:r>
              </a:p>
              <a:p>
                <a:r>
                  <a:rPr lang="en-US" dirty="0"/>
                  <a:t>CNOT is reversible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|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=|11⟩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→|00⟩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→|01⟩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0B434-C695-6546-AD9A-65520E885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2171768"/>
                <a:ext cx="9603275" cy="3893366"/>
              </a:xfrm>
              <a:blipFill>
                <a:blip r:embed="rId3"/>
                <a:stretch>
                  <a:fillRect l="-528" t="-649" b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AA1ECF-411C-5D4B-AA6B-46328F31E45B}"/>
                  </a:ext>
                </a:extLst>
              </p:cNvPr>
              <p:cNvSpPr txBox="1"/>
              <p:nvPr/>
            </p:nvSpPr>
            <p:spPr>
              <a:xfrm>
                <a:off x="7938100" y="953324"/>
                <a:ext cx="2795445" cy="1403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AA1ECF-411C-5D4B-AA6B-46328F31E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100" y="953324"/>
                <a:ext cx="2795445" cy="1403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4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F3FA-A432-0A42-AD49-AF262AFB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CNOT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A244605-190F-3542-8670-3C6D73ADC93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A244605-190F-3542-8670-3C6D73ADC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F5B26-99FA-6844-914A-6D5D054FC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5135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Truth Table: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BDDC23-D0E0-D34E-B73C-6557273FA58A}"/>
                  </a:ext>
                </a:extLst>
              </p:cNvPr>
              <p:cNvSpPr txBox="1"/>
              <p:nvPr/>
            </p:nvSpPr>
            <p:spPr>
              <a:xfrm>
                <a:off x="7938100" y="953324"/>
                <a:ext cx="2795445" cy="1403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BDDC23-D0E0-D34E-B73C-6557273FA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100" y="953324"/>
                <a:ext cx="2795445" cy="1403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AC22D5E-AB71-CE42-B5B1-446CC5BF7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42470"/>
              </p:ext>
            </p:extLst>
          </p:nvPr>
        </p:nvGraphicFramePr>
        <p:xfrm>
          <a:off x="6678153" y="3070867"/>
          <a:ext cx="405539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848">
                  <a:extLst>
                    <a:ext uri="{9D8B030D-6E8A-4147-A177-3AD203B41FA5}">
                      <a16:colId xmlns:a16="http://schemas.microsoft.com/office/drawing/2014/main" val="2463911098"/>
                    </a:ext>
                  </a:extLst>
                </a:gridCol>
                <a:gridCol w="1013848">
                  <a:extLst>
                    <a:ext uri="{9D8B030D-6E8A-4147-A177-3AD203B41FA5}">
                      <a16:colId xmlns:a16="http://schemas.microsoft.com/office/drawing/2014/main" val="156326373"/>
                    </a:ext>
                  </a:extLst>
                </a:gridCol>
                <a:gridCol w="1013848">
                  <a:extLst>
                    <a:ext uri="{9D8B030D-6E8A-4147-A177-3AD203B41FA5}">
                      <a16:colId xmlns:a16="http://schemas.microsoft.com/office/drawing/2014/main" val="1609720008"/>
                    </a:ext>
                  </a:extLst>
                </a:gridCol>
                <a:gridCol w="1013848">
                  <a:extLst>
                    <a:ext uri="{9D8B030D-6E8A-4147-A177-3AD203B41FA5}">
                      <a16:colId xmlns:a16="http://schemas.microsoft.com/office/drawing/2014/main" val="392982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CNOT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LSB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66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MSB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293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64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96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6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89CF-49E4-774E-BA93-DD0DC160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Qbits and Superposition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A242A-3341-2F40-8EEE-6AC58877F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Qbit with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Superposition: qbit is all amplitudes superposed</a:t>
                </a:r>
              </a:p>
              <a:p>
                <a:pPr lvl="1"/>
                <a:r>
                  <a:rPr lang="en-US" dirty="0"/>
                  <a:t>Observation collapses (decoheres) to discrete value</a:t>
                </a:r>
              </a:p>
              <a:p>
                <a:pPr lvl="1"/>
                <a:r>
                  <a:rPr lang="en-US" dirty="0"/>
                  <a:t>Performed at the end of computation to resolve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A242A-3341-2F40-8EEE-6AC58877F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99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9079-3624-E945-81E9-E44BAAE4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Qbits and Superposition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32025-21C6-B34F-A83B-2D1880AC9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2171768"/>
                <a:ext cx="9603275" cy="39165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Qbit with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|1⟩</m:t>
                                    </m:r>
                                  </m:e>
                                </m:d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|0⟩</m:t>
                                    </m:r>
                                  </m:e>
                                </m:d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Multiple qbits and superposition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𝑎𝑑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𝑏𝑐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𝑏𝑑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 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𝑎𝑑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𝑏𝑑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32025-21C6-B34F-A83B-2D1880AC9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2171768"/>
                <a:ext cx="9603275" cy="3916515"/>
              </a:xfrm>
              <a:blipFill>
                <a:blip r:embed="rId3"/>
                <a:stretch>
                  <a:fillRect l="-396" t="-32258" b="-10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84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E677-6342-DB4C-8A9B-266595DC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953324"/>
            <a:ext cx="4965730" cy="1049235"/>
          </a:xfrm>
        </p:spPr>
        <p:txBody>
          <a:bodyPr/>
          <a:lstStyle/>
          <a:p>
            <a:r>
              <a:rPr lang="en-US" dirty="0"/>
              <a:t>Hadamard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394713-87D5-CF4A-A137-280AC1794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2171768"/>
                <a:ext cx="9603275" cy="398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/>
                  <a:t>Transforms 0 or 1 qbit to an exact equal superposition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Performs its computational inverse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394713-87D5-CF4A-A137-280AC1794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2171768"/>
                <a:ext cx="9603275" cy="3985963"/>
              </a:xfrm>
              <a:blipFill>
                <a:blip r:embed="rId3"/>
                <a:stretch>
                  <a:fillRect l="-396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14D730-041D-D946-BB96-8C2214E79BEA}"/>
                  </a:ext>
                </a:extLst>
              </p:cNvPr>
              <p:cNvSpPr txBox="1"/>
              <p:nvPr/>
            </p:nvSpPr>
            <p:spPr>
              <a:xfrm>
                <a:off x="8786281" y="953324"/>
                <a:ext cx="1947264" cy="1684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14D730-041D-D946-BB96-8C2214E7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281" y="953324"/>
                <a:ext cx="1947264" cy="1684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5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39B2-23A2-E34B-911F-3C12AE92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953324"/>
            <a:ext cx="4965729" cy="1049235"/>
          </a:xfrm>
        </p:spPr>
        <p:txBody>
          <a:bodyPr/>
          <a:lstStyle/>
          <a:p>
            <a:r>
              <a:rPr lang="en-US" dirty="0"/>
              <a:t>Hadamard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E533C7-B1E4-404D-B0C0-C811D5FA9C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+|1⟩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−|1⟩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E533C7-B1E4-404D-B0C0-C811D5FA9C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C80812-9BD4-BE4D-B6E8-203D36E1B83D}"/>
                  </a:ext>
                </a:extLst>
              </p:cNvPr>
              <p:cNvSpPr txBox="1"/>
              <p:nvPr/>
            </p:nvSpPr>
            <p:spPr>
              <a:xfrm>
                <a:off x="8786281" y="953324"/>
                <a:ext cx="1947264" cy="1684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C80812-9BD4-BE4D-B6E8-203D36E1B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281" y="953324"/>
                <a:ext cx="1947264" cy="1684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2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E9E9-FA3E-DB47-8262-F8A2EE4F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6208079" cy="1049235"/>
          </a:xfrm>
        </p:spPr>
        <p:txBody>
          <a:bodyPr/>
          <a:lstStyle/>
          <a:p>
            <a:r>
              <a:rPr lang="en-US" dirty="0"/>
              <a:t>Hadamard Operations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8C037F-C25D-9940-9240-C75689F17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Hadamard transformations are reversible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+|1⟩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−|1⟩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=|0⟩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+|1⟩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=|1⟩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8C037F-C25D-9940-9240-C75689F17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2FC89-F8C2-4B47-B9F4-C3D9DBA992A4}"/>
                  </a:ext>
                </a:extLst>
              </p:cNvPr>
              <p:cNvSpPr txBox="1"/>
              <p:nvPr/>
            </p:nvSpPr>
            <p:spPr>
              <a:xfrm>
                <a:off x="8786281" y="953324"/>
                <a:ext cx="1947264" cy="1684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2FC89-F8C2-4B47-B9F4-C3D9DBA99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281" y="953324"/>
                <a:ext cx="1947264" cy="1684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64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2A40-C016-9240-8F30-5E961DA9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Circle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81C4-9554-A74B-BE29-7DD6AED580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Operations can be abstracted to transformations on a unit circle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3AAD9E5-0EA8-4F4B-B0B0-FAB9B486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22" y="1615053"/>
            <a:ext cx="4289623" cy="428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3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D513-0FAB-DE4E-9B90-B15F9F8E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 Mathematics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01DD7-1388-3D4F-866E-7F86661F6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2171768"/>
                <a:ext cx="9603275" cy="37329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Complex numbers</a:t>
                </a:r>
              </a:p>
              <a:p>
                <a:pPr lvl="1"/>
                <a:r>
                  <a:rPr lang="en-US" dirty="0"/>
                  <a:t>Real and imaginary component: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Complex conjugate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𝑏𝑖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𝑏𝑖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dirty="0"/>
                  <a:t>Complex modulus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ra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01DD7-1388-3D4F-866E-7F86661F6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2171768"/>
                <a:ext cx="9603275" cy="3732907"/>
              </a:xfrm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06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8F35-D1A4-CB4E-8D36-51EDB58D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Circle State Machine (cont.)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42E7F6-92BE-B54E-9A61-DFD6E6C52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51" y="2051382"/>
            <a:ext cx="3848581" cy="384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1FDC946-5867-3546-A851-C60B8569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367" y="2051380"/>
            <a:ext cx="3848582" cy="38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98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6F0D-0FF0-274E-895F-A8B202D6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52" y="958037"/>
            <a:ext cx="6670285" cy="1059305"/>
          </a:xfrm>
        </p:spPr>
        <p:txBody>
          <a:bodyPr/>
          <a:lstStyle/>
          <a:p>
            <a:r>
              <a:rPr lang="en-US" dirty="0"/>
              <a:t>Unit Circle State Machine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50B49-9CA4-914D-9066-8A6F902C46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Applied to sample quantum circuit</a:t>
                </a:r>
              </a:p>
              <a:p>
                <a:r>
                  <a:rPr lang="en-US" dirty="0"/>
                  <a:t>Transforms qbit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50B49-9CA4-914D-9066-8A6F902C4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090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53DDA882-7266-9445-91E5-EA8A0996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592" y="1487689"/>
            <a:ext cx="3525356" cy="44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70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90943D-B4BD-6841-98CA-C2A87CD8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Deutsch Oracle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C6C3F-6C2E-CF4E-8C3D-2D92BFE4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2145588"/>
          </a:xfrm>
        </p:spPr>
        <p:txBody>
          <a:bodyPr/>
          <a:lstStyle/>
          <a:p>
            <a:r>
              <a:rPr lang="en-US" dirty="0"/>
              <a:t>Black box with one fundamental function in it</a:t>
            </a:r>
          </a:p>
          <a:p>
            <a:pPr lvl="1"/>
            <a:r>
              <a:rPr lang="en-US" dirty="0"/>
              <a:t>Can only interact via I/O</a:t>
            </a:r>
          </a:p>
          <a:p>
            <a:pPr lvl="1"/>
            <a:r>
              <a:rPr lang="en-US" dirty="0"/>
              <a:t>Classical vs quantum</a:t>
            </a:r>
          </a:p>
          <a:p>
            <a:pPr lvl="2"/>
            <a:r>
              <a:rPr lang="en-US" dirty="0"/>
              <a:t>How many operations to determine state?</a:t>
            </a:r>
          </a:p>
          <a:p>
            <a:pPr lvl="2"/>
            <a:r>
              <a:rPr lang="en-US" dirty="0"/>
              <a:t>How many operations to determine constant or variable?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C36C78-7A76-FC4E-80D2-7DF80193A24C}"/>
              </a:ext>
            </a:extLst>
          </p:cNvPr>
          <p:cNvGrpSpPr/>
          <p:nvPr/>
        </p:nvGrpSpPr>
        <p:grpSpPr>
          <a:xfrm>
            <a:off x="1130270" y="4317357"/>
            <a:ext cx="3478197" cy="1574157"/>
            <a:chOff x="1130270" y="4317357"/>
            <a:chExt cx="3478197" cy="157415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62720F-F621-B243-BE08-9AF8900B7D4E}"/>
                </a:ext>
              </a:extLst>
            </p:cNvPr>
            <p:cNvCxnSpPr/>
            <p:nvPr/>
          </p:nvCxnSpPr>
          <p:spPr>
            <a:xfrm>
              <a:off x="1309683" y="5069712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453A54-E5FC-FC42-B234-B5A00700E630}"/>
                </a:ext>
              </a:extLst>
            </p:cNvPr>
            <p:cNvSpPr/>
            <p:nvPr/>
          </p:nvSpPr>
          <p:spPr>
            <a:xfrm>
              <a:off x="2779667" y="4317357"/>
              <a:ext cx="447554" cy="1574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64E334A-9538-E24E-818B-D6F95530A915}"/>
                    </a:ext>
                  </a:extLst>
                </p:cNvPr>
                <p:cNvSpPr txBox="1"/>
                <p:nvPr/>
              </p:nvSpPr>
              <p:spPr>
                <a:xfrm>
                  <a:off x="1130270" y="4700380"/>
                  <a:ext cx="536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64E334A-9538-E24E-818B-D6F95530A9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270" y="4700380"/>
                  <a:ext cx="5363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74CBEB7-92EC-F743-A736-1B401F0B6A2D}"/>
                    </a:ext>
                  </a:extLst>
                </p:cNvPr>
                <p:cNvSpPr txBox="1"/>
                <p:nvPr/>
              </p:nvSpPr>
              <p:spPr>
                <a:xfrm>
                  <a:off x="3777238" y="4700380"/>
                  <a:ext cx="831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74CBEB7-92EC-F743-A736-1B401F0B6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238" y="4700380"/>
                  <a:ext cx="83122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29264B-7225-7940-BAD7-2EC90C8E1EA8}"/>
              </a:ext>
            </a:extLst>
          </p:cNvPr>
          <p:cNvGrpSpPr/>
          <p:nvPr/>
        </p:nvGrpSpPr>
        <p:grpSpPr>
          <a:xfrm>
            <a:off x="7583535" y="4317357"/>
            <a:ext cx="3478197" cy="1574157"/>
            <a:chOff x="7583535" y="4317357"/>
            <a:chExt cx="3478197" cy="157415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D769348-76AE-EA41-B1A1-5FD780D6F4D8}"/>
                </a:ext>
              </a:extLst>
            </p:cNvPr>
            <p:cNvCxnSpPr/>
            <p:nvPr/>
          </p:nvCxnSpPr>
          <p:spPr>
            <a:xfrm>
              <a:off x="7762948" y="5547351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708BF5-38B8-B84F-929C-7A81D606D5AD}"/>
                    </a:ext>
                  </a:extLst>
                </p:cNvPr>
                <p:cNvSpPr txBox="1"/>
                <p:nvPr/>
              </p:nvSpPr>
              <p:spPr>
                <a:xfrm>
                  <a:off x="7583535" y="5178019"/>
                  <a:ext cx="536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708BF5-38B8-B84F-929C-7A81D606D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535" y="5178019"/>
                  <a:ext cx="53630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299853-FBB7-6E45-B986-5C8538EE2A92}"/>
                    </a:ext>
                  </a:extLst>
                </p:cNvPr>
                <p:cNvSpPr txBox="1"/>
                <p:nvPr/>
              </p:nvSpPr>
              <p:spPr>
                <a:xfrm>
                  <a:off x="10230503" y="5178019"/>
                  <a:ext cx="831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299853-FBB7-6E45-B986-5C8538EE2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503" y="5178019"/>
                  <a:ext cx="83122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49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3CA8329-22B4-5447-A001-E27AEC7C474E}"/>
                </a:ext>
              </a:extLst>
            </p:cNvPr>
            <p:cNvCxnSpPr/>
            <p:nvPr/>
          </p:nvCxnSpPr>
          <p:spPr>
            <a:xfrm>
              <a:off x="7762948" y="4855442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2615EE-E4F4-704A-9C8C-7EEA5C6EEDB2}"/>
                </a:ext>
              </a:extLst>
            </p:cNvPr>
            <p:cNvSpPr/>
            <p:nvPr/>
          </p:nvSpPr>
          <p:spPr>
            <a:xfrm>
              <a:off x="9327218" y="4317357"/>
              <a:ext cx="447554" cy="1574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A07768D-1935-3149-9542-967555BF7FF7}"/>
                    </a:ext>
                  </a:extLst>
                </p:cNvPr>
                <p:cNvSpPr txBox="1"/>
                <p:nvPr/>
              </p:nvSpPr>
              <p:spPr>
                <a:xfrm>
                  <a:off x="7583535" y="4486110"/>
                  <a:ext cx="536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A07768D-1935-3149-9542-967555BF7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535" y="4486110"/>
                  <a:ext cx="53630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BEB81C-286B-9E4B-A347-D419CDEB9411}"/>
                    </a:ext>
                  </a:extLst>
                </p:cNvPr>
                <p:cNvSpPr txBox="1"/>
                <p:nvPr/>
              </p:nvSpPr>
              <p:spPr>
                <a:xfrm>
                  <a:off x="10230503" y="4486110"/>
                  <a:ext cx="831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BEB81C-286B-9E4B-A347-D419CDEB94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503" y="4486110"/>
                  <a:ext cx="83122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181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BC9F-D831-0947-A061-55658CD6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Qbit Operations: Constant-0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0A580D-1034-664D-8CC3-923FEDD82748}"/>
              </a:ext>
            </a:extLst>
          </p:cNvPr>
          <p:cNvGrpSpPr/>
          <p:nvPr/>
        </p:nvGrpSpPr>
        <p:grpSpPr>
          <a:xfrm>
            <a:off x="7529709" y="2641921"/>
            <a:ext cx="3478197" cy="1574157"/>
            <a:chOff x="7583535" y="4317357"/>
            <a:chExt cx="3478197" cy="157415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0BE064-9794-0443-951B-0E7E368F2A73}"/>
                </a:ext>
              </a:extLst>
            </p:cNvPr>
            <p:cNvCxnSpPr/>
            <p:nvPr/>
          </p:nvCxnSpPr>
          <p:spPr>
            <a:xfrm>
              <a:off x="7762948" y="5547351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414D17F-BB75-E04D-A409-204021839188}"/>
                    </a:ext>
                  </a:extLst>
                </p:cNvPr>
                <p:cNvSpPr txBox="1"/>
                <p:nvPr/>
              </p:nvSpPr>
              <p:spPr>
                <a:xfrm>
                  <a:off x="7583535" y="5178019"/>
                  <a:ext cx="536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414D17F-BB75-E04D-A409-204021839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535" y="5178019"/>
                  <a:ext cx="5363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35FBF20-C324-CC4B-B249-E4FEF847D20C}"/>
                    </a:ext>
                  </a:extLst>
                </p:cNvPr>
                <p:cNvSpPr txBox="1"/>
                <p:nvPr/>
              </p:nvSpPr>
              <p:spPr>
                <a:xfrm>
                  <a:off x="10230503" y="5178019"/>
                  <a:ext cx="831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35FBF20-C324-CC4B-B249-E4FEF847D2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503" y="5178019"/>
                  <a:ext cx="83122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030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7715BC-790E-8E42-BE19-34A05587690F}"/>
                </a:ext>
              </a:extLst>
            </p:cNvPr>
            <p:cNvCxnSpPr/>
            <p:nvPr/>
          </p:nvCxnSpPr>
          <p:spPr>
            <a:xfrm>
              <a:off x="7762948" y="4855442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0DD479-7662-C94C-B339-F3249ABC4350}"/>
                </a:ext>
              </a:extLst>
            </p:cNvPr>
            <p:cNvSpPr/>
            <p:nvPr/>
          </p:nvSpPr>
          <p:spPr>
            <a:xfrm>
              <a:off x="9327218" y="4317357"/>
              <a:ext cx="447554" cy="1574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438914-0C4B-FA42-BB23-3558BF205551}"/>
                    </a:ext>
                  </a:extLst>
                </p:cNvPr>
                <p:cNvSpPr txBox="1"/>
                <p:nvPr/>
              </p:nvSpPr>
              <p:spPr>
                <a:xfrm>
                  <a:off x="7583535" y="4486110"/>
                  <a:ext cx="536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438914-0C4B-FA42-BB23-3558BF2055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535" y="4486110"/>
                  <a:ext cx="53630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9215A51-C2CF-F048-AC47-BCA5C900B0D1}"/>
                    </a:ext>
                  </a:extLst>
                </p:cNvPr>
                <p:cNvSpPr txBox="1"/>
                <p:nvPr/>
              </p:nvSpPr>
              <p:spPr>
                <a:xfrm>
                  <a:off x="10230503" y="4486110"/>
                  <a:ext cx="831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9215A51-C2CF-F048-AC47-BCA5C900B0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503" y="4486110"/>
                  <a:ext cx="83122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03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5FC208-02E2-014C-B668-00CC976EE255}"/>
              </a:ext>
            </a:extLst>
          </p:cNvPr>
          <p:cNvGrpSpPr/>
          <p:nvPr/>
        </p:nvGrpSpPr>
        <p:grpSpPr>
          <a:xfrm>
            <a:off x="1130270" y="2691651"/>
            <a:ext cx="4292967" cy="1687617"/>
            <a:chOff x="1130270" y="2691651"/>
            <a:chExt cx="4292967" cy="168761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14A425F-BEC4-6042-9199-07F7212A4727}"/>
                </a:ext>
              </a:extLst>
            </p:cNvPr>
            <p:cNvCxnSpPr/>
            <p:nvPr/>
          </p:nvCxnSpPr>
          <p:spPr>
            <a:xfrm>
              <a:off x="2124453" y="4056103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728D43C-46E2-4143-9D5F-9647A5224ABB}"/>
                </a:ext>
              </a:extLst>
            </p:cNvPr>
            <p:cNvCxnSpPr/>
            <p:nvPr/>
          </p:nvCxnSpPr>
          <p:spPr>
            <a:xfrm>
              <a:off x="2124453" y="3014817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D631BD-1108-604F-870A-64219BC8B5F4}"/>
                </a:ext>
              </a:extLst>
            </p:cNvPr>
            <p:cNvSpPr txBox="1"/>
            <p:nvPr/>
          </p:nvSpPr>
          <p:spPr>
            <a:xfrm>
              <a:off x="1184094" y="2691651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Target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927E24-C0FB-974A-8523-1F7C64D083FD}"/>
                </a:ext>
              </a:extLst>
            </p:cNvPr>
            <p:cNvSpPr txBox="1"/>
            <p:nvPr/>
          </p:nvSpPr>
          <p:spPr>
            <a:xfrm>
              <a:off x="1130270" y="3732937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Data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0338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19B4-F293-6543-8C7A-04C7FA49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Qbit Operations: Constant-1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3A38D5-E592-8142-8F7A-6C13E8CFAC7E}"/>
              </a:ext>
            </a:extLst>
          </p:cNvPr>
          <p:cNvGrpSpPr/>
          <p:nvPr/>
        </p:nvGrpSpPr>
        <p:grpSpPr>
          <a:xfrm>
            <a:off x="7529709" y="2641921"/>
            <a:ext cx="3478197" cy="1574157"/>
            <a:chOff x="7583535" y="4317357"/>
            <a:chExt cx="3478197" cy="157415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0E4104C-DCDA-3442-A782-A0D1641DCF14}"/>
                </a:ext>
              </a:extLst>
            </p:cNvPr>
            <p:cNvCxnSpPr/>
            <p:nvPr/>
          </p:nvCxnSpPr>
          <p:spPr>
            <a:xfrm>
              <a:off x="7762948" y="5547351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D37DA05-3ABA-EC49-B22F-131F89A87404}"/>
                    </a:ext>
                  </a:extLst>
                </p:cNvPr>
                <p:cNvSpPr txBox="1"/>
                <p:nvPr/>
              </p:nvSpPr>
              <p:spPr>
                <a:xfrm>
                  <a:off x="7583535" y="5178019"/>
                  <a:ext cx="536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D37DA05-3ABA-EC49-B22F-131F89A87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535" y="5178019"/>
                  <a:ext cx="5363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FF7198-7FB0-E54E-9E3B-670F022DFA93}"/>
                    </a:ext>
                  </a:extLst>
                </p:cNvPr>
                <p:cNvSpPr txBox="1"/>
                <p:nvPr/>
              </p:nvSpPr>
              <p:spPr>
                <a:xfrm>
                  <a:off x="10230503" y="5178019"/>
                  <a:ext cx="831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FF7198-7FB0-E54E-9E3B-670F022D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503" y="5178019"/>
                  <a:ext cx="83122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030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AD77AAB-A239-0A46-99A2-C1F6AD822A4A}"/>
                </a:ext>
              </a:extLst>
            </p:cNvPr>
            <p:cNvCxnSpPr/>
            <p:nvPr/>
          </p:nvCxnSpPr>
          <p:spPr>
            <a:xfrm>
              <a:off x="7762948" y="4855442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7C3FAD-0118-114D-BCC6-1B7A1E1F2D6E}"/>
                </a:ext>
              </a:extLst>
            </p:cNvPr>
            <p:cNvSpPr/>
            <p:nvPr/>
          </p:nvSpPr>
          <p:spPr>
            <a:xfrm>
              <a:off x="9327218" y="4317357"/>
              <a:ext cx="447554" cy="1574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6CF60BA-90A2-2142-AB41-7FF9669C3176}"/>
                    </a:ext>
                  </a:extLst>
                </p:cNvPr>
                <p:cNvSpPr txBox="1"/>
                <p:nvPr/>
              </p:nvSpPr>
              <p:spPr>
                <a:xfrm>
                  <a:off x="7583535" y="4486110"/>
                  <a:ext cx="536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6CF60BA-90A2-2142-AB41-7FF9669C3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535" y="4486110"/>
                  <a:ext cx="53630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2A6D39-AA06-BF48-9D1D-8CFD2E234AD4}"/>
                    </a:ext>
                  </a:extLst>
                </p:cNvPr>
                <p:cNvSpPr txBox="1"/>
                <p:nvPr/>
              </p:nvSpPr>
              <p:spPr>
                <a:xfrm>
                  <a:off x="10230503" y="4486110"/>
                  <a:ext cx="831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2A6D39-AA06-BF48-9D1D-8CFD2E234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503" y="4486110"/>
                  <a:ext cx="83122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03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5EA8CD-F107-3F4B-9BCD-1E829D2E77F8}"/>
              </a:ext>
            </a:extLst>
          </p:cNvPr>
          <p:cNvGrpSpPr/>
          <p:nvPr/>
        </p:nvGrpSpPr>
        <p:grpSpPr>
          <a:xfrm>
            <a:off x="1130270" y="2691651"/>
            <a:ext cx="4292967" cy="1687617"/>
            <a:chOff x="1130270" y="2691651"/>
            <a:chExt cx="4292967" cy="168761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5D10B8A-441D-4944-952A-EF63DB84F28C}"/>
                </a:ext>
              </a:extLst>
            </p:cNvPr>
            <p:cNvCxnSpPr/>
            <p:nvPr/>
          </p:nvCxnSpPr>
          <p:spPr>
            <a:xfrm>
              <a:off x="2124453" y="4056103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6A9D4F5-91D0-BE4D-9C29-B1400B1186A9}"/>
                </a:ext>
              </a:extLst>
            </p:cNvPr>
            <p:cNvCxnSpPr/>
            <p:nvPr/>
          </p:nvCxnSpPr>
          <p:spPr>
            <a:xfrm>
              <a:off x="2124453" y="3014817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AEFFD7-D785-BB4A-BCF8-3EA0A1C07B86}"/>
                </a:ext>
              </a:extLst>
            </p:cNvPr>
            <p:cNvSpPr txBox="1"/>
            <p:nvPr/>
          </p:nvSpPr>
          <p:spPr>
            <a:xfrm>
              <a:off x="1184094" y="2691651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Target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506D9B-AA4F-1E4C-A749-BE7DFC046620}"/>
                </a:ext>
              </a:extLst>
            </p:cNvPr>
            <p:cNvSpPr txBox="1"/>
            <p:nvPr/>
          </p:nvSpPr>
          <p:spPr>
            <a:xfrm>
              <a:off x="1130270" y="3732937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Data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222479-9A3E-8D40-B4C0-0A49A989A543}"/>
                </a:ext>
              </a:extLst>
            </p:cNvPr>
            <p:cNvSpPr/>
            <p:nvPr/>
          </p:nvSpPr>
          <p:spPr>
            <a:xfrm>
              <a:off x="3545245" y="2800731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3543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D117-9F64-F54F-B86A-F33A2148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Qbit Operations: Identity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093C4D-FD9B-5744-AA99-673640F8D4B3}"/>
              </a:ext>
            </a:extLst>
          </p:cNvPr>
          <p:cNvGrpSpPr/>
          <p:nvPr/>
        </p:nvGrpSpPr>
        <p:grpSpPr>
          <a:xfrm>
            <a:off x="7529709" y="2639427"/>
            <a:ext cx="3478197" cy="1574157"/>
            <a:chOff x="7583535" y="4317357"/>
            <a:chExt cx="3478197" cy="157415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DE49EF0-EA3E-7A4E-A185-0029AA59D28B}"/>
                </a:ext>
              </a:extLst>
            </p:cNvPr>
            <p:cNvCxnSpPr/>
            <p:nvPr/>
          </p:nvCxnSpPr>
          <p:spPr>
            <a:xfrm>
              <a:off x="7762948" y="5547351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DFAC638-B149-4D4B-A5F4-3B4935EC9E4E}"/>
                    </a:ext>
                  </a:extLst>
                </p:cNvPr>
                <p:cNvSpPr txBox="1"/>
                <p:nvPr/>
              </p:nvSpPr>
              <p:spPr>
                <a:xfrm>
                  <a:off x="7583535" y="5178019"/>
                  <a:ext cx="536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DFAC638-B149-4D4B-A5F4-3B4935EC9E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535" y="5178019"/>
                  <a:ext cx="5363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4A1561C-BDCB-0449-A637-00BC8C3E4F1D}"/>
                    </a:ext>
                  </a:extLst>
                </p:cNvPr>
                <p:cNvSpPr txBox="1"/>
                <p:nvPr/>
              </p:nvSpPr>
              <p:spPr>
                <a:xfrm>
                  <a:off x="10230503" y="5178019"/>
                  <a:ext cx="831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4A1561C-BDCB-0449-A637-00BC8C3E4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503" y="5178019"/>
                  <a:ext cx="83122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03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2FADC81-3E3B-1F46-B09B-AF0521BC06AC}"/>
                </a:ext>
              </a:extLst>
            </p:cNvPr>
            <p:cNvCxnSpPr/>
            <p:nvPr/>
          </p:nvCxnSpPr>
          <p:spPr>
            <a:xfrm>
              <a:off x="7762948" y="4855442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4E93A2-A9FA-E84E-BB2F-D70D17AF4672}"/>
                </a:ext>
              </a:extLst>
            </p:cNvPr>
            <p:cNvSpPr/>
            <p:nvPr/>
          </p:nvSpPr>
          <p:spPr>
            <a:xfrm>
              <a:off x="9327218" y="4317357"/>
              <a:ext cx="447554" cy="1574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14100B8-39EE-3942-BC64-D4E2CF35577E}"/>
                    </a:ext>
                  </a:extLst>
                </p:cNvPr>
                <p:cNvSpPr txBox="1"/>
                <p:nvPr/>
              </p:nvSpPr>
              <p:spPr>
                <a:xfrm>
                  <a:off x="7583535" y="4486110"/>
                  <a:ext cx="536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14100B8-39EE-3942-BC64-D4E2CF355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535" y="4486110"/>
                  <a:ext cx="53630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FFB6BDC-710A-2D44-A060-4C86A980D056}"/>
                    </a:ext>
                  </a:extLst>
                </p:cNvPr>
                <p:cNvSpPr txBox="1"/>
                <p:nvPr/>
              </p:nvSpPr>
              <p:spPr>
                <a:xfrm>
                  <a:off x="10230503" y="4486110"/>
                  <a:ext cx="831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FFB6BDC-710A-2D44-A060-4C86A980D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503" y="4486110"/>
                  <a:ext cx="83122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FD7D38-9C2B-B144-97F5-319DA428622A}"/>
              </a:ext>
            </a:extLst>
          </p:cNvPr>
          <p:cNvGrpSpPr/>
          <p:nvPr/>
        </p:nvGrpSpPr>
        <p:grpSpPr>
          <a:xfrm>
            <a:off x="1130270" y="2691651"/>
            <a:ext cx="4292967" cy="1687617"/>
            <a:chOff x="1130270" y="2691651"/>
            <a:chExt cx="4292967" cy="168761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A1A2C58-9F75-0E41-A494-0F0BD53B0A3E}"/>
                </a:ext>
              </a:extLst>
            </p:cNvPr>
            <p:cNvCxnSpPr/>
            <p:nvPr/>
          </p:nvCxnSpPr>
          <p:spPr>
            <a:xfrm>
              <a:off x="2124453" y="4056103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46956E7-9396-ED4A-A1EE-3203DA0324CD}"/>
                </a:ext>
              </a:extLst>
            </p:cNvPr>
            <p:cNvCxnSpPr/>
            <p:nvPr/>
          </p:nvCxnSpPr>
          <p:spPr>
            <a:xfrm>
              <a:off x="2124453" y="3014817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C54166-12A1-E742-B806-F9AE44063FF8}"/>
                </a:ext>
              </a:extLst>
            </p:cNvPr>
            <p:cNvSpPr txBox="1"/>
            <p:nvPr/>
          </p:nvSpPr>
          <p:spPr>
            <a:xfrm>
              <a:off x="1184094" y="2691651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Target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DA8F18-B479-5546-844B-AE18014064B6}"/>
                </a:ext>
              </a:extLst>
            </p:cNvPr>
            <p:cNvSpPr txBox="1"/>
            <p:nvPr/>
          </p:nvSpPr>
          <p:spPr>
            <a:xfrm>
              <a:off x="1130270" y="3732937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Data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039611F-2599-1748-9628-F4B0A99F7B9F}"/>
                </a:ext>
              </a:extLst>
            </p:cNvPr>
            <p:cNvSpPr/>
            <p:nvPr/>
          </p:nvSpPr>
          <p:spPr>
            <a:xfrm>
              <a:off x="3636685" y="391894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1DE3726-F716-1249-A8F6-BD5A3E1690EF}"/>
                </a:ext>
              </a:extLst>
            </p:cNvPr>
            <p:cNvSpPr/>
            <p:nvPr/>
          </p:nvSpPr>
          <p:spPr>
            <a:xfrm>
              <a:off x="3636685" y="287765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D8F1FCA-D32E-0542-80AF-216EF2808EDB}"/>
                </a:ext>
              </a:extLst>
            </p:cNvPr>
            <p:cNvCxnSpPr>
              <a:stCxn id="16" idx="0"/>
              <a:endCxn id="17" idx="4"/>
            </p:cNvCxnSpPr>
            <p:nvPr/>
          </p:nvCxnSpPr>
          <p:spPr>
            <a:xfrm flipV="1">
              <a:off x="3773845" y="3151976"/>
              <a:ext cx="0" cy="7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2796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98E0-2301-674C-BF14-EC4226A4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Qbit Operations: Negation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6EDD16-1F4C-8848-8C17-563869445539}"/>
              </a:ext>
            </a:extLst>
          </p:cNvPr>
          <p:cNvGrpSpPr/>
          <p:nvPr/>
        </p:nvGrpSpPr>
        <p:grpSpPr>
          <a:xfrm>
            <a:off x="7529709" y="2641921"/>
            <a:ext cx="3478197" cy="1574157"/>
            <a:chOff x="7583535" y="4317357"/>
            <a:chExt cx="3478197" cy="157415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AD12D80-DBBB-AC47-8F94-24D42F9C06BA}"/>
                </a:ext>
              </a:extLst>
            </p:cNvPr>
            <p:cNvCxnSpPr/>
            <p:nvPr/>
          </p:nvCxnSpPr>
          <p:spPr>
            <a:xfrm>
              <a:off x="7762948" y="5547351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0D4774D-37D0-9F41-B2A6-D77749FFECE8}"/>
                    </a:ext>
                  </a:extLst>
                </p:cNvPr>
                <p:cNvSpPr txBox="1"/>
                <p:nvPr/>
              </p:nvSpPr>
              <p:spPr>
                <a:xfrm>
                  <a:off x="7583535" y="5178019"/>
                  <a:ext cx="536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0D4774D-37D0-9F41-B2A6-D77749FFE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535" y="5178019"/>
                  <a:ext cx="5363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252758C-7C7A-3C45-9EDC-DDFBC42BA8E8}"/>
                    </a:ext>
                  </a:extLst>
                </p:cNvPr>
                <p:cNvSpPr txBox="1"/>
                <p:nvPr/>
              </p:nvSpPr>
              <p:spPr>
                <a:xfrm>
                  <a:off x="10230503" y="5178019"/>
                  <a:ext cx="831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252758C-7C7A-3C45-9EDC-DDFBC42BA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503" y="5178019"/>
                  <a:ext cx="83122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030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4D2A170-BCF3-7941-BFB0-F938BB1E028F}"/>
                </a:ext>
              </a:extLst>
            </p:cNvPr>
            <p:cNvCxnSpPr/>
            <p:nvPr/>
          </p:nvCxnSpPr>
          <p:spPr>
            <a:xfrm>
              <a:off x="7762948" y="4855442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9EA1B7-DA35-0345-8408-0A48CE5E6A7E}"/>
                </a:ext>
              </a:extLst>
            </p:cNvPr>
            <p:cNvSpPr/>
            <p:nvPr/>
          </p:nvSpPr>
          <p:spPr>
            <a:xfrm>
              <a:off x="9327218" y="4317357"/>
              <a:ext cx="447554" cy="1574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E381928-493F-804E-AF41-D06DA8A05008}"/>
                    </a:ext>
                  </a:extLst>
                </p:cNvPr>
                <p:cNvSpPr txBox="1"/>
                <p:nvPr/>
              </p:nvSpPr>
              <p:spPr>
                <a:xfrm>
                  <a:off x="7583535" y="4486110"/>
                  <a:ext cx="536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E381928-493F-804E-AF41-D06DA8A05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535" y="4486110"/>
                  <a:ext cx="53630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82EC920-CAE6-1140-A275-9A1BEA66D099}"/>
                    </a:ext>
                  </a:extLst>
                </p:cNvPr>
                <p:cNvSpPr txBox="1"/>
                <p:nvPr/>
              </p:nvSpPr>
              <p:spPr>
                <a:xfrm>
                  <a:off x="10230503" y="4486110"/>
                  <a:ext cx="8312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82EC920-CAE6-1140-A275-9A1BEA66D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503" y="4486110"/>
                  <a:ext cx="83122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E7E623-80A9-7749-9348-DD85D6F36A20}"/>
              </a:ext>
            </a:extLst>
          </p:cNvPr>
          <p:cNvGrpSpPr/>
          <p:nvPr/>
        </p:nvGrpSpPr>
        <p:grpSpPr>
          <a:xfrm>
            <a:off x="1130270" y="2691651"/>
            <a:ext cx="4292967" cy="1687617"/>
            <a:chOff x="1130270" y="2691651"/>
            <a:chExt cx="4292967" cy="168761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0D38998-4159-BC43-BB74-D94C956EEACE}"/>
                </a:ext>
              </a:extLst>
            </p:cNvPr>
            <p:cNvCxnSpPr/>
            <p:nvPr/>
          </p:nvCxnSpPr>
          <p:spPr>
            <a:xfrm>
              <a:off x="2124453" y="4056103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464F8D2-A496-DA46-AC9E-17DA3C993E1B}"/>
                </a:ext>
              </a:extLst>
            </p:cNvPr>
            <p:cNvCxnSpPr/>
            <p:nvPr/>
          </p:nvCxnSpPr>
          <p:spPr>
            <a:xfrm>
              <a:off x="2124453" y="3014817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D05A7E-DA28-6A49-A705-4CB33BDD21F8}"/>
                </a:ext>
              </a:extLst>
            </p:cNvPr>
            <p:cNvSpPr txBox="1"/>
            <p:nvPr/>
          </p:nvSpPr>
          <p:spPr>
            <a:xfrm>
              <a:off x="1184094" y="2691651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Target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0D04BC-6446-4E49-A38D-1C5E748202F8}"/>
                </a:ext>
              </a:extLst>
            </p:cNvPr>
            <p:cNvSpPr txBox="1"/>
            <p:nvPr/>
          </p:nvSpPr>
          <p:spPr>
            <a:xfrm>
              <a:off x="1130270" y="3732937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Data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AA8DB76-9E4B-7942-9E78-F5A0D19E0414}"/>
                </a:ext>
              </a:extLst>
            </p:cNvPr>
            <p:cNvSpPr/>
            <p:nvPr/>
          </p:nvSpPr>
          <p:spPr>
            <a:xfrm>
              <a:off x="3138973" y="391894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395FB34-065B-5C49-9E87-7847DB8F11C7}"/>
                </a:ext>
              </a:extLst>
            </p:cNvPr>
            <p:cNvSpPr/>
            <p:nvPr/>
          </p:nvSpPr>
          <p:spPr>
            <a:xfrm>
              <a:off x="3138973" y="287765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A88DBD-7C75-114B-A5C3-F3DDE454F3F2}"/>
                </a:ext>
              </a:extLst>
            </p:cNvPr>
            <p:cNvCxnSpPr>
              <a:stCxn id="16" idx="0"/>
              <a:endCxn id="17" idx="4"/>
            </p:cNvCxnSpPr>
            <p:nvPr/>
          </p:nvCxnSpPr>
          <p:spPr>
            <a:xfrm flipV="1">
              <a:off x="3276133" y="3151976"/>
              <a:ext cx="0" cy="7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652D01-A009-0C4A-9D15-93C517D12F75}"/>
                </a:ext>
              </a:extLst>
            </p:cNvPr>
            <p:cNvSpPr/>
            <p:nvPr/>
          </p:nvSpPr>
          <p:spPr>
            <a:xfrm>
              <a:off x="4147128" y="2800731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232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2F66-EA76-4B47-99B6-DA056E78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Deutsch Oracle Solution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F04758D-FC86-0044-8244-70479DD006A5}"/>
              </a:ext>
            </a:extLst>
          </p:cNvPr>
          <p:cNvGrpSpPr/>
          <p:nvPr/>
        </p:nvGrpSpPr>
        <p:grpSpPr>
          <a:xfrm>
            <a:off x="2546959" y="2757668"/>
            <a:ext cx="6481294" cy="1574157"/>
            <a:chOff x="2546959" y="2757668"/>
            <a:chExt cx="6481294" cy="157415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67B3842-8910-CF40-AEB4-5E71D7621338}"/>
                </a:ext>
              </a:extLst>
            </p:cNvPr>
            <p:cNvCxnSpPr>
              <a:cxnSpLocks/>
            </p:cNvCxnSpPr>
            <p:nvPr/>
          </p:nvCxnSpPr>
          <p:spPr>
            <a:xfrm>
              <a:off x="3541853" y="3295753"/>
              <a:ext cx="5486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0CC7218-F026-F740-91D0-4E2DA53F9CAE}"/>
                </a:ext>
              </a:extLst>
            </p:cNvPr>
            <p:cNvCxnSpPr>
              <a:cxnSpLocks/>
            </p:cNvCxnSpPr>
            <p:nvPr/>
          </p:nvCxnSpPr>
          <p:spPr>
            <a:xfrm>
              <a:off x="3541853" y="3984585"/>
              <a:ext cx="5486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AAE26-0052-B74D-BA53-459A840676AC}"/>
                </a:ext>
              </a:extLst>
            </p:cNvPr>
            <p:cNvSpPr/>
            <p:nvPr/>
          </p:nvSpPr>
          <p:spPr>
            <a:xfrm>
              <a:off x="6100584" y="2757668"/>
              <a:ext cx="447554" cy="1574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7225D5-EAA4-804D-A564-43BAA6729C73}"/>
                </a:ext>
              </a:extLst>
            </p:cNvPr>
            <p:cNvSpPr txBox="1"/>
            <p:nvPr/>
          </p:nvSpPr>
          <p:spPr>
            <a:xfrm>
              <a:off x="2546959" y="2979440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Target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E071FB-379A-B24C-B85A-8D1D820C933F}"/>
                </a:ext>
              </a:extLst>
            </p:cNvPr>
            <p:cNvSpPr txBox="1"/>
            <p:nvPr/>
          </p:nvSpPr>
          <p:spPr>
            <a:xfrm>
              <a:off x="2546960" y="3665086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Data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971E24-B4DA-0243-82EA-3EF9AA0089CF}"/>
                </a:ext>
              </a:extLst>
            </p:cNvPr>
            <p:cNvSpPr/>
            <p:nvPr/>
          </p:nvSpPr>
          <p:spPr>
            <a:xfrm>
              <a:off x="4095399" y="3044141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70AF8-5457-1E42-879A-94E86DC60CFF}"/>
                </a:ext>
              </a:extLst>
            </p:cNvPr>
            <p:cNvSpPr/>
            <p:nvPr/>
          </p:nvSpPr>
          <p:spPr>
            <a:xfrm>
              <a:off x="4095399" y="375598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9382FE-54B0-FA4B-A52E-DCD145C7D5C2}"/>
                </a:ext>
              </a:extLst>
            </p:cNvPr>
            <p:cNvSpPr/>
            <p:nvPr/>
          </p:nvSpPr>
          <p:spPr>
            <a:xfrm>
              <a:off x="5106856" y="303546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7433DA-48F9-D94C-8615-613503553950}"/>
                </a:ext>
              </a:extLst>
            </p:cNvPr>
            <p:cNvSpPr/>
            <p:nvPr/>
          </p:nvSpPr>
          <p:spPr>
            <a:xfrm>
              <a:off x="5106856" y="3747304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F24A3F-BEB0-1647-8581-C942E6210549}"/>
                </a:ext>
              </a:extLst>
            </p:cNvPr>
            <p:cNvSpPr/>
            <p:nvPr/>
          </p:nvSpPr>
          <p:spPr>
            <a:xfrm>
              <a:off x="7226952" y="3044141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35907E-65C9-A44D-87BE-0B241019038D}"/>
                </a:ext>
              </a:extLst>
            </p:cNvPr>
            <p:cNvSpPr/>
            <p:nvPr/>
          </p:nvSpPr>
          <p:spPr>
            <a:xfrm>
              <a:off x="7226952" y="375598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DEC1FC-FEA1-8B45-A51D-37C48278ECE3}"/>
                </a:ext>
              </a:extLst>
            </p:cNvPr>
            <p:cNvSpPr/>
            <p:nvPr/>
          </p:nvSpPr>
          <p:spPr>
            <a:xfrm>
              <a:off x="8268674" y="303546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205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1848-4F63-C041-81C6-479BFD3E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DE58B-111C-B948-86EE-7A2CD8C3B3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29166" y="2165621"/>
                <a:ext cx="4966440" cy="329385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groupCh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groupCh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DE58B-111C-B948-86EE-7A2CD8C3B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29166" y="2165621"/>
                <a:ext cx="4966440" cy="329385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E1F2055B-DEAC-4541-8726-91B9286512E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E1F2055B-DEAC-4541-8726-91B928651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97BACE3-56A6-5E4C-B159-1DE1CDE908A6}"/>
              </a:ext>
            </a:extLst>
          </p:cNvPr>
          <p:cNvGrpSpPr>
            <a:grpSpLocks noChangeAspect="1"/>
          </p:cNvGrpSpPr>
          <p:nvPr/>
        </p:nvGrpSpPr>
        <p:grpSpPr>
          <a:xfrm>
            <a:off x="6095999" y="953324"/>
            <a:ext cx="4726329" cy="1180921"/>
            <a:chOff x="2728099" y="2757668"/>
            <a:chExt cx="6300154" cy="157415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D4FC228-5C31-6740-B09A-360E5EBC12A4}"/>
                </a:ext>
              </a:extLst>
            </p:cNvPr>
            <p:cNvCxnSpPr>
              <a:cxnSpLocks/>
            </p:cNvCxnSpPr>
            <p:nvPr/>
          </p:nvCxnSpPr>
          <p:spPr>
            <a:xfrm>
              <a:off x="3541853" y="3295753"/>
              <a:ext cx="5486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04E6EE7-FEA2-DE47-B320-5A24D8AAA6FF}"/>
                </a:ext>
              </a:extLst>
            </p:cNvPr>
            <p:cNvCxnSpPr>
              <a:cxnSpLocks/>
            </p:cNvCxnSpPr>
            <p:nvPr/>
          </p:nvCxnSpPr>
          <p:spPr>
            <a:xfrm>
              <a:off x="3541853" y="3984585"/>
              <a:ext cx="5486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74C21F-5A14-A542-AFCB-B9E220828EB5}"/>
                </a:ext>
              </a:extLst>
            </p:cNvPr>
            <p:cNvSpPr/>
            <p:nvPr/>
          </p:nvSpPr>
          <p:spPr>
            <a:xfrm>
              <a:off x="6100584" y="2757668"/>
              <a:ext cx="447554" cy="1574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D95A6E-D436-B44B-8417-DAD83E8552F9}"/>
                </a:ext>
              </a:extLst>
            </p:cNvPr>
            <p:cNvSpPr txBox="1"/>
            <p:nvPr/>
          </p:nvSpPr>
          <p:spPr>
            <a:xfrm>
              <a:off x="2728099" y="2979440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Target</a:t>
              </a:r>
            </a:p>
            <a:p>
              <a:pPr algn="r"/>
              <a:r>
                <a:rPr lang="en-US" sz="1400" dirty="0"/>
                <a:t>register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FF005A-7922-BF49-827D-3362AC5FC11C}"/>
                </a:ext>
              </a:extLst>
            </p:cNvPr>
            <p:cNvSpPr txBox="1"/>
            <p:nvPr/>
          </p:nvSpPr>
          <p:spPr>
            <a:xfrm>
              <a:off x="2728100" y="3665086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Data</a:t>
              </a:r>
            </a:p>
            <a:p>
              <a:pPr algn="r"/>
              <a:r>
                <a:rPr lang="en-US" sz="1400" dirty="0"/>
                <a:t>register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064895-61DE-354C-A754-893BFACE6379}"/>
                </a:ext>
              </a:extLst>
            </p:cNvPr>
            <p:cNvSpPr/>
            <p:nvPr/>
          </p:nvSpPr>
          <p:spPr>
            <a:xfrm>
              <a:off x="4095399" y="3044141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42A80-7259-0848-884D-AE35A5092611}"/>
                </a:ext>
              </a:extLst>
            </p:cNvPr>
            <p:cNvSpPr/>
            <p:nvPr/>
          </p:nvSpPr>
          <p:spPr>
            <a:xfrm>
              <a:off x="4095399" y="375598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368752-4C04-B04F-B4F7-7D3A5D4D3C9C}"/>
                </a:ext>
              </a:extLst>
            </p:cNvPr>
            <p:cNvSpPr/>
            <p:nvPr/>
          </p:nvSpPr>
          <p:spPr>
            <a:xfrm>
              <a:off x="5106856" y="303546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D4FB9F-5596-6E43-9CD1-6C38E9B1002C}"/>
                </a:ext>
              </a:extLst>
            </p:cNvPr>
            <p:cNvSpPr/>
            <p:nvPr/>
          </p:nvSpPr>
          <p:spPr>
            <a:xfrm>
              <a:off x="5106856" y="3747304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8B2EF5-9920-CB43-A07C-49ED89AE8DC7}"/>
                </a:ext>
              </a:extLst>
            </p:cNvPr>
            <p:cNvSpPr/>
            <p:nvPr/>
          </p:nvSpPr>
          <p:spPr>
            <a:xfrm>
              <a:off x="7226952" y="3044141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BF1DBA-D0AB-D84E-B9BE-417DF994C33A}"/>
                </a:ext>
              </a:extLst>
            </p:cNvPr>
            <p:cNvSpPr/>
            <p:nvPr/>
          </p:nvSpPr>
          <p:spPr>
            <a:xfrm>
              <a:off x="7226952" y="375598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E393C-703A-3940-BA2B-2755BE5345E4}"/>
                </a:ext>
              </a:extLst>
            </p:cNvPr>
            <p:cNvSpPr/>
            <p:nvPr/>
          </p:nvSpPr>
          <p:spPr>
            <a:xfrm>
              <a:off x="8268674" y="303546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01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D7FA-FCA9-DA47-A7D6-F9FEA51B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53" y="958037"/>
            <a:ext cx="4964948" cy="1059305"/>
          </a:xfrm>
        </p:spPr>
        <p:txBody>
          <a:bodyPr/>
          <a:lstStyle/>
          <a:p>
            <a:r>
              <a:rPr lang="en-US" dirty="0"/>
              <a:t>Constant-0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7EBCD1-5157-D447-81FD-60CD03EA1933}"/>
              </a:ext>
            </a:extLst>
          </p:cNvPr>
          <p:cNvGrpSpPr/>
          <p:nvPr/>
        </p:nvGrpSpPr>
        <p:grpSpPr>
          <a:xfrm>
            <a:off x="1524000" y="2017342"/>
            <a:ext cx="9144000" cy="4091358"/>
            <a:chOff x="1524000" y="2017342"/>
            <a:chExt cx="9144000" cy="409135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C28021B-5989-3E46-808E-6EC181952D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99" b="10513"/>
            <a:stretch/>
          </p:blipFill>
          <p:spPr bwMode="auto">
            <a:xfrm>
              <a:off x="1524000" y="2387600"/>
              <a:ext cx="9144000" cy="372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8C31F5-1ADE-C64D-ADD5-2A45E27AB7A8}"/>
                </a:ext>
              </a:extLst>
            </p:cNvPr>
            <p:cNvSpPr txBox="1"/>
            <p:nvPr/>
          </p:nvSpPr>
          <p:spPr>
            <a:xfrm>
              <a:off x="2998788" y="2018268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register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A6D6AB-1BB0-6246-80D1-D80EA1E47666}"/>
                </a:ext>
              </a:extLst>
            </p:cNvPr>
            <p:cNvSpPr txBox="1"/>
            <p:nvPr/>
          </p:nvSpPr>
          <p:spPr>
            <a:xfrm>
              <a:off x="7570654" y="2017342"/>
              <a:ext cx="176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 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7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794F-CD90-AE47-813D-88E2E8B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Terms/Operations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A1B22-AD59-8145-A10D-74773C582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2171769"/>
                <a:ext cx="9603275" cy="39743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Vector space</a:t>
                </a:r>
              </a:p>
              <a:p>
                <a:pPr lvl="1"/>
                <a:r>
                  <a:rPr lang="en-US" dirty="0"/>
                  <a:t>A set of vectors added and multiplied by scalar values</a:t>
                </a:r>
              </a:p>
              <a:p>
                <a:pPr lvl="1"/>
                <a:r>
                  <a:rPr lang="en-US" dirty="0"/>
                  <a:t>Scalars can be real or complex, depending on the space</a:t>
                </a:r>
              </a:p>
              <a:p>
                <a:r>
                  <a:rPr lang="en-US" dirty="0"/>
                  <a:t>Dot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Tensor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A1B22-AD59-8145-A10D-74773C582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2171769"/>
                <a:ext cx="9603275" cy="3974388"/>
              </a:xfrm>
              <a:blipFill>
                <a:blip r:embed="rId3"/>
                <a:stretch>
                  <a:fillRect l="-396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761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191C-D357-4A44-9CED-5C8AEE37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Constant-1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B63449-F063-4542-AE70-F54C904411C9}"/>
              </a:ext>
            </a:extLst>
          </p:cNvPr>
          <p:cNvGrpSpPr/>
          <p:nvPr/>
        </p:nvGrpSpPr>
        <p:grpSpPr>
          <a:xfrm>
            <a:off x="1524000" y="2017342"/>
            <a:ext cx="9144000" cy="4116758"/>
            <a:chOff x="1524000" y="2017342"/>
            <a:chExt cx="9144000" cy="411675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BE47FF9-0CD6-5B4B-91AA-4B40369BCE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65" b="9957"/>
            <a:stretch/>
          </p:blipFill>
          <p:spPr bwMode="auto">
            <a:xfrm>
              <a:off x="1524000" y="2349500"/>
              <a:ext cx="9144000" cy="378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588E91-1818-DB41-A368-B46B032C2924}"/>
                </a:ext>
              </a:extLst>
            </p:cNvPr>
            <p:cNvSpPr txBox="1"/>
            <p:nvPr/>
          </p:nvSpPr>
          <p:spPr>
            <a:xfrm>
              <a:off x="2998788" y="2018268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register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E0CAF5-8B76-1D40-8C4B-481F93CFA459}"/>
                </a:ext>
              </a:extLst>
            </p:cNvPr>
            <p:cNvSpPr txBox="1"/>
            <p:nvPr/>
          </p:nvSpPr>
          <p:spPr>
            <a:xfrm>
              <a:off x="7570654" y="2017342"/>
              <a:ext cx="176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 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790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05AC-CEA4-0249-AF5F-1FDB01CF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7A3B39-5527-894C-A5A0-3F966E360E37}"/>
              </a:ext>
            </a:extLst>
          </p:cNvPr>
          <p:cNvGrpSpPr/>
          <p:nvPr/>
        </p:nvGrpSpPr>
        <p:grpSpPr>
          <a:xfrm>
            <a:off x="1524000" y="2017342"/>
            <a:ext cx="9144000" cy="4572000"/>
            <a:chOff x="1524000" y="2017342"/>
            <a:chExt cx="9144000" cy="457200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E21405D-8982-DA45-926E-3A8D63F0C3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1"/>
            <a:stretch/>
          </p:blipFill>
          <p:spPr bwMode="auto">
            <a:xfrm>
              <a:off x="1524000" y="2374900"/>
              <a:ext cx="9144000" cy="4214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D7496-4699-754C-899E-93FCB75C4C78}"/>
                </a:ext>
              </a:extLst>
            </p:cNvPr>
            <p:cNvSpPr txBox="1"/>
            <p:nvPr/>
          </p:nvSpPr>
          <p:spPr>
            <a:xfrm>
              <a:off x="2998788" y="2018268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register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72ADFF-BC8D-7C42-A1C5-B9FF41EFA76E}"/>
                </a:ext>
              </a:extLst>
            </p:cNvPr>
            <p:cNvSpPr txBox="1"/>
            <p:nvPr/>
          </p:nvSpPr>
          <p:spPr>
            <a:xfrm>
              <a:off x="7570654" y="2017342"/>
              <a:ext cx="176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 register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83F594-17F3-6040-A3F1-AC22E4A3BB49}"/>
              </a:ext>
            </a:extLst>
          </p:cNvPr>
          <p:cNvGrpSpPr>
            <a:grpSpLocks noChangeAspect="1"/>
          </p:cNvGrpSpPr>
          <p:nvPr/>
        </p:nvGrpSpPr>
        <p:grpSpPr>
          <a:xfrm>
            <a:off x="5244599" y="957111"/>
            <a:ext cx="2326055" cy="914400"/>
            <a:chOff x="1130270" y="2691651"/>
            <a:chExt cx="4292967" cy="168761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E228A1-620A-CB46-ABC3-9034BB4F8CF7}"/>
                </a:ext>
              </a:extLst>
            </p:cNvPr>
            <p:cNvCxnSpPr/>
            <p:nvPr/>
          </p:nvCxnSpPr>
          <p:spPr>
            <a:xfrm>
              <a:off x="2124453" y="4056103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AE8C21C-544A-BC4D-BEE3-E31B8DDEB84B}"/>
                </a:ext>
              </a:extLst>
            </p:cNvPr>
            <p:cNvCxnSpPr/>
            <p:nvPr/>
          </p:nvCxnSpPr>
          <p:spPr>
            <a:xfrm>
              <a:off x="2124453" y="3014817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8239BC-5012-B448-8969-2A88CB1628DD}"/>
                </a:ext>
              </a:extLst>
            </p:cNvPr>
            <p:cNvSpPr txBox="1"/>
            <p:nvPr/>
          </p:nvSpPr>
          <p:spPr>
            <a:xfrm>
              <a:off x="1184094" y="2691651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Target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A9F583-D32F-D64A-8DE4-B54FBCE7D6B9}"/>
                </a:ext>
              </a:extLst>
            </p:cNvPr>
            <p:cNvSpPr txBox="1"/>
            <p:nvPr/>
          </p:nvSpPr>
          <p:spPr>
            <a:xfrm>
              <a:off x="1130270" y="3732937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Data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33C065-8707-6D49-987C-B15FA755018D}"/>
                </a:ext>
              </a:extLst>
            </p:cNvPr>
            <p:cNvSpPr/>
            <p:nvPr/>
          </p:nvSpPr>
          <p:spPr>
            <a:xfrm>
              <a:off x="3636685" y="391894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F11844-0779-8E48-AA07-2D2BBB2F8DBF}"/>
                </a:ext>
              </a:extLst>
            </p:cNvPr>
            <p:cNvSpPr/>
            <p:nvPr/>
          </p:nvSpPr>
          <p:spPr>
            <a:xfrm>
              <a:off x="3636685" y="287765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B9F395-C532-F14C-B897-65F869580676}"/>
                </a:ext>
              </a:extLst>
            </p:cNvPr>
            <p:cNvCxnSpPr>
              <a:stCxn id="14" idx="0"/>
              <a:endCxn id="15" idx="4"/>
            </p:cNvCxnSpPr>
            <p:nvPr/>
          </p:nvCxnSpPr>
          <p:spPr>
            <a:xfrm flipV="1">
              <a:off x="3773845" y="3151976"/>
              <a:ext cx="0" cy="7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0123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AADD-0E47-B145-A0B2-35FF9B00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1255D3-A8BB-A14E-BDB7-0A8DBAA461F1}"/>
              </a:ext>
            </a:extLst>
          </p:cNvPr>
          <p:cNvGrpSpPr/>
          <p:nvPr/>
        </p:nvGrpSpPr>
        <p:grpSpPr>
          <a:xfrm>
            <a:off x="1524000" y="2017342"/>
            <a:ext cx="9144000" cy="4572000"/>
            <a:chOff x="1524000" y="2017342"/>
            <a:chExt cx="9144000" cy="457200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FC4D2F67-000D-8549-8924-F6505F3116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76"/>
            <a:stretch/>
          </p:blipFill>
          <p:spPr bwMode="auto">
            <a:xfrm>
              <a:off x="1524000" y="2400300"/>
              <a:ext cx="9144000" cy="418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0FC5C5-4B3F-4547-AC04-879A4FDC5A24}"/>
                </a:ext>
              </a:extLst>
            </p:cNvPr>
            <p:cNvSpPr txBox="1"/>
            <p:nvPr/>
          </p:nvSpPr>
          <p:spPr>
            <a:xfrm>
              <a:off x="2998788" y="2018268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register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95F4FA-91FC-224F-AA8D-78EFCDE41211}"/>
                </a:ext>
              </a:extLst>
            </p:cNvPr>
            <p:cNvSpPr txBox="1"/>
            <p:nvPr/>
          </p:nvSpPr>
          <p:spPr>
            <a:xfrm>
              <a:off x="7570654" y="2017342"/>
              <a:ext cx="176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 register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6634E7-F559-3341-A9E6-9F21584FC25B}"/>
              </a:ext>
            </a:extLst>
          </p:cNvPr>
          <p:cNvGrpSpPr>
            <a:grpSpLocks noChangeAspect="1"/>
          </p:cNvGrpSpPr>
          <p:nvPr/>
        </p:nvGrpSpPr>
        <p:grpSpPr>
          <a:xfrm>
            <a:off x="5244599" y="957111"/>
            <a:ext cx="2326055" cy="914400"/>
            <a:chOff x="1130270" y="2691651"/>
            <a:chExt cx="4292967" cy="168761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BF0F4FE-C843-464E-8840-A9508C90A171}"/>
                </a:ext>
              </a:extLst>
            </p:cNvPr>
            <p:cNvCxnSpPr/>
            <p:nvPr/>
          </p:nvCxnSpPr>
          <p:spPr>
            <a:xfrm>
              <a:off x="2124453" y="4056103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219599-D0D2-054C-9C57-22887B55ED86}"/>
                </a:ext>
              </a:extLst>
            </p:cNvPr>
            <p:cNvCxnSpPr/>
            <p:nvPr/>
          </p:nvCxnSpPr>
          <p:spPr>
            <a:xfrm>
              <a:off x="2124453" y="3014817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839393-183E-DE4E-A503-AE82C53288A5}"/>
                </a:ext>
              </a:extLst>
            </p:cNvPr>
            <p:cNvSpPr txBox="1"/>
            <p:nvPr/>
          </p:nvSpPr>
          <p:spPr>
            <a:xfrm>
              <a:off x="1184094" y="2691651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Target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F294D4-8F8C-4543-B6CD-1295DF9A05D4}"/>
                </a:ext>
              </a:extLst>
            </p:cNvPr>
            <p:cNvSpPr txBox="1"/>
            <p:nvPr/>
          </p:nvSpPr>
          <p:spPr>
            <a:xfrm>
              <a:off x="1130270" y="3732937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Data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EC0498-479C-2C42-B79C-A4F7B5CE012A}"/>
                </a:ext>
              </a:extLst>
            </p:cNvPr>
            <p:cNvSpPr/>
            <p:nvPr/>
          </p:nvSpPr>
          <p:spPr>
            <a:xfrm>
              <a:off x="3138973" y="391894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9EC0DE-4FE8-F946-9567-147ACE38D46A}"/>
                </a:ext>
              </a:extLst>
            </p:cNvPr>
            <p:cNvSpPr/>
            <p:nvPr/>
          </p:nvSpPr>
          <p:spPr>
            <a:xfrm>
              <a:off x="3138973" y="287765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F5139E-A110-794D-80AA-184471607F67}"/>
                </a:ext>
              </a:extLst>
            </p:cNvPr>
            <p:cNvCxnSpPr>
              <a:stCxn id="14" idx="0"/>
              <a:endCxn id="15" idx="4"/>
            </p:cNvCxnSpPr>
            <p:nvPr/>
          </p:nvCxnSpPr>
          <p:spPr>
            <a:xfrm flipV="1">
              <a:off x="3276133" y="3151976"/>
              <a:ext cx="0" cy="7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31035-19B0-C143-9F8F-D227D7CE7A5B}"/>
                </a:ext>
              </a:extLst>
            </p:cNvPr>
            <p:cNvSpPr/>
            <p:nvPr/>
          </p:nvSpPr>
          <p:spPr>
            <a:xfrm>
              <a:off x="4147128" y="2800731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128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A219-C5AB-B448-9EF0-198AC1F1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4965730" cy="1049235"/>
          </a:xfrm>
        </p:spPr>
        <p:txBody>
          <a:bodyPr/>
          <a:lstStyle/>
          <a:p>
            <a:r>
              <a:rPr lang="en-US" dirty="0"/>
              <a:t>Identity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8C2E5-EDC7-6147-8EE6-D12F8371B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69" y="2180615"/>
                <a:ext cx="9603275" cy="3294576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|01⟩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8C2E5-EDC7-6147-8EE6-D12F8371B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69" y="2180615"/>
                <a:ext cx="9603275" cy="3294576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B97962C-C92C-CC4E-8923-DCE993626FF8}"/>
              </a:ext>
            </a:extLst>
          </p:cNvPr>
          <p:cNvGrpSpPr/>
          <p:nvPr/>
        </p:nvGrpSpPr>
        <p:grpSpPr>
          <a:xfrm>
            <a:off x="6440578" y="953324"/>
            <a:ext cx="4292967" cy="1687617"/>
            <a:chOff x="1130270" y="2691651"/>
            <a:chExt cx="4292967" cy="168761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728814C-4590-1D44-9712-A377AC351EB5}"/>
                </a:ext>
              </a:extLst>
            </p:cNvPr>
            <p:cNvCxnSpPr/>
            <p:nvPr/>
          </p:nvCxnSpPr>
          <p:spPr>
            <a:xfrm>
              <a:off x="2124453" y="4056103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A66788D-779E-B247-B61A-80EBE83FFA5D}"/>
                </a:ext>
              </a:extLst>
            </p:cNvPr>
            <p:cNvCxnSpPr/>
            <p:nvPr/>
          </p:nvCxnSpPr>
          <p:spPr>
            <a:xfrm>
              <a:off x="2124453" y="3014817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29F2F7-E03E-CA47-AE63-2C5626386934}"/>
                </a:ext>
              </a:extLst>
            </p:cNvPr>
            <p:cNvSpPr txBox="1"/>
            <p:nvPr/>
          </p:nvSpPr>
          <p:spPr>
            <a:xfrm>
              <a:off x="1184094" y="2691651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Target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872E4C-1D1B-8044-B753-B67FE94FA428}"/>
                </a:ext>
              </a:extLst>
            </p:cNvPr>
            <p:cNvSpPr txBox="1"/>
            <p:nvPr/>
          </p:nvSpPr>
          <p:spPr>
            <a:xfrm>
              <a:off x="1130270" y="3732937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Data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D2198D-F152-9743-85A1-D74AD3F870FC}"/>
                </a:ext>
              </a:extLst>
            </p:cNvPr>
            <p:cNvSpPr/>
            <p:nvPr/>
          </p:nvSpPr>
          <p:spPr>
            <a:xfrm>
              <a:off x="3636685" y="391894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E66D593-AAB3-7242-98DC-1CF144BAEE38}"/>
                </a:ext>
              </a:extLst>
            </p:cNvPr>
            <p:cNvSpPr/>
            <p:nvPr/>
          </p:nvSpPr>
          <p:spPr>
            <a:xfrm>
              <a:off x="3636685" y="287765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5FCD566-A162-6345-A42F-7F9254AC0405}"/>
                </a:ext>
              </a:extLst>
            </p:cNvPr>
            <p:cNvCxnSpPr>
              <a:stCxn id="22" idx="0"/>
              <a:endCxn id="23" idx="4"/>
            </p:cNvCxnSpPr>
            <p:nvPr/>
          </p:nvCxnSpPr>
          <p:spPr>
            <a:xfrm flipV="1">
              <a:off x="3773845" y="3151976"/>
              <a:ext cx="0" cy="7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8A63763-7933-E145-B672-911F3C6ECDDE}"/>
              </a:ext>
            </a:extLst>
          </p:cNvPr>
          <p:cNvSpPr txBox="1">
            <a:spLocks/>
          </p:cNvSpPr>
          <p:nvPr/>
        </p:nvSpPr>
        <p:spPr>
          <a:xfrm>
            <a:off x="1130269" y="2180615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35870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209F-D37D-6044-AB9A-1862B6DC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953324"/>
            <a:ext cx="4965730" cy="1049235"/>
          </a:xfrm>
        </p:spPr>
        <p:txBody>
          <a:bodyPr/>
          <a:lstStyle/>
          <a:p>
            <a:r>
              <a:rPr lang="en-US" dirty="0"/>
              <a:t>Negation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CE7E5-F078-214D-997A-2DD546D63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1" y="2182613"/>
                <a:ext cx="9603275" cy="3294576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=…⇒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|01⟩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CE7E5-F078-214D-997A-2DD546D63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1" y="2182613"/>
                <a:ext cx="9603275" cy="3294576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5CF5495-57CB-D54E-A434-B0A6FB7C3D8D}"/>
              </a:ext>
            </a:extLst>
          </p:cNvPr>
          <p:cNvGrpSpPr/>
          <p:nvPr/>
        </p:nvGrpSpPr>
        <p:grpSpPr>
          <a:xfrm>
            <a:off x="6440578" y="953324"/>
            <a:ext cx="4292967" cy="1687617"/>
            <a:chOff x="1130270" y="2691651"/>
            <a:chExt cx="4292967" cy="168761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E04215F-7810-2A48-A2D4-B463C57404B1}"/>
                </a:ext>
              </a:extLst>
            </p:cNvPr>
            <p:cNvCxnSpPr/>
            <p:nvPr/>
          </p:nvCxnSpPr>
          <p:spPr>
            <a:xfrm>
              <a:off x="2124453" y="4056103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7F7D3BB-7612-F64E-97BA-B3BE5DF72E9B}"/>
                </a:ext>
              </a:extLst>
            </p:cNvPr>
            <p:cNvCxnSpPr/>
            <p:nvPr/>
          </p:nvCxnSpPr>
          <p:spPr>
            <a:xfrm>
              <a:off x="2124453" y="3014817"/>
              <a:ext cx="329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1EFD2A-BF37-0747-A349-7BC0ABA359BF}"/>
                </a:ext>
              </a:extLst>
            </p:cNvPr>
            <p:cNvSpPr txBox="1"/>
            <p:nvPr/>
          </p:nvSpPr>
          <p:spPr>
            <a:xfrm>
              <a:off x="1184094" y="2691651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Target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413E33-7D1D-054B-A0C7-467A056F676F}"/>
                </a:ext>
              </a:extLst>
            </p:cNvPr>
            <p:cNvSpPr txBox="1"/>
            <p:nvPr/>
          </p:nvSpPr>
          <p:spPr>
            <a:xfrm>
              <a:off x="1130270" y="3732937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Data</a:t>
              </a:r>
            </a:p>
            <a:p>
              <a:pPr algn="r"/>
              <a:r>
                <a:rPr lang="en-US" dirty="0"/>
                <a:t>register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EAEA8E4-30C7-834E-8E4D-0B6D6F61962A}"/>
                </a:ext>
              </a:extLst>
            </p:cNvPr>
            <p:cNvSpPr/>
            <p:nvPr/>
          </p:nvSpPr>
          <p:spPr>
            <a:xfrm>
              <a:off x="3138973" y="391894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8A6482-10F9-6043-9127-F0AEF74C8F57}"/>
                </a:ext>
              </a:extLst>
            </p:cNvPr>
            <p:cNvSpPr/>
            <p:nvPr/>
          </p:nvSpPr>
          <p:spPr>
            <a:xfrm>
              <a:off x="3138973" y="287765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0EAAD8-7F32-E941-B27F-370DA4668C00}"/>
                </a:ext>
              </a:extLst>
            </p:cNvPr>
            <p:cNvCxnSpPr>
              <a:stCxn id="23" idx="0"/>
              <a:endCxn id="24" idx="4"/>
            </p:cNvCxnSpPr>
            <p:nvPr/>
          </p:nvCxnSpPr>
          <p:spPr>
            <a:xfrm flipV="1">
              <a:off x="3276133" y="3151976"/>
              <a:ext cx="0" cy="7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42A6EA-51B0-DB4F-8FD1-91452D84D755}"/>
                </a:ext>
              </a:extLst>
            </p:cNvPr>
            <p:cNvSpPr/>
            <p:nvPr/>
          </p:nvSpPr>
          <p:spPr>
            <a:xfrm>
              <a:off x="4147128" y="2800731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591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47B6-647F-D049-AAE9-C3CE3ABC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86109"/>
          </a:xfrm>
        </p:spPr>
        <p:txBody>
          <a:bodyPr/>
          <a:lstStyle/>
          <a:p>
            <a:r>
              <a:rPr lang="en-US" dirty="0"/>
              <a:t>Deutsch Oracle Solution: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DD1E2-4929-7A48-9D7D-0E2E50E1D5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1655180"/>
                <a:ext cx="9603275" cy="4398379"/>
              </a:xfrm>
            </p:spPr>
            <p:txBody>
              <a:bodyPr>
                <a:normAutofit fontScale="55000" lnSpcReduction="2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Begin with bell state; apply H transform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−|1⟩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−|1⟩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−|1⟩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/>
                  <a:t>Apply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⊕0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⊕1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⊕0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⊕1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−|1⟩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Drop last bit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|0⟩+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dirty="0"/>
                  <a:t>Apply H transform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0+1+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|1⟩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=0⇔|0⟩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=1⇔|1⟩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DD1E2-4929-7A48-9D7D-0E2E50E1D5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1655180"/>
                <a:ext cx="9603275" cy="4398379"/>
              </a:xfrm>
              <a:blipFill>
                <a:blip r:embed="rId3"/>
                <a:stretch>
                  <a:fillRect b="-23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224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25F7-60DA-1442-9E04-22906C15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Phenomena: Phase Kickback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2D2AD-3AD9-FA49-A616-A6B4933F3EE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29166" y="2165621"/>
                <a:ext cx="4039734" cy="3293852"/>
              </a:xfrm>
            </p:spPr>
            <p:txBody>
              <a:bodyPr/>
              <a:lstStyle/>
              <a:p>
                <a:r>
                  <a:rPr lang="en-US" dirty="0"/>
                  <a:t>CNOT applied to qbits in superposition states</a:t>
                </a:r>
              </a:p>
              <a:p>
                <a:pPr lvl="1"/>
                <a:r>
                  <a:rPr lang="en-US" dirty="0"/>
                  <a:t>X-gate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H-gate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results in negative phase</a:t>
                </a:r>
              </a:p>
              <a:p>
                <a:pPr lvl="1"/>
                <a:r>
                  <a:rPr lang="en-US" dirty="0"/>
                  <a:t>Negative phase results in transferal of ”relative phase”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2D2AD-3AD9-FA49-A616-A6B4933F3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29166" y="2165621"/>
                <a:ext cx="4039734" cy="3293852"/>
              </a:xfrm>
              <a:blipFill>
                <a:blip r:embed="rId3"/>
                <a:stretch>
                  <a:fillRect l="-1250" t="-383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4CEB2997-A606-C14A-ACFC-7A1C50068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1792926"/>
            <a:ext cx="7340600" cy="403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42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B77B-BC0C-9F4B-9C2C-1FE33F69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Phenomena: Bloch Sphere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377E0-FC5D-7747-9527-866F0A79241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29166" y="2165621"/>
                <a:ext cx="6300334" cy="3293852"/>
              </a:xfrm>
            </p:spPr>
            <p:txBody>
              <a:bodyPr/>
              <a:lstStyle/>
              <a:p>
                <a:r>
                  <a:rPr lang="en-US" dirty="0"/>
                  <a:t>Geometric representation of the pure quantum state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One qbit: “global phase”</a:t>
                </a:r>
              </a:p>
              <a:p>
                <a:pPr lvl="1"/>
                <a:r>
                  <a:rPr lang="en-US" dirty="0"/>
                  <a:t>Two qbits: “relative phase”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377E0-FC5D-7747-9527-866F0A792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29166" y="2165621"/>
                <a:ext cx="6300334" cy="3293852"/>
              </a:xfrm>
              <a:blipFill>
                <a:blip r:embed="rId3"/>
                <a:stretch>
                  <a:fillRect l="-803" t="-383" r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>
            <a:extLst>
              <a:ext uri="{FF2B5EF4-FFF2-40B4-BE49-F238E27FC236}">
                <a16:creationId xmlns:a16="http://schemas.microsoft.com/office/drawing/2014/main" id="{E7F2973A-6265-424E-9EA6-614DF52D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048" y="1828800"/>
            <a:ext cx="30099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315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F88E-853A-E749-A400-66C2DF37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Phenomena: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AC4EE-3631-354A-AA6E-6F49295022E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29166" y="2165621"/>
                <a:ext cx="6287634" cy="32938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Requires 4 dimensions – two per term</a:t>
                </a:r>
              </a:p>
              <a:p>
                <a:r>
                  <a:rPr lang="en-US" dirty="0"/>
                  <a:t>Overall phase is immeasurable</a:t>
                </a:r>
              </a:p>
              <a:p>
                <a:pPr lvl="1"/>
                <a:r>
                  <a:rPr lang="en-US" dirty="0"/>
                  <a:t>Reduced to 3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AC4EE-3631-354A-AA6E-6F4929502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29166" y="2165621"/>
                <a:ext cx="6287634" cy="3293852"/>
              </a:xfrm>
              <a:blipFill>
                <a:blip r:embed="rId2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74FAE4-858B-BB42-8A2D-DA0F45DB5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048" y="1828800"/>
            <a:ext cx="30099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157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BD5D-223D-BB4F-9332-3283AFD3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Phenomena: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74DCB1A-A115-F748-93B3-DA6499546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74DCB1A-A115-F748-93B3-DA6499546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EF778-4558-4C4E-A57E-C91B6CF7E8D3}"/>
                  </a:ext>
                </a:extLst>
              </p:cNvPr>
              <p:cNvSpPr txBox="1"/>
              <p:nvPr/>
            </p:nvSpPr>
            <p:spPr>
              <a:xfrm>
                <a:off x="9479900" y="1084820"/>
                <a:ext cx="2507289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EF778-4558-4C4E-A57E-C91B6CF7E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900" y="1084820"/>
                <a:ext cx="2507289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53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0AA2-5B53-994F-98FA-82520BF1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Bra-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14A80-F1D5-104F-9351-3DD3A2FE1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Ubiquitously used to denote quantum states</a:t>
                </a:r>
              </a:p>
              <a:p>
                <a:r>
                  <a:rPr lang="en-US" dirty="0"/>
                  <a:t>Bra: denotes linear form (map) that maps each vector to a number in the complex plane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denotes the linear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Ket</a:t>
                </a:r>
                <a:r>
                  <a:rPr lang="en-US" dirty="0"/>
                  <a:t>: vector notation that represents the physical state of some quantum system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denotes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(abstract) complex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14A80-F1D5-104F-9351-3DD3A2FE1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655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F5E1-1AF8-A641-A645-67905377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Phenomena: X-Gate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C2DF-E275-D941-97F7-CD9ABD69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1257231"/>
          </a:xfrm>
        </p:spPr>
        <p:txBody>
          <a:bodyPr/>
          <a:lstStyle/>
          <a:p>
            <a:r>
              <a:rPr lang="en-US" dirty="0"/>
              <a:t>X-gate is negation around the x-axis</a:t>
            </a:r>
          </a:p>
          <a:p>
            <a:r>
              <a:rPr lang="en-US" dirty="0"/>
              <a:t>Probabilities are swapped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AB4D599-DBA8-2A4D-8732-3F2BCD2A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30" y="2781300"/>
            <a:ext cx="6400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084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7F4B-F57D-BA43-8916-49EFAE4C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Phenomena: Z-Gate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A9694B-31C7-344C-94E8-FCC6E15F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Z-gate is negation around the z-axis</a:t>
            </a:r>
          </a:p>
          <a:p>
            <a:r>
              <a:rPr lang="en-US" dirty="0"/>
              <a:t>Relative phase change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AF5F8A5-F0B7-8440-9785-1C0571591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30" y="2793176"/>
            <a:ext cx="6400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3F8151-E844-7A4B-AE21-AFE95A379543}"/>
                  </a:ext>
                </a:extLst>
              </p:cNvPr>
              <p:cNvSpPr txBox="1"/>
              <p:nvPr/>
            </p:nvSpPr>
            <p:spPr>
              <a:xfrm>
                <a:off x="6554804" y="2120741"/>
                <a:ext cx="2387066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3F8151-E844-7A4B-AE21-AFE95A379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804" y="2120741"/>
                <a:ext cx="2387066" cy="554254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468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88D0-5DCA-154A-8722-F5CCC67A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Phenomena: Linear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9BBA5-CF46-B446-A463-40BDC9B86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gates are special linear combinations of rotations around a Bloch sphere</a:t>
                </a:r>
              </a:p>
              <a:p>
                <a:pPr lvl="1"/>
                <a:r>
                  <a:rPr lang="en-US" dirty="0"/>
                  <a:t>Hadamard: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rotation around y-axis,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rotation around x-axis</a:t>
                </a:r>
              </a:p>
              <a:p>
                <a:pPr lvl="1"/>
                <a:r>
                  <a:rPr lang="en-US" dirty="0"/>
                  <a:t>X-gate: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rotation around z-axis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9BBA5-CF46-B446-A463-40BDC9B86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876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06CC-C126-4A4E-B045-DE0D7085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Phenomena: Entanglement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E91837-FBB9-094F-A69B-6AC33ACC3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State vectors cannot be split into separate qbits</a:t>
                </a:r>
              </a:p>
              <a:p>
                <a:r>
                  <a:rPr lang="en-US" dirty="0"/>
                  <a:t>Measuring the state of one qbit will tell us something about the other qbit</a:t>
                </a:r>
              </a:p>
              <a:p>
                <a:r>
                  <a:rPr lang="en-US" dirty="0"/>
                  <a:t>Information can be coordinated faster than light, but cannot be communicated faster than light</a:t>
                </a:r>
              </a:p>
              <a:p>
                <a:r>
                  <a:rPr lang="en-US" dirty="0"/>
                  <a:t>Simulating quantum computers takes exponential memory</a:t>
                </a:r>
              </a:p>
              <a:p>
                <a:pPr lvl="1"/>
                <a:r>
                  <a:rPr lang="en-US" dirty="0"/>
                  <a:t>Entangled qbits must have their entire product state stored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cbits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E91837-FBB9-094F-A69B-6AC33ACC3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022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B8D9-1BB4-6645-A902-0075FE50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Phenomena: Entanglement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81EA0C6-8922-B64C-A30F-7B44A3364B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Begin with bell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Apply Hadamard to control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+|1⟩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Resulting state: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81EA0C6-8922-B64C-A30F-7B44A3364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C68066E-EF11-234F-B47C-31413CEC368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1535" y="2504580"/>
                <a:ext cx="4645152" cy="328709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Apply CNOT to target bit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Resulting state: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Cannot be factored!</a:t>
                </a:r>
              </a:p>
              <a:p>
                <a:r>
                  <a:rPr lang="en-US" dirty="0"/>
                  <a:t>50/50 probability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C68066E-EF11-234F-B47C-31413CEC3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1535" y="2504580"/>
                <a:ext cx="4645152" cy="3287094"/>
              </a:xfrm>
              <a:blipFill>
                <a:blip r:embed="rId3"/>
                <a:stretch>
                  <a:fillRect l="-545"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932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75E7-7449-3440-9E87-D6C2998E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Phenomena: Transportation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C875E-B2F0-0142-9F1E-504022C5E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An unknown qbit state is transported from one location to another via two entangled qbits</a:t>
                </a:r>
              </a:p>
              <a:p>
                <a:r>
                  <a:rPr lang="en-US" dirty="0"/>
                  <a:t>Qbit states can be transferred, but not copied</a:t>
                </a:r>
              </a:p>
              <a:p>
                <a:pPr lvl="1"/>
                <a:r>
                  <a:rPr lang="en-US" dirty="0"/>
                  <a:t>“No-cloning theorem”</a:t>
                </a:r>
              </a:p>
              <a:p>
                <a:pPr lvl="1"/>
                <a:r>
                  <a:rPr lang="en-US" dirty="0"/>
                  <a:t>Proof: any such operation is non-reversible</a:t>
                </a:r>
              </a:p>
              <a:p>
                <a:pPr lvl="2"/>
                <a:r>
                  <a:rPr lang="en-US" dirty="0"/>
                  <a:t>All quantum transformations are unitary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Teleportation is not faster-than-light</a:t>
                </a:r>
              </a:p>
              <a:p>
                <a:pPr lvl="1"/>
                <a:r>
                  <a:rPr lang="en-US" dirty="0"/>
                  <a:t>Some form of “classical information” is being transferred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C875E-B2F0-0142-9F1E-504022C5E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 t="-766" r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405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D8D412-AF9D-FD44-A7D6-CEFE6C26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756463"/>
          </a:xfrm>
        </p:spPr>
        <p:txBody>
          <a:bodyPr/>
          <a:lstStyle/>
          <a:p>
            <a:r>
              <a:rPr lang="en-US" dirty="0"/>
              <a:t>Quantum Phenomena: Transportation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5D04BC-4D33-E44F-B286-5648ECFC743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All qbits are entangled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=|0⟩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5D04BC-4D33-E44F-B286-5648ECFC7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090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E29A41-7F6E-A24F-AE86-10C5DC2CEA37}"/>
                  </a:ext>
                </a:extLst>
              </p:cNvPr>
              <p:cNvSpPr txBox="1"/>
              <p:nvPr/>
            </p:nvSpPr>
            <p:spPr>
              <a:xfrm>
                <a:off x="9271000" y="1714500"/>
                <a:ext cx="157883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E29A41-7F6E-A24F-AE86-10C5DC2C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000" y="1714500"/>
                <a:ext cx="1578830" cy="554254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6" name="Picture 6" descr="Quantum Circuit for Quantum Teleportation">
            <a:extLst>
              <a:ext uri="{FF2B5EF4-FFF2-40B4-BE49-F238E27FC236}">
                <a16:creationId xmlns:a16="http://schemas.microsoft.com/office/drawing/2014/main" id="{B2FD4AF4-237E-B84D-99E7-2B18BA466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3025217"/>
            <a:ext cx="6972300" cy="223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962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3D9F-2B02-0F47-B410-BC813C1C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Deutsch Oracle Code Demo: </a:t>
            </a:r>
            <a:r>
              <a:rPr lang="en-US" dirty="0" err="1"/>
              <a:t>Cirq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BCBD8-FC8C-F447-980F-C290C2950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8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1B1C-0608-6E4D-BE55-B57778E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9A4C4-AF8A-DB44-97FC-FC141127D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2171768"/>
                <a:ext cx="9603275" cy="41132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Complex or real vector space defined by its inner product operation</a:t>
                </a:r>
              </a:p>
              <a:p>
                <a:pPr marL="0" indent="0">
                  <a:buNone/>
                </a:pPr>
                <a:r>
                  <a:rPr lang="en-US" sz="1800" u="sng" dirty="0"/>
                  <a:t>Def:</a:t>
                </a:r>
                <a:r>
                  <a:rPr lang="en-US" sz="1800" dirty="0"/>
                  <a:t> Inner Product Space</a:t>
                </a:r>
              </a:p>
              <a:p>
                <a:pPr marL="0" indent="0">
                  <a:buNone/>
                </a:pPr>
                <a:r>
                  <a:rPr lang="en-US" sz="1800" dirty="0"/>
                  <a:t>Vector space over the field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 with an inner product that maps </a:t>
                </a: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∙,∙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err="1"/>
                  <a:t>s.t.</a:t>
                </a:r>
                <a:r>
                  <a:rPr lang="en-US" sz="1800" dirty="0"/>
                  <a:t> for all vectors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and for all scalars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Conjugate symmetry: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=⟨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First argument linearity: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Positive definite: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9A4C4-AF8A-DB44-97FC-FC141127D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2171768"/>
                <a:ext cx="9603275" cy="4113285"/>
              </a:xfrm>
              <a:blipFill>
                <a:blip r:embed="rId3"/>
                <a:stretch>
                  <a:fillRect l="-528" b="-4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29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7692-F277-7240-BF62-0F6D1E28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A2E31-BB24-894C-9CC3-C31BA39C5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Induces an associated norm, making it a normed vector space, or a “complete metric space”</a:t>
                </a:r>
              </a:p>
              <a:p>
                <a:pPr marL="0" indent="0">
                  <a:buNone/>
                </a:pPr>
                <a:r>
                  <a:rPr lang="en-US" sz="1800" u="sng" dirty="0"/>
                  <a:t>Def:</a:t>
                </a:r>
                <a:r>
                  <a:rPr lang="en-US" sz="1800" dirty="0"/>
                  <a:t> Norm</a:t>
                </a:r>
              </a:p>
              <a:p>
                <a:pPr marL="0" indent="0">
                  <a:buNone/>
                </a:pPr>
                <a:r>
                  <a:rPr lang="en-US" sz="1800" dirty="0"/>
                  <a:t>Function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from real/complex vector space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to nonnegative real numbers </a:t>
                </a:r>
                <a:r>
                  <a:rPr lang="en-US" sz="1800" dirty="0" err="1"/>
                  <a:t>s.t.</a:t>
                </a:r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Subadditivity/triangle inequality: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Absolute homogeneity (commutative):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and scalar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Positive definiteness (zero only at origin):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A2E31-BB24-894C-9CC3-C31BA39C5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4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0C86-973D-0140-B775-1D627F3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43AD0-65DD-7749-B702-3ED3788C9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2171769"/>
                <a:ext cx="9603275" cy="388179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Norms are essentially distance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Distance between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One-dimensional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n-dimensional Euclidean norm;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43AD0-65DD-7749-B702-3ED3788C9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2171769"/>
                <a:ext cx="9603275" cy="3881790"/>
              </a:xfrm>
              <a:blipFill>
                <a:blip r:embed="rId3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56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886B-22F1-F943-A68A-844E915B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Classical Bits (cbits) as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73437-FE83-7D42-B086-29B2EAEAD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bit with value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=|0⟩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dirty="0"/>
                  <a:t>One bit with value 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73437-FE83-7D42-B086-29B2EAEAD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74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CDD1-0C5E-974B-AE94-920A019B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Cbit</a:t>
            </a:r>
            <a:r>
              <a:rPr lang="en-US" dirty="0"/>
              <a:t>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6F56C-D0F7-8848-8126-D9A0E8C0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2171769"/>
                <a:ext cx="9603275" cy="363872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Identity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Negation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Constant-0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Constant-1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6F56C-D0F7-8848-8126-D9A0E8C0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2171769"/>
                <a:ext cx="9603275" cy="3638722"/>
              </a:xfrm>
              <a:blipFill>
                <a:blip r:embed="rId3"/>
                <a:stretch>
                  <a:fillRect l="-264" t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2874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{8B86E813-4E15-954F-8984-2AF131F6E945}tf10001119</Template>
  <TotalTime>573</TotalTime>
  <Words>2519</Words>
  <Application>Microsoft Macintosh PowerPoint</Application>
  <PresentationFormat>Widescreen</PresentationFormat>
  <Paragraphs>529</Paragraphs>
  <Slides>47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Century Gothic</vt:lpstr>
      <vt:lpstr>Gallery</vt:lpstr>
      <vt:lpstr>Quantum Computing</vt:lpstr>
      <vt:lpstr>Complex Number Mathematics</vt:lpstr>
      <vt:lpstr>Terms/Operations</vt:lpstr>
      <vt:lpstr>Bra-Ket Notation</vt:lpstr>
      <vt:lpstr>Hilbert Space</vt:lpstr>
      <vt:lpstr>Hilbert Space (cont.)</vt:lpstr>
      <vt:lpstr>Hilbert Spaces (cont.)</vt:lpstr>
      <vt:lpstr>Representing Classical Bits (cbits) as Vectors</vt:lpstr>
      <vt:lpstr>Cbit Operations</vt:lpstr>
      <vt:lpstr>Multiple Cbits</vt:lpstr>
      <vt:lpstr>Conditional NOT (CNOT)</vt:lpstr>
      <vt:lpstr>CNOT (cont.)</vt:lpstr>
      <vt:lpstr>CNOT (cont.)</vt:lpstr>
      <vt:lpstr>Qbits and Superposition</vt:lpstr>
      <vt:lpstr>Qbits and Superposition (cont.)</vt:lpstr>
      <vt:lpstr>Hadamard Gate</vt:lpstr>
      <vt:lpstr>Hadamard Operations</vt:lpstr>
      <vt:lpstr>Hadamard Operations (cont.)</vt:lpstr>
      <vt:lpstr>Unit Circle State Machine</vt:lpstr>
      <vt:lpstr>Unit Circle State Machine (cont.)</vt:lpstr>
      <vt:lpstr>Unit Circle State Machine (cont.)</vt:lpstr>
      <vt:lpstr>Deutsch Oracle</vt:lpstr>
      <vt:lpstr>Qbit Operations: Constant-0</vt:lpstr>
      <vt:lpstr>Qbit Operations: Constant-1</vt:lpstr>
      <vt:lpstr>Qbit Operations: Identity</vt:lpstr>
      <vt:lpstr>Qbit Operations: Negation</vt:lpstr>
      <vt:lpstr>Deutsch Oracle Solution</vt:lpstr>
      <vt:lpstr>Pre-Processing</vt:lpstr>
      <vt:lpstr>Constant-0</vt:lpstr>
      <vt:lpstr>Constant-1</vt:lpstr>
      <vt:lpstr>Identity</vt:lpstr>
      <vt:lpstr>Negation</vt:lpstr>
      <vt:lpstr>Identity Math</vt:lpstr>
      <vt:lpstr>Negation Math</vt:lpstr>
      <vt:lpstr>Deutsch Oracle Solution: Math</vt:lpstr>
      <vt:lpstr>Quantum Phenomena: Phase Kickback</vt:lpstr>
      <vt:lpstr>Quantum Phenomena: Bloch Sphere</vt:lpstr>
      <vt:lpstr>Quantum Phenomena: Representation</vt:lpstr>
      <vt:lpstr>Quantum Phenomena: Uncertainty</vt:lpstr>
      <vt:lpstr>Quantum Phenomena: X-Gate</vt:lpstr>
      <vt:lpstr>Quantum Phenomena: Z-Gate</vt:lpstr>
      <vt:lpstr>Quantum Phenomena: Linear Transformations</vt:lpstr>
      <vt:lpstr>Quantum Phenomena: Entanglement (cont.)</vt:lpstr>
      <vt:lpstr>Quantum Phenomena: Entanglement</vt:lpstr>
      <vt:lpstr>Quantum Phenomena: Transportation</vt:lpstr>
      <vt:lpstr>Quantum Phenomena: Transportation (cont.)</vt:lpstr>
      <vt:lpstr>Deutsch Oracle Code Demo: Cirq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Rouhana</dc:creator>
  <cp:lastModifiedBy>Daniel Rouhana</cp:lastModifiedBy>
  <cp:revision>60</cp:revision>
  <dcterms:created xsi:type="dcterms:W3CDTF">2022-02-20T16:42:18Z</dcterms:created>
  <dcterms:modified xsi:type="dcterms:W3CDTF">2022-02-22T17:56:15Z</dcterms:modified>
</cp:coreProperties>
</file>