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80" r:id="rId4"/>
    <p:sldId id="289" r:id="rId5"/>
    <p:sldId id="264" r:id="rId6"/>
    <p:sldId id="260" r:id="rId7"/>
    <p:sldId id="281" r:id="rId8"/>
    <p:sldId id="282" r:id="rId9"/>
    <p:sldId id="283" r:id="rId10"/>
    <p:sldId id="285" r:id="rId11"/>
    <p:sldId id="284" r:id="rId12"/>
    <p:sldId id="288" r:id="rId13"/>
    <p:sldId id="290" r:id="rId14"/>
    <p:sldId id="275" r:id="rId15"/>
    <p:sldId id="271" r:id="rId16"/>
    <p:sldId id="261" r:id="rId17"/>
    <p:sldId id="262" r:id="rId18"/>
    <p:sldId id="270" r:id="rId19"/>
    <p:sldId id="265" r:id="rId20"/>
    <p:sldId id="291" r:id="rId21"/>
    <p:sldId id="296" r:id="rId22"/>
    <p:sldId id="297" r:id="rId23"/>
    <p:sldId id="298" r:id="rId24"/>
    <p:sldId id="293" r:id="rId25"/>
    <p:sldId id="295" r:id="rId26"/>
    <p:sldId id="286" r:id="rId27"/>
    <p:sldId id="287" r:id="rId28"/>
    <p:sldId id="292" r:id="rId29"/>
    <p:sldId id="299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9"/>
    <p:restoredTop sz="94674"/>
  </p:normalViewPr>
  <p:slideViewPr>
    <p:cSldViewPr snapToGrid="0" snapToObjects="1">
      <p:cViewPr>
        <p:scale>
          <a:sx n="110" d="100"/>
          <a:sy n="110" d="100"/>
        </p:scale>
        <p:origin x="5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8FA8-1FDA-E549-AD75-17E5C8429818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245D-B81A-554B-89F7-8C38A916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F883-C9D1-0A43-B142-81BA370B7AA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F828-4B42-1043-B793-DA8F2CD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3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</a:t>
            </a:r>
            <a:r>
              <a:rPr lang="en-US" dirty="0" smtClean="0"/>
              <a:t>Integrators</a:t>
            </a:r>
            <a:br>
              <a:rPr lang="en-US" dirty="0" smtClean="0"/>
            </a:br>
            <a:r>
              <a:rPr lang="en-US" dirty="0" smtClean="0"/>
              <a:t>∩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Molecular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750"/>
            <a:ext cx="9144000" cy="1655762"/>
          </a:xfrm>
        </p:spPr>
        <p:txBody>
          <a:bodyPr/>
          <a:lstStyle/>
          <a:p>
            <a:r>
              <a:rPr lang="en-US" dirty="0" smtClean="0"/>
              <a:t>Michael Servis</a:t>
            </a:r>
          </a:p>
          <a:p>
            <a:r>
              <a:rPr lang="en-US" dirty="0" smtClean="0"/>
              <a:t>Clark Group Meeting</a:t>
            </a:r>
          </a:p>
          <a:p>
            <a:r>
              <a:rPr lang="en-US" dirty="0" smtClean="0"/>
              <a:t>4/26/2018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Reversibility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integration a</a:t>
            </a:r>
            <a:r>
              <a:rPr lang="en-US" dirty="0" smtClean="0"/>
              <a:t>lgorithm </a:t>
            </a:r>
            <a:r>
              <a:rPr lang="en-US" dirty="0" smtClean="0"/>
              <a:t>is not necessary time reversible</a:t>
            </a:r>
          </a:p>
          <a:p>
            <a:pPr lvl="1"/>
            <a:r>
              <a:rPr lang="en-US" dirty="0" smtClean="0"/>
              <a:t>Does not contain that symmetry </a:t>
            </a:r>
            <a:r>
              <a:rPr lang="en-US" dirty="0" smtClean="0"/>
              <a:t>inherent in </a:t>
            </a:r>
            <a:r>
              <a:rPr lang="en-US" dirty="0" smtClean="0"/>
              <a:t>Newton’s equations of motion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3" y="3677920"/>
            <a:ext cx="2755548" cy="2153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73500"/>
            <a:ext cx="4457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Integrators and Energy 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problem with non-time reversible methods is that they don’t conserve the Hamiltonian</a:t>
            </a:r>
          </a:p>
          <a:p>
            <a:r>
              <a:rPr lang="en-US" dirty="0" smtClean="0"/>
              <a:t>Short term and long term energy conservation (accuracy)</a:t>
            </a:r>
            <a:r>
              <a:rPr lang="mr-IN" dirty="0" smtClean="0"/>
              <a:t>…</a:t>
            </a:r>
            <a:r>
              <a:rPr lang="en-US" dirty="0" smtClean="0"/>
              <a:t> not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MD relies on long-term accuracy to estimate an ensemble with ergodicity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4273512"/>
            <a:ext cx="5435600" cy="21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for Molecular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to phase space volume of system results in long-term energy drift of that system</a:t>
            </a:r>
            <a:r>
              <a:rPr lang="mr-IN" dirty="0" smtClean="0"/>
              <a:t>…</a:t>
            </a:r>
            <a:r>
              <a:rPr lang="en-US" dirty="0" smtClean="0"/>
              <a:t> the Hamiltonian is not conserved</a:t>
            </a:r>
          </a:p>
          <a:p>
            <a:pPr lvl="1"/>
            <a:r>
              <a:rPr lang="en-US" dirty="0" smtClean="0"/>
              <a:t>Problem for systems with long time evolution</a:t>
            </a:r>
          </a:p>
          <a:p>
            <a:r>
              <a:rPr lang="en-US" dirty="0" smtClean="0"/>
              <a:t>For classical Hamiltonian mechanics, density of trajectories in phase space is constant (</a:t>
            </a:r>
            <a:r>
              <a:rPr lang="en-US" dirty="0" err="1" smtClean="0"/>
              <a:t>Liouville’s</a:t>
            </a:r>
            <a:r>
              <a:rPr lang="en-US" dirty="0" smtClean="0"/>
              <a:t> theorem)</a:t>
            </a:r>
          </a:p>
          <a:p>
            <a:pPr lvl="1"/>
            <a:r>
              <a:rPr lang="en-US" dirty="0" smtClean="0"/>
              <a:t>For a time-independent Hamiltonian and conservative forces</a:t>
            </a:r>
          </a:p>
          <a:p>
            <a:pPr lvl="1"/>
            <a:r>
              <a:rPr lang="en-US" dirty="0" smtClean="0"/>
              <a:t>This applies to description of energy in NVE ensemble molecular dynamics simulations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0" y="4679912"/>
            <a:ext cx="5435600" cy="21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Liouville’s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of trajectories in phase space is constant for NVE molecular dynamics</a:t>
            </a:r>
          </a:p>
          <a:p>
            <a:r>
              <a:rPr lang="en-US" dirty="0" smtClean="0"/>
              <a:t>Essential to ensure energy conservation</a:t>
            </a:r>
          </a:p>
          <a:p>
            <a:r>
              <a:rPr lang="en-US" dirty="0" smtClean="0"/>
              <a:t>Derivation to follow!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Evolution of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evolution of trajectories near each other in phase space and the evolution of </a:t>
            </a:r>
            <a:r>
              <a:rPr lang="en-US" dirty="0" smtClean="0"/>
              <a:t>their enclosing </a:t>
            </a:r>
            <a:r>
              <a:rPr lang="en-US" dirty="0" err="1" smtClean="0"/>
              <a:t>hypervolume</a:t>
            </a:r>
            <a:r>
              <a:rPr lang="en-US" dirty="0" smtClean="0"/>
              <a:t> </a:t>
            </a:r>
            <a:r>
              <a:rPr lang="en-US" dirty="0" smtClean="0"/>
              <a:t>in time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2929"/>
            <a:ext cx="3924300" cy="212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68" y="4456439"/>
            <a:ext cx="36703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253" y="3062253"/>
            <a:ext cx="5727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Evolution of Trajectory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phase space volume* during progression in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70028"/>
            <a:ext cx="68453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76" y="4402503"/>
            <a:ext cx="3937000" cy="227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6768" y="6452574"/>
            <a:ext cx="45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*works for arbitrary </a:t>
            </a:r>
            <a:r>
              <a:rPr lang="en-US" smtClean="0"/>
              <a:t>coordinate dimensionality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Divergence: sum of diagonal elements of the Jacobian of a vector</a:t>
            </a:r>
          </a:p>
          <a:p>
            <a:r>
              <a:rPr lang="en-US" dirty="0" smtClean="0"/>
              <a:t>Surface integral transformed into volume integral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36" y="4182050"/>
            <a:ext cx="4846444" cy="2581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35" y="100327"/>
            <a:ext cx="5043784" cy="1272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7950"/>
            <a:ext cx="6477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Volume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527"/>
            <a:ext cx="10515600" cy="468570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V is small enough that the divergence of </a:t>
            </a:r>
            <a:r>
              <a:rPr lang="en-US" b="1" dirty="0" smtClean="0"/>
              <a:t>v</a:t>
            </a:r>
            <a:r>
              <a:rPr lang="en-US" dirty="0" smtClean="0"/>
              <a:t> is constant throughout 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Outward f</a:t>
            </a:r>
            <a:r>
              <a:rPr lang="en-US" dirty="0" smtClean="0"/>
              <a:t>low </a:t>
            </a:r>
            <a:r>
              <a:rPr lang="en-US" dirty="0" smtClean="0"/>
              <a:t>of trajectories </a:t>
            </a:r>
            <a:r>
              <a:rPr lang="en-US" dirty="0" smtClean="0"/>
              <a:t>per </a:t>
            </a:r>
            <a:r>
              <a:rPr lang="en-US" dirty="0" smtClean="0"/>
              <a:t>volume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60" y="4584282"/>
            <a:ext cx="2717800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874306"/>
            <a:ext cx="64770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39" y="250286"/>
            <a:ext cx="4650461" cy="11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Liouville’s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volume* of trajectories (and therefore </a:t>
            </a:r>
            <a:r>
              <a:rPr lang="en-US" dirty="0" smtClean="0"/>
              <a:t>density) </a:t>
            </a:r>
            <a:r>
              <a:rPr lang="en-US" dirty="0" smtClean="0"/>
              <a:t>is </a:t>
            </a:r>
            <a:r>
              <a:rPr lang="en-US" dirty="0" smtClean="0"/>
              <a:t>zero!</a:t>
            </a:r>
          </a:p>
          <a:p>
            <a:r>
              <a:rPr lang="en-US" dirty="0" smtClean="0"/>
              <a:t>“Incompressible flow”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07" y="2672452"/>
            <a:ext cx="5727700" cy="105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209" y="6300316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*although not shape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07" y="4313282"/>
            <a:ext cx="79375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800" y="365125"/>
            <a:ext cx="2717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and </a:t>
            </a:r>
            <a:r>
              <a:rPr lang="en-US" dirty="0" err="1" smtClean="0"/>
              <a:t>Symplecticity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coordinate and momenta transformations</a:t>
            </a:r>
            <a:r>
              <a:rPr lang="mr-IN" dirty="0" smtClean="0"/>
              <a:t>…</a:t>
            </a:r>
            <a:r>
              <a:rPr lang="en-US" dirty="0" smtClean="0"/>
              <a:t> as in integrators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a condition which, among other properties, describes a </a:t>
            </a:r>
            <a:r>
              <a:rPr lang="en-US" dirty="0" smtClean="0"/>
              <a:t>canonical transformation in phase space which </a:t>
            </a:r>
            <a:r>
              <a:rPr lang="en-US" dirty="0" smtClean="0"/>
              <a:t>is </a:t>
            </a:r>
            <a:r>
              <a:rPr lang="en-US" dirty="0" smtClean="0"/>
              <a:t>area-preserving</a:t>
            </a:r>
            <a:r>
              <a:rPr lang="mr-IN" dirty="0" smtClean="0"/>
              <a:t>…</a:t>
            </a:r>
            <a:r>
              <a:rPr lang="en-US" dirty="0" smtClean="0"/>
              <a:t> which propagatio</a:t>
            </a:r>
            <a:r>
              <a:rPr lang="en-US" dirty="0" smtClean="0"/>
              <a:t>n of</a:t>
            </a:r>
            <a:r>
              <a:rPr lang="en-US" dirty="0" smtClean="0"/>
              <a:t> true NVE trajectories is!</a:t>
            </a:r>
            <a:endParaRPr lang="en-US" dirty="0" smtClean="0"/>
          </a:p>
          <a:p>
            <a:r>
              <a:rPr lang="en-US" dirty="0" smtClean="0"/>
              <a:t>Now providing mathematical description of the </a:t>
            </a:r>
            <a:r>
              <a:rPr lang="en-US" dirty="0" err="1" smtClean="0"/>
              <a:t>symplectic</a:t>
            </a:r>
            <a:r>
              <a:rPr lang="en-US" dirty="0" smtClean="0"/>
              <a:t> </a:t>
            </a:r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equations of motion and molecular dynamics</a:t>
            </a:r>
          </a:p>
          <a:p>
            <a:r>
              <a:rPr lang="en-US" dirty="0" smtClean="0"/>
              <a:t>Numerical </a:t>
            </a:r>
            <a:r>
              <a:rPr lang="en-US" dirty="0" smtClean="0"/>
              <a:t>integrators—naïve approach</a:t>
            </a:r>
          </a:p>
          <a:p>
            <a:r>
              <a:rPr lang="en-US" dirty="0" err="1" smtClean="0"/>
              <a:t>Liouville’s</a:t>
            </a:r>
            <a:r>
              <a:rPr lang="en-US" dirty="0" smtClean="0"/>
              <a:t> </a:t>
            </a:r>
            <a:r>
              <a:rPr lang="en-US" dirty="0" smtClean="0"/>
              <a:t>theorem</a:t>
            </a:r>
          </a:p>
          <a:p>
            <a:r>
              <a:rPr lang="en-US" dirty="0" err="1" smtClean="0"/>
              <a:t>Symplectic</a:t>
            </a:r>
            <a:r>
              <a:rPr lang="en-US" dirty="0" smtClean="0"/>
              <a:t> </a:t>
            </a:r>
            <a:r>
              <a:rPr lang="en-US" dirty="0" smtClean="0"/>
              <a:t>condition</a:t>
            </a:r>
          </a:p>
          <a:p>
            <a:r>
              <a:rPr lang="en-US" dirty="0" err="1" smtClean="0"/>
              <a:t>Symplectic</a:t>
            </a:r>
            <a:r>
              <a:rPr lang="en-US" dirty="0" smtClean="0"/>
              <a:t> integrators—better approach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3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transformation of p and q in phase space into P and Q preserves equations of motion and is therefore area preserving (from </a:t>
            </a:r>
            <a:r>
              <a:rPr lang="en-US" dirty="0" err="1" smtClean="0"/>
              <a:t>Liouville’s</a:t>
            </a:r>
            <a:r>
              <a:rPr lang="en-US" dirty="0" smtClean="0"/>
              <a:t> theorem)</a:t>
            </a:r>
          </a:p>
          <a:p>
            <a:r>
              <a:rPr lang="en-US" dirty="0" smtClean="0"/>
              <a:t>A transformation is canonical if the Jacobian matrix of the transformation satisfies the </a:t>
            </a:r>
            <a:r>
              <a:rPr lang="en-US" dirty="0" err="1" smtClean="0"/>
              <a:t>symplectic</a:t>
            </a:r>
            <a:r>
              <a:rPr lang="en-US" dirty="0" smtClean="0"/>
              <a:t> condition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07" y="6032640"/>
            <a:ext cx="21717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3980974"/>
            <a:ext cx="4559300" cy="2726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0" y="4188701"/>
            <a:ext cx="2273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Symplectic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Preservation of equations of 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93" y="2351053"/>
            <a:ext cx="57277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43" y="3793490"/>
            <a:ext cx="6845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Symplectic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415"/>
          </a:xfrm>
        </p:spPr>
        <p:txBody>
          <a:bodyPr/>
          <a:lstStyle/>
          <a:p>
            <a:r>
              <a:rPr lang="en-US" dirty="0" smtClean="0"/>
              <a:t>Coordinate transformation and transformed equations of motion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Jacobian of transformation matrix, </a:t>
            </a:r>
            <a:r>
              <a:rPr lang="en-US" b="1" dirty="0" smtClean="0"/>
              <a:t>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90" y="4670266"/>
            <a:ext cx="15494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0" y="3612831"/>
            <a:ext cx="15875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0" y="2668270"/>
            <a:ext cx="2273300" cy="115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40" y="5664200"/>
            <a:ext cx="2095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Symplectic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new coordinates</a:t>
            </a:r>
            <a:r>
              <a:rPr lang="el-GR" dirty="0"/>
              <a:t> </a:t>
            </a:r>
            <a:r>
              <a:rPr lang="el-GR" b="1" dirty="0"/>
              <a:t>ξ</a:t>
            </a:r>
            <a:r>
              <a:rPr lang="en-US" dirty="0" smtClean="0"/>
              <a:t> have canonical </a:t>
            </a:r>
            <a:r>
              <a:rPr lang="en-US" dirty="0" smtClean="0"/>
              <a:t>form, </a:t>
            </a:r>
            <a:r>
              <a:rPr lang="en-US" b="1" dirty="0" smtClean="0"/>
              <a:t>M</a:t>
            </a:r>
            <a:r>
              <a:rPr lang="en-US" dirty="0" smtClean="0"/>
              <a:t> will satisfy </a:t>
            </a:r>
            <a:r>
              <a:rPr lang="en-US" dirty="0" err="1" smtClean="0"/>
              <a:t>symplectic</a:t>
            </a:r>
            <a:r>
              <a:rPr lang="en-US" dirty="0" smtClean="0"/>
              <a:t> condition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917190"/>
            <a:ext cx="4140200" cy="303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40" y="2999740"/>
            <a:ext cx="2870200" cy="287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390" y="365125"/>
            <a:ext cx="2095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Evolution is </a:t>
            </a:r>
            <a:r>
              <a:rPr lang="en-US" dirty="0" err="1" smtClean="0"/>
              <a:t>Symplectic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this earlier, it can also be resolved with the </a:t>
            </a:r>
            <a:r>
              <a:rPr lang="en-US" dirty="0" err="1" smtClean="0"/>
              <a:t>symplectic</a:t>
            </a:r>
            <a:r>
              <a:rPr lang="en-US" dirty="0" smtClean="0"/>
              <a:t> criterion just defined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sufficiently small </a:t>
            </a:r>
            <a:r>
              <a:rPr lang="en-US" b="1" dirty="0" smtClean="0"/>
              <a:t>𝛿t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049270"/>
            <a:ext cx="8013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Symplectic</a:t>
            </a:r>
            <a:r>
              <a:rPr lang="en-US" dirty="0" smtClean="0"/>
              <a:t> Integrators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actual time evolution of a trajectory is </a:t>
            </a:r>
            <a:r>
              <a:rPr lang="en-US" dirty="0" err="1" smtClean="0"/>
              <a:t>symplectic</a:t>
            </a:r>
            <a:r>
              <a:rPr lang="en-US" dirty="0" smtClean="0"/>
              <a:t>, a time-evolving numerical integrator should be </a:t>
            </a:r>
            <a:r>
              <a:rPr lang="en-US" dirty="0" err="1" smtClean="0"/>
              <a:t>symplectic</a:t>
            </a:r>
            <a:r>
              <a:rPr lang="en-US" dirty="0" smtClean="0"/>
              <a:t> as well to preserve this feature of the transformation</a:t>
            </a:r>
          </a:p>
          <a:p>
            <a:r>
              <a:rPr lang="en-US" dirty="0" smtClean="0"/>
              <a:t>Area of phase space between coordinates differs by factor of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l-GR" b="1" dirty="0"/>
              <a:t>ω</a:t>
            </a:r>
            <a:r>
              <a:rPr lang="en-US" dirty="0" smtClean="0"/>
              <a:t>, which must be unity for </a:t>
            </a:r>
            <a:r>
              <a:rPr lang="en-US" dirty="0" err="1" smtClean="0"/>
              <a:t>symplectic</a:t>
            </a:r>
            <a:r>
              <a:rPr lang="en-US" dirty="0" smtClean="0"/>
              <a:t> integrator to preserve area</a:t>
            </a:r>
          </a:p>
          <a:p>
            <a:r>
              <a:rPr lang="en-US" dirty="0" smtClean="0"/>
              <a:t>This is true for </a:t>
            </a:r>
            <a:r>
              <a:rPr lang="en-US" dirty="0" err="1" smtClean="0"/>
              <a:t>Verlet</a:t>
            </a:r>
            <a:r>
              <a:rPr lang="en-US" dirty="0" smtClean="0"/>
              <a:t> 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Verlet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415"/>
          </a:xfrm>
        </p:spPr>
        <p:txBody>
          <a:bodyPr/>
          <a:lstStyle/>
          <a:p>
            <a:r>
              <a:rPr lang="en-US" dirty="0" smtClean="0"/>
              <a:t>Order three derivatives cancel, error in order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Velocities not used! Calculated separately from change in position.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603500"/>
            <a:ext cx="10274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Leap-Frog </a:t>
            </a:r>
            <a:r>
              <a:rPr lang="en-US" dirty="0" err="1" smtClean="0"/>
              <a:t>Verlet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 of </a:t>
            </a:r>
            <a:r>
              <a:rPr lang="en-US" dirty="0" err="1" smtClean="0"/>
              <a:t>Verlet</a:t>
            </a:r>
            <a:r>
              <a:rPr lang="en-US" dirty="0" smtClean="0"/>
              <a:t> which is more efficient to implement, velocities and positions not computed for the same time step at the same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7960"/>
            <a:ext cx="59690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4241800"/>
            <a:ext cx="6096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</a:t>
            </a:r>
            <a:r>
              <a:rPr lang="mr-IN" dirty="0" smtClean="0"/>
              <a:t>…</a:t>
            </a:r>
            <a:r>
              <a:rPr lang="en-US" dirty="0" smtClean="0"/>
              <a:t> Pseudo-Hamiltonian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trajectory follows actual trajectory closely</a:t>
            </a:r>
          </a:p>
          <a:p>
            <a:r>
              <a:rPr lang="en-US" dirty="0" smtClean="0"/>
              <a:t>Conserved pseudo-Hamiltonian slightly different </a:t>
            </a:r>
            <a:r>
              <a:rPr lang="en-US" dirty="0" smtClean="0"/>
              <a:t>than actual Hamiltonian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3296603"/>
            <a:ext cx="793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Truncation error from using computer unavoidable</a:t>
            </a:r>
          </a:p>
          <a:p>
            <a:r>
              <a:rPr lang="en-US" dirty="0" smtClean="0"/>
              <a:t>Possible to implement higher accuracy</a:t>
            </a:r>
          </a:p>
          <a:p>
            <a:pPr lvl="1"/>
            <a:r>
              <a:rPr lang="en-US" dirty="0" err="1" smtClean="0"/>
              <a:t>Symplectic</a:t>
            </a:r>
            <a:r>
              <a:rPr lang="en-US" dirty="0" smtClean="0"/>
              <a:t> </a:t>
            </a:r>
            <a:r>
              <a:rPr lang="en-US" dirty="0" err="1" smtClean="0"/>
              <a:t>Runge-Kutta</a:t>
            </a:r>
            <a:endParaRPr lang="en-US" dirty="0" smtClean="0"/>
          </a:p>
          <a:p>
            <a:pPr lvl="1"/>
            <a:r>
              <a:rPr lang="en-US" dirty="0" smtClean="0"/>
              <a:t>Predictor-corrector schemes</a:t>
            </a:r>
          </a:p>
          <a:p>
            <a:r>
              <a:rPr lang="en-US" dirty="0" smtClean="0"/>
              <a:t>Generally better served by decreasing </a:t>
            </a:r>
            <a:r>
              <a:rPr lang="en-US" i="1" dirty="0" smtClean="0"/>
              <a:t>h</a:t>
            </a:r>
            <a:endParaRPr lang="en-US" dirty="0" smtClean="0"/>
          </a:p>
          <a:p>
            <a:r>
              <a:rPr lang="en-US" dirty="0" smtClean="0"/>
              <a:t>Actually trying to statistically generate ensemble of configurations for given NVE </a:t>
            </a:r>
            <a:r>
              <a:rPr lang="en-US" dirty="0" err="1" smtClean="0"/>
              <a:t>macrostate</a:t>
            </a:r>
            <a:endParaRPr lang="en-US" dirty="0" smtClean="0"/>
          </a:p>
          <a:p>
            <a:pPr lvl="1"/>
            <a:r>
              <a:rPr lang="en-US" dirty="0" smtClean="0"/>
              <a:t>Propagating the “true” trajectory not necessary for MD</a:t>
            </a:r>
          </a:p>
          <a:p>
            <a:pPr lvl="1"/>
            <a:r>
              <a:rPr lang="en-US" dirty="0" smtClean="0"/>
              <a:t>Is necessary for other applications!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Flow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0" y="1338118"/>
            <a:ext cx="4769686" cy="54735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1779275">
            <a:off x="7439435" y="5162309"/>
            <a:ext cx="1527858" cy="4977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3844" y="5495342"/>
            <a:ext cx="321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Numerical integration used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Propagation of Newton’s equations of motion for molecular dynamics requires care: stepwise accuracy is not sufficient</a:t>
            </a:r>
          </a:p>
          <a:p>
            <a:r>
              <a:rPr lang="en-US" dirty="0" smtClean="0"/>
              <a:t>The property that phase space density for time evolution canonical transformations is called </a:t>
            </a:r>
            <a:r>
              <a:rPr lang="en-US" dirty="0" err="1" smtClean="0"/>
              <a:t>symplecticity</a:t>
            </a:r>
            <a:r>
              <a:rPr lang="mr-IN" dirty="0" smtClean="0"/>
              <a:t>…</a:t>
            </a:r>
            <a:r>
              <a:rPr lang="en-US" dirty="0" smtClean="0"/>
              <a:t> and is required for good MD integrators</a:t>
            </a:r>
            <a:endParaRPr lang="en-US" dirty="0"/>
          </a:p>
          <a:p>
            <a:r>
              <a:rPr lang="en-US" dirty="0" smtClean="0"/>
              <a:t>Accurate MD integrators should satisfy the </a:t>
            </a:r>
            <a:r>
              <a:rPr lang="en-US" dirty="0" err="1" smtClean="0"/>
              <a:t>symplectic</a:t>
            </a:r>
            <a:r>
              <a:rPr lang="en-US" dirty="0" smtClean="0"/>
              <a:t> </a:t>
            </a:r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Equations of Motion in </a:t>
            </a:r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obtained from potential energy description of </a:t>
            </a:r>
            <a:r>
              <a:rPr lang="en-US" dirty="0" err="1" smtClean="0"/>
              <a:t>interparticle</a:t>
            </a:r>
            <a:r>
              <a:rPr lang="en-US" dirty="0" smtClean="0"/>
              <a:t> interactions</a:t>
            </a:r>
          </a:p>
          <a:p>
            <a:pPr lvl="1"/>
            <a:r>
              <a:rPr lang="en-US" dirty="0" smtClean="0"/>
              <a:t>Itself a summation over all (interacting) pairs of particles</a:t>
            </a:r>
          </a:p>
          <a:p>
            <a:r>
              <a:rPr lang="en-US" dirty="0" smtClean="0"/>
              <a:t>Sum over N particles in system, calculate force, adjust q</a:t>
            </a:r>
            <a:r>
              <a:rPr lang="en-US" baseline="-25000" dirty="0" smtClean="0"/>
              <a:t>i</a:t>
            </a:r>
            <a:r>
              <a:rPr lang="en-US" dirty="0" smtClean="0"/>
              <a:t> and p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i</a:t>
            </a:r>
            <a:r>
              <a:rPr lang="en-US" dirty="0" smtClean="0"/>
              <a:t> as index for particles </a:t>
            </a:r>
            <a:r>
              <a:rPr lang="en-US" dirty="0" smtClean="0"/>
              <a:t>on this slide only, </a:t>
            </a:r>
            <a:r>
              <a:rPr lang="en-US" dirty="0" smtClean="0"/>
              <a:t>not generalized coordinates of which there are </a:t>
            </a:r>
            <a:r>
              <a:rPr lang="en-US" dirty="0" smtClean="0"/>
              <a:t>3N</a:t>
            </a:r>
          </a:p>
          <a:p>
            <a:r>
              <a:rPr lang="en-US" dirty="0" smtClean="0"/>
              <a:t>Dot notation for time derivatives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65" y="5202278"/>
            <a:ext cx="4635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generalized coordinates, q, and corresponding momenta, 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applicable to high dimensionality (3N), but derivation for low dimensionality </a:t>
            </a:r>
            <a:r>
              <a:rPr lang="en-US" dirty="0" smtClean="0"/>
              <a:t>in this talk for </a:t>
            </a:r>
            <a:r>
              <a:rPr lang="en-US" dirty="0" smtClean="0"/>
              <a:t>clarity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84" y="2473569"/>
            <a:ext cx="3416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Trajectories in Phase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consider points in phase space, </a:t>
            </a:r>
            <a:r>
              <a:rPr lang="en-US" b="1" dirty="0" smtClean="0"/>
              <a:t>z</a:t>
            </a:r>
            <a:r>
              <a:rPr lang="en-US" dirty="0" smtClean="0"/>
              <a:t>, as </a:t>
            </a:r>
            <a:r>
              <a:rPr lang="en-US" dirty="0" smtClean="0"/>
              <a:t>trajectories</a:t>
            </a:r>
          </a:p>
          <a:p>
            <a:r>
              <a:rPr lang="en-US" dirty="0" smtClean="0"/>
              <a:t>Defined by values for all p and q</a:t>
            </a:r>
            <a:endParaRPr lang="en-US" dirty="0" smtClean="0"/>
          </a:p>
          <a:p>
            <a:r>
              <a:rPr lang="en-US" dirty="0" smtClean="0"/>
              <a:t>Trajectory uniquely described by point in phase space!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14" y="4364012"/>
            <a:ext cx="5727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propagate </a:t>
            </a:r>
            <a:r>
              <a:rPr lang="en-US" dirty="0" smtClean="0"/>
              <a:t>the trajectory* defined by the set of q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and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time?</a:t>
            </a:r>
            <a:endParaRPr lang="en-US" dirty="0"/>
          </a:p>
          <a:p>
            <a:r>
              <a:rPr lang="en-US" dirty="0" smtClean="0"/>
              <a:t>Given that we know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smtClean="0"/>
              <a:t> at time t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40" y="3483610"/>
            <a:ext cx="3327400" cy="41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892" y="6327172"/>
            <a:ext cx="696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*estimation of “true” trajectory, even if </a:t>
            </a:r>
            <a:r>
              <a:rPr lang="en-US" dirty="0" err="1" smtClean="0"/>
              <a:t>interparticle</a:t>
            </a:r>
            <a:r>
              <a:rPr lang="en-US" dirty="0" smtClean="0"/>
              <a:t> potentials are 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 approach: use truncated Taylor expansion to get new q for </a:t>
            </a:r>
            <a:r>
              <a:rPr lang="en-US" dirty="0" smtClean="0"/>
              <a:t>t=t</a:t>
            </a:r>
            <a:r>
              <a:rPr lang="en-US" baseline="-25000" dirty="0" smtClean="0"/>
              <a:t>0</a:t>
            </a:r>
            <a:r>
              <a:rPr lang="en-US" dirty="0" smtClean="0"/>
              <a:t>+h</a:t>
            </a:r>
          </a:p>
          <a:p>
            <a:r>
              <a:rPr lang="en-US" dirty="0" smtClean="0"/>
              <a:t>This is second order Euler: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55402"/>
            <a:ext cx="7559998" cy="2373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0" y="3255402"/>
            <a:ext cx="4206240" cy="3458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Runge-Kutta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accurate estimation than Euler’s method using midpoint(s) of interval h</a:t>
            </a:r>
          </a:p>
          <a:p>
            <a:r>
              <a:rPr lang="en-US" dirty="0" smtClean="0"/>
              <a:t>Expandable to different orders (more midpoint estimates, which can be weighted differently)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9" y="3867786"/>
            <a:ext cx="3647098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96" y="3784283"/>
            <a:ext cx="5651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891</Words>
  <Application>Microsoft Macintosh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Mangal</vt:lpstr>
      <vt:lpstr>Arial</vt:lpstr>
      <vt:lpstr>Office Theme</vt:lpstr>
      <vt:lpstr>Numerical Integrators ∩ Molecular Dynamics</vt:lpstr>
      <vt:lpstr>Outline of Talk</vt:lpstr>
      <vt:lpstr>MD Flow Chart</vt:lpstr>
      <vt:lpstr>Newton’s Equations of Motion in MD</vt:lpstr>
      <vt:lpstr>Hamiltonian Formulation</vt:lpstr>
      <vt:lpstr>Trajectories in Phase Space</vt:lpstr>
      <vt:lpstr>Numerical Integration Schemes</vt:lpstr>
      <vt:lpstr>Euler’s Method</vt:lpstr>
      <vt:lpstr>Runge-Kutta Methods</vt:lpstr>
      <vt:lpstr>Time Reversibility</vt:lpstr>
      <vt:lpstr>Integrators and Energy Conservation</vt:lpstr>
      <vt:lpstr>Importance for Molecular Dynamics</vt:lpstr>
      <vt:lpstr>Liouville’s Theorem</vt:lpstr>
      <vt:lpstr>Time Evolution of Trajectories</vt:lpstr>
      <vt:lpstr>Time Evolution of Trajectory Volume</vt:lpstr>
      <vt:lpstr>Divergence Theorem</vt:lpstr>
      <vt:lpstr>Small Volume Approximation</vt:lpstr>
      <vt:lpstr>Liouville’s Theorem</vt:lpstr>
      <vt:lpstr>Transformations and Symplecticity</vt:lpstr>
      <vt:lpstr>Canonical Transformations</vt:lpstr>
      <vt:lpstr>Symplectic Condition</vt:lpstr>
      <vt:lpstr>Symplectic Condition</vt:lpstr>
      <vt:lpstr>Symplectic Condition</vt:lpstr>
      <vt:lpstr>Time Evolution is Symplectic</vt:lpstr>
      <vt:lpstr>Symplectic Integrators</vt:lpstr>
      <vt:lpstr>Verlet Algorithm</vt:lpstr>
      <vt:lpstr>Leap-Frog Verlet Algorithm</vt:lpstr>
      <vt:lpstr>Well… Pseudo-Hamiltonian</vt:lpstr>
      <vt:lpstr>Notes on Accuracy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Servis, Michael</cp:lastModifiedBy>
  <cp:revision>110</cp:revision>
  <dcterms:created xsi:type="dcterms:W3CDTF">2018-04-24T16:12:36Z</dcterms:created>
  <dcterms:modified xsi:type="dcterms:W3CDTF">2018-04-26T23:21:07Z</dcterms:modified>
</cp:coreProperties>
</file>