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61" autoAdjust="0"/>
  </p:normalViewPr>
  <p:slideViewPr>
    <p:cSldViewPr snapToGrid="0">
      <p:cViewPr varScale="1">
        <p:scale>
          <a:sx n="80" d="100"/>
          <a:sy n="80" d="100"/>
        </p:scale>
        <p:origin x="306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CEFF0-F09A-4C8E-91EA-632ABEAD771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3625" y="1163638"/>
            <a:ext cx="2355850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F36FA-8A9E-48EF-8977-450BA7D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4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F36FA-8A9E-48EF-8977-450BA7D366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7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A1C2-E9AC-44D0-81F0-3F6FC23CC3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8DD4-8729-4FD6-8E01-BB268E4D3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9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A1C2-E9AC-44D0-81F0-3F6FC23CC3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8DD4-8729-4FD6-8E01-BB268E4D3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A1C2-E9AC-44D0-81F0-3F6FC23CC3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8DD4-8729-4FD6-8E01-BB268E4D3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3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A1C2-E9AC-44D0-81F0-3F6FC23CC3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8DD4-8729-4FD6-8E01-BB268E4D3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7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A1C2-E9AC-44D0-81F0-3F6FC23CC3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8DD4-8729-4FD6-8E01-BB268E4D3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2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A1C2-E9AC-44D0-81F0-3F6FC23CC3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8DD4-8729-4FD6-8E01-BB268E4D3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2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A1C2-E9AC-44D0-81F0-3F6FC23CC3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8DD4-8729-4FD6-8E01-BB268E4D3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A1C2-E9AC-44D0-81F0-3F6FC23CC3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8DD4-8729-4FD6-8E01-BB268E4D3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A1C2-E9AC-44D0-81F0-3F6FC23CC3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8DD4-8729-4FD6-8E01-BB268E4D3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3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A1C2-E9AC-44D0-81F0-3F6FC23CC3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8DD4-8729-4FD6-8E01-BB268E4D3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A1C2-E9AC-44D0-81F0-3F6FC23CC3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8DD4-8729-4FD6-8E01-BB268E4D3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6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A1C2-E9AC-44D0-81F0-3F6FC23CC3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8DD4-8729-4FD6-8E01-BB268E4D3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3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0" y="0"/>
            <a:ext cx="3456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+mj-lt"/>
                <a:cs typeface="Times New Roman" panose="02020603050405020304" pitchFamily="18" charset="0"/>
              </a:rPr>
              <a:t>Work Zone Mobility Audit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297A155E-BD38-4D04-8B55-822F3F89A3F3}"/>
              </a:ext>
            </a:extLst>
          </p:cNvPr>
          <p:cNvGrpSpPr/>
          <p:nvPr/>
        </p:nvGrpSpPr>
        <p:grpSpPr>
          <a:xfrm>
            <a:off x="3969251" y="2473878"/>
            <a:ext cx="2877770" cy="195893"/>
            <a:chOff x="2128719" y="8260239"/>
            <a:chExt cx="2591733" cy="261610"/>
          </a:xfrm>
        </p:grpSpPr>
        <p:cxnSp>
          <p:nvCxnSpPr>
            <p:cNvPr id="5" name="Straight Connector 18">
              <a:extLst>
                <a:ext uri="{FF2B5EF4-FFF2-40B4-BE49-F238E27FC236}">
                  <a16:creationId xmlns:a16="http://schemas.microsoft.com/office/drawing/2014/main" id="{DCD42F07-54F2-4FE1-906D-15199225D5F5}"/>
                </a:ext>
              </a:extLst>
            </p:cNvPr>
            <p:cNvCxnSpPr/>
            <p:nvPr/>
          </p:nvCxnSpPr>
          <p:spPr>
            <a:xfrm>
              <a:off x="2128719" y="8398615"/>
              <a:ext cx="402290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0D825434-2324-4353-BBB7-7D385219B97B}"/>
                </a:ext>
              </a:extLst>
            </p:cNvPr>
            <p:cNvCxnSpPr/>
            <p:nvPr/>
          </p:nvCxnSpPr>
          <p:spPr>
            <a:xfrm>
              <a:off x="3359159" y="8398615"/>
              <a:ext cx="402290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20">
              <a:extLst>
                <a:ext uri="{FF2B5EF4-FFF2-40B4-BE49-F238E27FC236}">
                  <a16:creationId xmlns:a16="http://schemas.microsoft.com/office/drawing/2014/main" id="{7CEF5142-B75F-4897-ABB2-8D5E8722958F}"/>
                </a:ext>
              </a:extLst>
            </p:cNvPr>
            <p:cNvSpPr txBox="1"/>
            <p:nvPr/>
          </p:nvSpPr>
          <p:spPr>
            <a:xfrm>
              <a:off x="2545571" y="8260240"/>
              <a:ext cx="727266" cy="2616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100" dirty="0"/>
                <a:t>Work Zone</a:t>
              </a:r>
            </a:p>
          </p:txBody>
        </p:sp>
        <p:sp>
          <p:nvSpPr>
            <p:cNvPr id="8" name="TextBox 21">
              <a:extLst>
                <a:ext uri="{FF2B5EF4-FFF2-40B4-BE49-F238E27FC236}">
                  <a16:creationId xmlns:a16="http://schemas.microsoft.com/office/drawing/2014/main" id="{E91F6C51-9765-4BBB-B5B0-F7710D10C2EC}"/>
                </a:ext>
              </a:extLst>
            </p:cNvPr>
            <p:cNvSpPr txBox="1"/>
            <p:nvPr/>
          </p:nvSpPr>
          <p:spPr>
            <a:xfrm>
              <a:off x="3815062" y="8260239"/>
              <a:ext cx="90539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100" dirty="0"/>
                <a:t>Typical Traffic</a:t>
              </a:r>
            </a:p>
          </p:txBody>
        </p:sp>
      </p:grpSp>
      <p:sp>
        <p:nvSpPr>
          <p:cNvPr id="9" name="TextBox 23">
            <a:extLst>
              <a:ext uri="{FF2B5EF4-FFF2-40B4-BE49-F238E27FC236}">
                <a16:creationId xmlns:a16="http://schemas.microsoft.com/office/drawing/2014/main" id="{3BDF29D4-9F45-4F0C-A0FC-B6CE3A55DFE5}"/>
              </a:ext>
            </a:extLst>
          </p:cNvPr>
          <p:cNvSpPr txBox="1"/>
          <p:nvPr/>
        </p:nvSpPr>
        <p:spPr>
          <a:xfrm rot="16200000">
            <a:off x="-691125" y="3408808"/>
            <a:ext cx="1690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Travel Time (min)</a:t>
            </a:r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0D262FB1-CD87-4494-ABD8-BC1E00E93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145" y="4742143"/>
            <a:ext cx="1301791" cy="36576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D265B623-E265-4BD2-9BA0-8E538B7221E6}"/>
              </a:ext>
            </a:extLst>
          </p:cNvPr>
          <p:cNvSpPr/>
          <p:nvPr/>
        </p:nvSpPr>
        <p:spPr>
          <a:xfrm>
            <a:off x="0" y="4651030"/>
            <a:ext cx="32944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Work Zone Speed Heatmap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3924B35-3C8C-42E3-957D-E78EB1591656}"/>
              </a:ext>
            </a:extLst>
          </p:cNvPr>
          <p:cNvSpPr/>
          <p:nvPr/>
        </p:nvSpPr>
        <p:spPr>
          <a:xfrm>
            <a:off x="-2570" y="7083348"/>
            <a:ext cx="32304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Work Zone Travel Time Reliability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12601484-0741-4CCA-89AD-9DB08543EE75}"/>
              </a:ext>
            </a:extLst>
          </p:cNvPr>
          <p:cNvSpPr txBox="1"/>
          <p:nvPr/>
        </p:nvSpPr>
        <p:spPr>
          <a:xfrm rot="16200000">
            <a:off x="-778391" y="5848846"/>
            <a:ext cx="182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Mile Marker</a:t>
            </a:r>
          </a:p>
        </p:txBody>
      </p:sp>
      <p:pic>
        <p:nvPicPr>
          <p:cNvPr id="18" name="pic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7961" y="7786734"/>
            <a:ext cx="1645920" cy="1207008"/>
          </a:xfrm>
          <a:prstGeom prst="rect">
            <a:avLst/>
          </a:prstGeom>
        </p:spPr>
      </p:pic>
      <p:sp>
        <p:nvSpPr>
          <p:cNvPr id="19" name="TextBox 27">
            <a:extLst>
              <a:ext uri="{FF2B5EF4-FFF2-40B4-BE49-F238E27FC236}">
                <a16:creationId xmlns:a16="http://schemas.microsoft.com/office/drawing/2014/main" id="{0E36E31C-11C7-4D27-8155-9F5173721C94}"/>
              </a:ext>
            </a:extLst>
          </p:cNvPr>
          <p:cNvSpPr txBox="1"/>
          <p:nvPr/>
        </p:nvSpPr>
        <p:spPr>
          <a:xfrm>
            <a:off x="0" y="2462925"/>
            <a:ext cx="3698646" cy="290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600" b="1" dirty="0"/>
              <a:t>Work Zone Travel Time vs Typical Traffic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629932" y="8163745"/>
            <a:ext cx="1462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Cumulative Frequency (%)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717" y="8912317"/>
            <a:ext cx="1284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Travel Time (min.)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3747" y="8912317"/>
            <a:ext cx="1284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Travel Time (min.)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85777" y="8948044"/>
            <a:ext cx="1284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Travel Time (min.)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67807" y="8942432"/>
            <a:ext cx="1284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Travel Time (min.)</a:t>
            </a:r>
          </a:p>
        </p:txBody>
      </p:sp>
      <p:sp>
        <p:nvSpPr>
          <p:cNvPr id="37" name="TextBox 14">
            <a:extLst>
              <a:ext uri="{FF2B5EF4-FFF2-40B4-BE49-F238E27FC236}">
                <a16:creationId xmlns:a16="http://schemas.microsoft.com/office/drawing/2014/main" id="{056E68FF-CBF5-4566-9ECE-AFA3F25C0BFD}"/>
              </a:ext>
            </a:extLst>
          </p:cNvPr>
          <p:cNvSpPr txBox="1"/>
          <p:nvPr/>
        </p:nvSpPr>
        <p:spPr>
          <a:xfrm>
            <a:off x="319704" y="7440195"/>
            <a:ext cx="128083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35" b="1" dirty="0"/>
              <a:t>Weekday AM</a:t>
            </a:r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544FFC16-CAFE-4C3A-BD48-2B1AD88AF42E}"/>
              </a:ext>
            </a:extLst>
          </p:cNvPr>
          <p:cNvSpPr txBox="1"/>
          <p:nvPr/>
        </p:nvSpPr>
        <p:spPr>
          <a:xfrm>
            <a:off x="2002200" y="7440195"/>
            <a:ext cx="128083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35" b="1" dirty="0"/>
              <a:t>Weekday Mid</a:t>
            </a:r>
          </a:p>
        </p:txBody>
      </p:sp>
      <p:sp>
        <p:nvSpPr>
          <p:cNvPr id="39" name="TextBox 16">
            <a:extLst>
              <a:ext uri="{FF2B5EF4-FFF2-40B4-BE49-F238E27FC236}">
                <a16:creationId xmlns:a16="http://schemas.microsoft.com/office/drawing/2014/main" id="{8F6632FB-9BE0-4133-8816-B0A4D457D62A}"/>
              </a:ext>
            </a:extLst>
          </p:cNvPr>
          <p:cNvSpPr txBox="1"/>
          <p:nvPr/>
        </p:nvSpPr>
        <p:spPr>
          <a:xfrm>
            <a:off x="3684696" y="7440195"/>
            <a:ext cx="128083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35" b="1" dirty="0"/>
              <a:t>Weekday PM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B717F15F-47A3-456D-9DC6-A6C5609CBC07}"/>
              </a:ext>
            </a:extLst>
          </p:cNvPr>
          <p:cNvSpPr txBox="1"/>
          <p:nvPr/>
        </p:nvSpPr>
        <p:spPr>
          <a:xfrm>
            <a:off x="5367192" y="7440195"/>
            <a:ext cx="128083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35" b="1" dirty="0"/>
              <a:t>Weekend </a:t>
            </a:r>
            <a:endParaRPr lang="en-US" sz="927" b="1" dirty="0"/>
          </a:p>
        </p:txBody>
      </p:sp>
    </p:spTree>
    <p:extLst>
      <p:ext uri="{BB962C8B-B14F-4D97-AF65-F5344CB8AC3E}">
        <p14:creationId xmlns:p14="http://schemas.microsoft.com/office/powerpoint/2010/main" val="236253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5">
            <a:extLst>
              <a:ext uri="{FF2B5EF4-FFF2-40B4-BE49-F238E27FC236}">
                <a16:creationId xmlns:a16="http://schemas.microsoft.com/office/drawing/2014/main" id="{47F3B748-4CAE-4ED5-8325-BEF926593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5030"/>
              </p:ext>
            </p:extLst>
          </p:nvPr>
        </p:nvGraphicFramePr>
        <p:xfrm>
          <a:off x="2926080" y="4235502"/>
          <a:ext cx="1005840" cy="303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816790167"/>
                    </a:ext>
                  </a:extLst>
                </a:gridCol>
              </a:tblGrid>
              <a:tr h="39776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Legend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41391"/>
                  </a:ext>
                </a:extLst>
              </a:tr>
              <a:tr h="658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Workzone</a:t>
                      </a:r>
                      <a:r>
                        <a:rPr lang="en-US" sz="1400" dirty="0"/>
                        <a:t> Weekdays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94013"/>
                  </a:ext>
                </a:extLst>
              </a:tr>
              <a:tr h="658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Typical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Weekdays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038861"/>
                  </a:ext>
                </a:extLst>
              </a:tr>
              <a:tr h="658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Workzone</a:t>
                      </a:r>
                      <a:r>
                        <a:rPr lang="en-US" sz="1400" dirty="0"/>
                        <a:t> Weekends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494602"/>
                  </a:ext>
                </a:extLst>
              </a:tr>
              <a:tr h="658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Typical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Weekends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959743"/>
                  </a:ext>
                </a:extLst>
              </a:tr>
            </a:tbl>
          </a:graphicData>
        </a:graphic>
      </p:graphicFrame>
      <p:sp>
        <p:nvSpPr>
          <p:cNvPr id="3" name="TextBox 7"/>
          <p:cNvSpPr txBox="1"/>
          <p:nvPr/>
        </p:nvSpPr>
        <p:spPr>
          <a:xfrm>
            <a:off x="1206016" y="3547988"/>
            <a:ext cx="131273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Congestion Hours</a:t>
            </a:r>
          </a:p>
        </p:txBody>
      </p:sp>
      <p:sp>
        <p:nvSpPr>
          <p:cNvPr id="4" name="TextBox 8"/>
          <p:cNvSpPr txBox="1"/>
          <p:nvPr/>
        </p:nvSpPr>
        <p:spPr>
          <a:xfrm rot="16200000">
            <a:off x="-414333" y="1645618"/>
            <a:ext cx="1082989" cy="226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400" dirty="0"/>
              <a:t>Mile Marker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-17057" y="0"/>
            <a:ext cx="6875057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1500"/>
              </a:lnSpc>
              <a:defRPr sz="1600" b="1"/>
            </a:lvl1pPr>
          </a:lstStyle>
          <a:p>
            <a:r>
              <a:rPr lang="en-US" dirty="0"/>
              <a:t>Work Zone Congestion: Spatial Characterization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B7177FD-CA13-4700-8A04-A53A378ECDC7}"/>
              </a:ext>
            </a:extLst>
          </p:cNvPr>
          <p:cNvSpPr/>
          <p:nvPr/>
        </p:nvSpPr>
        <p:spPr>
          <a:xfrm>
            <a:off x="0" y="4142504"/>
            <a:ext cx="29249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% of Time Congested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0B1807D7-BB49-4C58-8AE3-C9F0275B23A2}"/>
              </a:ext>
            </a:extLst>
          </p:cNvPr>
          <p:cNvSpPr/>
          <p:nvPr/>
        </p:nvSpPr>
        <p:spPr>
          <a:xfrm>
            <a:off x="-17057" y="3887112"/>
            <a:ext cx="6875057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600" b="1" dirty="0"/>
              <a:t>Work Zone Congestion: Temporal Characterization</a:t>
            </a: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0640381B-76A8-41A7-84DC-CD080CD2CD16}"/>
              </a:ext>
            </a:extLst>
          </p:cNvPr>
          <p:cNvSpPr txBox="1"/>
          <p:nvPr/>
        </p:nvSpPr>
        <p:spPr>
          <a:xfrm>
            <a:off x="4192068" y="3547988"/>
            <a:ext cx="1312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Congestion Hours</a:t>
            </a:r>
          </a:p>
        </p:txBody>
      </p:sp>
      <p:pic>
        <p:nvPicPr>
          <p:cNvPr id="9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70E1347-FF39-4F8C-9D61-31A55181E0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7"/>
          <a:stretch/>
        </p:blipFill>
        <p:spPr>
          <a:xfrm>
            <a:off x="6356171" y="1065046"/>
            <a:ext cx="481997" cy="1818688"/>
          </a:xfrm>
          <a:prstGeom prst="rect">
            <a:avLst/>
          </a:prstGeom>
        </p:spPr>
      </p:pic>
      <p:cxnSp>
        <p:nvCxnSpPr>
          <p:cNvPr id="10" name="Straight Connector 28">
            <a:extLst>
              <a:ext uri="{FF2B5EF4-FFF2-40B4-BE49-F238E27FC236}">
                <a16:creationId xmlns:a16="http://schemas.microsoft.com/office/drawing/2014/main" id="{184D2D60-AB7A-401C-AA00-544A414648B2}"/>
              </a:ext>
            </a:extLst>
          </p:cNvPr>
          <p:cNvCxnSpPr>
            <a:cxnSpLocks/>
          </p:cNvCxnSpPr>
          <p:nvPr/>
        </p:nvCxnSpPr>
        <p:spPr>
          <a:xfrm>
            <a:off x="3088876" y="5247113"/>
            <a:ext cx="6802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8">
            <a:extLst>
              <a:ext uri="{FF2B5EF4-FFF2-40B4-BE49-F238E27FC236}">
                <a16:creationId xmlns:a16="http://schemas.microsoft.com/office/drawing/2014/main" id="{9918F5AD-CB44-489A-858A-B38748D97C54}"/>
              </a:ext>
            </a:extLst>
          </p:cNvPr>
          <p:cNvCxnSpPr>
            <a:cxnSpLocks/>
          </p:cNvCxnSpPr>
          <p:nvPr/>
        </p:nvCxnSpPr>
        <p:spPr>
          <a:xfrm>
            <a:off x="3088876" y="5875255"/>
            <a:ext cx="680247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8">
            <a:extLst>
              <a:ext uri="{FF2B5EF4-FFF2-40B4-BE49-F238E27FC236}">
                <a16:creationId xmlns:a16="http://schemas.microsoft.com/office/drawing/2014/main" id="{91F8A20A-8EE8-41DA-911C-177E26E08662}"/>
              </a:ext>
            </a:extLst>
          </p:cNvPr>
          <p:cNvCxnSpPr>
            <a:cxnSpLocks/>
          </p:cNvCxnSpPr>
          <p:nvPr/>
        </p:nvCxnSpPr>
        <p:spPr>
          <a:xfrm>
            <a:off x="3088876" y="7158228"/>
            <a:ext cx="680247" cy="0"/>
          </a:xfrm>
          <a:prstGeom prst="line">
            <a:avLst/>
          </a:prstGeom>
          <a:ln w="38100">
            <a:solidFill>
              <a:srgbClr val="FF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8">
            <a:extLst>
              <a:ext uri="{FF2B5EF4-FFF2-40B4-BE49-F238E27FC236}">
                <a16:creationId xmlns:a16="http://schemas.microsoft.com/office/drawing/2014/main" id="{1D37E574-5910-4012-B90A-5E86B07DFF87}"/>
              </a:ext>
            </a:extLst>
          </p:cNvPr>
          <p:cNvCxnSpPr>
            <a:cxnSpLocks/>
          </p:cNvCxnSpPr>
          <p:nvPr/>
        </p:nvCxnSpPr>
        <p:spPr>
          <a:xfrm>
            <a:off x="3088876" y="6521431"/>
            <a:ext cx="680247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0">
            <a:extLst>
              <a:ext uri="{FF2B5EF4-FFF2-40B4-BE49-F238E27FC236}">
                <a16:creationId xmlns:a16="http://schemas.microsoft.com/office/drawing/2014/main" id="{2F211C0C-441C-4780-9EAE-B0EE416788E4}"/>
              </a:ext>
            </a:extLst>
          </p:cNvPr>
          <p:cNvSpPr/>
          <p:nvPr/>
        </p:nvSpPr>
        <p:spPr>
          <a:xfrm>
            <a:off x="-17057" y="7386294"/>
            <a:ext cx="483289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b="1" dirty="0"/>
              <a:t>Delay &amp; LOTTR Metrics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C01AE500-3FC1-4C6B-88FD-FAF148EDC288}"/>
              </a:ext>
            </a:extLst>
          </p:cNvPr>
          <p:cNvSpPr/>
          <p:nvPr/>
        </p:nvSpPr>
        <p:spPr>
          <a:xfrm>
            <a:off x="4815840" y="7386294"/>
            <a:ext cx="203294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b="1" dirty="0"/>
              <a:t>Queueing Metrics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A2E62546-5CA8-4F4E-945B-B568680384F5}"/>
              </a:ext>
            </a:extLst>
          </p:cNvPr>
          <p:cNvSpPr/>
          <p:nvPr/>
        </p:nvSpPr>
        <p:spPr>
          <a:xfrm>
            <a:off x="3939489" y="4142504"/>
            <a:ext cx="2909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Average Delay (min)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A104070F-08E8-4671-B5D7-EF14D9BA889D}"/>
              </a:ext>
            </a:extLst>
          </p:cNvPr>
          <p:cNvSpPr txBox="1"/>
          <p:nvPr/>
        </p:nvSpPr>
        <p:spPr>
          <a:xfrm rot="16200000">
            <a:off x="2882977" y="1645619"/>
            <a:ext cx="1082989" cy="226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400" dirty="0"/>
              <a:t>Mile Marker</a:t>
            </a:r>
          </a:p>
        </p:txBody>
      </p:sp>
      <p:sp>
        <p:nvSpPr>
          <p:cNvPr id="18" name="Rectangle 26">
            <a:extLst>
              <a:ext uri="{FF2B5EF4-FFF2-40B4-BE49-F238E27FC236}">
                <a16:creationId xmlns:a16="http://schemas.microsoft.com/office/drawing/2014/main" id="{71F79DBA-D04F-49F8-9B41-05784932F3B7}"/>
              </a:ext>
            </a:extLst>
          </p:cNvPr>
          <p:cNvSpPr/>
          <p:nvPr/>
        </p:nvSpPr>
        <p:spPr>
          <a:xfrm>
            <a:off x="3473846" y="281770"/>
            <a:ext cx="3384154" cy="235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400" b="1" dirty="0"/>
              <a:t>Prior year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0E7F902-01B4-4FD9-8B96-D703D23B29F6}"/>
              </a:ext>
            </a:extLst>
          </p:cNvPr>
          <p:cNvSpPr/>
          <p:nvPr/>
        </p:nvSpPr>
        <p:spPr>
          <a:xfrm>
            <a:off x="-27672" y="291691"/>
            <a:ext cx="3475352" cy="235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400" b="1" dirty="0"/>
              <a:t>Workzone duration</a:t>
            </a:r>
          </a:p>
        </p:txBody>
      </p:sp>
    </p:spTree>
    <p:extLst>
      <p:ext uri="{BB962C8B-B14F-4D97-AF65-F5344CB8AC3E}">
        <p14:creationId xmlns:p14="http://schemas.microsoft.com/office/powerpoint/2010/main" val="348759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14285</TotalTime>
  <Words>112</Words>
  <Application>Microsoft Office PowerPoint</Application>
  <PresentationFormat>On-screen Show (4:3)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B-Machine</dc:creator>
  <cp:lastModifiedBy>Mohsen Kamyab</cp:lastModifiedBy>
  <cp:revision>129</cp:revision>
  <cp:lastPrinted>2018-04-16T15:12:00Z</cp:lastPrinted>
  <dcterms:created xsi:type="dcterms:W3CDTF">2017-09-19T19:09:04Z</dcterms:created>
  <dcterms:modified xsi:type="dcterms:W3CDTF">2019-04-12T15:21:49Z</dcterms:modified>
</cp:coreProperties>
</file>