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7" r:id="rId2"/>
    <p:sldId id="263" r:id="rId3"/>
    <p:sldId id="261" r:id="rId4"/>
    <p:sldId id="273" r:id="rId5"/>
    <p:sldId id="262" r:id="rId6"/>
    <p:sldId id="275" r:id="rId7"/>
    <p:sldId id="276" r:id="rId8"/>
    <p:sldId id="277" r:id="rId9"/>
    <p:sldId id="278" r:id="rId10"/>
    <p:sldId id="279" r:id="rId11"/>
    <p:sldId id="280" r:id="rId12"/>
    <p:sldId id="281" r:id="rId13"/>
    <p:sldId id="282" r:id="rId14"/>
    <p:sldId id="283" r:id="rId15"/>
    <p:sldId id="259" r:id="rId16"/>
    <p:sldId id="296" r:id="rId17"/>
    <p:sldId id="264" r:id="rId18"/>
    <p:sldId id="297" r:id="rId19"/>
    <p:sldId id="284" r:id="rId20"/>
    <p:sldId id="298" r:id="rId21"/>
    <p:sldId id="291" r:id="rId22"/>
    <p:sldId id="288" r:id="rId23"/>
    <p:sldId id="286" r:id="rId24"/>
    <p:sldId id="293" r:id="rId25"/>
    <p:sldId id="287" r:id="rId26"/>
    <p:sldId id="290" r:id="rId27"/>
    <p:sldId id="289" r:id="rId28"/>
    <p:sldId id="299" r:id="rId29"/>
    <p:sldId id="294" r:id="rId30"/>
    <p:sldId id="285" r:id="rId31"/>
    <p:sldId id="300" r:id="rId32"/>
    <p:sldId id="301" r:id="rId33"/>
    <p:sldId id="302" r:id="rId34"/>
    <p:sldId id="303" r:id="rId35"/>
    <p:sldId id="270" r:id="rId36"/>
  </p:sldIdLst>
  <p:sldSz cx="12192000" cy="6858000"/>
  <p:notesSz cx="7023100" cy="93091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8" d="100"/>
          <a:sy n="88" d="100"/>
        </p:scale>
        <p:origin x="37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en-GB"/>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pPr rtl="0"/>
            <a:fld id="{F35A8005-E8BE-4544-AED3-7636CBB26C99}" type="datetime1">
              <a:rPr lang="en-GB" smtClean="0"/>
              <a:t>09/04/2024</a:t>
            </a:fld>
            <a:endParaRPr lang="en-GB"/>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DA6FC261-E491-4C42-A663-B95247CC46D9}" type="slidenum">
              <a:rPr lang="en-GB" smtClean="0"/>
              <a:t>‹#›</a:t>
            </a:fld>
            <a:endParaRPr lang="en-GB"/>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en-GB" noProof="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pPr rtl="0"/>
            <a:fld id="{B9280ED7-62B9-4A6D-82D7-4670C6C29CB4}" type="datetime1">
              <a:rPr lang="en-GB" noProof="0" smtClean="0"/>
              <a:t>09/04/2024</a:t>
            </a:fld>
            <a:endParaRPr lang="en-GB" noProof="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rtl="0"/>
            <a:endParaRPr lang="en-GB" noProof="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333E963C-1534-4F8D-B2A7-66D81AA25953}" type="slidenum">
              <a:rPr lang="en-GB" noProof="0" smtClean="0"/>
              <a:t>‹#›</a:t>
            </a:fld>
            <a:endParaRPr lang="en-GB" noProof="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a:t>1</a:t>
            </a:fld>
            <a:endParaRPr lang="en-GB"/>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34</a:t>
            </a:fld>
            <a:endParaRPr lang="en-GB"/>
          </a:p>
        </p:txBody>
      </p:sp>
    </p:spTree>
    <p:extLst>
      <p:ext uri="{BB962C8B-B14F-4D97-AF65-F5344CB8AC3E}">
        <p14:creationId xmlns:p14="http://schemas.microsoft.com/office/powerpoint/2010/main" val="233358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33E963C-1534-4F8D-B2A7-66D81AA25953}" type="slidenum">
              <a:rPr lang="en-GB" smtClean="0"/>
              <a:t>35</a:t>
            </a:fld>
            <a:endParaRPr lang="en-GB"/>
          </a:p>
        </p:txBody>
      </p:sp>
    </p:spTree>
    <p:extLst>
      <p:ext uri="{BB962C8B-B14F-4D97-AF65-F5344CB8AC3E}">
        <p14:creationId xmlns:p14="http://schemas.microsoft.com/office/powerpoint/2010/main" val="131450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a:t>2</a:t>
            </a:fld>
            <a:endParaRPr lang="en-GB"/>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3</a:t>
            </a:fld>
            <a:endParaRPr lang="en-GB"/>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5</a:t>
            </a:fld>
            <a:endParaRPr lang="en-GB"/>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15</a:t>
            </a:fld>
            <a:endParaRPr lang="en-GB"/>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17</a:t>
            </a:fld>
            <a:endParaRPr lang="en-GB"/>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20</a:t>
            </a:fld>
            <a:endParaRPr lang="en-GB"/>
          </a:p>
        </p:txBody>
      </p:sp>
    </p:spTree>
    <p:extLst>
      <p:ext uri="{BB962C8B-B14F-4D97-AF65-F5344CB8AC3E}">
        <p14:creationId xmlns:p14="http://schemas.microsoft.com/office/powerpoint/2010/main" val="367881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32</a:t>
            </a:fld>
            <a:endParaRPr lang="en-GB"/>
          </a:p>
        </p:txBody>
      </p:sp>
    </p:spTree>
    <p:extLst>
      <p:ext uri="{BB962C8B-B14F-4D97-AF65-F5344CB8AC3E}">
        <p14:creationId xmlns:p14="http://schemas.microsoft.com/office/powerpoint/2010/main" val="335924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rtl="0"/>
            <a:endParaRPr lang="en-GB"/>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33</a:t>
            </a:fld>
            <a:endParaRPr lang="en-GB"/>
          </a:p>
        </p:txBody>
      </p:sp>
    </p:spTree>
    <p:extLst>
      <p:ext uri="{BB962C8B-B14F-4D97-AF65-F5344CB8AC3E}">
        <p14:creationId xmlns:p14="http://schemas.microsoft.com/office/powerpoint/2010/main" val="24213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US" noProof="0"/>
              <a:t>Click to edit Master title style</a:t>
            </a:r>
            <a:endParaRPr lang="en-GB" noProof="0"/>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A8B959B2-FED7-4052-B7EC-A63C13ADE6D0}"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US" noProof="0"/>
              <a:t>Click to edit Master title style</a:t>
            </a:r>
            <a:endParaRPr lang="en-GB" noProof="0"/>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D143F135-23C4-495B-9679-6EF4D9FB8335}" type="datetime1">
              <a:rPr lang="en-GB" noProof="0" smtClean="0"/>
              <a:t>09/04/2024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US" noProof="0"/>
              <a:t>Click to edit Master title style</a:t>
            </a:r>
            <a:endParaRPr lang="en-GB" noProof="0"/>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EBE2DE12-B74C-45D8-AB12-2D1D34E5EC08}"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US" noProof="0"/>
              <a:t>Click to edit Master title style</a:t>
            </a:r>
            <a:endParaRPr lang="en-GB" noProof="0"/>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rtl="0">
              <a:buNone/>
            </a:pPr>
            <a:r>
              <a:rPr lang="en-US" noProof="0"/>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4" name="Date Placeholder 3"/>
          <p:cNvSpPr>
            <a:spLocks noGrp="1"/>
          </p:cNvSpPr>
          <p:nvPr>
            <p:ph type="dt" sz="half" idx="10"/>
          </p:nvPr>
        </p:nvSpPr>
        <p:spPr/>
        <p:txBody>
          <a:bodyPr rtlCol="0"/>
          <a:lstStyle/>
          <a:p>
            <a:pPr rtl="0"/>
            <a:fld id="{7A7F6CCD-8DB1-4A9E-9735-17141C4AC6D0}"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2E3F8DF2-EAD5-49B8-8EAA-B799F871F1B1}"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rtlCol="0"/>
          <a:lstStyle>
            <a:lvl1pPr>
              <a:defRPr sz="4800"/>
            </a:lvl1pPr>
          </a:lstStyle>
          <a:p>
            <a:pPr rtl="0"/>
            <a:r>
              <a:rPr lang="en-US" noProof="0"/>
              <a:t>Click to edit Master title style</a:t>
            </a:r>
            <a:endParaRPr lang="en-GB" noProof="0"/>
          </a:p>
        </p:txBody>
      </p:sp>
      <p:sp>
        <p:nvSpPr>
          <p:cNvPr id="8" name="Text Placeholder 3"/>
          <p:cNvSpPr>
            <a:spLocks noGrp="1"/>
          </p:cNvSpPr>
          <p:nvPr>
            <p:ph type="body" sz="half" idx="2"/>
          </p:nvPr>
        </p:nvSpPr>
        <p:spPr>
          <a:xfrm>
            <a:off x="1574801" y="4953000"/>
            <a:ext cx="7999315" cy="1074057"/>
          </a:xfrm>
        </p:spPr>
        <p:txBody>
          <a:bodyPr rtlCol="0"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4" name="Date Placeholder 3"/>
          <p:cNvSpPr>
            <a:spLocks noGrp="1"/>
          </p:cNvSpPr>
          <p:nvPr>
            <p:ph type="dt" sz="half" idx="10"/>
          </p:nvPr>
        </p:nvSpPr>
        <p:spPr/>
        <p:txBody>
          <a:bodyPr rtlCol="0"/>
          <a:lstStyle/>
          <a:p>
            <a:pPr rtl="0"/>
            <a:fld id="{A0AFF820-3C61-40C8-B2E3-B9372889A0CB}"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US" noProof="0"/>
              <a:t>Click to edit Master title style</a:t>
            </a:r>
            <a:endParaRPr lang="en-GB" noProof="0"/>
          </a:p>
        </p:txBody>
      </p:sp>
      <p:sp>
        <p:nvSpPr>
          <p:cNvPr id="10" name="Text Placeholder 3"/>
          <p:cNvSpPr>
            <a:spLocks noGrp="1"/>
          </p:cNvSpPr>
          <p:nvPr>
            <p:ph type="body" sz="half" idx="2"/>
          </p:nvPr>
        </p:nvSpPr>
        <p:spPr>
          <a:xfrm>
            <a:off x="1154954" y="4350657"/>
            <a:ext cx="8825659" cy="16764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3" name="Text Placeholder 3"/>
          <p:cNvSpPr>
            <a:spLocks noGrp="1"/>
          </p:cNvSpPr>
          <p:nvPr>
            <p:ph type="body" sz="half" idx="13"/>
          </p:nvPr>
        </p:nvSpPr>
        <p:spPr>
          <a:xfrm>
            <a:off x="1154953" y="3848610"/>
            <a:ext cx="8825659" cy="588517"/>
          </a:xfrm>
        </p:spPr>
        <p:txBody>
          <a:bodyPr rtlCol="0"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01311F49-052E-4FFA-83E4-737C277185F7}"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3"/>
          <p:cNvSpPr>
            <a:spLocks noGrp="1"/>
          </p:cNvSpPr>
          <p:nvPr>
            <p:ph type="dt" sz="half" idx="10"/>
          </p:nvPr>
        </p:nvSpPr>
        <p:spPr/>
        <p:txBody>
          <a:bodyPr rtlCol="0"/>
          <a:lstStyle/>
          <a:p>
            <a:pPr rtl="0"/>
            <a:fld id="{19DAC706-3F90-4D1A-B3C3-B2B9ECC98B1B}" type="datetime1">
              <a:rPr lang="en-GB" noProof="0" smtClean="0"/>
              <a:t>09/04/2024</a:t>
            </a:fld>
            <a:endParaRPr lang="en-GB" noProof="0"/>
          </a:p>
        </p:txBody>
      </p:sp>
      <p:sp>
        <p:nvSpPr>
          <p:cNvPr id="4"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3"/>
          <p:cNvSpPr>
            <a:spLocks noGrp="1"/>
          </p:cNvSpPr>
          <p:nvPr>
            <p:ph type="dt" sz="half" idx="10"/>
          </p:nvPr>
        </p:nvSpPr>
        <p:spPr/>
        <p:txBody>
          <a:bodyPr rtlCol="0"/>
          <a:lstStyle/>
          <a:p>
            <a:pPr rtl="0"/>
            <a:fld id="{84472CDD-E335-4904-9D8C-2942935C7724}" type="datetime1">
              <a:rPr lang="en-GB" noProof="0" smtClean="0"/>
              <a:t>09/04/2024</a:t>
            </a:fld>
            <a:endParaRPr lang="en-GB" noProof="0"/>
          </a:p>
        </p:txBody>
      </p:sp>
      <p:sp>
        <p:nvSpPr>
          <p:cNvPr id="4"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nchorCtr="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2AFD2FD4-B9E6-4D47-8564-10196CCB8564}"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652463" y="430213"/>
            <a:ext cx="7423149" cy="5826125"/>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D784EA8C-0295-43E1-9527-DBC260A8B8E4}"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3"/>
          <p:cNvSpPr>
            <a:spLocks noGrp="1"/>
          </p:cNvSpPr>
          <p:nvPr>
            <p:ph type="dt" sz="half" idx="10"/>
          </p:nvPr>
        </p:nvSpPr>
        <p:spPr/>
        <p:txBody>
          <a:bodyPr rtlCol="0"/>
          <a:lstStyle/>
          <a:p>
            <a:pPr rtl="0"/>
            <a:fld id="{80E9567D-0EDD-4D5A-A3A5-88E6044EE497}"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06E27234-02CA-4EED-BAE6-72E1CA73095C}" type="datetime1">
              <a:rPr lang="en-GB" noProof="0" smtClean="0"/>
              <a:t>09/04/2024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p:cNvSpPr>
            <a:spLocks noGrp="1"/>
          </p:cNvSpPr>
          <p:nvPr>
            <p:ph type="dt" sz="half" idx="10"/>
          </p:nvPr>
        </p:nvSpPr>
        <p:spPr/>
        <p:txBody>
          <a:bodyPr rtlCol="0"/>
          <a:lstStyle/>
          <a:p>
            <a:pPr rtl="0"/>
            <a:fld id="{DC09ECB4-45D2-4E27-848B-5A68767E6449}" type="datetime1">
              <a:rPr lang="en-GB" noProof="0" smtClean="0"/>
              <a:t>09/04/2024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0CE070C2-8137-4846-B0A8-33981A2A876D}" type="datetime1">
              <a:rPr lang="en-GB" noProof="0" smtClean="0"/>
              <a:t>09/04/2024</a:t>
            </a:fld>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7" name="Date Placeholder 2"/>
          <p:cNvSpPr>
            <a:spLocks noGrp="1"/>
          </p:cNvSpPr>
          <p:nvPr>
            <p:ph type="dt" sz="half" idx="10"/>
          </p:nvPr>
        </p:nvSpPr>
        <p:spPr/>
        <p:txBody>
          <a:bodyPr rtlCol="0"/>
          <a:lstStyle/>
          <a:p>
            <a:pPr rtl="0"/>
            <a:fld id="{6486FF59-E2ED-4C88-AE44-F57A73D391B6}" type="datetime1">
              <a:rPr lang="en-GB" noProof="0" smtClean="0"/>
              <a:t>09/04/2024</a:t>
            </a:fld>
            <a:endParaRPr lang="en-GB" noProof="0"/>
          </a:p>
        </p:txBody>
      </p:sp>
      <p:sp>
        <p:nvSpPr>
          <p:cNvPr id="5" name="Footer Placeholder 3"/>
          <p:cNvSpPr>
            <a:spLocks noGrp="1"/>
          </p:cNvSpPr>
          <p:nvPr>
            <p:ph type="ftr" sz="quarter" idx="11"/>
          </p:nvPr>
        </p:nvSpPr>
        <p:spPr/>
        <p:txBody>
          <a:bodyPr rtlCol="0"/>
          <a:lstStyle/>
          <a:p>
            <a:pPr rtl="0"/>
            <a:r>
              <a:rPr lang="en-GB" noProof="0"/>
              <a:t>Add a footer</a:t>
            </a:r>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E44CA9CC-A944-4823-8057-F99E1F141559}" type="datetime1">
              <a:rPr lang="en-GB" noProof="0" smtClean="0"/>
              <a:t>09/04/2024</a:t>
            </a:fld>
            <a:endParaRPr lang="en-GB" noProof="0"/>
          </a:p>
        </p:txBody>
      </p:sp>
      <p:sp>
        <p:nvSpPr>
          <p:cNvPr id="5" name="Footer Placeholder 2"/>
          <p:cNvSpPr>
            <a:spLocks noGrp="1"/>
          </p:cNvSpPr>
          <p:nvPr>
            <p:ph type="ftr" sz="quarter" idx="11"/>
          </p:nvPr>
        </p:nvSpPr>
        <p:spPr/>
        <p:txBody>
          <a:bodyPr rtlCol="0"/>
          <a:lstStyle/>
          <a:p>
            <a:pPr rtl="0"/>
            <a:r>
              <a:rPr lang="en-GB" noProof="0"/>
              <a:t>Add a footer</a:t>
            </a:r>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US" noProof="0"/>
              <a:t>Click to edit Master title style</a:t>
            </a:r>
            <a:endParaRPr lang="en-GB" noProof="0"/>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4"/>
          <p:cNvSpPr>
            <a:spLocks noGrp="1"/>
          </p:cNvSpPr>
          <p:nvPr>
            <p:ph type="dt" sz="half" idx="10"/>
          </p:nvPr>
        </p:nvSpPr>
        <p:spPr/>
        <p:txBody>
          <a:bodyPr rtlCol="0"/>
          <a:lstStyle/>
          <a:p>
            <a:pPr rtl="0"/>
            <a:fld id="{0DE0F3FB-87D7-4D51-8162-318BDE62EC89}" type="datetime1">
              <a:rPr lang="en-GB" noProof="0" smtClean="0"/>
              <a:t>09/04/2024</a:t>
            </a:fld>
            <a:endParaRPr lang="en-GB" noProof="0"/>
          </a:p>
        </p:txBody>
      </p:sp>
      <p:sp>
        <p:nvSpPr>
          <p:cNvPr id="5" name="Footer Placeholder 5"/>
          <p:cNvSpPr>
            <a:spLocks noGrp="1"/>
          </p:cNvSpPr>
          <p:nvPr>
            <p:ph type="ftr" sz="quarter" idx="11"/>
          </p:nvPr>
        </p:nvSpPr>
        <p:spPr/>
        <p:txBody>
          <a:bodyPr rtlCol="0"/>
          <a:lstStyle/>
          <a:p>
            <a:pPr rtl="0"/>
            <a:r>
              <a:rPr lang="en-GB" noProof="0"/>
              <a:t>Add a footer</a:t>
            </a:r>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US" noProof="0"/>
              <a:t>Click to edit Master title style</a:t>
            </a:r>
            <a:endParaRPr lang="en-GB" noProof="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1ED7C955-8C04-46EA-B599-C992310ED200}" type="datetime1">
              <a:rPr lang="en-GB" noProof="0" smtClean="0"/>
              <a:t>09/04/2024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GB" noProof="0"/>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pPr rtl="0"/>
            <a:fld id="{561CC57F-2139-4EED-A3EA-185C410F7286}" type="datetime1">
              <a:rPr lang="en-GB" noProof="0" smtClean="0"/>
              <a:t>09/04/2024</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r>
              <a:rPr lang="en-GB" noProof="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GB" noProof="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54955" y="433633"/>
            <a:ext cx="8825658" cy="1489435"/>
          </a:xfrm>
        </p:spPr>
        <p:txBody>
          <a:bodyPr rtlCol="0"/>
          <a:lstStyle/>
          <a:p>
            <a:pPr rtl="0"/>
            <a:r>
              <a:rPr lang="en-GB" dirty="0" err="1"/>
              <a:t>ByteCode</a:t>
            </a:r>
            <a:r>
              <a:rPr lang="en-GB" dirty="0"/>
              <a:t> Velocity</a:t>
            </a:r>
          </a:p>
        </p:txBody>
      </p:sp>
      <p:sp>
        <p:nvSpPr>
          <p:cNvPr id="6" name="Subtitle 5"/>
          <p:cNvSpPr>
            <a:spLocks noGrp="1"/>
          </p:cNvSpPr>
          <p:nvPr>
            <p:ph type="subTitle" idx="1"/>
          </p:nvPr>
        </p:nvSpPr>
        <p:spPr>
          <a:xfrm>
            <a:off x="1154955" y="2309567"/>
            <a:ext cx="3812971" cy="2121031"/>
          </a:xfrm>
        </p:spPr>
        <p:txBody>
          <a:bodyPr rtlCol="0">
            <a:normAutofit/>
          </a:bodyPr>
          <a:lstStyle/>
          <a:p>
            <a:pPr rtl="0"/>
            <a:r>
              <a:rPr lang="en-GB" dirty="0"/>
              <a:t>Saurav </a:t>
            </a:r>
            <a:r>
              <a:rPr lang="en-GB" dirty="0" err="1"/>
              <a:t>Sitoula</a:t>
            </a:r>
            <a:endParaRPr lang="en-GB" dirty="0"/>
          </a:p>
          <a:p>
            <a:pPr rtl="0"/>
            <a:r>
              <a:rPr lang="en-GB" dirty="0"/>
              <a:t>Rohan </a:t>
            </a:r>
            <a:r>
              <a:rPr lang="en-GB" dirty="0" err="1"/>
              <a:t>rajbhandari</a:t>
            </a:r>
            <a:endParaRPr lang="en-GB" dirty="0"/>
          </a:p>
          <a:p>
            <a:pPr rtl="0"/>
            <a:r>
              <a:rPr lang="en-GB" dirty="0"/>
              <a:t>Aashik Bhattarai</a:t>
            </a:r>
          </a:p>
          <a:p>
            <a:pPr rtl="0"/>
            <a:r>
              <a:rPr lang="en-GB" dirty="0" err="1"/>
              <a:t>Chiris</a:t>
            </a:r>
            <a:r>
              <a:rPr lang="en-GB" dirty="0"/>
              <a:t> young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6B6-BD33-7668-4EF1-A508A5A73FBF}"/>
              </a:ext>
            </a:extLst>
          </p:cNvPr>
          <p:cNvSpPr>
            <a:spLocks noGrp="1"/>
          </p:cNvSpPr>
          <p:nvPr>
            <p:ph type="title"/>
          </p:nvPr>
        </p:nvSpPr>
        <p:spPr>
          <a:xfrm>
            <a:off x="646111" y="452718"/>
            <a:ext cx="9404723" cy="697352"/>
          </a:xfrm>
        </p:spPr>
        <p:txBody>
          <a:bodyPr/>
          <a:lstStyle/>
          <a:p>
            <a:endParaRPr lang="en-GB" dirty="0"/>
          </a:p>
        </p:txBody>
      </p:sp>
      <p:sp>
        <p:nvSpPr>
          <p:cNvPr id="3" name="Content Placeholder 2">
            <a:extLst>
              <a:ext uri="{FF2B5EF4-FFF2-40B4-BE49-F238E27FC236}">
                <a16:creationId xmlns:a16="http://schemas.microsoft.com/office/drawing/2014/main" id="{C554F7BF-D0C1-40F7-8781-E97975DA3792}"/>
              </a:ext>
            </a:extLst>
          </p:cNvPr>
          <p:cNvSpPr>
            <a:spLocks noGrp="1"/>
          </p:cNvSpPr>
          <p:nvPr>
            <p:ph idx="1"/>
          </p:nvPr>
        </p:nvSpPr>
        <p:spPr>
          <a:xfrm>
            <a:off x="645132" y="1244338"/>
            <a:ext cx="9404722" cy="5004061"/>
          </a:xfrm>
        </p:spPr>
        <p:txBody>
          <a:bodyPr/>
          <a:lstStyle/>
          <a:p>
            <a:r>
              <a:rPr lang="en-US" dirty="0"/>
              <a:t>As a user I want to see the job applications that are made in the vacancy I created so that </a:t>
            </a:r>
            <a:r>
              <a:rPr lang="en-US" dirty="0" err="1"/>
              <a:t>i</a:t>
            </a:r>
            <a:r>
              <a:rPr lang="en-US" dirty="0"/>
              <a:t> can hire a candidate for my institution. </a:t>
            </a:r>
          </a:p>
          <a:p>
            <a:endParaRPr lang="en-GB" dirty="0"/>
          </a:p>
        </p:txBody>
      </p:sp>
      <p:pic>
        <p:nvPicPr>
          <p:cNvPr id="7" name="Picture 6">
            <a:extLst>
              <a:ext uri="{FF2B5EF4-FFF2-40B4-BE49-F238E27FC236}">
                <a16:creationId xmlns:a16="http://schemas.microsoft.com/office/drawing/2014/main" id="{400B532D-DB0A-7E9C-5D56-DA7425698558}"/>
              </a:ext>
            </a:extLst>
          </p:cNvPr>
          <p:cNvPicPr>
            <a:picLocks noChangeAspect="1"/>
          </p:cNvPicPr>
          <p:nvPr/>
        </p:nvPicPr>
        <p:blipFill>
          <a:blip r:embed="rId2"/>
          <a:stretch>
            <a:fillRect/>
          </a:stretch>
        </p:blipFill>
        <p:spPr>
          <a:xfrm>
            <a:off x="631061" y="2111604"/>
            <a:ext cx="10929878" cy="4449494"/>
          </a:xfrm>
          <a:prstGeom prst="rect">
            <a:avLst/>
          </a:prstGeom>
        </p:spPr>
      </p:pic>
    </p:spTree>
    <p:extLst>
      <p:ext uri="{BB962C8B-B14F-4D97-AF65-F5344CB8AC3E}">
        <p14:creationId xmlns:p14="http://schemas.microsoft.com/office/powerpoint/2010/main" val="363013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1584-6D17-E053-EC66-499D96BCBDE0}"/>
              </a:ext>
            </a:extLst>
          </p:cNvPr>
          <p:cNvSpPr>
            <a:spLocks noGrp="1"/>
          </p:cNvSpPr>
          <p:nvPr>
            <p:ph type="title"/>
          </p:nvPr>
        </p:nvSpPr>
        <p:spPr>
          <a:xfrm>
            <a:off x="646111" y="452718"/>
            <a:ext cx="9404723" cy="819901"/>
          </a:xfrm>
        </p:spPr>
        <p:txBody>
          <a:bodyPr/>
          <a:lstStyle/>
          <a:p>
            <a:endParaRPr lang="en-GB" dirty="0"/>
          </a:p>
        </p:txBody>
      </p:sp>
      <p:sp>
        <p:nvSpPr>
          <p:cNvPr id="3" name="Content Placeholder 2">
            <a:extLst>
              <a:ext uri="{FF2B5EF4-FFF2-40B4-BE49-F238E27FC236}">
                <a16:creationId xmlns:a16="http://schemas.microsoft.com/office/drawing/2014/main" id="{481F889B-2950-8129-DB33-B5A76D35A08E}"/>
              </a:ext>
            </a:extLst>
          </p:cNvPr>
          <p:cNvSpPr>
            <a:spLocks noGrp="1"/>
          </p:cNvSpPr>
          <p:nvPr>
            <p:ph idx="1"/>
          </p:nvPr>
        </p:nvSpPr>
        <p:spPr>
          <a:xfrm>
            <a:off x="645132" y="1423448"/>
            <a:ext cx="9404722" cy="4824952"/>
          </a:xfrm>
        </p:spPr>
        <p:txBody>
          <a:bodyPr/>
          <a:lstStyle/>
          <a:p>
            <a:r>
              <a:rPr lang="en-US" dirty="0"/>
              <a:t>As a user </a:t>
            </a:r>
            <a:r>
              <a:rPr lang="en-US" dirty="0" err="1"/>
              <a:t>i</a:t>
            </a:r>
            <a:r>
              <a:rPr lang="en-US" dirty="0"/>
              <a:t> want to be able to edit the information that </a:t>
            </a:r>
            <a:r>
              <a:rPr lang="en-US" dirty="0" err="1"/>
              <a:t>i</a:t>
            </a:r>
            <a:r>
              <a:rPr lang="en-US" dirty="0"/>
              <a:t> provided while creating the postings so that </a:t>
            </a:r>
            <a:r>
              <a:rPr lang="en-US" dirty="0" err="1"/>
              <a:t>i</a:t>
            </a:r>
            <a:r>
              <a:rPr lang="en-US" dirty="0"/>
              <a:t> can fix any wrong information that </a:t>
            </a:r>
            <a:r>
              <a:rPr lang="en-US" dirty="0" err="1"/>
              <a:t>i</a:t>
            </a:r>
            <a:r>
              <a:rPr lang="en-US" dirty="0"/>
              <a:t> might have provided.</a:t>
            </a:r>
          </a:p>
          <a:p>
            <a:endParaRPr lang="en-GB" dirty="0"/>
          </a:p>
        </p:txBody>
      </p:sp>
      <p:pic>
        <p:nvPicPr>
          <p:cNvPr id="5" name="Picture 4">
            <a:extLst>
              <a:ext uri="{FF2B5EF4-FFF2-40B4-BE49-F238E27FC236}">
                <a16:creationId xmlns:a16="http://schemas.microsoft.com/office/drawing/2014/main" id="{435F9765-FC3E-09DA-3305-41FE4224FE31}"/>
              </a:ext>
            </a:extLst>
          </p:cNvPr>
          <p:cNvPicPr>
            <a:picLocks noChangeAspect="1"/>
          </p:cNvPicPr>
          <p:nvPr/>
        </p:nvPicPr>
        <p:blipFill>
          <a:blip r:embed="rId2"/>
          <a:stretch>
            <a:fillRect/>
          </a:stretch>
        </p:blipFill>
        <p:spPr>
          <a:xfrm>
            <a:off x="716344" y="2590474"/>
            <a:ext cx="6668078" cy="3901778"/>
          </a:xfrm>
          <a:prstGeom prst="rect">
            <a:avLst/>
          </a:prstGeom>
        </p:spPr>
      </p:pic>
      <p:pic>
        <p:nvPicPr>
          <p:cNvPr id="7" name="Picture 6">
            <a:extLst>
              <a:ext uri="{FF2B5EF4-FFF2-40B4-BE49-F238E27FC236}">
                <a16:creationId xmlns:a16="http://schemas.microsoft.com/office/drawing/2014/main" id="{39DE9A71-3975-95FB-53BB-33A35198DAB5}"/>
              </a:ext>
            </a:extLst>
          </p:cNvPr>
          <p:cNvPicPr>
            <a:picLocks noChangeAspect="1"/>
          </p:cNvPicPr>
          <p:nvPr/>
        </p:nvPicPr>
        <p:blipFill>
          <a:blip r:embed="rId3"/>
          <a:stretch>
            <a:fillRect/>
          </a:stretch>
        </p:blipFill>
        <p:spPr>
          <a:xfrm>
            <a:off x="7746522" y="2130458"/>
            <a:ext cx="3235705" cy="4371499"/>
          </a:xfrm>
          <a:prstGeom prst="rect">
            <a:avLst/>
          </a:prstGeom>
        </p:spPr>
      </p:pic>
    </p:spTree>
    <p:extLst>
      <p:ext uri="{BB962C8B-B14F-4D97-AF65-F5344CB8AC3E}">
        <p14:creationId xmlns:p14="http://schemas.microsoft.com/office/powerpoint/2010/main" val="140726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441-7534-4A98-29F2-6711F5C936A6}"/>
              </a:ext>
            </a:extLst>
          </p:cNvPr>
          <p:cNvSpPr>
            <a:spLocks noGrp="1"/>
          </p:cNvSpPr>
          <p:nvPr>
            <p:ph type="title"/>
          </p:nvPr>
        </p:nvSpPr>
        <p:spPr>
          <a:xfrm>
            <a:off x="646111" y="452718"/>
            <a:ext cx="9404723" cy="857608"/>
          </a:xfrm>
        </p:spPr>
        <p:txBody>
          <a:bodyPr/>
          <a:lstStyle/>
          <a:p>
            <a:endParaRPr lang="en-GB" dirty="0"/>
          </a:p>
        </p:txBody>
      </p:sp>
      <p:sp>
        <p:nvSpPr>
          <p:cNvPr id="3" name="Content Placeholder 2">
            <a:extLst>
              <a:ext uri="{FF2B5EF4-FFF2-40B4-BE49-F238E27FC236}">
                <a16:creationId xmlns:a16="http://schemas.microsoft.com/office/drawing/2014/main" id="{B636C85A-07C3-2ACF-5CF3-9F1050573266}"/>
              </a:ext>
            </a:extLst>
          </p:cNvPr>
          <p:cNvSpPr>
            <a:spLocks noGrp="1"/>
          </p:cNvSpPr>
          <p:nvPr>
            <p:ph idx="1"/>
          </p:nvPr>
        </p:nvSpPr>
        <p:spPr>
          <a:xfrm>
            <a:off x="645130" y="1432874"/>
            <a:ext cx="9404723" cy="4815525"/>
          </a:xfrm>
        </p:spPr>
        <p:txBody>
          <a:bodyPr/>
          <a:lstStyle/>
          <a:p>
            <a:r>
              <a:rPr lang="en-US" dirty="0"/>
              <a:t>As a user </a:t>
            </a:r>
            <a:r>
              <a:rPr lang="en-US" dirty="0" err="1"/>
              <a:t>i</a:t>
            </a:r>
            <a:r>
              <a:rPr lang="en-US" dirty="0"/>
              <a:t> want to be able to delete the posting that </a:t>
            </a:r>
            <a:r>
              <a:rPr lang="en-US" dirty="0" err="1"/>
              <a:t>i</a:t>
            </a:r>
            <a:r>
              <a:rPr lang="en-US" dirty="0"/>
              <a:t> created which are don't think are needed anymore so that other users wont be able to see those irrelevant postings anymore.</a:t>
            </a:r>
          </a:p>
          <a:p>
            <a:endParaRPr lang="en-GB" dirty="0"/>
          </a:p>
        </p:txBody>
      </p:sp>
      <p:pic>
        <p:nvPicPr>
          <p:cNvPr id="5" name="Picture 4">
            <a:extLst>
              <a:ext uri="{FF2B5EF4-FFF2-40B4-BE49-F238E27FC236}">
                <a16:creationId xmlns:a16="http://schemas.microsoft.com/office/drawing/2014/main" id="{3E4B14B1-D298-C405-5F8E-F2CCB5608730}"/>
              </a:ext>
            </a:extLst>
          </p:cNvPr>
          <p:cNvPicPr>
            <a:picLocks noChangeAspect="1"/>
          </p:cNvPicPr>
          <p:nvPr/>
        </p:nvPicPr>
        <p:blipFill>
          <a:blip r:embed="rId2"/>
          <a:stretch>
            <a:fillRect/>
          </a:stretch>
        </p:blipFill>
        <p:spPr>
          <a:xfrm>
            <a:off x="1777169" y="2507272"/>
            <a:ext cx="6790008" cy="3863675"/>
          </a:xfrm>
          <a:prstGeom prst="rect">
            <a:avLst/>
          </a:prstGeom>
        </p:spPr>
      </p:pic>
    </p:spTree>
    <p:extLst>
      <p:ext uri="{BB962C8B-B14F-4D97-AF65-F5344CB8AC3E}">
        <p14:creationId xmlns:p14="http://schemas.microsoft.com/office/powerpoint/2010/main" val="5578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8CBB-C34B-3EFF-2EFE-416517A1C4CD}"/>
              </a:ext>
            </a:extLst>
          </p:cNvPr>
          <p:cNvSpPr>
            <a:spLocks noGrp="1"/>
          </p:cNvSpPr>
          <p:nvPr>
            <p:ph type="title"/>
          </p:nvPr>
        </p:nvSpPr>
        <p:spPr>
          <a:xfrm>
            <a:off x="646111" y="452718"/>
            <a:ext cx="9404723" cy="829327"/>
          </a:xfrm>
        </p:spPr>
        <p:txBody>
          <a:bodyPr/>
          <a:lstStyle/>
          <a:p>
            <a:endParaRPr lang="en-GB" dirty="0"/>
          </a:p>
        </p:txBody>
      </p:sp>
      <p:sp>
        <p:nvSpPr>
          <p:cNvPr id="3" name="Content Placeholder 2">
            <a:extLst>
              <a:ext uri="{FF2B5EF4-FFF2-40B4-BE49-F238E27FC236}">
                <a16:creationId xmlns:a16="http://schemas.microsoft.com/office/drawing/2014/main" id="{977E6CB5-2E70-AFA7-F5E3-33B693ADF27D}"/>
              </a:ext>
            </a:extLst>
          </p:cNvPr>
          <p:cNvSpPr>
            <a:spLocks noGrp="1"/>
          </p:cNvSpPr>
          <p:nvPr>
            <p:ph idx="1"/>
          </p:nvPr>
        </p:nvSpPr>
        <p:spPr>
          <a:xfrm>
            <a:off x="645132" y="1461156"/>
            <a:ext cx="9404722" cy="4787244"/>
          </a:xfrm>
        </p:spPr>
        <p:txBody>
          <a:bodyPr/>
          <a:lstStyle/>
          <a:p>
            <a:r>
              <a:rPr lang="en-US" dirty="0"/>
              <a:t>As a user </a:t>
            </a:r>
            <a:r>
              <a:rPr lang="en-US" dirty="0" err="1"/>
              <a:t>i</a:t>
            </a:r>
            <a:r>
              <a:rPr lang="en-US" dirty="0"/>
              <a:t> want to be able to logout of the application once </a:t>
            </a:r>
            <a:r>
              <a:rPr lang="en-US" dirty="0" err="1"/>
              <a:t>i</a:t>
            </a:r>
            <a:r>
              <a:rPr lang="en-US" dirty="0"/>
              <a:t> have completed my task so that </a:t>
            </a:r>
            <a:r>
              <a:rPr lang="en-US" dirty="0" err="1"/>
              <a:t>i</a:t>
            </a:r>
            <a:r>
              <a:rPr lang="en-US" dirty="0"/>
              <a:t> can safely stop using the application without risk of my identity being stolen.</a:t>
            </a:r>
          </a:p>
          <a:p>
            <a:endParaRPr lang="en-US" dirty="0"/>
          </a:p>
          <a:p>
            <a:endParaRPr lang="en-GB" dirty="0"/>
          </a:p>
        </p:txBody>
      </p:sp>
      <p:pic>
        <p:nvPicPr>
          <p:cNvPr id="5" name="Picture 4">
            <a:extLst>
              <a:ext uri="{FF2B5EF4-FFF2-40B4-BE49-F238E27FC236}">
                <a16:creationId xmlns:a16="http://schemas.microsoft.com/office/drawing/2014/main" id="{1F009991-4098-B32D-7AC9-7F5C9DA8F2D0}"/>
              </a:ext>
            </a:extLst>
          </p:cNvPr>
          <p:cNvPicPr>
            <a:picLocks noChangeAspect="1"/>
          </p:cNvPicPr>
          <p:nvPr/>
        </p:nvPicPr>
        <p:blipFill>
          <a:blip r:embed="rId2"/>
          <a:stretch>
            <a:fillRect/>
          </a:stretch>
        </p:blipFill>
        <p:spPr>
          <a:xfrm>
            <a:off x="3110845" y="2503090"/>
            <a:ext cx="4440701" cy="2893754"/>
          </a:xfrm>
          <a:prstGeom prst="rect">
            <a:avLst/>
          </a:prstGeom>
        </p:spPr>
      </p:pic>
    </p:spTree>
    <p:extLst>
      <p:ext uri="{BB962C8B-B14F-4D97-AF65-F5344CB8AC3E}">
        <p14:creationId xmlns:p14="http://schemas.microsoft.com/office/powerpoint/2010/main" val="2696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EFA-DC1C-BA70-7BF8-08AA1F13B7C5}"/>
              </a:ext>
            </a:extLst>
          </p:cNvPr>
          <p:cNvSpPr>
            <a:spLocks noGrp="1"/>
          </p:cNvSpPr>
          <p:nvPr>
            <p:ph type="title"/>
          </p:nvPr>
        </p:nvSpPr>
        <p:spPr>
          <a:xfrm>
            <a:off x="646111" y="452718"/>
            <a:ext cx="9404723" cy="716206"/>
          </a:xfrm>
        </p:spPr>
        <p:txBody>
          <a:bodyPr/>
          <a:lstStyle/>
          <a:p>
            <a:endParaRPr lang="en-GB" dirty="0"/>
          </a:p>
        </p:txBody>
      </p:sp>
      <p:sp>
        <p:nvSpPr>
          <p:cNvPr id="3" name="Content Placeholder 2">
            <a:extLst>
              <a:ext uri="{FF2B5EF4-FFF2-40B4-BE49-F238E27FC236}">
                <a16:creationId xmlns:a16="http://schemas.microsoft.com/office/drawing/2014/main" id="{89F32FC2-4C99-24E5-B2B4-BC7A8E27FC0F}"/>
              </a:ext>
            </a:extLst>
          </p:cNvPr>
          <p:cNvSpPr>
            <a:spLocks noGrp="1"/>
          </p:cNvSpPr>
          <p:nvPr>
            <p:ph idx="1"/>
          </p:nvPr>
        </p:nvSpPr>
        <p:spPr>
          <a:xfrm>
            <a:off x="645130" y="1366888"/>
            <a:ext cx="9404723" cy="4881512"/>
          </a:xfrm>
        </p:spPr>
        <p:txBody>
          <a:bodyPr/>
          <a:lstStyle/>
          <a:p>
            <a:r>
              <a:rPr lang="en-US" dirty="0"/>
              <a:t>As a User </a:t>
            </a:r>
            <a:r>
              <a:rPr lang="en-US" dirty="0" err="1"/>
              <a:t>i</a:t>
            </a:r>
            <a:r>
              <a:rPr lang="en-US" dirty="0"/>
              <a:t> want to be able to send message to the development team so that </a:t>
            </a:r>
            <a:r>
              <a:rPr lang="en-US" dirty="0" err="1"/>
              <a:t>i</a:t>
            </a:r>
            <a:r>
              <a:rPr lang="en-US" dirty="0"/>
              <a:t> can aware them if there are any issues or if </a:t>
            </a:r>
            <a:r>
              <a:rPr lang="en-US" dirty="0" err="1"/>
              <a:t>i</a:t>
            </a:r>
            <a:r>
              <a:rPr lang="en-US" dirty="0"/>
              <a:t> have any inquiry.</a:t>
            </a:r>
          </a:p>
          <a:p>
            <a:endParaRPr lang="en-GB" dirty="0"/>
          </a:p>
        </p:txBody>
      </p:sp>
      <p:pic>
        <p:nvPicPr>
          <p:cNvPr id="5" name="Picture 4">
            <a:extLst>
              <a:ext uri="{FF2B5EF4-FFF2-40B4-BE49-F238E27FC236}">
                <a16:creationId xmlns:a16="http://schemas.microsoft.com/office/drawing/2014/main" id="{B701E936-ED60-39A6-4676-E5CA8BEFF898}"/>
              </a:ext>
            </a:extLst>
          </p:cNvPr>
          <p:cNvPicPr>
            <a:picLocks noChangeAspect="1"/>
          </p:cNvPicPr>
          <p:nvPr/>
        </p:nvPicPr>
        <p:blipFill>
          <a:blip r:embed="rId2"/>
          <a:stretch>
            <a:fillRect/>
          </a:stretch>
        </p:blipFill>
        <p:spPr>
          <a:xfrm>
            <a:off x="3707445" y="2168165"/>
            <a:ext cx="3353231" cy="4237117"/>
          </a:xfrm>
          <a:prstGeom prst="rect">
            <a:avLst/>
          </a:prstGeom>
        </p:spPr>
      </p:pic>
    </p:spTree>
    <p:extLst>
      <p:ext uri="{BB962C8B-B14F-4D97-AF65-F5344CB8AC3E}">
        <p14:creationId xmlns:p14="http://schemas.microsoft.com/office/powerpoint/2010/main" val="401918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Architecture Overview</a:t>
            </a:r>
            <a:br>
              <a:rPr lang="en-GB" dirty="0"/>
            </a:br>
            <a:endParaRPr lang="en-GB" dirty="0"/>
          </a:p>
        </p:txBody>
      </p:sp>
      <p:pic>
        <p:nvPicPr>
          <p:cNvPr id="4" name="Content Placeholder 3">
            <a:extLst>
              <a:ext uri="{FF2B5EF4-FFF2-40B4-BE49-F238E27FC236}">
                <a16:creationId xmlns:a16="http://schemas.microsoft.com/office/drawing/2014/main" id="{DD9557DD-F9AC-9978-7845-BA52D745E1F6}"/>
              </a:ext>
            </a:extLst>
          </p:cNvPr>
          <p:cNvPicPr>
            <a:picLocks noGrp="1" noChangeAspect="1"/>
          </p:cNvPicPr>
          <p:nvPr>
            <p:ph idx="1"/>
          </p:nvPr>
        </p:nvPicPr>
        <p:blipFill>
          <a:blip r:embed="rId3"/>
          <a:stretch>
            <a:fillRect/>
          </a:stretch>
        </p:blipFill>
        <p:spPr>
          <a:xfrm>
            <a:off x="2026764" y="2052638"/>
            <a:ext cx="6165544" cy="419576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3E0CE-E5FF-15BF-29BA-3F18ACDCDFF2}"/>
              </a:ext>
            </a:extLst>
          </p:cNvPr>
          <p:cNvSpPr>
            <a:spLocks noGrp="1"/>
          </p:cNvSpPr>
          <p:nvPr>
            <p:ph idx="1"/>
          </p:nvPr>
        </p:nvSpPr>
        <p:spPr>
          <a:xfrm>
            <a:off x="499997" y="440935"/>
            <a:ext cx="11236374" cy="6091840"/>
          </a:xfrm>
        </p:spPr>
        <p:txBody>
          <a:bodyPr>
            <a:normAutofit fontScale="92500" lnSpcReduction="10000"/>
          </a:bodyPr>
          <a:lstStyle/>
          <a:p>
            <a:r>
              <a:rPr lang="en-US" b="1" i="0" dirty="0">
                <a:effectLst/>
                <a:latin typeface="Arial" panose="020B0604020202020204" pitchFamily="34" charset="0"/>
              </a:rPr>
              <a:t>Frontend:</a:t>
            </a:r>
            <a:br>
              <a:rPr lang="en-US" dirty="0"/>
            </a:br>
            <a:br>
              <a:rPr lang="en-US" dirty="0"/>
            </a:br>
            <a:r>
              <a:rPr lang="en-US" b="0" i="0" dirty="0">
                <a:effectLst/>
                <a:latin typeface="Arial" panose="020B0604020202020204" pitchFamily="34" charset="0"/>
              </a:rPr>
              <a:t>Technology: React</a:t>
            </a:r>
            <a:br>
              <a:rPr lang="en-US" dirty="0"/>
            </a:br>
            <a:r>
              <a:rPr lang="en-US" b="0" i="0" dirty="0">
                <a:effectLst/>
                <a:latin typeface="Arial" panose="020B0604020202020204" pitchFamily="34" charset="0"/>
              </a:rPr>
              <a:t>Role: Responsible for presenting the user interface and handling client-side logic.</a:t>
            </a:r>
            <a:br>
              <a:rPr lang="en-US" dirty="0"/>
            </a:br>
            <a:r>
              <a:rPr lang="en-US" b="0" i="0" dirty="0">
                <a:effectLst/>
                <a:latin typeface="Arial" panose="020B0604020202020204" pitchFamily="34" charset="0"/>
              </a:rPr>
              <a:t>Communication: Makes API calls to the backend using HTTP protocols through REST API.</a:t>
            </a:r>
            <a:br>
              <a:rPr lang="en-US" dirty="0"/>
            </a:br>
            <a:br>
              <a:rPr lang="en-US" dirty="0"/>
            </a:br>
            <a:r>
              <a:rPr lang="en-US" b="1" i="0" dirty="0">
                <a:effectLst/>
                <a:latin typeface="Arial" panose="020B0604020202020204" pitchFamily="34" charset="0"/>
              </a:rPr>
              <a:t>Backend:</a:t>
            </a:r>
            <a:br>
              <a:rPr lang="en-US" dirty="0"/>
            </a:br>
            <a:br>
              <a:rPr lang="en-US" dirty="0"/>
            </a:br>
            <a:r>
              <a:rPr lang="en-US" b="0" i="0" dirty="0">
                <a:effectLst/>
                <a:latin typeface="Arial" panose="020B0604020202020204" pitchFamily="34" charset="0"/>
              </a:rPr>
              <a:t>Technology: Node.js</a:t>
            </a:r>
            <a:br>
              <a:rPr lang="en-US" dirty="0"/>
            </a:br>
            <a:r>
              <a:rPr lang="en-US" b="0" i="0" dirty="0">
                <a:effectLst/>
                <a:latin typeface="Arial" panose="020B0604020202020204" pitchFamily="34" charset="0"/>
              </a:rPr>
              <a:t>Role: Processes API requests, handles server logic, authentication, and authorization.</a:t>
            </a:r>
            <a:br>
              <a:rPr lang="en-US" dirty="0"/>
            </a:br>
            <a:r>
              <a:rPr lang="en-US" b="0" i="0" dirty="0">
                <a:effectLst/>
                <a:latin typeface="Arial" panose="020B0604020202020204" pitchFamily="34" charset="0"/>
              </a:rPr>
              <a:t>Communication: Performs database operations with the MySQL database.</a:t>
            </a:r>
            <a:br>
              <a:rPr lang="en-US" dirty="0"/>
            </a:br>
            <a:br>
              <a:rPr lang="en-US" dirty="0"/>
            </a:br>
            <a:r>
              <a:rPr lang="en-US" b="1" i="0" dirty="0">
                <a:effectLst/>
                <a:latin typeface="Arial" panose="020B0604020202020204" pitchFamily="34" charset="0"/>
              </a:rPr>
              <a:t>Database:</a:t>
            </a:r>
            <a:br>
              <a:rPr lang="en-US" dirty="0"/>
            </a:br>
            <a:br>
              <a:rPr lang="en-US" dirty="0"/>
            </a:br>
            <a:r>
              <a:rPr lang="en-US" b="0" i="0" dirty="0">
                <a:effectLst/>
                <a:latin typeface="Arial" panose="020B0604020202020204" pitchFamily="34" charset="0"/>
              </a:rPr>
              <a:t>Technology: MySQL hosted on AWS RDS</a:t>
            </a:r>
            <a:br>
              <a:rPr lang="en-US" dirty="0"/>
            </a:br>
            <a:r>
              <a:rPr lang="en-US" b="0" i="0" dirty="0">
                <a:effectLst/>
                <a:latin typeface="Arial" panose="020B0604020202020204" pitchFamily="34" charset="0"/>
              </a:rPr>
              <a:t>Role: Stores, retrieves, and manages application data securely and efficiently.</a:t>
            </a:r>
            <a:br>
              <a:rPr lang="en-US" dirty="0"/>
            </a:br>
            <a:br>
              <a:rPr lang="en-US" dirty="0"/>
            </a:br>
            <a:r>
              <a:rPr lang="en-US" b="1" i="0" dirty="0">
                <a:effectLst/>
                <a:latin typeface="Arial" panose="020B0604020202020204" pitchFamily="34" charset="0"/>
              </a:rPr>
              <a:t>File Storage:</a:t>
            </a:r>
            <a:br>
              <a:rPr lang="en-US" dirty="0"/>
            </a:br>
            <a:br>
              <a:rPr lang="en-US" dirty="0"/>
            </a:br>
            <a:r>
              <a:rPr lang="en-US" b="0" i="0" dirty="0">
                <a:effectLst/>
                <a:latin typeface="Arial" panose="020B0604020202020204" pitchFamily="34" charset="0"/>
              </a:rPr>
              <a:t>Technology: Firebase Storage</a:t>
            </a:r>
            <a:br>
              <a:rPr lang="en-US" dirty="0"/>
            </a:br>
            <a:r>
              <a:rPr lang="en-US" b="0" i="0" dirty="0">
                <a:effectLst/>
                <a:latin typeface="Arial" panose="020B0604020202020204" pitchFamily="34" charset="0"/>
              </a:rPr>
              <a:t>Role: Manages storage and retrieval of files and images for the application.</a:t>
            </a:r>
            <a:br>
              <a:rPr lang="en-US" dirty="0"/>
            </a:br>
            <a:r>
              <a:rPr lang="en-US" b="0" i="0" dirty="0">
                <a:effectLst/>
                <a:latin typeface="Arial" panose="020B0604020202020204" pitchFamily="34" charset="0"/>
              </a:rPr>
              <a:t>Interaction: Allows direct uploads and downloads from the frontend for optimized performance and provides download URL of uploaded files.</a:t>
            </a:r>
            <a:endParaRPr lang="en-GB" dirty="0"/>
          </a:p>
        </p:txBody>
      </p:sp>
    </p:spTree>
    <p:extLst>
      <p:ext uri="{BB962C8B-B14F-4D97-AF65-F5344CB8AC3E}">
        <p14:creationId xmlns:p14="http://schemas.microsoft.com/office/powerpoint/2010/main" val="2630083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Requirements and Design elements</a:t>
            </a:r>
          </a:p>
        </p:txBody>
      </p:sp>
      <p:sp>
        <p:nvSpPr>
          <p:cNvPr id="5" name="Content Placeholder 4"/>
          <p:cNvSpPr>
            <a:spLocks noGrp="1"/>
          </p:cNvSpPr>
          <p:nvPr>
            <p:ph idx="1"/>
          </p:nvPr>
        </p:nvSpPr>
        <p:spPr>
          <a:xfrm>
            <a:off x="1103312" y="1244338"/>
            <a:ext cx="8946541" cy="5004061"/>
          </a:xfrm>
        </p:spPr>
        <p:txBody>
          <a:bodyPr rtlCol="0"/>
          <a:lstStyle/>
          <a:p>
            <a:pPr marL="0" indent="0" rtl="0">
              <a:buNone/>
            </a:pPr>
            <a:endParaRPr lang="en-GB" dirty="0"/>
          </a:p>
          <a:p>
            <a:pPr marL="0" indent="0" rtl="0">
              <a:buNone/>
            </a:pPr>
            <a:r>
              <a:rPr lang="en-US" b="1" dirty="0"/>
              <a:t>Registration</a:t>
            </a:r>
          </a:p>
          <a:p>
            <a:pPr rtl="0"/>
            <a:r>
              <a:rPr lang="en-US" dirty="0"/>
              <a:t>The system shall provide a registration mechanism for new users.</a:t>
            </a:r>
          </a:p>
          <a:p>
            <a:pPr rtl="0"/>
            <a:r>
              <a:rPr lang="en-US" dirty="0"/>
              <a:t>Users shall be able to provide essential information to register (e.g., email, password).</a:t>
            </a:r>
          </a:p>
          <a:p>
            <a:pPr rtl="0"/>
            <a:endParaRPr lang="en-US" dirty="0"/>
          </a:p>
          <a:p>
            <a:pPr marL="0" indent="0" rtl="0">
              <a:buNone/>
            </a:pPr>
            <a:r>
              <a:rPr lang="en-US" b="1" dirty="0"/>
              <a:t>Login</a:t>
            </a:r>
          </a:p>
          <a:p>
            <a:pPr rtl="0"/>
            <a:r>
              <a:rPr lang="en-US" dirty="0"/>
              <a:t>Registered users shall be able to log in to the system using their credentials.</a:t>
            </a:r>
          </a:p>
          <a:p>
            <a:pPr rtl="0"/>
            <a:r>
              <a:rPr lang="en-US" dirty="0"/>
              <a:t>The system shall authenticate users upon login.</a:t>
            </a:r>
            <a:endParaRPr lang="en-GB" dirty="0"/>
          </a:p>
          <a:p>
            <a:pPr rtl="0"/>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C0660E-910A-D0D9-9988-3C9F9AFA0BE8}"/>
              </a:ext>
            </a:extLst>
          </p:cNvPr>
          <p:cNvPicPr>
            <a:picLocks noChangeAspect="1"/>
          </p:cNvPicPr>
          <p:nvPr/>
        </p:nvPicPr>
        <p:blipFill>
          <a:blip r:embed="rId2"/>
          <a:stretch>
            <a:fillRect/>
          </a:stretch>
        </p:blipFill>
        <p:spPr>
          <a:xfrm>
            <a:off x="1093982" y="1322085"/>
            <a:ext cx="4883085" cy="2884602"/>
          </a:xfrm>
          <a:prstGeom prst="rect">
            <a:avLst/>
          </a:prstGeom>
        </p:spPr>
      </p:pic>
      <p:pic>
        <p:nvPicPr>
          <p:cNvPr id="9" name="Picture 8">
            <a:extLst>
              <a:ext uri="{FF2B5EF4-FFF2-40B4-BE49-F238E27FC236}">
                <a16:creationId xmlns:a16="http://schemas.microsoft.com/office/drawing/2014/main" id="{834579D5-C125-409C-16E4-1F3BD8CBCA85}"/>
              </a:ext>
            </a:extLst>
          </p:cNvPr>
          <p:cNvPicPr>
            <a:picLocks noChangeAspect="1"/>
          </p:cNvPicPr>
          <p:nvPr/>
        </p:nvPicPr>
        <p:blipFill>
          <a:blip r:embed="rId3"/>
          <a:stretch>
            <a:fillRect/>
          </a:stretch>
        </p:blipFill>
        <p:spPr>
          <a:xfrm>
            <a:off x="6529783" y="1076387"/>
            <a:ext cx="3780554" cy="4593815"/>
          </a:xfrm>
          <a:prstGeom prst="rect">
            <a:avLst/>
          </a:prstGeom>
        </p:spPr>
      </p:pic>
    </p:spTree>
    <p:extLst>
      <p:ext uri="{BB962C8B-B14F-4D97-AF65-F5344CB8AC3E}">
        <p14:creationId xmlns:p14="http://schemas.microsoft.com/office/powerpoint/2010/main" val="270065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495C-8513-2C38-599B-8BC986A26413}"/>
              </a:ext>
            </a:extLst>
          </p:cNvPr>
          <p:cNvSpPr>
            <a:spLocks noGrp="1"/>
          </p:cNvSpPr>
          <p:nvPr>
            <p:ph type="title"/>
          </p:nvPr>
        </p:nvSpPr>
        <p:spPr>
          <a:xfrm>
            <a:off x="646111" y="452718"/>
            <a:ext cx="9404723" cy="565377"/>
          </a:xfrm>
        </p:spPr>
        <p:txBody>
          <a:bodyPr/>
          <a:lstStyle/>
          <a:p>
            <a:endParaRPr lang="en-GB" dirty="0"/>
          </a:p>
        </p:txBody>
      </p:sp>
      <p:sp>
        <p:nvSpPr>
          <p:cNvPr id="3" name="Content Placeholder 2">
            <a:extLst>
              <a:ext uri="{FF2B5EF4-FFF2-40B4-BE49-F238E27FC236}">
                <a16:creationId xmlns:a16="http://schemas.microsoft.com/office/drawing/2014/main" id="{005DB87E-B37D-F4EB-7F7D-148602BD0CBB}"/>
              </a:ext>
            </a:extLst>
          </p:cNvPr>
          <p:cNvSpPr>
            <a:spLocks noGrp="1"/>
          </p:cNvSpPr>
          <p:nvPr>
            <p:ph idx="1"/>
          </p:nvPr>
        </p:nvSpPr>
        <p:spPr>
          <a:xfrm>
            <a:off x="1103312" y="1253766"/>
            <a:ext cx="8946541" cy="4994634"/>
          </a:xfrm>
        </p:spPr>
        <p:txBody>
          <a:bodyPr/>
          <a:lstStyle/>
          <a:p>
            <a:r>
              <a:rPr lang="en-GB" dirty="0"/>
              <a:t>User Registration</a:t>
            </a:r>
          </a:p>
          <a:p>
            <a:endParaRPr lang="en-GB" dirty="0"/>
          </a:p>
        </p:txBody>
      </p:sp>
      <p:pic>
        <p:nvPicPr>
          <p:cNvPr id="5" name="Picture 4">
            <a:extLst>
              <a:ext uri="{FF2B5EF4-FFF2-40B4-BE49-F238E27FC236}">
                <a16:creationId xmlns:a16="http://schemas.microsoft.com/office/drawing/2014/main" id="{9670153E-77B1-7247-8971-5138C9F73147}"/>
              </a:ext>
            </a:extLst>
          </p:cNvPr>
          <p:cNvPicPr>
            <a:picLocks noChangeAspect="1"/>
          </p:cNvPicPr>
          <p:nvPr/>
        </p:nvPicPr>
        <p:blipFill>
          <a:blip r:embed="rId2"/>
          <a:stretch>
            <a:fillRect/>
          </a:stretch>
        </p:blipFill>
        <p:spPr>
          <a:xfrm>
            <a:off x="5354757" y="1843658"/>
            <a:ext cx="4373705" cy="4404742"/>
          </a:xfrm>
          <a:prstGeom prst="rect">
            <a:avLst/>
          </a:prstGeom>
        </p:spPr>
      </p:pic>
      <p:pic>
        <p:nvPicPr>
          <p:cNvPr id="7" name="Picture 6">
            <a:extLst>
              <a:ext uri="{FF2B5EF4-FFF2-40B4-BE49-F238E27FC236}">
                <a16:creationId xmlns:a16="http://schemas.microsoft.com/office/drawing/2014/main" id="{F7F0FDD0-46D0-D073-981E-A4E2D27DF462}"/>
              </a:ext>
            </a:extLst>
          </p:cNvPr>
          <p:cNvPicPr>
            <a:picLocks noChangeAspect="1"/>
          </p:cNvPicPr>
          <p:nvPr/>
        </p:nvPicPr>
        <p:blipFill>
          <a:blip r:embed="rId3"/>
          <a:stretch>
            <a:fillRect/>
          </a:stretch>
        </p:blipFill>
        <p:spPr>
          <a:xfrm>
            <a:off x="480767" y="1843659"/>
            <a:ext cx="4552599" cy="4404742"/>
          </a:xfrm>
          <a:prstGeom prst="rect">
            <a:avLst/>
          </a:prstGeom>
        </p:spPr>
      </p:pic>
    </p:spTree>
    <p:extLst>
      <p:ext uri="{BB962C8B-B14F-4D97-AF65-F5344CB8AC3E}">
        <p14:creationId xmlns:p14="http://schemas.microsoft.com/office/powerpoint/2010/main" val="346622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3865"/>
            <a:ext cx="9404723" cy="1400530"/>
          </a:xfrm>
        </p:spPr>
        <p:txBody>
          <a:bodyPr rtlCol="0"/>
          <a:lstStyle/>
          <a:p>
            <a:pPr rtl="0"/>
            <a:r>
              <a:rPr lang="en-GB" dirty="0"/>
              <a:t>Introduction</a:t>
            </a:r>
          </a:p>
        </p:txBody>
      </p:sp>
      <p:sp>
        <p:nvSpPr>
          <p:cNvPr id="6" name="Content Placeholder 5"/>
          <p:cNvSpPr>
            <a:spLocks noGrp="1"/>
          </p:cNvSpPr>
          <p:nvPr>
            <p:ph idx="1"/>
          </p:nvPr>
        </p:nvSpPr>
        <p:spPr/>
        <p:txBody>
          <a:bodyPr rtlCol="0">
            <a:normAutofit/>
          </a:bodyPr>
          <a:lstStyle/>
          <a:p>
            <a:pPr marL="0" indent="0" rtl="0">
              <a:buNone/>
            </a:pPr>
            <a:r>
              <a:rPr lang="en-US" sz="3200" dirty="0">
                <a:solidFill>
                  <a:srgbClr val="ECECEC"/>
                </a:solidFill>
                <a:latin typeface="Söhne"/>
              </a:rPr>
              <a:t>Our</a:t>
            </a:r>
            <a:r>
              <a:rPr lang="en-US" sz="3200" b="0" i="0" dirty="0">
                <a:solidFill>
                  <a:srgbClr val="ECECEC"/>
                </a:solidFill>
                <a:effectLst/>
                <a:latin typeface="Söhne"/>
              </a:rPr>
              <a:t> project is about creating a comprehensive web platform that integrates listings for events, jobs, and accommodations into a single, user-friendly online environment. This platform is designed to simplify how users access, interact with, and share information.</a:t>
            </a:r>
            <a:endParaRPr lang="en-GB"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Requirements and Design elements</a:t>
            </a:r>
          </a:p>
        </p:txBody>
      </p:sp>
      <p:sp>
        <p:nvSpPr>
          <p:cNvPr id="5" name="Content Placeholder 4"/>
          <p:cNvSpPr>
            <a:spLocks noGrp="1"/>
          </p:cNvSpPr>
          <p:nvPr>
            <p:ph idx="1"/>
          </p:nvPr>
        </p:nvSpPr>
        <p:spPr>
          <a:xfrm>
            <a:off x="1103312" y="1244338"/>
            <a:ext cx="8946541" cy="5492364"/>
          </a:xfrm>
        </p:spPr>
        <p:txBody>
          <a:bodyPr rtlCol="0">
            <a:normAutofit fontScale="92500" lnSpcReduction="10000"/>
          </a:bodyPr>
          <a:lstStyle/>
          <a:p>
            <a:pPr marL="0" indent="0" rtl="0">
              <a:buNone/>
            </a:pPr>
            <a:endParaRPr lang="en-GB" dirty="0"/>
          </a:p>
          <a:p>
            <a:pPr marL="0" indent="0" rtl="0">
              <a:buNone/>
            </a:pPr>
            <a:r>
              <a:rPr lang="en-US" b="1" dirty="0"/>
              <a:t>Event Posting</a:t>
            </a:r>
          </a:p>
          <a:p>
            <a:r>
              <a:rPr lang="en-US" dirty="0"/>
              <a:t>Any registered user shall be able to create a post for an event.</a:t>
            </a:r>
          </a:p>
          <a:p>
            <a:r>
              <a:rPr lang="en-US" dirty="0"/>
              <a:t>The user shall be able to give information about the event such as name, location, date, time, organizer, venue of the event when creating the event posting.</a:t>
            </a:r>
          </a:p>
          <a:p>
            <a:r>
              <a:rPr lang="en-US" dirty="0"/>
              <a:t>Event posts shall include tags related to the event. The tags for the event can be event type, etc.</a:t>
            </a:r>
          </a:p>
          <a:p>
            <a:pPr marL="0" indent="0">
              <a:buNone/>
            </a:pPr>
            <a:r>
              <a:rPr lang="en-US" b="1" dirty="0"/>
              <a:t>Job Posting</a:t>
            </a:r>
          </a:p>
          <a:p>
            <a:r>
              <a:rPr lang="en-US" dirty="0"/>
              <a:t>Any registered user shall be able to create a job posting.</a:t>
            </a:r>
          </a:p>
          <a:p>
            <a:r>
              <a:rPr lang="en-US" dirty="0"/>
              <a:t>The user shall be able to give information about the job such as name of hiring organization, level, salary, deadline, location, as well as education                and experience requirements of the event when creating the job posting.</a:t>
            </a:r>
          </a:p>
          <a:p>
            <a:r>
              <a:rPr lang="en-US" dirty="0"/>
              <a:t>Job postings shall include tags related to the job. The tags may include part time, currently open, full time, negotiable/ non-negotiable salary.</a:t>
            </a:r>
          </a:p>
        </p:txBody>
      </p:sp>
    </p:spTree>
    <p:extLst>
      <p:ext uri="{BB962C8B-B14F-4D97-AF65-F5344CB8AC3E}">
        <p14:creationId xmlns:p14="http://schemas.microsoft.com/office/powerpoint/2010/main" val="220389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43B5-0B1F-0EAB-9C7F-0D06CD6533C7}"/>
              </a:ext>
            </a:extLst>
          </p:cNvPr>
          <p:cNvSpPr>
            <a:spLocks noGrp="1"/>
          </p:cNvSpPr>
          <p:nvPr>
            <p:ph type="title"/>
          </p:nvPr>
        </p:nvSpPr>
        <p:spPr/>
        <p:txBody>
          <a:bodyPr/>
          <a:lstStyle/>
          <a:p>
            <a:r>
              <a:rPr lang="en-US" dirty="0"/>
              <a:t>Create Event</a:t>
            </a:r>
            <a:endParaRPr lang="en-GB" dirty="0"/>
          </a:p>
        </p:txBody>
      </p:sp>
      <p:pic>
        <p:nvPicPr>
          <p:cNvPr id="5" name="Content Placeholder 4">
            <a:extLst>
              <a:ext uri="{FF2B5EF4-FFF2-40B4-BE49-F238E27FC236}">
                <a16:creationId xmlns:a16="http://schemas.microsoft.com/office/drawing/2014/main" id="{2661319F-E129-AB8D-4912-2EC460ED375B}"/>
              </a:ext>
            </a:extLst>
          </p:cNvPr>
          <p:cNvPicPr>
            <a:picLocks noGrp="1" noChangeAspect="1"/>
          </p:cNvPicPr>
          <p:nvPr>
            <p:ph idx="1"/>
          </p:nvPr>
        </p:nvPicPr>
        <p:blipFill>
          <a:blip r:embed="rId2"/>
          <a:stretch>
            <a:fillRect/>
          </a:stretch>
        </p:blipFill>
        <p:spPr>
          <a:xfrm>
            <a:off x="461582" y="1331119"/>
            <a:ext cx="5354756" cy="4195762"/>
          </a:xfrm>
        </p:spPr>
      </p:pic>
      <p:pic>
        <p:nvPicPr>
          <p:cNvPr id="7" name="Picture 6">
            <a:extLst>
              <a:ext uri="{FF2B5EF4-FFF2-40B4-BE49-F238E27FC236}">
                <a16:creationId xmlns:a16="http://schemas.microsoft.com/office/drawing/2014/main" id="{F293C7FD-73BF-70D9-049D-93AD5B03CA52}"/>
              </a:ext>
            </a:extLst>
          </p:cNvPr>
          <p:cNvPicPr>
            <a:picLocks noChangeAspect="1"/>
          </p:cNvPicPr>
          <p:nvPr/>
        </p:nvPicPr>
        <p:blipFill>
          <a:blip r:embed="rId3"/>
          <a:stretch>
            <a:fillRect/>
          </a:stretch>
        </p:blipFill>
        <p:spPr>
          <a:xfrm>
            <a:off x="6316710" y="1178351"/>
            <a:ext cx="3440032" cy="5015060"/>
          </a:xfrm>
          <a:prstGeom prst="rect">
            <a:avLst/>
          </a:prstGeom>
        </p:spPr>
      </p:pic>
    </p:spTree>
    <p:extLst>
      <p:ext uri="{BB962C8B-B14F-4D97-AF65-F5344CB8AC3E}">
        <p14:creationId xmlns:p14="http://schemas.microsoft.com/office/powerpoint/2010/main" val="295565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4222-E5C2-3ECB-CAEC-230D1BBC79AA}"/>
              </a:ext>
            </a:extLst>
          </p:cNvPr>
          <p:cNvSpPr>
            <a:spLocks noGrp="1"/>
          </p:cNvSpPr>
          <p:nvPr>
            <p:ph type="title"/>
          </p:nvPr>
        </p:nvSpPr>
        <p:spPr/>
        <p:txBody>
          <a:bodyPr/>
          <a:lstStyle/>
          <a:p>
            <a:r>
              <a:rPr lang="en-US" dirty="0"/>
              <a:t>Create Accommodation</a:t>
            </a:r>
            <a:endParaRPr lang="en-GB" dirty="0"/>
          </a:p>
        </p:txBody>
      </p:sp>
      <p:pic>
        <p:nvPicPr>
          <p:cNvPr id="11" name="Content Placeholder 10">
            <a:extLst>
              <a:ext uri="{FF2B5EF4-FFF2-40B4-BE49-F238E27FC236}">
                <a16:creationId xmlns:a16="http://schemas.microsoft.com/office/drawing/2014/main" id="{28544D2A-0D21-7E9F-A1AA-904EC0421F16}"/>
              </a:ext>
            </a:extLst>
          </p:cNvPr>
          <p:cNvPicPr>
            <a:picLocks noGrp="1" noChangeAspect="1"/>
          </p:cNvPicPr>
          <p:nvPr>
            <p:ph idx="1"/>
          </p:nvPr>
        </p:nvPicPr>
        <p:blipFill>
          <a:blip r:embed="rId2"/>
          <a:stretch>
            <a:fillRect/>
          </a:stretch>
        </p:blipFill>
        <p:spPr>
          <a:xfrm>
            <a:off x="568371" y="1930089"/>
            <a:ext cx="5152801" cy="4195762"/>
          </a:xfrm>
        </p:spPr>
      </p:pic>
      <p:pic>
        <p:nvPicPr>
          <p:cNvPr id="13" name="Picture 12">
            <a:extLst>
              <a:ext uri="{FF2B5EF4-FFF2-40B4-BE49-F238E27FC236}">
                <a16:creationId xmlns:a16="http://schemas.microsoft.com/office/drawing/2014/main" id="{9D1A0DE0-693A-BDEA-3AA5-5959AD5DAC2C}"/>
              </a:ext>
            </a:extLst>
          </p:cNvPr>
          <p:cNvPicPr>
            <a:picLocks noChangeAspect="1"/>
          </p:cNvPicPr>
          <p:nvPr/>
        </p:nvPicPr>
        <p:blipFill>
          <a:blip r:embed="rId3"/>
          <a:stretch>
            <a:fillRect/>
          </a:stretch>
        </p:blipFill>
        <p:spPr>
          <a:xfrm>
            <a:off x="6336954" y="1246095"/>
            <a:ext cx="4061812" cy="5159187"/>
          </a:xfrm>
          <a:prstGeom prst="rect">
            <a:avLst/>
          </a:prstGeom>
        </p:spPr>
      </p:pic>
    </p:spTree>
    <p:extLst>
      <p:ext uri="{BB962C8B-B14F-4D97-AF65-F5344CB8AC3E}">
        <p14:creationId xmlns:p14="http://schemas.microsoft.com/office/powerpoint/2010/main" val="22585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93CA-12CB-683B-575F-327058DD287A}"/>
              </a:ext>
            </a:extLst>
          </p:cNvPr>
          <p:cNvSpPr>
            <a:spLocks noGrp="1"/>
          </p:cNvSpPr>
          <p:nvPr>
            <p:ph type="title"/>
          </p:nvPr>
        </p:nvSpPr>
        <p:spPr/>
        <p:txBody>
          <a:bodyPr/>
          <a:lstStyle/>
          <a:p>
            <a:r>
              <a:rPr lang="en-US" dirty="0"/>
              <a:t>Create Job</a:t>
            </a:r>
            <a:endParaRPr lang="en-GB" dirty="0"/>
          </a:p>
        </p:txBody>
      </p:sp>
      <p:pic>
        <p:nvPicPr>
          <p:cNvPr id="5" name="Content Placeholder 4">
            <a:extLst>
              <a:ext uri="{FF2B5EF4-FFF2-40B4-BE49-F238E27FC236}">
                <a16:creationId xmlns:a16="http://schemas.microsoft.com/office/drawing/2014/main" id="{76060A72-FD10-05CA-4949-AA1EC991FAFC}"/>
              </a:ext>
            </a:extLst>
          </p:cNvPr>
          <p:cNvPicPr>
            <a:picLocks noGrp="1" noChangeAspect="1"/>
          </p:cNvPicPr>
          <p:nvPr>
            <p:ph idx="1"/>
          </p:nvPr>
        </p:nvPicPr>
        <p:blipFill>
          <a:blip r:embed="rId2"/>
          <a:stretch>
            <a:fillRect/>
          </a:stretch>
        </p:blipFill>
        <p:spPr>
          <a:xfrm>
            <a:off x="646111" y="1331119"/>
            <a:ext cx="4632468" cy="4195762"/>
          </a:xfrm>
        </p:spPr>
      </p:pic>
      <p:pic>
        <p:nvPicPr>
          <p:cNvPr id="7" name="Picture 6">
            <a:extLst>
              <a:ext uri="{FF2B5EF4-FFF2-40B4-BE49-F238E27FC236}">
                <a16:creationId xmlns:a16="http://schemas.microsoft.com/office/drawing/2014/main" id="{800D84E4-4293-FD69-7817-EEEDCF370A95}"/>
              </a:ext>
            </a:extLst>
          </p:cNvPr>
          <p:cNvPicPr>
            <a:picLocks noChangeAspect="1"/>
          </p:cNvPicPr>
          <p:nvPr/>
        </p:nvPicPr>
        <p:blipFill>
          <a:blip r:embed="rId3"/>
          <a:stretch>
            <a:fillRect/>
          </a:stretch>
        </p:blipFill>
        <p:spPr>
          <a:xfrm>
            <a:off x="6096000" y="609355"/>
            <a:ext cx="3520745" cy="5639289"/>
          </a:xfrm>
          <a:prstGeom prst="rect">
            <a:avLst/>
          </a:prstGeom>
        </p:spPr>
      </p:pic>
    </p:spTree>
    <p:extLst>
      <p:ext uri="{BB962C8B-B14F-4D97-AF65-F5344CB8AC3E}">
        <p14:creationId xmlns:p14="http://schemas.microsoft.com/office/powerpoint/2010/main" val="380446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B2F1-90BC-518A-F8AF-358FC77F3C29}"/>
              </a:ext>
            </a:extLst>
          </p:cNvPr>
          <p:cNvSpPr>
            <a:spLocks noGrp="1"/>
          </p:cNvSpPr>
          <p:nvPr>
            <p:ph type="title"/>
          </p:nvPr>
        </p:nvSpPr>
        <p:spPr/>
        <p:txBody>
          <a:bodyPr/>
          <a:lstStyle/>
          <a:p>
            <a:r>
              <a:rPr lang="en-US" dirty="0"/>
              <a:t>Event Post</a:t>
            </a:r>
            <a:endParaRPr lang="en-GB" dirty="0"/>
          </a:p>
        </p:txBody>
      </p:sp>
      <p:pic>
        <p:nvPicPr>
          <p:cNvPr id="5" name="Content Placeholder 4">
            <a:extLst>
              <a:ext uri="{FF2B5EF4-FFF2-40B4-BE49-F238E27FC236}">
                <a16:creationId xmlns:a16="http://schemas.microsoft.com/office/drawing/2014/main" id="{EE9159B5-FB0F-B6A2-C4C2-DD6CD69F56A5}"/>
              </a:ext>
            </a:extLst>
          </p:cNvPr>
          <p:cNvPicPr>
            <a:picLocks noGrp="1" noChangeAspect="1"/>
          </p:cNvPicPr>
          <p:nvPr>
            <p:ph idx="1"/>
          </p:nvPr>
        </p:nvPicPr>
        <p:blipFill>
          <a:blip r:embed="rId2"/>
          <a:stretch>
            <a:fillRect/>
          </a:stretch>
        </p:blipFill>
        <p:spPr>
          <a:xfrm>
            <a:off x="405021" y="1430469"/>
            <a:ext cx="5260488" cy="3810834"/>
          </a:xfrm>
        </p:spPr>
      </p:pic>
      <p:pic>
        <p:nvPicPr>
          <p:cNvPr id="7" name="Picture 6">
            <a:extLst>
              <a:ext uri="{FF2B5EF4-FFF2-40B4-BE49-F238E27FC236}">
                <a16:creationId xmlns:a16="http://schemas.microsoft.com/office/drawing/2014/main" id="{749DB902-2F6A-FC72-597E-892C9EE68164}"/>
              </a:ext>
            </a:extLst>
          </p:cNvPr>
          <p:cNvPicPr>
            <a:picLocks noChangeAspect="1"/>
          </p:cNvPicPr>
          <p:nvPr/>
        </p:nvPicPr>
        <p:blipFill>
          <a:blip r:embed="rId3"/>
          <a:stretch>
            <a:fillRect/>
          </a:stretch>
        </p:blipFill>
        <p:spPr>
          <a:xfrm>
            <a:off x="6096000" y="1376305"/>
            <a:ext cx="5437526" cy="4341942"/>
          </a:xfrm>
          <a:prstGeom prst="rect">
            <a:avLst/>
          </a:prstGeom>
        </p:spPr>
      </p:pic>
    </p:spTree>
    <p:extLst>
      <p:ext uri="{BB962C8B-B14F-4D97-AF65-F5344CB8AC3E}">
        <p14:creationId xmlns:p14="http://schemas.microsoft.com/office/powerpoint/2010/main" val="638258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C9D6-67D3-8073-05F7-D3D1A4BE8745}"/>
              </a:ext>
            </a:extLst>
          </p:cNvPr>
          <p:cNvSpPr>
            <a:spLocks noGrp="1"/>
          </p:cNvSpPr>
          <p:nvPr>
            <p:ph type="title"/>
          </p:nvPr>
        </p:nvSpPr>
        <p:spPr/>
        <p:txBody>
          <a:bodyPr/>
          <a:lstStyle/>
          <a:p>
            <a:r>
              <a:rPr lang="en-US" dirty="0"/>
              <a:t>Accommodation Posts</a:t>
            </a:r>
            <a:endParaRPr lang="en-GB" dirty="0"/>
          </a:p>
        </p:txBody>
      </p:sp>
      <p:pic>
        <p:nvPicPr>
          <p:cNvPr id="5" name="Content Placeholder 4">
            <a:extLst>
              <a:ext uri="{FF2B5EF4-FFF2-40B4-BE49-F238E27FC236}">
                <a16:creationId xmlns:a16="http://schemas.microsoft.com/office/drawing/2014/main" id="{39C9B646-60CF-52F8-D481-FC43ED544C4B}"/>
              </a:ext>
            </a:extLst>
          </p:cNvPr>
          <p:cNvPicPr>
            <a:picLocks noGrp="1" noChangeAspect="1"/>
          </p:cNvPicPr>
          <p:nvPr>
            <p:ph idx="1"/>
          </p:nvPr>
        </p:nvPicPr>
        <p:blipFill>
          <a:blip r:embed="rId2"/>
          <a:stretch>
            <a:fillRect/>
          </a:stretch>
        </p:blipFill>
        <p:spPr>
          <a:xfrm>
            <a:off x="6404252" y="1499121"/>
            <a:ext cx="5435814" cy="3657917"/>
          </a:xfrm>
        </p:spPr>
      </p:pic>
      <p:pic>
        <p:nvPicPr>
          <p:cNvPr id="7" name="Picture 6">
            <a:extLst>
              <a:ext uri="{FF2B5EF4-FFF2-40B4-BE49-F238E27FC236}">
                <a16:creationId xmlns:a16="http://schemas.microsoft.com/office/drawing/2014/main" id="{0CA7382D-8978-516B-3CAC-9E6D5AEC96AC}"/>
              </a:ext>
            </a:extLst>
          </p:cNvPr>
          <p:cNvPicPr>
            <a:picLocks noChangeAspect="1"/>
          </p:cNvPicPr>
          <p:nvPr/>
        </p:nvPicPr>
        <p:blipFill>
          <a:blip r:embed="rId3"/>
          <a:stretch>
            <a:fillRect/>
          </a:stretch>
        </p:blipFill>
        <p:spPr>
          <a:xfrm>
            <a:off x="150829" y="1499122"/>
            <a:ext cx="6089715" cy="3657917"/>
          </a:xfrm>
          <a:prstGeom prst="rect">
            <a:avLst/>
          </a:prstGeom>
        </p:spPr>
      </p:pic>
    </p:spTree>
    <p:extLst>
      <p:ext uri="{BB962C8B-B14F-4D97-AF65-F5344CB8AC3E}">
        <p14:creationId xmlns:p14="http://schemas.microsoft.com/office/powerpoint/2010/main" val="3764882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7A16-F4D0-6BA9-F438-02471D9AEFC6}"/>
              </a:ext>
            </a:extLst>
          </p:cNvPr>
          <p:cNvSpPr>
            <a:spLocks noGrp="1"/>
          </p:cNvSpPr>
          <p:nvPr>
            <p:ph type="title"/>
          </p:nvPr>
        </p:nvSpPr>
        <p:spPr/>
        <p:txBody>
          <a:bodyPr/>
          <a:lstStyle/>
          <a:p>
            <a:r>
              <a:rPr lang="en-US" dirty="0"/>
              <a:t>Job Posts</a:t>
            </a:r>
            <a:endParaRPr lang="en-GB" dirty="0"/>
          </a:p>
        </p:txBody>
      </p:sp>
      <p:pic>
        <p:nvPicPr>
          <p:cNvPr id="5" name="Content Placeholder 4">
            <a:extLst>
              <a:ext uri="{FF2B5EF4-FFF2-40B4-BE49-F238E27FC236}">
                <a16:creationId xmlns:a16="http://schemas.microsoft.com/office/drawing/2014/main" id="{5C13B4A3-BC86-61A0-7AC1-3BD0B0B34810}"/>
              </a:ext>
            </a:extLst>
          </p:cNvPr>
          <p:cNvPicPr>
            <a:picLocks noGrp="1" noChangeAspect="1"/>
          </p:cNvPicPr>
          <p:nvPr>
            <p:ph idx="1"/>
          </p:nvPr>
        </p:nvPicPr>
        <p:blipFill>
          <a:blip r:embed="rId2"/>
          <a:stretch>
            <a:fillRect/>
          </a:stretch>
        </p:blipFill>
        <p:spPr>
          <a:xfrm>
            <a:off x="546423" y="1411615"/>
            <a:ext cx="5439598" cy="4195762"/>
          </a:xfrm>
        </p:spPr>
      </p:pic>
      <p:pic>
        <p:nvPicPr>
          <p:cNvPr id="7" name="Picture 6">
            <a:extLst>
              <a:ext uri="{FF2B5EF4-FFF2-40B4-BE49-F238E27FC236}">
                <a16:creationId xmlns:a16="http://schemas.microsoft.com/office/drawing/2014/main" id="{CBF83DDC-53FC-61C7-0B8C-D816C2F6F470}"/>
              </a:ext>
            </a:extLst>
          </p:cNvPr>
          <p:cNvPicPr>
            <a:picLocks noChangeAspect="1"/>
          </p:cNvPicPr>
          <p:nvPr/>
        </p:nvPicPr>
        <p:blipFill>
          <a:blip r:embed="rId3"/>
          <a:stretch>
            <a:fillRect/>
          </a:stretch>
        </p:blipFill>
        <p:spPr>
          <a:xfrm>
            <a:off x="6277224" y="788855"/>
            <a:ext cx="4671465" cy="5616427"/>
          </a:xfrm>
          <a:prstGeom prst="rect">
            <a:avLst/>
          </a:prstGeom>
        </p:spPr>
      </p:pic>
    </p:spTree>
    <p:extLst>
      <p:ext uri="{BB962C8B-B14F-4D97-AF65-F5344CB8AC3E}">
        <p14:creationId xmlns:p14="http://schemas.microsoft.com/office/powerpoint/2010/main" val="198026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3FFE-A6F3-81A2-AE40-5352D863E113}"/>
              </a:ext>
            </a:extLst>
          </p:cNvPr>
          <p:cNvSpPr>
            <a:spLocks noGrp="1"/>
          </p:cNvSpPr>
          <p:nvPr>
            <p:ph type="title"/>
          </p:nvPr>
        </p:nvSpPr>
        <p:spPr>
          <a:xfrm>
            <a:off x="646111" y="452718"/>
            <a:ext cx="9404723" cy="769592"/>
          </a:xfrm>
        </p:spPr>
        <p:txBody>
          <a:bodyPr/>
          <a:lstStyle/>
          <a:p>
            <a:r>
              <a:rPr lang="en-US" sz="4000" dirty="0"/>
              <a:t>Apply Job</a:t>
            </a:r>
            <a:br>
              <a:rPr lang="en-US" sz="1800" dirty="0"/>
            </a:br>
            <a:endParaRPr lang="en-GB" sz="1800" dirty="0"/>
          </a:p>
        </p:txBody>
      </p:sp>
      <p:pic>
        <p:nvPicPr>
          <p:cNvPr id="5" name="Content Placeholder 4">
            <a:extLst>
              <a:ext uri="{FF2B5EF4-FFF2-40B4-BE49-F238E27FC236}">
                <a16:creationId xmlns:a16="http://schemas.microsoft.com/office/drawing/2014/main" id="{3CD8E649-CDC2-10A9-FCC3-D52534851F8C}"/>
              </a:ext>
            </a:extLst>
          </p:cNvPr>
          <p:cNvPicPr>
            <a:picLocks noGrp="1" noChangeAspect="1"/>
          </p:cNvPicPr>
          <p:nvPr>
            <p:ph idx="1"/>
          </p:nvPr>
        </p:nvPicPr>
        <p:blipFill>
          <a:blip r:embed="rId2"/>
          <a:stretch>
            <a:fillRect/>
          </a:stretch>
        </p:blipFill>
        <p:spPr>
          <a:xfrm>
            <a:off x="743357" y="2662238"/>
            <a:ext cx="5203927" cy="4195762"/>
          </a:xfrm>
        </p:spPr>
      </p:pic>
      <p:pic>
        <p:nvPicPr>
          <p:cNvPr id="7" name="Picture 6">
            <a:extLst>
              <a:ext uri="{FF2B5EF4-FFF2-40B4-BE49-F238E27FC236}">
                <a16:creationId xmlns:a16="http://schemas.microsoft.com/office/drawing/2014/main" id="{BDA4A4F3-928F-9019-02AA-D014B05B7750}"/>
              </a:ext>
            </a:extLst>
          </p:cNvPr>
          <p:cNvPicPr>
            <a:picLocks noChangeAspect="1"/>
          </p:cNvPicPr>
          <p:nvPr/>
        </p:nvPicPr>
        <p:blipFill>
          <a:blip r:embed="rId3"/>
          <a:stretch>
            <a:fillRect/>
          </a:stretch>
        </p:blipFill>
        <p:spPr>
          <a:xfrm>
            <a:off x="6403338" y="3561155"/>
            <a:ext cx="3985605" cy="2156647"/>
          </a:xfrm>
          <a:prstGeom prst="rect">
            <a:avLst/>
          </a:prstGeom>
        </p:spPr>
      </p:pic>
      <p:sp>
        <p:nvSpPr>
          <p:cNvPr id="3" name="Title 1">
            <a:extLst>
              <a:ext uri="{FF2B5EF4-FFF2-40B4-BE49-F238E27FC236}">
                <a16:creationId xmlns:a16="http://schemas.microsoft.com/office/drawing/2014/main" id="{9A165323-D798-7CED-869B-72607B3B7120}"/>
              </a:ext>
            </a:extLst>
          </p:cNvPr>
          <p:cNvSpPr txBox="1">
            <a:spLocks/>
          </p:cNvSpPr>
          <p:nvPr/>
        </p:nvSpPr>
        <p:spPr>
          <a:xfrm>
            <a:off x="646111" y="1237344"/>
            <a:ext cx="9404723" cy="7695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1600" dirty="0"/>
              <a:t>Members shall be able to upload document i.e. CV to a job posting portal. The uploaded documents may be used to hire people.</a:t>
            </a:r>
            <a:br>
              <a:rPr lang="en-US" sz="1600" dirty="0"/>
            </a:br>
            <a:r>
              <a:rPr lang="en-US" sz="1600" dirty="0"/>
              <a:t>Only the job posting owner and the user who uploaded the document shall be able to view or update it.</a:t>
            </a:r>
            <a:endParaRPr lang="en-GB" sz="1600" dirty="0"/>
          </a:p>
        </p:txBody>
      </p:sp>
    </p:spTree>
    <p:extLst>
      <p:ext uri="{BB962C8B-B14F-4D97-AF65-F5344CB8AC3E}">
        <p14:creationId xmlns:p14="http://schemas.microsoft.com/office/powerpoint/2010/main" val="278197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3FFE-A6F3-81A2-AE40-5352D863E113}"/>
              </a:ext>
            </a:extLst>
          </p:cNvPr>
          <p:cNvSpPr>
            <a:spLocks noGrp="1"/>
          </p:cNvSpPr>
          <p:nvPr>
            <p:ph type="title"/>
          </p:nvPr>
        </p:nvSpPr>
        <p:spPr>
          <a:xfrm>
            <a:off x="646111" y="452718"/>
            <a:ext cx="9404723" cy="769592"/>
          </a:xfrm>
        </p:spPr>
        <p:txBody>
          <a:bodyPr/>
          <a:lstStyle/>
          <a:p>
            <a:r>
              <a:rPr lang="en-US" sz="4000" dirty="0"/>
              <a:t>Apply Job</a:t>
            </a:r>
            <a:br>
              <a:rPr lang="en-US" sz="1800" dirty="0"/>
            </a:br>
            <a:endParaRPr lang="en-GB" sz="1800" dirty="0"/>
          </a:p>
        </p:txBody>
      </p:sp>
      <p:pic>
        <p:nvPicPr>
          <p:cNvPr id="8" name="Content Placeholder 7">
            <a:extLst>
              <a:ext uri="{FF2B5EF4-FFF2-40B4-BE49-F238E27FC236}">
                <a16:creationId xmlns:a16="http://schemas.microsoft.com/office/drawing/2014/main" id="{464143B8-4DDE-2F49-70CC-A2F27F35F513}"/>
              </a:ext>
            </a:extLst>
          </p:cNvPr>
          <p:cNvPicPr>
            <a:picLocks noGrp="1" noChangeAspect="1"/>
          </p:cNvPicPr>
          <p:nvPr>
            <p:ph idx="1"/>
          </p:nvPr>
        </p:nvPicPr>
        <p:blipFill>
          <a:blip r:embed="rId2"/>
          <a:stretch>
            <a:fillRect/>
          </a:stretch>
        </p:blipFill>
        <p:spPr>
          <a:xfrm>
            <a:off x="982663" y="1910574"/>
            <a:ext cx="8945562" cy="3641689"/>
          </a:xfrm>
          <a:prstGeom prst="rect">
            <a:avLst/>
          </a:prstGeom>
        </p:spPr>
      </p:pic>
    </p:spTree>
    <p:extLst>
      <p:ext uri="{BB962C8B-B14F-4D97-AF65-F5344CB8AC3E}">
        <p14:creationId xmlns:p14="http://schemas.microsoft.com/office/powerpoint/2010/main" val="59344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D3E-8BCA-C944-46FC-EC4DD8A29650}"/>
              </a:ext>
            </a:extLst>
          </p:cNvPr>
          <p:cNvSpPr>
            <a:spLocks noGrp="1"/>
          </p:cNvSpPr>
          <p:nvPr>
            <p:ph type="title"/>
          </p:nvPr>
        </p:nvSpPr>
        <p:spPr/>
        <p:txBody>
          <a:bodyPr/>
          <a:lstStyle/>
          <a:p>
            <a:r>
              <a:rPr lang="en-US" dirty="0"/>
              <a:t>Event Description</a:t>
            </a:r>
            <a:endParaRPr lang="en-GB" dirty="0"/>
          </a:p>
        </p:txBody>
      </p:sp>
      <p:pic>
        <p:nvPicPr>
          <p:cNvPr id="5" name="Content Placeholder 4">
            <a:extLst>
              <a:ext uri="{FF2B5EF4-FFF2-40B4-BE49-F238E27FC236}">
                <a16:creationId xmlns:a16="http://schemas.microsoft.com/office/drawing/2014/main" id="{FD7A26BB-B2C0-67A7-D4DD-1EB20E88A0B4}"/>
              </a:ext>
            </a:extLst>
          </p:cNvPr>
          <p:cNvPicPr>
            <a:picLocks noGrp="1" noChangeAspect="1"/>
          </p:cNvPicPr>
          <p:nvPr>
            <p:ph idx="1"/>
          </p:nvPr>
        </p:nvPicPr>
        <p:blipFill>
          <a:blip r:embed="rId2"/>
          <a:stretch>
            <a:fillRect/>
          </a:stretch>
        </p:blipFill>
        <p:spPr>
          <a:xfrm>
            <a:off x="263619" y="1458750"/>
            <a:ext cx="5467878" cy="3856054"/>
          </a:xfrm>
        </p:spPr>
      </p:pic>
      <p:pic>
        <p:nvPicPr>
          <p:cNvPr id="7" name="Picture 6">
            <a:extLst>
              <a:ext uri="{FF2B5EF4-FFF2-40B4-BE49-F238E27FC236}">
                <a16:creationId xmlns:a16="http://schemas.microsoft.com/office/drawing/2014/main" id="{68649F4A-144B-A4D1-3966-A39300BC95D8}"/>
              </a:ext>
            </a:extLst>
          </p:cNvPr>
          <p:cNvPicPr>
            <a:picLocks noChangeAspect="1"/>
          </p:cNvPicPr>
          <p:nvPr/>
        </p:nvPicPr>
        <p:blipFill>
          <a:blip r:embed="rId3"/>
          <a:stretch>
            <a:fillRect/>
          </a:stretch>
        </p:blipFill>
        <p:spPr>
          <a:xfrm>
            <a:off x="5901178" y="1500973"/>
            <a:ext cx="6123387" cy="3856054"/>
          </a:xfrm>
          <a:prstGeom prst="rect">
            <a:avLst/>
          </a:prstGeom>
        </p:spPr>
      </p:pic>
    </p:spTree>
    <p:extLst>
      <p:ext uri="{BB962C8B-B14F-4D97-AF65-F5344CB8AC3E}">
        <p14:creationId xmlns:p14="http://schemas.microsoft.com/office/powerpoint/2010/main" val="132753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Problem Statement</a:t>
            </a:r>
          </a:p>
        </p:txBody>
      </p:sp>
      <p:sp>
        <p:nvSpPr>
          <p:cNvPr id="5" name="Content Placeholder 4"/>
          <p:cNvSpPr>
            <a:spLocks noGrp="1"/>
          </p:cNvSpPr>
          <p:nvPr>
            <p:ph idx="1"/>
          </p:nvPr>
        </p:nvSpPr>
        <p:spPr/>
        <p:txBody>
          <a:bodyPr rtlCol="0"/>
          <a:lstStyle/>
          <a:p>
            <a:r>
              <a:rPr lang="en-US" b="1" i="0" dirty="0">
                <a:solidFill>
                  <a:srgbClr val="ECECEC"/>
                </a:solidFill>
                <a:effectLst/>
                <a:latin typeface="Söhne"/>
              </a:rPr>
              <a:t>Information Overload</a:t>
            </a:r>
            <a:r>
              <a:rPr lang="en-US" b="0" i="0" dirty="0">
                <a:solidFill>
                  <a:srgbClr val="ECECEC"/>
                </a:solidFill>
                <a:effectLst/>
                <a:latin typeface="Söhne"/>
              </a:rPr>
              <a:t>: Sifting through vast amounts of data to find relevant listings.</a:t>
            </a:r>
          </a:p>
          <a:p>
            <a:r>
              <a:rPr lang="en-US" b="1" i="0" dirty="0">
                <a:solidFill>
                  <a:srgbClr val="ECECEC"/>
                </a:solidFill>
                <a:effectLst/>
                <a:latin typeface="Söhne"/>
              </a:rPr>
              <a:t>Fragmentation</a:t>
            </a:r>
            <a:r>
              <a:rPr lang="en-US" b="0" i="0" dirty="0">
                <a:solidFill>
                  <a:srgbClr val="ECECEC"/>
                </a:solidFill>
                <a:effectLst/>
                <a:latin typeface="Söhne"/>
              </a:rPr>
              <a:t>: The need to use multiple services for different needs complicates the search process.</a:t>
            </a:r>
          </a:p>
          <a:p>
            <a:r>
              <a:rPr lang="en-US" b="1" i="0" dirty="0">
                <a:solidFill>
                  <a:srgbClr val="ECECEC"/>
                </a:solidFill>
                <a:effectLst/>
                <a:latin typeface="Söhne"/>
              </a:rPr>
              <a:t>Lack of Community</a:t>
            </a:r>
            <a:r>
              <a:rPr lang="en-US" b="0" i="0" dirty="0">
                <a:solidFill>
                  <a:srgbClr val="ECECEC"/>
                </a:solidFill>
                <a:effectLst/>
                <a:latin typeface="Söhne"/>
              </a:rPr>
              <a:t>: Many platforms focus on transactions over interactions, missing opportunities for users to connect and support each other.</a:t>
            </a:r>
            <a:endParaRPr lang="en-US" dirty="0">
              <a:solidFill>
                <a:srgbClr val="ECECEC"/>
              </a:solidFill>
              <a:latin typeface="Söhne"/>
            </a:endParaRPr>
          </a:p>
          <a:p>
            <a:pPr algn="l">
              <a:buFont typeface="Arial" panose="020B0604020202020204" pitchFamily="34" charset="0"/>
              <a:buChar char="•"/>
            </a:pPr>
            <a:endParaRPr lang="en-US" b="0" i="0" dirty="0">
              <a:solidFill>
                <a:srgbClr val="ECECEC"/>
              </a:solidFill>
              <a:effectLst/>
              <a:latin typeface="Söhne"/>
            </a:endParaRPr>
          </a:p>
          <a:p>
            <a:pPr algn="l">
              <a:buFont typeface="Arial" panose="020B0604020202020204" pitchFamily="34" charset="0"/>
              <a:buChar char="•"/>
            </a:pPr>
            <a:endParaRPr lang="en-US" b="0" i="0" dirty="0">
              <a:solidFill>
                <a:srgbClr val="ECECEC"/>
              </a:solidFill>
              <a:effectLst/>
              <a:latin typeface="Söhne"/>
            </a:endParaRPr>
          </a:p>
          <a:p>
            <a:pPr marL="0" indent="0" algn="ctr">
              <a:buNone/>
            </a:pPr>
            <a:r>
              <a:rPr lang="en-US" b="0" i="0" dirty="0">
                <a:solidFill>
                  <a:srgbClr val="ECECEC"/>
                </a:solidFill>
                <a:effectLst/>
                <a:latin typeface="Söhne"/>
              </a:rPr>
              <a:t>This complexity leads to frustration, missed opportunities, and a sense of isolation in the digital space.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87B-8822-1CC2-87D3-137A53A321CC}"/>
              </a:ext>
            </a:extLst>
          </p:cNvPr>
          <p:cNvSpPr>
            <a:spLocks noGrp="1"/>
          </p:cNvSpPr>
          <p:nvPr>
            <p:ph type="title"/>
          </p:nvPr>
        </p:nvSpPr>
        <p:spPr>
          <a:xfrm>
            <a:off x="646111" y="452718"/>
            <a:ext cx="9404723" cy="755416"/>
          </a:xfrm>
        </p:spPr>
        <p:txBody>
          <a:bodyPr/>
          <a:lstStyle/>
          <a:p>
            <a:r>
              <a:rPr lang="en-US" dirty="0" err="1"/>
              <a:t>Accomodation</a:t>
            </a:r>
            <a:r>
              <a:rPr lang="en-US" dirty="0"/>
              <a:t> Description</a:t>
            </a:r>
            <a:endParaRPr lang="en-GB" dirty="0"/>
          </a:p>
        </p:txBody>
      </p:sp>
      <p:sp>
        <p:nvSpPr>
          <p:cNvPr id="3" name="Content Placeholder 2">
            <a:extLst>
              <a:ext uri="{FF2B5EF4-FFF2-40B4-BE49-F238E27FC236}">
                <a16:creationId xmlns:a16="http://schemas.microsoft.com/office/drawing/2014/main" id="{C97DF18E-E2FF-671D-2714-9120EEE75681}"/>
              </a:ext>
            </a:extLst>
          </p:cNvPr>
          <p:cNvSpPr>
            <a:spLocks noGrp="1"/>
          </p:cNvSpPr>
          <p:nvPr>
            <p:ph idx="1"/>
          </p:nvPr>
        </p:nvSpPr>
        <p:spPr>
          <a:xfrm>
            <a:off x="646111" y="1395167"/>
            <a:ext cx="9404723" cy="4941671"/>
          </a:xfrm>
        </p:spPr>
        <p:txBody>
          <a:bodyPr/>
          <a:lstStyle/>
          <a:p>
            <a:r>
              <a:rPr lang="en-GB" dirty="0" err="1"/>
              <a:t>Accomodation</a:t>
            </a:r>
            <a:r>
              <a:rPr lang="en-GB" dirty="0"/>
              <a:t> Description</a:t>
            </a:r>
          </a:p>
          <a:p>
            <a:endParaRPr lang="en-GB" dirty="0"/>
          </a:p>
        </p:txBody>
      </p:sp>
      <p:pic>
        <p:nvPicPr>
          <p:cNvPr id="7" name="Picture 6">
            <a:extLst>
              <a:ext uri="{FF2B5EF4-FFF2-40B4-BE49-F238E27FC236}">
                <a16:creationId xmlns:a16="http://schemas.microsoft.com/office/drawing/2014/main" id="{83CFB816-BF21-B560-F1A5-8AE5A8F1E0EE}"/>
              </a:ext>
            </a:extLst>
          </p:cNvPr>
          <p:cNvPicPr>
            <a:picLocks noChangeAspect="1"/>
          </p:cNvPicPr>
          <p:nvPr/>
        </p:nvPicPr>
        <p:blipFill>
          <a:blip r:embed="rId2"/>
          <a:stretch>
            <a:fillRect/>
          </a:stretch>
        </p:blipFill>
        <p:spPr>
          <a:xfrm>
            <a:off x="5260157" y="1329179"/>
            <a:ext cx="5991126" cy="5333477"/>
          </a:xfrm>
          <a:prstGeom prst="rect">
            <a:avLst/>
          </a:prstGeom>
        </p:spPr>
      </p:pic>
      <p:pic>
        <p:nvPicPr>
          <p:cNvPr id="9" name="Picture 8">
            <a:extLst>
              <a:ext uri="{FF2B5EF4-FFF2-40B4-BE49-F238E27FC236}">
                <a16:creationId xmlns:a16="http://schemas.microsoft.com/office/drawing/2014/main" id="{C81DDE6F-868F-9223-A673-69B1CCF72A31}"/>
              </a:ext>
            </a:extLst>
          </p:cNvPr>
          <p:cNvPicPr>
            <a:picLocks noChangeAspect="1"/>
          </p:cNvPicPr>
          <p:nvPr/>
        </p:nvPicPr>
        <p:blipFill>
          <a:blip r:embed="rId3"/>
          <a:stretch>
            <a:fillRect/>
          </a:stretch>
        </p:blipFill>
        <p:spPr>
          <a:xfrm>
            <a:off x="217960" y="1395167"/>
            <a:ext cx="4854361" cy="5265876"/>
          </a:xfrm>
          <a:prstGeom prst="rect">
            <a:avLst/>
          </a:prstGeom>
        </p:spPr>
      </p:pic>
    </p:spTree>
    <p:extLst>
      <p:ext uri="{BB962C8B-B14F-4D97-AF65-F5344CB8AC3E}">
        <p14:creationId xmlns:p14="http://schemas.microsoft.com/office/powerpoint/2010/main" val="533754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87B-8822-1CC2-87D3-137A53A321CC}"/>
              </a:ext>
            </a:extLst>
          </p:cNvPr>
          <p:cNvSpPr>
            <a:spLocks noGrp="1"/>
          </p:cNvSpPr>
          <p:nvPr>
            <p:ph type="title"/>
          </p:nvPr>
        </p:nvSpPr>
        <p:spPr>
          <a:xfrm>
            <a:off x="646111" y="452718"/>
            <a:ext cx="9404723" cy="755416"/>
          </a:xfrm>
        </p:spPr>
        <p:txBody>
          <a:bodyPr/>
          <a:lstStyle/>
          <a:p>
            <a:r>
              <a:rPr lang="en-US" dirty="0"/>
              <a:t>Jobs Description</a:t>
            </a:r>
            <a:endParaRPr lang="en-GB" dirty="0"/>
          </a:p>
        </p:txBody>
      </p:sp>
      <p:sp>
        <p:nvSpPr>
          <p:cNvPr id="3" name="Content Placeholder 2">
            <a:extLst>
              <a:ext uri="{FF2B5EF4-FFF2-40B4-BE49-F238E27FC236}">
                <a16:creationId xmlns:a16="http://schemas.microsoft.com/office/drawing/2014/main" id="{C97DF18E-E2FF-671D-2714-9120EEE75681}"/>
              </a:ext>
            </a:extLst>
          </p:cNvPr>
          <p:cNvSpPr>
            <a:spLocks noGrp="1"/>
          </p:cNvSpPr>
          <p:nvPr>
            <p:ph idx="1"/>
          </p:nvPr>
        </p:nvSpPr>
        <p:spPr>
          <a:xfrm>
            <a:off x="646111" y="1395167"/>
            <a:ext cx="9404723" cy="4941671"/>
          </a:xfrm>
        </p:spPr>
        <p:txBody>
          <a:bodyPr/>
          <a:lstStyle/>
          <a:p>
            <a:pPr marL="0" indent="0">
              <a:buNone/>
            </a:pPr>
            <a:endParaRPr lang="en-GB" dirty="0"/>
          </a:p>
          <a:p>
            <a:endParaRPr lang="en-GB" dirty="0"/>
          </a:p>
        </p:txBody>
      </p:sp>
      <p:pic>
        <p:nvPicPr>
          <p:cNvPr id="4" name="Picture 3">
            <a:extLst>
              <a:ext uri="{FF2B5EF4-FFF2-40B4-BE49-F238E27FC236}">
                <a16:creationId xmlns:a16="http://schemas.microsoft.com/office/drawing/2014/main" id="{4B45237C-038C-6933-C73C-2A83C96224F6}"/>
              </a:ext>
            </a:extLst>
          </p:cNvPr>
          <p:cNvPicPr>
            <a:picLocks noChangeAspect="1"/>
          </p:cNvPicPr>
          <p:nvPr/>
        </p:nvPicPr>
        <p:blipFill>
          <a:blip r:embed="rId2"/>
          <a:stretch>
            <a:fillRect/>
          </a:stretch>
        </p:blipFill>
        <p:spPr>
          <a:xfrm>
            <a:off x="5348472" y="1617482"/>
            <a:ext cx="6485640" cy="4166648"/>
          </a:xfrm>
          <a:prstGeom prst="rect">
            <a:avLst/>
          </a:prstGeom>
        </p:spPr>
      </p:pic>
      <p:pic>
        <p:nvPicPr>
          <p:cNvPr id="6" name="Picture 5" descr="A screenshot of a website&#10;&#10;Description automatically generated">
            <a:extLst>
              <a:ext uri="{FF2B5EF4-FFF2-40B4-BE49-F238E27FC236}">
                <a16:creationId xmlns:a16="http://schemas.microsoft.com/office/drawing/2014/main" id="{95DB957A-1C68-9B52-04A1-C5FB75A34614}"/>
              </a:ext>
            </a:extLst>
          </p:cNvPr>
          <p:cNvPicPr>
            <a:picLocks noChangeAspect="1"/>
          </p:cNvPicPr>
          <p:nvPr/>
        </p:nvPicPr>
        <p:blipFill>
          <a:blip r:embed="rId3"/>
          <a:stretch>
            <a:fillRect/>
          </a:stretch>
        </p:blipFill>
        <p:spPr>
          <a:xfrm>
            <a:off x="728950" y="1723258"/>
            <a:ext cx="4128800" cy="3739575"/>
          </a:xfrm>
          <a:prstGeom prst="rect">
            <a:avLst/>
          </a:prstGeom>
        </p:spPr>
      </p:pic>
    </p:spTree>
    <p:extLst>
      <p:ext uri="{BB962C8B-B14F-4D97-AF65-F5344CB8AC3E}">
        <p14:creationId xmlns:p14="http://schemas.microsoft.com/office/powerpoint/2010/main" val="1229754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Requirements and Design elements</a:t>
            </a:r>
          </a:p>
        </p:txBody>
      </p:sp>
      <p:sp>
        <p:nvSpPr>
          <p:cNvPr id="5" name="Content Placeholder 4"/>
          <p:cNvSpPr>
            <a:spLocks noGrp="1"/>
          </p:cNvSpPr>
          <p:nvPr>
            <p:ph idx="1"/>
          </p:nvPr>
        </p:nvSpPr>
        <p:spPr>
          <a:xfrm>
            <a:off x="1103312" y="1244338"/>
            <a:ext cx="8946541" cy="5492364"/>
          </a:xfrm>
        </p:spPr>
        <p:txBody>
          <a:bodyPr rtlCol="0">
            <a:normAutofit/>
          </a:bodyPr>
          <a:lstStyle/>
          <a:p>
            <a:pPr marL="0" indent="0" rtl="0">
              <a:buNone/>
            </a:pPr>
            <a:r>
              <a:rPr lang="en-US" b="1" dirty="0"/>
              <a:t>Job Post Edit</a:t>
            </a:r>
          </a:p>
          <a:p>
            <a:r>
              <a:rPr lang="en-US" dirty="0"/>
              <a:t>The user who created the job post shall be able to edit the post. All the fields of the job posting along with the tags can be updated.</a:t>
            </a:r>
          </a:p>
          <a:p>
            <a:pPr marL="0" indent="0" rtl="0">
              <a:buNone/>
            </a:pPr>
            <a:r>
              <a:rPr lang="en-US" b="1" dirty="0"/>
              <a:t>Job Post Delete</a:t>
            </a:r>
          </a:p>
          <a:p>
            <a:r>
              <a:rPr lang="en-US" dirty="0"/>
              <a:t>The user who created the job post must be able to delete the post. The deleted job posting shall not be shown to the users.</a:t>
            </a:r>
          </a:p>
          <a:p>
            <a:pPr marL="0" indent="0">
              <a:buNone/>
            </a:pPr>
            <a:r>
              <a:rPr lang="en-US" b="1" dirty="0"/>
              <a:t>Event Update</a:t>
            </a:r>
          </a:p>
          <a:p>
            <a:r>
              <a:rPr lang="en-US" dirty="0"/>
              <a:t>The user who created the event post must be able to edit the post. All the attributes as well as the tags associated with the event can be updated.</a:t>
            </a:r>
          </a:p>
          <a:p>
            <a:pPr marL="0" indent="0">
              <a:buNone/>
            </a:pPr>
            <a:r>
              <a:rPr lang="en-US" b="1" dirty="0"/>
              <a:t>Event Delete</a:t>
            </a:r>
          </a:p>
          <a:p>
            <a:r>
              <a:rPr lang="en-US" dirty="0"/>
              <a:t>The user who created the event post must be able to delete the post. The deleted event shall not be visible to the users.</a:t>
            </a:r>
          </a:p>
        </p:txBody>
      </p:sp>
    </p:spTree>
    <p:extLst>
      <p:ext uri="{BB962C8B-B14F-4D97-AF65-F5344CB8AC3E}">
        <p14:creationId xmlns:p14="http://schemas.microsoft.com/office/powerpoint/2010/main" val="370435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Requirements and Design elements</a:t>
            </a:r>
          </a:p>
        </p:txBody>
      </p:sp>
      <p:sp>
        <p:nvSpPr>
          <p:cNvPr id="5" name="Content Placeholder 4"/>
          <p:cNvSpPr>
            <a:spLocks noGrp="1"/>
          </p:cNvSpPr>
          <p:nvPr>
            <p:ph idx="1"/>
          </p:nvPr>
        </p:nvSpPr>
        <p:spPr>
          <a:xfrm>
            <a:off x="1103312" y="1244338"/>
            <a:ext cx="8946541" cy="5492364"/>
          </a:xfrm>
        </p:spPr>
        <p:txBody>
          <a:bodyPr rtlCol="0">
            <a:normAutofit/>
          </a:bodyPr>
          <a:lstStyle/>
          <a:p>
            <a:pPr marL="0" indent="0" rtl="0">
              <a:buNone/>
            </a:pPr>
            <a:r>
              <a:rPr lang="en-US" b="1" dirty="0"/>
              <a:t>Accommodation Edit</a:t>
            </a:r>
          </a:p>
          <a:p>
            <a:r>
              <a:rPr lang="en-US" dirty="0"/>
              <a:t>The user who created the accommodation post shall be able to edit and delete the post. All the fields of the accommodation postings shall be able to be updated.</a:t>
            </a:r>
          </a:p>
          <a:p>
            <a:pPr marL="0" indent="0" rtl="0">
              <a:buNone/>
            </a:pPr>
            <a:endParaRPr lang="en-US" dirty="0"/>
          </a:p>
          <a:p>
            <a:pPr marL="0" indent="0" rtl="0">
              <a:buNone/>
            </a:pPr>
            <a:r>
              <a:rPr lang="en-US" b="1" dirty="0"/>
              <a:t>Accommodation Delete</a:t>
            </a:r>
          </a:p>
          <a:p>
            <a:r>
              <a:rPr lang="en-US" dirty="0"/>
              <a:t>The user who created the accommodation post shall be able to delete the post. The deleted post shall not be visible to the users.</a:t>
            </a:r>
          </a:p>
          <a:p>
            <a:pPr marL="0" indent="0" rtl="0">
              <a:buNone/>
            </a:pPr>
            <a:endParaRPr lang="en-US" dirty="0"/>
          </a:p>
        </p:txBody>
      </p:sp>
    </p:spTree>
    <p:extLst>
      <p:ext uri="{BB962C8B-B14F-4D97-AF65-F5344CB8AC3E}">
        <p14:creationId xmlns:p14="http://schemas.microsoft.com/office/powerpoint/2010/main" val="244852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Requirements and Design elements</a:t>
            </a:r>
          </a:p>
        </p:txBody>
      </p:sp>
      <p:sp>
        <p:nvSpPr>
          <p:cNvPr id="5" name="Content Placeholder 4"/>
          <p:cNvSpPr>
            <a:spLocks noGrp="1"/>
          </p:cNvSpPr>
          <p:nvPr>
            <p:ph idx="1"/>
          </p:nvPr>
        </p:nvSpPr>
        <p:spPr>
          <a:xfrm>
            <a:off x="1103312" y="1244338"/>
            <a:ext cx="8946541" cy="5492364"/>
          </a:xfrm>
        </p:spPr>
        <p:txBody>
          <a:bodyPr rtlCol="0">
            <a:normAutofit/>
          </a:bodyPr>
          <a:lstStyle/>
          <a:p>
            <a:pPr marL="0" indent="0" rtl="0">
              <a:buNone/>
            </a:pPr>
            <a:r>
              <a:rPr lang="en-US" b="1" dirty="0"/>
              <a:t>Filter Events</a:t>
            </a:r>
          </a:p>
          <a:p>
            <a:r>
              <a:rPr lang="en-US" dirty="0"/>
              <a:t>The users shall be able to filter out the events filtered based on the type of event.</a:t>
            </a:r>
          </a:p>
          <a:p>
            <a:pPr marL="0" indent="0">
              <a:buNone/>
            </a:pPr>
            <a:endParaRPr lang="en-US" dirty="0"/>
          </a:p>
        </p:txBody>
      </p:sp>
      <p:pic>
        <p:nvPicPr>
          <p:cNvPr id="3" name="Picture 2">
            <a:extLst>
              <a:ext uri="{FF2B5EF4-FFF2-40B4-BE49-F238E27FC236}">
                <a16:creationId xmlns:a16="http://schemas.microsoft.com/office/drawing/2014/main" id="{EF1E3003-CC27-55E6-BB6E-B6072B3C8F92}"/>
              </a:ext>
            </a:extLst>
          </p:cNvPr>
          <p:cNvPicPr>
            <a:picLocks noChangeAspect="1"/>
          </p:cNvPicPr>
          <p:nvPr/>
        </p:nvPicPr>
        <p:blipFill>
          <a:blip r:embed="rId3"/>
          <a:stretch>
            <a:fillRect/>
          </a:stretch>
        </p:blipFill>
        <p:spPr>
          <a:xfrm>
            <a:off x="3743131" y="2190750"/>
            <a:ext cx="5437526" cy="4341942"/>
          </a:xfrm>
          <a:prstGeom prst="rect">
            <a:avLst/>
          </a:prstGeom>
        </p:spPr>
      </p:pic>
    </p:spTree>
    <p:extLst>
      <p:ext uri="{BB962C8B-B14F-4D97-AF65-F5344CB8AC3E}">
        <p14:creationId xmlns:p14="http://schemas.microsoft.com/office/powerpoint/2010/main" val="1252287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rtl="0"/>
            <a:r>
              <a:rPr lang="en-GB" dirty="0"/>
              <a:t>Conclusion</a:t>
            </a:r>
          </a:p>
        </p:txBody>
      </p:sp>
      <p:sp>
        <p:nvSpPr>
          <p:cNvPr id="4" name="Content Placeholder 3">
            <a:extLst>
              <a:ext uri="{FF2B5EF4-FFF2-40B4-BE49-F238E27FC236}">
                <a16:creationId xmlns:a16="http://schemas.microsoft.com/office/drawing/2014/main" id="{11B6C1C0-4EF5-A021-3938-DCFC77453136}"/>
              </a:ext>
            </a:extLst>
          </p:cNvPr>
          <p:cNvSpPr>
            <a:spLocks noGrp="1"/>
          </p:cNvSpPr>
          <p:nvPr>
            <p:ph idx="1"/>
          </p:nvPr>
        </p:nvSpPr>
        <p:spPr/>
        <p:txBody>
          <a:bodyPr>
            <a:normAutofit/>
          </a:bodyPr>
          <a:lstStyle/>
          <a:p>
            <a:r>
              <a:rPr lang="en-US" sz="2800" b="0" i="0" dirty="0">
                <a:solidFill>
                  <a:srgbClr val="ECECEC"/>
                </a:solidFill>
                <a:effectLst/>
                <a:latin typeface="Söhne"/>
              </a:rPr>
              <a:t>Our application, represents a leap forward in how we connect online, bringing together jobs, events, and housing in one easy-to-use platform. It simplifies the digital chaos, making it easier for everyone to find what they need and share what they offer. In essence, Our system is about creating a more inclusive, efficient, and connected digital community for all.</a:t>
            </a:r>
            <a:endParaRPr lang="en-GB" sz="2800" dirty="0"/>
          </a:p>
        </p:txBody>
      </p:sp>
    </p:spTree>
    <p:extLst>
      <p:ext uri="{BB962C8B-B14F-4D97-AF65-F5344CB8AC3E}">
        <p14:creationId xmlns:p14="http://schemas.microsoft.com/office/powerpoint/2010/main" val="211484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2818-3833-2BDA-D373-97099E2BD1A6}"/>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4B35F874-6070-81CF-5F90-E4F201B928FA}"/>
              </a:ext>
            </a:extLst>
          </p:cNvPr>
          <p:cNvSpPr>
            <a:spLocks noGrp="1"/>
          </p:cNvSpPr>
          <p:nvPr>
            <p:ph idx="1"/>
          </p:nvPr>
        </p:nvSpPr>
        <p:spPr/>
        <p:txBody>
          <a:bodyPr/>
          <a:lstStyle/>
          <a:p>
            <a:pPr algn="l"/>
            <a:r>
              <a:rPr lang="en-US" b="1" i="0" dirty="0">
                <a:solidFill>
                  <a:srgbClr val="ECECEC"/>
                </a:solidFill>
                <a:effectLst/>
                <a:latin typeface="Söhne"/>
              </a:rPr>
              <a:t>Unified Listings</a:t>
            </a:r>
          </a:p>
          <a:p>
            <a:pPr algn="l">
              <a:buFont typeface="Arial" panose="020B0604020202020204" pitchFamily="34" charset="0"/>
              <a:buChar char="•"/>
            </a:pPr>
            <a:r>
              <a:rPr lang="en-US" b="0" i="0" dirty="0">
                <a:solidFill>
                  <a:srgbClr val="ECECEC"/>
                </a:solidFill>
                <a:effectLst/>
                <a:latin typeface="Söhne"/>
              </a:rPr>
              <a:t>All-in-one spot for events, jobs, and housing.</a:t>
            </a:r>
          </a:p>
          <a:p>
            <a:pPr algn="l">
              <a:buFont typeface="Arial" panose="020B0604020202020204" pitchFamily="34" charset="0"/>
              <a:buChar char="•"/>
            </a:pPr>
            <a:r>
              <a:rPr lang="en-US" b="0" i="0" dirty="0">
                <a:solidFill>
                  <a:srgbClr val="ECECEC"/>
                </a:solidFill>
                <a:effectLst/>
                <a:latin typeface="Söhne"/>
              </a:rPr>
              <a:t>Switch seamlessly between categories.</a:t>
            </a:r>
          </a:p>
          <a:p>
            <a:endParaRPr lang="en-GB" dirty="0"/>
          </a:p>
          <a:p>
            <a:pPr algn="l"/>
            <a:r>
              <a:rPr lang="en-US" b="1" i="0" dirty="0">
                <a:solidFill>
                  <a:srgbClr val="ECECEC"/>
                </a:solidFill>
                <a:effectLst/>
                <a:latin typeface="Söhne"/>
              </a:rPr>
              <a:t>Instant Postings</a:t>
            </a:r>
          </a:p>
          <a:p>
            <a:pPr algn="l">
              <a:buFont typeface="Arial" panose="020B0604020202020204" pitchFamily="34" charset="0"/>
              <a:buChar char="•"/>
            </a:pPr>
            <a:r>
              <a:rPr lang="en-US" b="0" i="0" dirty="0">
                <a:solidFill>
                  <a:srgbClr val="ECECEC"/>
                </a:solidFill>
                <a:effectLst/>
                <a:latin typeface="Söhne"/>
              </a:rPr>
              <a:t>Post listings in a flash, hassle-free.</a:t>
            </a:r>
          </a:p>
          <a:p>
            <a:pPr algn="l">
              <a:buFont typeface="Arial" panose="020B0604020202020204" pitchFamily="34" charset="0"/>
              <a:buChar char="•"/>
            </a:pPr>
            <a:r>
              <a:rPr lang="en-US" b="0" i="0" dirty="0">
                <a:solidFill>
                  <a:srgbClr val="ECECEC"/>
                </a:solidFill>
                <a:effectLst/>
                <a:latin typeface="Söhne"/>
              </a:rPr>
              <a:t>Easy edit and update on the go.</a:t>
            </a:r>
          </a:p>
          <a:p>
            <a:endParaRPr lang="en-GB" dirty="0"/>
          </a:p>
        </p:txBody>
      </p:sp>
    </p:spTree>
    <p:extLst>
      <p:ext uri="{BB962C8B-B14F-4D97-AF65-F5344CB8AC3E}">
        <p14:creationId xmlns:p14="http://schemas.microsoft.com/office/powerpoint/2010/main" val="198447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86" y="2243418"/>
            <a:ext cx="9404723" cy="1400530"/>
          </a:xfrm>
        </p:spPr>
        <p:txBody>
          <a:bodyPr rtlCol="0"/>
          <a:lstStyle/>
          <a:p>
            <a:pPr rtl="0"/>
            <a:r>
              <a:rPr lang="en-GB" dirty="0"/>
              <a:t>User Story and Majority components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43DA-E08C-23DA-4AE0-F0C10FBF7B72}"/>
              </a:ext>
            </a:extLst>
          </p:cNvPr>
          <p:cNvSpPr>
            <a:spLocks noGrp="1"/>
          </p:cNvSpPr>
          <p:nvPr>
            <p:ph type="title"/>
          </p:nvPr>
        </p:nvSpPr>
        <p:spPr>
          <a:xfrm>
            <a:off x="646111" y="452718"/>
            <a:ext cx="9404723" cy="612511"/>
          </a:xfrm>
        </p:spPr>
        <p:txBody>
          <a:bodyPr/>
          <a:lstStyle/>
          <a:p>
            <a:endParaRPr lang="en-GB" dirty="0"/>
          </a:p>
        </p:txBody>
      </p:sp>
      <p:sp>
        <p:nvSpPr>
          <p:cNvPr id="9" name="Content Placeholder 8">
            <a:extLst>
              <a:ext uri="{FF2B5EF4-FFF2-40B4-BE49-F238E27FC236}">
                <a16:creationId xmlns:a16="http://schemas.microsoft.com/office/drawing/2014/main" id="{746213AB-2759-9429-4F43-C5ABE93C71CF}"/>
              </a:ext>
            </a:extLst>
          </p:cNvPr>
          <p:cNvSpPr>
            <a:spLocks noGrp="1"/>
          </p:cNvSpPr>
          <p:nvPr>
            <p:ph idx="1"/>
          </p:nvPr>
        </p:nvSpPr>
        <p:spPr>
          <a:xfrm>
            <a:off x="1103312" y="1159498"/>
            <a:ext cx="8946541" cy="5107756"/>
          </a:xfrm>
        </p:spPr>
        <p:txBody>
          <a:bodyPr/>
          <a:lstStyle/>
          <a:p>
            <a:r>
              <a:rPr lang="en-US" dirty="0"/>
              <a:t>As a user </a:t>
            </a:r>
            <a:r>
              <a:rPr lang="en-US" dirty="0" err="1"/>
              <a:t>i</a:t>
            </a:r>
            <a:r>
              <a:rPr lang="en-US" dirty="0"/>
              <a:t> want to be able to create account and register to the system so that </a:t>
            </a:r>
            <a:r>
              <a:rPr lang="en-US" dirty="0" err="1"/>
              <a:t>i</a:t>
            </a:r>
            <a:r>
              <a:rPr lang="en-US" dirty="0"/>
              <a:t> can login and use the system as a registered user.</a:t>
            </a:r>
            <a:endParaRPr lang="en-GB" dirty="0"/>
          </a:p>
          <a:p>
            <a:endParaRPr lang="en-GB" dirty="0"/>
          </a:p>
        </p:txBody>
      </p:sp>
      <p:pic>
        <p:nvPicPr>
          <p:cNvPr id="11" name="Picture 10">
            <a:extLst>
              <a:ext uri="{FF2B5EF4-FFF2-40B4-BE49-F238E27FC236}">
                <a16:creationId xmlns:a16="http://schemas.microsoft.com/office/drawing/2014/main" id="{1C821BCC-4774-3A79-F42F-F80184F9CDEE}"/>
              </a:ext>
            </a:extLst>
          </p:cNvPr>
          <p:cNvPicPr>
            <a:picLocks noChangeAspect="1"/>
          </p:cNvPicPr>
          <p:nvPr/>
        </p:nvPicPr>
        <p:blipFill>
          <a:blip r:embed="rId2"/>
          <a:stretch>
            <a:fillRect/>
          </a:stretch>
        </p:blipFill>
        <p:spPr>
          <a:xfrm>
            <a:off x="1206632" y="1913641"/>
            <a:ext cx="3252245" cy="4270343"/>
          </a:xfrm>
          <a:prstGeom prst="rect">
            <a:avLst/>
          </a:prstGeom>
        </p:spPr>
      </p:pic>
      <p:pic>
        <p:nvPicPr>
          <p:cNvPr id="15" name="Picture 14">
            <a:extLst>
              <a:ext uri="{FF2B5EF4-FFF2-40B4-BE49-F238E27FC236}">
                <a16:creationId xmlns:a16="http://schemas.microsoft.com/office/drawing/2014/main" id="{291D779D-0EE5-CC2E-DC8B-ED89CDE44758}"/>
              </a:ext>
            </a:extLst>
          </p:cNvPr>
          <p:cNvPicPr>
            <a:picLocks noChangeAspect="1"/>
          </p:cNvPicPr>
          <p:nvPr/>
        </p:nvPicPr>
        <p:blipFill>
          <a:blip r:embed="rId3"/>
          <a:stretch>
            <a:fillRect/>
          </a:stretch>
        </p:blipFill>
        <p:spPr>
          <a:xfrm>
            <a:off x="5010547" y="1908236"/>
            <a:ext cx="3528366" cy="4359018"/>
          </a:xfrm>
          <a:prstGeom prst="rect">
            <a:avLst/>
          </a:prstGeom>
        </p:spPr>
      </p:pic>
    </p:spTree>
    <p:extLst>
      <p:ext uri="{BB962C8B-B14F-4D97-AF65-F5344CB8AC3E}">
        <p14:creationId xmlns:p14="http://schemas.microsoft.com/office/powerpoint/2010/main" val="13068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F53-51BB-C92E-02ED-5FFB43FF5CD4}"/>
              </a:ext>
            </a:extLst>
          </p:cNvPr>
          <p:cNvSpPr>
            <a:spLocks noGrp="1"/>
          </p:cNvSpPr>
          <p:nvPr>
            <p:ph type="title"/>
          </p:nvPr>
        </p:nvSpPr>
        <p:spPr>
          <a:xfrm>
            <a:off x="646111" y="452718"/>
            <a:ext cx="9404723" cy="612511"/>
          </a:xfrm>
        </p:spPr>
        <p:txBody>
          <a:bodyPr/>
          <a:lstStyle/>
          <a:p>
            <a:endParaRPr lang="en-GB" dirty="0"/>
          </a:p>
        </p:txBody>
      </p:sp>
      <p:sp>
        <p:nvSpPr>
          <p:cNvPr id="3" name="Content Placeholder 2">
            <a:extLst>
              <a:ext uri="{FF2B5EF4-FFF2-40B4-BE49-F238E27FC236}">
                <a16:creationId xmlns:a16="http://schemas.microsoft.com/office/drawing/2014/main" id="{4B9D38B1-146B-9247-5005-79990EC5542C}"/>
              </a:ext>
            </a:extLst>
          </p:cNvPr>
          <p:cNvSpPr>
            <a:spLocks noGrp="1"/>
          </p:cNvSpPr>
          <p:nvPr>
            <p:ph idx="1"/>
          </p:nvPr>
        </p:nvSpPr>
        <p:spPr>
          <a:xfrm>
            <a:off x="645130" y="1263192"/>
            <a:ext cx="9404723" cy="4985207"/>
          </a:xfrm>
        </p:spPr>
        <p:txBody>
          <a:bodyPr/>
          <a:lstStyle/>
          <a:p>
            <a:r>
              <a:rPr lang="en-US" dirty="0"/>
              <a:t>As a user </a:t>
            </a:r>
            <a:r>
              <a:rPr lang="en-US" dirty="0" err="1"/>
              <a:t>i</a:t>
            </a:r>
            <a:r>
              <a:rPr lang="en-US" dirty="0"/>
              <a:t> want to be able to create job, accommodation and event postings so that other users can view any postings that user create.</a:t>
            </a:r>
          </a:p>
          <a:p>
            <a:endParaRPr lang="en-GB" dirty="0"/>
          </a:p>
        </p:txBody>
      </p:sp>
      <p:pic>
        <p:nvPicPr>
          <p:cNvPr id="5" name="Picture 4">
            <a:extLst>
              <a:ext uri="{FF2B5EF4-FFF2-40B4-BE49-F238E27FC236}">
                <a16:creationId xmlns:a16="http://schemas.microsoft.com/office/drawing/2014/main" id="{FB0F7A69-718D-F248-F3CE-FA8A1E20FBDA}"/>
              </a:ext>
            </a:extLst>
          </p:cNvPr>
          <p:cNvPicPr>
            <a:picLocks noChangeAspect="1"/>
          </p:cNvPicPr>
          <p:nvPr/>
        </p:nvPicPr>
        <p:blipFill>
          <a:blip r:embed="rId2"/>
          <a:stretch>
            <a:fillRect/>
          </a:stretch>
        </p:blipFill>
        <p:spPr>
          <a:xfrm>
            <a:off x="7389627" y="1981850"/>
            <a:ext cx="3144444" cy="4423432"/>
          </a:xfrm>
          <a:prstGeom prst="rect">
            <a:avLst/>
          </a:prstGeom>
        </p:spPr>
      </p:pic>
      <p:pic>
        <p:nvPicPr>
          <p:cNvPr id="7" name="Picture 6">
            <a:extLst>
              <a:ext uri="{FF2B5EF4-FFF2-40B4-BE49-F238E27FC236}">
                <a16:creationId xmlns:a16="http://schemas.microsoft.com/office/drawing/2014/main" id="{2DDC443A-B532-FD5B-9950-898D96772F66}"/>
              </a:ext>
            </a:extLst>
          </p:cNvPr>
          <p:cNvPicPr>
            <a:picLocks noChangeAspect="1"/>
          </p:cNvPicPr>
          <p:nvPr/>
        </p:nvPicPr>
        <p:blipFill>
          <a:blip r:embed="rId3"/>
          <a:stretch>
            <a:fillRect/>
          </a:stretch>
        </p:blipFill>
        <p:spPr>
          <a:xfrm>
            <a:off x="454749" y="2064471"/>
            <a:ext cx="3374796" cy="4457306"/>
          </a:xfrm>
          <a:prstGeom prst="rect">
            <a:avLst/>
          </a:prstGeom>
        </p:spPr>
      </p:pic>
      <p:pic>
        <p:nvPicPr>
          <p:cNvPr id="9" name="Picture 8">
            <a:extLst>
              <a:ext uri="{FF2B5EF4-FFF2-40B4-BE49-F238E27FC236}">
                <a16:creationId xmlns:a16="http://schemas.microsoft.com/office/drawing/2014/main" id="{1095829C-4E68-9A88-B0BC-6AA95B199F4C}"/>
              </a:ext>
            </a:extLst>
          </p:cNvPr>
          <p:cNvPicPr>
            <a:picLocks noChangeAspect="1"/>
          </p:cNvPicPr>
          <p:nvPr/>
        </p:nvPicPr>
        <p:blipFill>
          <a:blip r:embed="rId4"/>
          <a:stretch>
            <a:fillRect/>
          </a:stretch>
        </p:blipFill>
        <p:spPr>
          <a:xfrm>
            <a:off x="4019927" y="1989056"/>
            <a:ext cx="3179318" cy="4457306"/>
          </a:xfrm>
          <a:prstGeom prst="rect">
            <a:avLst/>
          </a:prstGeom>
        </p:spPr>
      </p:pic>
    </p:spTree>
    <p:extLst>
      <p:ext uri="{BB962C8B-B14F-4D97-AF65-F5344CB8AC3E}">
        <p14:creationId xmlns:p14="http://schemas.microsoft.com/office/powerpoint/2010/main" val="198981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5505-5BF6-512E-21FD-12FFC3E08B9C}"/>
              </a:ext>
            </a:extLst>
          </p:cNvPr>
          <p:cNvSpPr>
            <a:spLocks noGrp="1"/>
          </p:cNvSpPr>
          <p:nvPr>
            <p:ph type="title"/>
          </p:nvPr>
        </p:nvSpPr>
        <p:spPr>
          <a:xfrm>
            <a:off x="646111" y="452718"/>
            <a:ext cx="9404723" cy="772767"/>
          </a:xfrm>
        </p:spPr>
        <p:txBody>
          <a:bodyPr/>
          <a:lstStyle/>
          <a:p>
            <a:endParaRPr lang="en-GB" dirty="0"/>
          </a:p>
        </p:txBody>
      </p:sp>
      <p:sp>
        <p:nvSpPr>
          <p:cNvPr id="3" name="Content Placeholder 2">
            <a:extLst>
              <a:ext uri="{FF2B5EF4-FFF2-40B4-BE49-F238E27FC236}">
                <a16:creationId xmlns:a16="http://schemas.microsoft.com/office/drawing/2014/main" id="{F4889651-0607-5853-5EE8-C12A7B085B37}"/>
              </a:ext>
            </a:extLst>
          </p:cNvPr>
          <p:cNvSpPr>
            <a:spLocks noGrp="1"/>
          </p:cNvSpPr>
          <p:nvPr>
            <p:ph idx="1"/>
          </p:nvPr>
        </p:nvSpPr>
        <p:spPr>
          <a:xfrm>
            <a:off x="645130" y="1329180"/>
            <a:ext cx="9404723" cy="4919220"/>
          </a:xfrm>
        </p:spPr>
        <p:txBody>
          <a:bodyPr/>
          <a:lstStyle/>
          <a:p>
            <a:r>
              <a:rPr lang="en-US" dirty="0"/>
              <a:t>As a user </a:t>
            </a:r>
            <a:r>
              <a:rPr lang="en-US" dirty="0" err="1"/>
              <a:t>i</a:t>
            </a:r>
            <a:r>
              <a:rPr lang="en-US" dirty="0"/>
              <a:t> want to filter the event posting based on the tags provided so that I can search the post </a:t>
            </a:r>
            <a:r>
              <a:rPr lang="en-US" dirty="0" err="1"/>
              <a:t>i</a:t>
            </a:r>
            <a:r>
              <a:rPr lang="en-US" dirty="0"/>
              <a:t> want easily.</a:t>
            </a:r>
          </a:p>
          <a:p>
            <a:endParaRPr lang="en-GB" dirty="0"/>
          </a:p>
        </p:txBody>
      </p:sp>
      <p:pic>
        <p:nvPicPr>
          <p:cNvPr id="5" name="Picture 4">
            <a:extLst>
              <a:ext uri="{FF2B5EF4-FFF2-40B4-BE49-F238E27FC236}">
                <a16:creationId xmlns:a16="http://schemas.microsoft.com/office/drawing/2014/main" id="{59E9CD0E-F288-43E8-EAE0-1B3AA399B68F}"/>
              </a:ext>
            </a:extLst>
          </p:cNvPr>
          <p:cNvPicPr>
            <a:picLocks noChangeAspect="1"/>
          </p:cNvPicPr>
          <p:nvPr/>
        </p:nvPicPr>
        <p:blipFill>
          <a:blip r:embed="rId2"/>
          <a:stretch>
            <a:fillRect/>
          </a:stretch>
        </p:blipFill>
        <p:spPr>
          <a:xfrm>
            <a:off x="2142147" y="2102177"/>
            <a:ext cx="6020240" cy="3778569"/>
          </a:xfrm>
          <a:prstGeom prst="rect">
            <a:avLst/>
          </a:prstGeom>
        </p:spPr>
      </p:pic>
    </p:spTree>
    <p:extLst>
      <p:ext uri="{BB962C8B-B14F-4D97-AF65-F5344CB8AC3E}">
        <p14:creationId xmlns:p14="http://schemas.microsoft.com/office/powerpoint/2010/main" val="370668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EA20-4D03-B1B6-F3F4-82DC8873884C}"/>
              </a:ext>
            </a:extLst>
          </p:cNvPr>
          <p:cNvSpPr>
            <a:spLocks noGrp="1"/>
          </p:cNvSpPr>
          <p:nvPr>
            <p:ph type="title"/>
          </p:nvPr>
        </p:nvSpPr>
        <p:spPr>
          <a:xfrm>
            <a:off x="646111" y="452718"/>
            <a:ext cx="9404723" cy="603084"/>
          </a:xfrm>
        </p:spPr>
        <p:txBody>
          <a:bodyPr/>
          <a:lstStyle/>
          <a:p>
            <a:endParaRPr lang="en-GB" dirty="0"/>
          </a:p>
        </p:txBody>
      </p:sp>
      <p:sp>
        <p:nvSpPr>
          <p:cNvPr id="3" name="Content Placeholder 2">
            <a:extLst>
              <a:ext uri="{FF2B5EF4-FFF2-40B4-BE49-F238E27FC236}">
                <a16:creationId xmlns:a16="http://schemas.microsoft.com/office/drawing/2014/main" id="{258090E3-068B-C6D3-2F91-916816265F9D}"/>
              </a:ext>
            </a:extLst>
          </p:cNvPr>
          <p:cNvSpPr>
            <a:spLocks noGrp="1"/>
          </p:cNvSpPr>
          <p:nvPr>
            <p:ph idx="1"/>
          </p:nvPr>
        </p:nvSpPr>
        <p:spPr>
          <a:xfrm>
            <a:off x="645132" y="1159498"/>
            <a:ext cx="9404722" cy="5088902"/>
          </a:xfrm>
        </p:spPr>
        <p:txBody>
          <a:bodyPr/>
          <a:lstStyle/>
          <a:p>
            <a:pPr rtl="0"/>
            <a:r>
              <a:rPr lang="en-US" dirty="0"/>
              <a:t>As a user I want to apply for the jobs </a:t>
            </a:r>
            <a:r>
              <a:rPr lang="en-US" dirty="0" err="1"/>
              <a:t>i</a:t>
            </a:r>
            <a:r>
              <a:rPr lang="en-US" dirty="0"/>
              <a:t> see in the posts so that </a:t>
            </a:r>
            <a:r>
              <a:rPr lang="en-US" dirty="0" err="1"/>
              <a:t>i</a:t>
            </a:r>
            <a:r>
              <a:rPr lang="en-US" dirty="0"/>
              <a:t> can get job opportunities. </a:t>
            </a:r>
          </a:p>
          <a:p>
            <a:pPr rtl="0"/>
            <a:endParaRPr lang="en-US" dirty="0"/>
          </a:p>
          <a:p>
            <a:endParaRPr lang="en-GB" dirty="0"/>
          </a:p>
        </p:txBody>
      </p:sp>
      <p:pic>
        <p:nvPicPr>
          <p:cNvPr id="5" name="Picture 4">
            <a:extLst>
              <a:ext uri="{FF2B5EF4-FFF2-40B4-BE49-F238E27FC236}">
                <a16:creationId xmlns:a16="http://schemas.microsoft.com/office/drawing/2014/main" id="{D0417493-FFB7-9CC5-DD0E-695E2654DFCD}"/>
              </a:ext>
            </a:extLst>
          </p:cNvPr>
          <p:cNvPicPr>
            <a:picLocks noChangeAspect="1"/>
          </p:cNvPicPr>
          <p:nvPr/>
        </p:nvPicPr>
        <p:blipFill>
          <a:blip r:embed="rId2"/>
          <a:stretch>
            <a:fillRect/>
          </a:stretch>
        </p:blipFill>
        <p:spPr>
          <a:xfrm>
            <a:off x="94269" y="1998482"/>
            <a:ext cx="6485640" cy="4166648"/>
          </a:xfrm>
          <a:prstGeom prst="rect">
            <a:avLst/>
          </a:prstGeom>
        </p:spPr>
      </p:pic>
      <p:pic>
        <p:nvPicPr>
          <p:cNvPr id="7" name="Picture 6">
            <a:extLst>
              <a:ext uri="{FF2B5EF4-FFF2-40B4-BE49-F238E27FC236}">
                <a16:creationId xmlns:a16="http://schemas.microsoft.com/office/drawing/2014/main" id="{F1A52138-6612-7056-2E9E-3618135C03B4}"/>
              </a:ext>
            </a:extLst>
          </p:cNvPr>
          <p:cNvPicPr>
            <a:picLocks noChangeAspect="1"/>
          </p:cNvPicPr>
          <p:nvPr/>
        </p:nvPicPr>
        <p:blipFill>
          <a:blip r:embed="rId3"/>
          <a:stretch>
            <a:fillRect/>
          </a:stretch>
        </p:blipFill>
        <p:spPr>
          <a:xfrm>
            <a:off x="6980575" y="2682780"/>
            <a:ext cx="3924640" cy="2042337"/>
          </a:xfrm>
          <a:prstGeom prst="rect">
            <a:avLst/>
          </a:prstGeom>
        </p:spPr>
      </p:pic>
    </p:spTree>
    <p:extLst>
      <p:ext uri="{BB962C8B-B14F-4D97-AF65-F5344CB8AC3E}">
        <p14:creationId xmlns:p14="http://schemas.microsoft.com/office/powerpoint/2010/main" val="37617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Office_26737868_TF03417222" id="{B3C787EA-ABF7-4164-A431-66E5F651CF88}" vid="{DD09255D-F71C-469D-AF0C-18E02DA1D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1093</TotalTime>
  <Words>1192</Words>
  <Application>Microsoft Office PowerPoint</Application>
  <PresentationFormat>Widescreen</PresentationFormat>
  <Paragraphs>98</Paragraphs>
  <Slides>35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Söhne</vt:lpstr>
      <vt:lpstr>Wingdings 3</vt:lpstr>
      <vt:lpstr>Business Strategy</vt:lpstr>
      <vt:lpstr>ByteCode Velocity</vt:lpstr>
      <vt:lpstr>Introduction</vt:lpstr>
      <vt:lpstr>Problem Statement</vt:lpstr>
      <vt:lpstr>Solution</vt:lpstr>
      <vt:lpstr>User Story and Majority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Overview </vt:lpstr>
      <vt:lpstr>PowerPoint Presentation</vt:lpstr>
      <vt:lpstr>Requirements and Design elements</vt:lpstr>
      <vt:lpstr>PowerPoint Presentation</vt:lpstr>
      <vt:lpstr>PowerPoint Presentation</vt:lpstr>
      <vt:lpstr>Requirements and Design elements</vt:lpstr>
      <vt:lpstr>Create Event</vt:lpstr>
      <vt:lpstr>Create Accommodation</vt:lpstr>
      <vt:lpstr>Create Job</vt:lpstr>
      <vt:lpstr>Event Post</vt:lpstr>
      <vt:lpstr>Accommodation Posts</vt:lpstr>
      <vt:lpstr>Job Posts</vt:lpstr>
      <vt:lpstr>Apply Job </vt:lpstr>
      <vt:lpstr>Apply Job </vt:lpstr>
      <vt:lpstr>Event Description</vt:lpstr>
      <vt:lpstr>Accomodation Description</vt:lpstr>
      <vt:lpstr>Jobs Description</vt:lpstr>
      <vt:lpstr>Requirements and Design elements</vt:lpstr>
      <vt:lpstr>Requirements and Design elements</vt:lpstr>
      <vt:lpstr>Requirements and Design elements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OneStop</dc:title>
  <dc:creator>Aashik Bhattarai</dc:creator>
  <cp:lastModifiedBy>Rajbhandari, Rohan Kishor</cp:lastModifiedBy>
  <cp:revision>5</cp:revision>
  <cp:lastPrinted>2012-08-15T21:38:02Z</cp:lastPrinted>
  <dcterms:created xsi:type="dcterms:W3CDTF">2024-04-08T20:11:21Z</dcterms:created>
  <dcterms:modified xsi:type="dcterms:W3CDTF">2024-04-09T14:29:28Z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