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3"/>
    <a:srgbClr val="365160"/>
    <a:srgbClr val="05354F"/>
    <a:srgbClr val="031D2B"/>
    <a:srgbClr val="042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EB14D-692E-4CE8-1240-D060992AA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455CD-827A-07B6-3817-630D90DC6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0E53E-6E8D-7E1F-54A3-55D1830C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6E194-647D-7062-88E9-480ED11D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1D154-DAD6-2EC0-AD62-ED7FF897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80C15-1074-5BB1-5D70-8863EF8A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C2B39E-F408-A9CB-D27A-AF2C48E3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59D2D-B664-52AF-F71D-9D63BF0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8D1B7-EFE3-D3E8-4759-D02BD78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F7B50-DA9C-ACEB-9155-FF0D2827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1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0C049F-0193-7CCF-67BE-78CED884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16242-0EE3-89BE-4F87-D041337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F0D71-F265-44FB-FC16-54AE4978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94E89-C2D3-F481-F0C2-B12D392A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140293-B0D3-D5CA-9656-C4BE682C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4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B8FE8-26AE-4566-0710-A327C59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9D31A-68E2-D920-F51C-F409B1D9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5AE23-1389-03F6-4BEA-9B728DDC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1A2CE-0890-E3CD-AA3F-D00EFDE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6FA00-9264-4746-FBDA-7D68AA8F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CB7A9-E714-B904-3475-65766A90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4523F-0B2F-1604-CC84-91CD8A2E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1FB6D-1EAC-D54F-E2CD-5F112EEE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5E6B6-7CDF-63C8-C2C3-00AA5FBF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9CE7C6-BAC1-C58B-6D2A-512AB280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F05F6-A5D1-C72E-CFE8-7E2DD8CE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29702-A19B-5423-92E7-82F87D71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9E5F0F-6383-AD03-889C-04B540983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38539B-DE87-2C74-01E3-2C07D8D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D1D5F4-EE61-CE85-8FA4-FD3152F7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31FBF4-F976-C516-4E3D-CB784509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6B9CC-BDC1-34F0-FC4D-2B2834A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6E283-84DE-F217-4B5E-947A658D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F1403-3D81-804B-C7AB-A32E533B8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E18B87-EC46-2CE7-16CC-557C7586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910407-64E0-403F-5CA5-2D3952089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57919C-BC4A-4016-D82B-F5D7BD41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98FB4E-6ADD-14A8-7B54-F77F8E32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074B88-8199-8F83-F1A6-734E9D6E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5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F60FC-80D3-FAF1-A15F-2C643700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89B0D3-569B-55A3-A054-E0ED7E29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F3EA0F-6691-E458-E221-D7E60DD7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BCA0A7-65F1-BD7D-2948-3C44546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3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BCAB9E-90EA-89C1-F0AF-C3811CB3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EB6ADE-6412-7A50-2802-1D7C8257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1CD91D-1D2A-DAE3-4E06-E04752AA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7F35-7CB3-31BD-7EE8-367BF94C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ED9FF-2EA1-44E5-D333-B555B55B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102962-BA8E-AAE6-795F-3B1296D2A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05861-CA9A-0241-2757-89E1DE55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748CCE-21E3-3D7D-D11F-1658D33C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38DFC9-F4F6-8DB9-F2F4-E433E182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07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78B0-1360-E76B-DDD8-D768D92D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C25447-EDD6-81C1-F908-3F312D07E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EE426A-A70C-3D84-11CB-51C77AFA1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32FBCF-9257-CFAB-E0AB-125FCDD5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FB1D5A-0C86-7F23-348B-CC4A8D49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FEBC2-C09D-036A-05EE-77DC49F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1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429733-37DB-3C11-6E93-296584A0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B3D0E5-1EEF-ABE3-9630-52FF2165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F05F7-1D89-084E-187E-41EC5795D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6AA2-BE21-4906-B2DB-1C6234C01487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98A7A-5019-3AC8-1E97-1F918AAE2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0F632C-B7CE-FF5D-803E-C50DA0E8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641B-A902-4FAA-8D28-7AF37C2C25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4675F56-6E78-B413-FF8D-710DE79C4A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149"/>
            </a:avLst>
          </a:prstGeom>
          <a:gradFill flip="none" rotWithShape="1">
            <a:gsLst>
              <a:gs pos="10000">
                <a:srgbClr val="FFFF53"/>
              </a:gs>
              <a:gs pos="92000">
                <a:srgbClr val="031D2B"/>
              </a:gs>
              <a:gs pos="60000">
                <a:srgbClr val="FFFF53"/>
              </a:gs>
              <a:gs pos="37000">
                <a:srgbClr val="05354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E0E8BBC-D58A-4EFE-64D3-1A0D2157AAFE}"/>
              </a:ext>
            </a:extLst>
          </p:cNvPr>
          <p:cNvSpPr/>
          <p:nvPr/>
        </p:nvSpPr>
        <p:spPr>
          <a:xfrm>
            <a:off x="91440" y="73152"/>
            <a:ext cx="12024359" cy="6711695"/>
          </a:xfrm>
          <a:prstGeom prst="roundRect">
            <a:avLst>
              <a:gd name="adj" fmla="val 7199"/>
            </a:avLst>
          </a:prstGeom>
          <a:gradFill flip="none" rotWithShape="1">
            <a:gsLst>
              <a:gs pos="0">
                <a:srgbClr val="042639"/>
              </a:gs>
              <a:gs pos="76000">
                <a:srgbClr val="031D2B"/>
              </a:gs>
              <a:gs pos="60000">
                <a:srgbClr val="031D2B"/>
              </a:gs>
              <a:gs pos="95000">
                <a:srgbClr val="05354F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2F8865F-B012-89B9-EC6F-95368F68D5F1}"/>
              </a:ext>
            </a:extLst>
          </p:cNvPr>
          <p:cNvSpPr/>
          <p:nvPr/>
        </p:nvSpPr>
        <p:spPr>
          <a:xfrm>
            <a:off x="10611027" y="2220107"/>
            <a:ext cx="1270008" cy="4238971"/>
          </a:xfrm>
          <a:prstGeom prst="roundRect">
            <a:avLst>
              <a:gd name="adj" fmla="val 12366"/>
            </a:avLst>
          </a:prstGeom>
          <a:gradFill flip="none" rotWithShape="1">
            <a:gsLst>
              <a:gs pos="0">
                <a:srgbClr val="042639"/>
              </a:gs>
              <a:gs pos="76000">
                <a:srgbClr val="031D2B"/>
              </a:gs>
              <a:gs pos="60000">
                <a:srgbClr val="031D2B"/>
              </a:gs>
              <a:gs pos="95000">
                <a:srgbClr val="05354F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BE9548-E3F4-17D4-2ABF-2AEF0F97E75C}"/>
              </a:ext>
            </a:extLst>
          </p:cNvPr>
          <p:cNvSpPr txBox="1"/>
          <p:nvPr/>
        </p:nvSpPr>
        <p:spPr>
          <a:xfrm>
            <a:off x="10643610" y="2347242"/>
            <a:ext cx="126514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Turma 03</a:t>
            </a:r>
          </a:p>
          <a:p>
            <a:pPr algn="ctr">
              <a:spcAft>
                <a:spcPts val="600"/>
              </a:spcAft>
            </a:pPr>
            <a:r>
              <a:rPr lang="pt-B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Grupo 05</a:t>
            </a:r>
          </a:p>
          <a:p>
            <a:pPr algn="ctr">
              <a:spcAft>
                <a:spcPts val="600"/>
              </a:spcAft>
            </a:pPr>
            <a:endParaRPr lang="pt-BR" sz="1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Wanderson Santos</a:t>
            </a:r>
          </a:p>
          <a:p>
            <a:pPr algn="ctr">
              <a:spcAft>
                <a:spcPts val="600"/>
              </a:spcAft>
            </a:pPr>
            <a:r>
              <a:rPr lang="pt-B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Caroline Aragão</a:t>
            </a:r>
          </a:p>
          <a:p>
            <a:pPr algn="ctr">
              <a:spcAft>
                <a:spcPts val="600"/>
              </a:spcAft>
            </a:pPr>
            <a:r>
              <a:rPr lang="pt-B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Mateus Dias</a:t>
            </a:r>
          </a:p>
          <a:p>
            <a:pPr algn="ctr">
              <a:spcAft>
                <a:spcPts val="600"/>
              </a:spcAft>
            </a:pPr>
            <a:r>
              <a:rPr lang="pt-B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Rafael Duarte</a:t>
            </a:r>
          </a:p>
          <a:p>
            <a:pPr algn="ctr">
              <a:spcAft>
                <a:spcPts val="600"/>
              </a:spcAft>
            </a:pPr>
            <a:r>
              <a:rPr lang="pt-B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Maria Ângela</a:t>
            </a:r>
          </a:p>
        </p:txBody>
      </p:sp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C7D51DC-A139-6ADB-A186-77C420005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71" y="4241130"/>
            <a:ext cx="1191420" cy="21812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E76818C-9BD0-8A15-CA2B-3B81C002941F}"/>
              </a:ext>
            </a:extLst>
          </p:cNvPr>
          <p:cNvSpPr txBox="1"/>
          <p:nvPr/>
        </p:nvSpPr>
        <p:spPr>
          <a:xfrm>
            <a:off x="4039429" y="559914"/>
            <a:ext cx="4763429" cy="52322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>
              <a:bevelT w="12700" h="101600"/>
              <a:bevelB w="44450" h="101600"/>
            </a:sp3d>
          </a:bodyPr>
          <a:lstStyle/>
          <a:p>
            <a:pPr algn="ctr"/>
            <a:r>
              <a:rPr lang="pt-BR" sz="2800" b="1" i="1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8000" dist="101600" dir="5400000" sy="-10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Pesquisa do Aplicativo</a:t>
            </a:r>
          </a:p>
        </p:txBody>
      </p:sp>
      <p:pic>
        <p:nvPicPr>
          <p:cNvPr id="9" name="Imagem 8" descr="Uma imagem contendo placa, frente, pessoas, grande&#10;&#10;Descrição gerada automaticamente">
            <a:extLst>
              <a:ext uri="{FF2B5EF4-FFF2-40B4-BE49-F238E27FC236}">
                <a16:creationId xmlns:a16="http://schemas.microsoft.com/office/drawing/2014/main" id="{590DF680-3AEB-AD58-2619-E0D4D3028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461" y="375566"/>
            <a:ext cx="1047881" cy="10478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81F0E59-BBC2-D94A-8F4B-E955A1F2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400" y="139883"/>
            <a:ext cx="1879228" cy="1474051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3B7820A-83E6-1894-88A4-9BF406E2A952}"/>
              </a:ext>
            </a:extLst>
          </p:cNvPr>
          <p:cNvSpPr/>
          <p:nvPr/>
        </p:nvSpPr>
        <p:spPr>
          <a:xfrm>
            <a:off x="320109" y="1793788"/>
            <a:ext cx="3721832" cy="4790240"/>
          </a:xfrm>
          <a:prstGeom prst="roundRect">
            <a:avLst>
              <a:gd name="adj" fmla="val 7079"/>
            </a:avLst>
          </a:prstGeom>
          <a:gradFill flip="none" rotWithShape="1">
            <a:gsLst>
              <a:gs pos="0">
                <a:srgbClr val="042639"/>
              </a:gs>
              <a:gs pos="76000">
                <a:srgbClr val="031D2B"/>
              </a:gs>
              <a:gs pos="60000">
                <a:srgbClr val="031D2B"/>
              </a:gs>
              <a:gs pos="95000">
                <a:srgbClr val="05354F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pt-BR" dirty="0">
                <a:latin typeface="Arial"/>
                <a:ea typeface="+mn-lt"/>
                <a:cs typeface="Arial"/>
              </a:rPr>
            </a:br>
            <a:endParaRPr lang="pt-BR" dirty="0">
              <a:solidFill>
                <a:schemeClr val="accent5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BF3340-EED4-45C3-25E3-D4F0A76886A3}"/>
              </a:ext>
            </a:extLst>
          </p:cNvPr>
          <p:cNvSpPr txBox="1"/>
          <p:nvPr/>
        </p:nvSpPr>
        <p:spPr>
          <a:xfrm>
            <a:off x="450562" y="2031571"/>
            <a:ext cx="34609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Este é um Projeto Integrador da Gama </a:t>
            </a:r>
            <a:r>
              <a:rPr lang="pt-BR" sz="1200" dirty="0" err="1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Academy</a:t>
            </a:r>
            <a:r>
              <a:rPr lang="pt-BR" sz="12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 patrocinado pela Ipiranga Tech, no qual realizamos uma pesquisa sobre o uso do App Abastece Aí dos Postos Ipiranga.</a:t>
            </a:r>
          </a:p>
          <a:p>
            <a:pPr algn="just"/>
            <a:endParaRPr lang="pt-BR" sz="10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algn="just"/>
            <a:r>
              <a:rPr lang="pt-BR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OBJETIVOS:</a:t>
            </a:r>
          </a:p>
          <a:p>
            <a:pPr algn="just"/>
            <a:endParaRPr lang="pt-BR" sz="1000" dirty="0">
              <a:solidFill>
                <a:schemeClr val="accent5">
                  <a:lumMod val="20000"/>
                  <a:lumOff val="80000"/>
                </a:schemeClr>
              </a:solidFill>
              <a:cs typeface="Calibri"/>
            </a:endParaRPr>
          </a:p>
          <a:p>
            <a:pPr marL="358775" lvl="1" indent="-179388" algn="just">
              <a:buClr>
                <a:srgbClr val="FFFF00"/>
              </a:buClr>
              <a:buFont typeface="Wingdings" panose="05000000000000000000" pitchFamily="2" charset="2"/>
              <a:buChar char="ü"/>
              <a:tabLst>
                <a:tab pos="268288" algn="l"/>
              </a:tabLst>
            </a:pPr>
            <a:r>
              <a:rPr lang="pt-BR" sz="14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Avaliar o conhecimento do aplicativo;</a:t>
            </a:r>
          </a:p>
          <a:p>
            <a:pPr marL="358775" lvl="1" indent="-179388" algn="just">
              <a:buClr>
                <a:srgbClr val="FFFF00"/>
              </a:buClr>
              <a:buFont typeface="Wingdings" panose="05000000000000000000" pitchFamily="2" charset="2"/>
              <a:buChar char="ü"/>
              <a:tabLst>
                <a:tab pos="268288" algn="l"/>
              </a:tabLst>
            </a:pPr>
            <a:r>
              <a:rPr lang="pt-BR" sz="1400" dirty="0">
                <a:solidFill>
                  <a:schemeClr val="accent5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Explorar características demográficas</a:t>
            </a:r>
            <a:endParaRPr lang="pt-BR" sz="1400" dirty="0">
              <a:solidFill>
                <a:schemeClr val="accent5">
                  <a:lumMod val="20000"/>
                  <a:lumOff val="80000"/>
                </a:schemeClr>
              </a:solidFill>
              <a:ea typeface="Verdana" panose="020B0604030504040204" pitchFamily="34" charset="0"/>
              <a:cs typeface="Arial"/>
            </a:endParaRPr>
          </a:p>
          <a:p>
            <a:pPr marL="358775" lvl="1" indent="-179388" algn="just">
              <a:buClr>
                <a:srgbClr val="FFFF00"/>
              </a:buClr>
              <a:buFont typeface="Wingdings" panose="05000000000000000000" pitchFamily="2" charset="2"/>
              <a:buChar char="ü"/>
              <a:tabLst>
                <a:tab pos="268288" algn="l"/>
              </a:tabLst>
            </a:pPr>
            <a:r>
              <a:rPr lang="pt-BR" sz="1400" dirty="0">
                <a:solidFill>
                  <a:schemeClr val="accent5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Analisar o padrão de uso do aplicativo</a:t>
            </a:r>
            <a:endParaRPr lang="pt-BR" sz="1400" dirty="0">
              <a:solidFill>
                <a:schemeClr val="accent5">
                  <a:lumMod val="20000"/>
                  <a:lumOff val="80000"/>
                </a:schemeClr>
              </a:solidFill>
              <a:ea typeface="Verdana" panose="020B0604030504040204" pitchFamily="34" charset="0"/>
              <a:cs typeface="Arial"/>
            </a:endParaRPr>
          </a:p>
          <a:p>
            <a:pPr marL="358775" lvl="1" indent="-179388" algn="just">
              <a:buClr>
                <a:srgbClr val="FFFF00"/>
              </a:buClr>
              <a:buFont typeface="Wingdings" panose="05000000000000000000" pitchFamily="2" charset="2"/>
              <a:buChar char="ü"/>
              <a:tabLst>
                <a:tab pos="268288" algn="l"/>
              </a:tabLst>
            </a:pPr>
            <a:r>
              <a:rPr lang="pt-BR" sz="14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"/>
              </a:rPr>
              <a:t>Avaliar a satisfação dos usuários</a:t>
            </a:r>
            <a:endParaRPr lang="pt-BR" sz="1400" dirty="0">
              <a:solidFill>
                <a:schemeClr val="accent5">
                  <a:lumMod val="20000"/>
                  <a:lumOff val="80000"/>
                </a:schemeClr>
              </a:solidFill>
              <a:ea typeface="Verdana" panose="020B0604030504040204" pitchFamily="34" charset="0"/>
              <a:cs typeface="Arial"/>
            </a:endParaRPr>
          </a:p>
          <a:p>
            <a:endParaRPr lang="pt-BR" dirty="0"/>
          </a:p>
        </p:txBody>
      </p:sp>
      <p:pic>
        <p:nvPicPr>
          <p:cNvPr id="15" name="Imagem 14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2879BCA9-B332-6D6D-0CDE-4DB994645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7" y="4647040"/>
            <a:ext cx="3374391" cy="19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0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4675F56-6E78-B413-FF8D-710DE79C4A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149"/>
            </a:avLst>
          </a:prstGeom>
          <a:gradFill flip="none" rotWithShape="1">
            <a:gsLst>
              <a:gs pos="10000">
                <a:srgbClr val="FFFF53"/>
              </a:gs>
              <a:gs pos="92000">
                <a:srgbClr val="031D2B"/>
              </a:gs>
              <a:gs pos="60000">
                <a:srgbClr val="FFFF53"/>
              </a:gs>
              <a:gs pos="37000">
                <a:srgbClr val="05354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E0E8BBC-D58A-4EFE-64D3-1A0D2157AAFE}"/>
              </a:ext>
            </a:extLst>
          </p:cNvPr>
          <p:cNvSpPr/>
          <p:nvPr/>
        </p:nvSpPr>
        <p:spPr>
          <a:xfrm>
            <a:off x="91440" y="73152"/>
            <a:ext cx="12024359" cy="6711695"/>
          </a:xfrm>
          <a:prstGeom prst="roundRect">
            <a:avLst>
              <a:gd name="adj" fmla="val 3726"/>
            </a:avLst>
          </a:prstGeom>
          <a:gradFill flip="none" rotWithShape="1">
            <a:gsLst>
              <a:gs pos="0">
                <a:srgbClr val="042639"/>
              </a:gs>
              <a:gs pos="76000">
                <a:srgbClr val="031D2B"/>
              </a:gs>
              <a:gs pos="60000">
                <a:srgbClr val="031D2B"/>
              </a:gs>
              <a:gs pos="95000">
                <a:srgbClr val="05354F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C81B736-2A3B-9916-781B-A5BD43578724}"/>
              </a:ext>
            </a:extLst>
          </p:cNvPr>
          <p:cNvSpPr/>
          <p:nvPr/>
        </p:nvSpPr>
        <p:spPr>
          <a:xfrm>
            <a:off x="197963" y="161865"/>
            <a:ext cx="11783505" cy="1101327"/>
          </a:xfrm>
          <a:prstGeom prst="roundRect">
            <a:avLst>
              <a:gd name="adj" fmla="val 12612"/>
            </a:avLst>
          </a:prstGeom>
          <a:gradFill flip="none" rotWithShape="1">
            <a:gsLst>
              <a:gs pos="0">
                <a:srgbClr val="042639"/>
              </a:gs>
              <a:gs pos="76000">
                <a:srgbClr val="031D2B"/>
              </a:gs>
              <a:gs pos="60000">
                <a:srgbClr val="031D2B"/>
              </a:gs>
              <a:gs pos="95000">
                <a:srgbClr val="05354F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701F4BC-B3BA-4EC6-8ADD-4F60D5F562A4}"/>
              </a:ext>
            </a:extLst>
          </p:cNvPr>
          <p:cNvSpPr/>
          <p:nvPr/>
        </p:nvSpPr>
        <p:spPr>
          <a:xfrm>
            <a:off x="197963" y="1432874"/>
            <a:ext cx="1979629" cy="5263261"/>
          </a:xfrm>
          <a:prstGeom prst="roundRect">
            <a:avLst>
              <a:gd name="adj" fmla="val 7357"/>
            </a:avLst>
          </a:prstGeom>
          <a:gradFill flip="none" rotWithShape="1">
            <a:gsLst>
              <a:gs pos="0">
                <a:srgbClr val="365160"/>
              </a:gs>
              <a:gs pos="76000">
                <a:srgbClr val="031D2B"/>
              </a:gs>
              <a:gs pos="60000">
                <a:srgbClr val="031D2B"/>
              </a:gs>
              <a:gs pos="95000">
                <a:srgbClr val="05354F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374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70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WANDERSON ALBERTO SILVEIRA ANDRADE SANTOS</dc:creator>
  <cp:lastModifiedBy>WANDERSON ALBERTO SILVEIRA ANDRADE SANTOS</cp:lastModifiedBy>
  <cp:revision>15</cp:revision>
  <dcterms:created xsi:type="dcterms:W3CDTF">2023-05-09T13:23:42Z</dcterms:created>
  <dcterms:modified xsi:type="dcterms:W3CDTF">2023-05-24T20:20:07Z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0459ad-4eb7-43ee-b2e0-a4f39d08f16c_Enabled">
    <vt:lpwstr>true</vt:lpwstr>
  </property>
  <property fmtid="{D5CDD505-2E9C-101B-9397-08002B2CF9AE}" pid="3" name="MSIP_Label_ad0459ad-4eb7-43ee-b2e0-a4f39d08f16c_SetDate">
    <vt:lpwstr>2023-05-09T18:23:17Z</vt:lpwstr>
  </property>
  <property fmtid="{D5CDD505-2E9C-101B-9397-08002B2CF9AE}" pid="4" name="MSIP_Label_ad0459ad-4eb7-43ee-b2e0-a4f39d08f16c_Method">
    <vt:lpwstr>Standard</vt:lpwstr>
  </property>
  <property fmtid="{D5CDD505-2E9C-101B-9397-08002B2CF9AE}" pid="5" name="MSIP_Label_ad0459ad-4eb7-43ee-b2e0-a4f39d08f16c_Name">
    <vt:lpwstr>Private</vt:lpwstr>
  </property>
  <property fmtid="{D5CDD505-2E9C-101B-9397-08002B2CF9AE}" pid="6" name="MSIP_Label_ad0459ad-4eb7-43ee-b2e0-a4f39d08f16c_SiteId">
    <vt:lpwstr>1b5ba8a2-315d-45ce-959a-42b748c01de7</vt:lpwstr>
  </property>
  <property fmtid="{D5CDD505-2E9C-101B-9397-08002B2CF9AE}" pid="7" name="MSIP_Label_ad0459ad-4eb7-43ee-b2e0-a4f39d08f16c_ActionId">
    <vt:lpwstr>54441187-07f5-4a77-bbc6-67e9eed2929a</vt:lpwstr>
  </property>
  <property fmtid="{D5CDD505-2E9C-101B-9397-08002B2CF9AE}" pid="8" name="MSIP_Label_ad0459ad-4eb7-43ee-b2e0-a4f39d08f16c_ContentBits">
    <vt:lpwstr>0</vt:lpwstr>
  </property>
</Properties>
</file>