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3"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8B860-3A95-4CE3-ABE6-1CACE4D1839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C0765D2-5670-42BE-BE64-1950FCAE43DE}">
      <dgm:prSet phldrT="[Text]" custT="1"/>
      <dgm:spPr>
        <a:solidFill>
          <a:schemeClr val="accent4"/>
        </a:solidFill>
      </dgm:spPr>
      <dgm:t>
        <a:bodyPr/>
        <a:lstStyle/>
        <a:p>
          <a:r>
            <a:rPr lang="en-US" sz="2000" dirty="0"/>
            <a:t>Presented By </a:t>
          </a:r>
          <a:r>
            <a:rPr lang="en-US" sz="4000" dirty="0"/>
            <a:t>	</a:t>
          </a:r>
        </a:p>
        <a:p>
          <a:r>
            <a:rPr lang="en-US" sz="6600" dirty="0"/>
            <a:t>Warren Siciliano</a:t>
          </a:r>
        </a:p>
      </dgm:t>
    </dgm:pt>
    <dgm:pt modelId="{A408C112-A045-4718-A8D6-7869B0BD0014}" type="parTrans" cxnId="{E3AAC639-D29D-4E69-9386-03E6F2F4C194}">
      <dgm:prSet/>
      <dgm:spPr/>
      <dgm:t>
        <a:bodyPr/>
        <a:lstStyle/>
        <a:p>
          <a:endParaRPr lang="en-US"/>
        </a:p>
      </dgm:t>
    </dgm:pt>
    <dgm:pt modelId="{D174652D-067F-4878-9B27-30B863BAAE1A}" type="sibTrans" cxnId="{E3AAC639-D29D-4E69-9386-03E6F2F4C194}">
      <dgm:prSet/>
      <dgm:spPr/>
      <dgm:t>
        <a:bodyPr/>
        <a:lstStyle/>
        <a:p>
          <a:endParaRPr lang="en-US"/>
        </a:p>
      </dgm:t>
    </dgm:pt>
    <dgm:pt modelId="{7C404B6C-2ABA-48D5-9A29-96A8C7367858}">
      <dgm:prSet phldrT="[Text]" custT="1"/>
      <dgm:spPr>
        <a:solidFill>
          <a:schemeClr val="accent4"/>
        </a:solidFill>
      </dgm:spPr>
      <dgm:t>
        <a:bodyPr/>
        <a:lstStyle/>
        <a:p>
          <a:r>
            <a:rPr lang="en-US" sz="2400" dirty="0"/>
            <a:t>Cohort 20-A</a:t>
          </a:r>
        </a:p>
      </dgm:t>
    </dgm:pt>
    <dgm:pt modelId="{7B8A8E4F-0062-4E39-B208-353AFC21FB72}" type="parTrans" cxnId="{15C4A501-9AF2-4DE1-BC76-309D638602C4}">
      <dgm:prSet/>
      <dgm:spPr/>
      <dgm:t>
        <a:bodyPr/>
        <a:lstStyle/>
        <a:p>
          <a:endParaRPr lang="en-US"/>
        </a:p>
      </dgm:t>
    </dgm:pt>
    <dgm:pt modelId="{918E0996-1CF9-44BF-9ACA-AD2F5E40A66E}" type="sibTrans" cxnId="{15C4A501-9AF2-4DE1-BC76-309D638602C4}">
      <dgm:prSet/>
      <dgm:spPr/>
      <dgm:t>
        <a:bodyPr/>
        <a:lstStyle/>
        <a:p>
          <a:endParaRPr lang="en-US"/>
        </a:p>
      </dgm:t>
    </dgm:pt>
    <dgm:pt modelId="{F99619EB-D384-4366-9DBA-00E671188B50}">
      <dgm:prSet phldrT="[Text]" custT="1"/>
      <dgm:spPr>
        <a:solidFill>
          <a:schemeClr val="accent4"/>
        </a:solidFill>
      </dgm:spPr>
      <dgm:t>
        <a:bodyPr/>
        <a:lstStyle/>
        <a:p>
          <a:r>
            <a:rPr lang="en-US" sz="3200" dirty="0"/>
            <a:t>October 14, 2021</a:t>
          </a:r>
          <a:endParaRPr lang="en-US" sz="6000" dirty="0"/>
        </a:p>
      </dgm:t>
    </dgm:pt>
    <dgm:pt modelId="{FECBA0CB-6AAC-4BC8-8FA1-F2F8615ADC8E}" type="parTrans" cxnId="{1375ACBF-F1AF-4ADB-96A5-12973EEA673F}">
      <dgm:prSet/>
      <dgm:spPr/>
      <dgm:t>
        <a:bodyPr/>
        <a:lstStyle/>
        <a:p>
          <a:endParaRPr lang="en-US"/>
        </a:p>
      </dgm:t>
    </dgm:pt>
    <dgm:pt modelId="{42C1BDA5-9A66-4F99-9DFF-AFA03BD3BF2C}" type="sibTrans" cxnId="{1375ACBF-F1AF-4ADB-96A5-12973EEA673F}">
      <dgm:prSet/>
      <dgm:spPr/>
      <dgm:t>
        <a:bodyPr/>
        <a:lstStyle/>
        <a:p>
          <a:endParaRPr lang="en-US"/>
        </a:p>
      </dgm:t>
    </dgm:pt>
    <dgm:pt modelId="{B2BB45CD-53BE-4D58-BDA8-C95F54F920AF}" type="pres">
      <dgm:prSet presAssocID="{C2B8B860-3A95-4CE3-ABE6-1CACE4D18394}" presName="diagram" presStyleCnt="0">
        <dgm:presLayoutVars>
          <dgm:dir/>
          <dgm:resizeHandles val="exact"/>
        </dgm:presLayoutVars>
      </dgm:prSet>
      <dgm:spPr/>
    </dgm:pt>
    <dgm:pt modelId="{3FB6A7E6-0009-4E54-858C-74D1C3D99C32}" type="pres">
      <dgm:prSet presAssocID="{CC0765D2-5670-42BE-BE64-1950FCAE43DE}" presName="node" presStyleLbl="node1" presStyleIdx="0" presStyleCnt="3" custScaleX="99315" custScaleY="37606" custLinFactNeighborX="-402" custLinFactNeighborY="-8215">
        <dgm:presLayoutVars>
          <dgm:bulletEnabled val="1"/>
        </dgm:presLayoutVars>
      </dgm:prSet>
      <dgm:spPr/>
    </dgm:pt>
    <dgm:pt modelId="{C1D2D609-F415-4949-856B-B0F2C5DD0467}" type="pres">
      <dgm:prSet presAssocID="{D174652D-067F-4878-9B27-30B863BAAE1A}" presName="sibTrans" presStyleCnt="0"/>
      <dgm:spPr/>
    </dgm:pt>
    <dgm:pt modelId="{1EA3D9F7-DE55-45DB-87C1-5B99BBF14AD9}" type="pres">
      <dgm:prSet presAssocID="{7C404B6C-2ABA-48D5-9A29-96A8C7367858}" presName="node" presStyleLbl="node1" presStyleIdx="1" presStyleCnt="3" custScaleX="31776" custScaleY="19310" custLinFactNeighborX="27463" custLinFactNeighborY="3018">
        <dgm:presLayoutVars>
          <dgm:bulletEnabled val="1"/>
        </dgm:presLayoutVars>
      </dgm:prSet>
      <dgm:spPr/>
    </dgm:pt>
    <dgm:pt modelId="{4B5D86F9-9D51-41A3-BE12-393671680656}" type="pres">
      <dgm:prSet presAssocID="{918E0996-1CF9-44BF-9ACA-AD2F5E40A66E}" presName="sibTrans" presStyleCnt="0"/>
      <dgm:spPr/>
    </dgm:pt>
    <dgm:pt modelId="{E40DABBF-64CE-4882-8480-EB33AE3801A6}" type="pres">
      <dgm:prSet presAssocID="{F99619EB-D384-4366-9DBA-00E671188B50}" presName="node" presStyleLbl="node1" presStyleIdx="2" presStyleCnt="3" custScaleX="45537" custScaleY="18537" custLinFactNeighborX="-21025" custLinFactNeighborY="-18442">
        <dgm:presLayoutVars>
          <dgm:bulletEnabled val="1"/>
        </dgm:presLayoutVars>
      </dgm:prSet>
      <dgm:spPr/>
    </dgm:pt>
  </dgm:ptLst>
  <dgm:cxnLst>
    <dgm:cxn modelId="{15C4A501-9AF2-4DE1-BC76-309D638602C4}" srcId="{C2B8B860-3A95-4CE3-ABE6-1CACE4D18394}" destId="{7C404B6C-2ABA-48D5-9A29-96A8C7367858}" srcOrd="1" destOrd="0" parTransId="{7B8A8E4F-0062-4E39-B208-353AFC21FB72}" sibTransId="{918E0996-1CF9-44BF-9ACA-AD2F5E40A66E}"/>
    <dgm:cxn modelId="{5D0D2F2D-BFD2-4141-B1B1-B3CB2B47FD7B}" type="presOf" srcId="{7C404B6C-2ABA-48D5-9A29-96A8C7367858}" destId="{1EA3D9F7-DE55-45DB-87C1-5B99BBF14AD9}" srcOrd="0" destOrd="0" presId="urn:microsoft.com/office/officeart/2005/8/layout/default"/>
    <dgm:cxn modelId="{E3AAC639-D29D-4E69-9386-03E6F2F4C194}" srcId="{C2B8B860-3A95-4CE3-ABE6-1CACE4D18394}" destId="{CC0765D2-5670-42BE-BE64-1950FCAE43DE}" srcOrd="0" destOrd="0" parTransId="{A408C112-A045-4718-A8D6-7869B0BD0014}" sibTransId="{D174652D-067F-4878-9B27-30B863BAAE1A}"/>
    <dgm:cxn modelId="{AE15075A-03BB-4A5C-BA41-8C774FE3D6F3}" type="presOf" srcId="{C2B8B860-3A95-4CE3-ABE6-1CACE4D18394}" destId="{B2BB45CD-53BE-4D58-BDA8-C95F54F920AF}" srcOrd="0" destOrd="0" presId="urn:microsoft.com/office/officeart/2005/8/layout/default"/>
    <dgm:cxn modelId="{BA5B0C86-55CA-4274-997B-DB31D56510FE}" type="presOf" srcId="{CC0765D2-5670-42BE-BE64-1950FCAE43DE}" destId="{3FB6A7E6-0009-4E54-858C-74D1C3D99C32}" srcOrd="0" destOrd="0" presId="urn:microsoft.com/office/officeart/2005/8/layout/default"/>
    <dgm:cxn modelId="{1375ACBF-F1AF-4ADB-96A5-12973EEA673F}" srcId="{C2B8B860-3A95-4CE3-ABE6-1CACE4D18394}" destId="{F99619EB-D384-4366-9DBA-00E671188B50}" srcOrd="2" destOrd="0" parTransId="{FECBA0CB-6AAC-4BC8-8FA1-F2F8615ADC8E}" sibTransId="{42C1BDA5-9A66-4F99-9DFF-AFA03BD3BF2C}"/>
    <dgm:cxn modelId="{0768CFFC-8C37-4A4D-A6F3-ADED18FB8886}" type="presOf" srcId="{F99619EB-D384-4366-9DBA-00E671188B50}" destId="{E40DABBF-64CE-4882-8480-EB33AE3801A6}" srcOrd="0" destOrd="0" presId="urn:microsoft.com/office/officeart/2005/8/layout/default"/>
    <dgm:cxn modelId="{9C44C11D-1DAA-4464-87D4-7801821FB5C5}" type="presParOf" srcId="{B2BB45CD-53BE-4D58-BDA8-C95F54F920AF}" destId="{3FB6A7E6-0009-4E54-858C-74D1C3D99C32}" srcOrd="0" destOrd="0" presId="urn:microsoft.com/office/officeart/2005/8/layout/default"/>
    <dgm:cxn modelId="{AB1C89E5-EE96-4A45-BFED-123251E3BE56}" type="presParOf" srcId="{B2BB45CD-53BE-4D58-BDA8-C95F54F920AF}" destId="{C1D2D609-F415-4949-856B-B0F2C5DD0467}" srcOrd="1" destOrd="0" presId="urn:microsoft.com/office/officeart/2005/8/layout/default"/>
    <dgm:cxn modelId="{623CB621-CFD2-4823-8156-36EA5C56D499}" type="presParOf" srcId="{B2BB45CD-53BE-4D58-BDA8-C95F54F920AF}" destId="{1EA3D9F7-DE55-45DB-87C1-5B99BBF14AD9}" srcOrd="2" destOrd="0" presId="urn:microsoft.com/office/officeart/2005/8/layout/default"/>
    <dgm:cxn modelId="{29635277-46DE-4FC4-8FC3-DC36E4E0F22E}" type="presParOf" srcId="{B2BB45CD-53BE-4D58-BDA8-C95F54F920AF}" destId="{4B5D86F9-9D51-41A3-BE12-393671680656}" srcOrd="3" destOrd="0" presId="urn:microsoft.com/office/officeart/2005/8/layout/default"/>
    <dgm:cxn modelId="{379693C1-B42E-4628-8E43-8E81F8093460}" type="presParOf" srcId="{B2BB45CD-53BE-4D58-BDA8-C95F54F920AF}" destId="{E40DABBF-64CE-4882-8480-EB33AE3801A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6A7E6-0009-4E54-858C-74D1C3D99C32}">
      <dsp:nvSpPr>
        <dsp:cNvPr id="0" name=""/>
        <dsp:cNvSpPr/>
      </dsp:nvSpPr>
      <dsp:spPr>
        <a:xfrm>
          <a:off x="0" y="0"/>
          <a:ext cx="8764462" cy="1991218"/>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Presented By </a:t>
          </a:r>
          <a:r>
            <a:rPr lang="en-US" sz="4000" kern="1200" dirty="0"/>
            <a:t>	</a:t>
          </a:r>
        </a:p>
        <a:p>
          <a:pPr marL="0" lvl="0" indent="0" algn="ctr" defTabSz="889000">
            <a:lnSpc>
              <a:spcPct val="90000"/>
            </a:lnSpc>
            <a:spcBef>
              <a:spcPct val="0"/>
            </a:spcBef>
            <a:spcAft>
              <a:spcPct val="35000"/>
            </a:spcAft>
            <a:buNone/>
          </a:pPr>
          <a:r>
            <a:rPr lang="en-US" sz="6600" kern="1200" dirty="0"/>
            <a:t>Warren Siciliano</a:t>
          </a:r>
        </a:p>
      </dsp:txBody>
      <dsp:txXfrm>
        <a:off x="0" y="0"/>
        <a:ext cx="8764462" cy="1991218"/>
      </dsp:txXfrm>
    </dsp:sp>
    <dsp:sp modelId="{1EA3D9F7-DE55-45DB-87C1-5B99BBF14AD9}">
      <dsp:nvSpPr>
        <dsp:cNvPr id="0" name=""/>
        <dsp:cNvSpPr/>
      </dsp:nvSpPr>
      <dsp:spPr>
        <a:xfrm>
          <a:off x="2983394" y="3269335"/>
          <a:ext cx="2804204" cy="1022454"/>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Cohort 20-A</a:t>
          </a:r>
        </a:p>
      </dsp:txBody>
      <dsp:txXfrm>
        <a:off x="2983394" y="3269335"/>
        <a:ext cx="2804204" cy="1022454"/>
      </dsp:txXfrm>
    </dsp:sp>
    <dsp:sp modelId="{E40DABBF-64CE-4882-8480-EB33AE3801A6}">
      <dsp:nvSpPr>
        <dsp:cNvPr id="0" name=""/>
        <dsp:cNvSpPr/>
      </dsp:nvSpPr>
      <dsp:spPr>
        <a:xfrm>
          <a:off x="2391066" y="2153505"/>
          <a:ext cx="4018600" cy="981524"/>
        </a:xfrm>
        <a:prstGeom prst="rect">
          <a:avLst/>
        </a:prstGeom>
        <a:solidFill>
          <a:schemeClr val="accent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October 14, 2021</a:t>
          </a:r>
          <a:endParaRPr lang="en-US" sz="6000" kern="1200" dirty="0"/>
        </a:p>
      </dsp:txBody>
      <dsp:txXfrm>
        <a:off x="2391066" y="2153505"/>
        <a:ext cx="4018600" cy="9815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301F-AD5E-4A27-A952-0A441D2EEA3E}"/>
              </a:ext>
            </a:extLst>
          </p:cNvPr>
          <p:cNvSpPr>
            <a:spLocks noGrp="1"/>
          </p:cNvSpPr>
          <p:nvPr>
            <p:ph type="title"/>
          </p:nvPr>
        </p:nvSpPr>
        <p:spPr/>
        <p:txBody>
          <a:bodyPr/>
          <a:lstStyle/>
          <a:p>
            <a:pPr algn="ctr"/>
            <a:r>
              <a:rPr lang="en-US" dirty="0"/>
              <a:t>CAPSTONE PROJECT PRESENTATION</a:t>
            </a:r>
          </a:p>
        </p:txBody>
      </p:sp>
      <p:graphicFrame>
        <p:nvGraphicFramePr>
          <p:cNvPr id="4" name="Content Placeholder 3">
            <a:extLst>
              <a:ext uri="{FF2B5EF4-FFF2-40B4-BE49-F238E27FC236}">
                <a16:creationId xmlns:a16="http://schemas.microsoft.com/office/drawing/2014/main" id="{D1CB46BE-91FA-439C-B03B-C46F23D3AE53}"/>
              </a:ext>
            </a:extLst>
          </p:cNvPr>
          <p:cNvGraphicFramePr>
            <a:graphicFrameLocks noGrp="1"/>
          </p:cNvGraphicFramePr>
          <p:nvPr>
            <p:ph idx="1"/>
            <p:extLst>
              <p:ext uri="{D42A27DB-BD31-4B8C-83A1-F6EECF244321}">
                <p14:modId xmlns:p14="http://schemas.microsoft.com/office/powerpoint/2010/main" val="2554574084"/>
              </p:ext>
            </p:extLst>
          </p:nvPr>
        </p:nvGraphicFramePr>
        <p:xfrm>
          <a:off x="1473703" y="2352582"/>
          <a:ext cx="8824913" cy="4367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196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9DB1-62CE-405E-8363-AEFCDE4041F6}"/>
              </a:ext>
            </a:extLst>
          </p:cNvPr>
          <p:cNvSpPr>
            <a:spLocks noGrp="1"/>
          </p:cNvSpPr>
          <p:nvPr>
            <p:ph type="ctrTitle"/>
          </p:nvPr>
        </p:nvSpPr>
        <p:spPr>
          <a:xfrm>
            <a:off x="3128172" y="737045"/>
            <a:ext cx="5935656" cy="861420"/>
          </a:xfrm>
        </p:spPr>
        <p:txBody>
          <a:bodyPr/>
          <a:lstStyle/>
          <a:p>
            <a:r>
              <a:rPr lang="en-US" sz="4400" dirty="0"/>
              <a:t>Executive Summary</a:t>
            </a:r>
          </a:p>
        </p:txBody>
      </p:sp>
      <p:sp>
        <p:nvSpPr>
          <p:cNvPr id="7" name="TextBox 6">
            <a:extLst>
              <a:ext uri="{FF2B5EF4-FFF2-40B4-BE49-F238E27FC236}">
                <a16:creationId xmlns:a16="http://schemas.microsoft.com/office/drawing/2014/main" id="{F5F9CDC7-14B3-4101-99C3-759DB5FE4C7A}"/>
              </a:ext>
            </a:extLst>
          </p:cNvPr>
          <p:cNvSpPr txBox="1"/>
          <p:nvPr/>
        </p:nvSpPr>
        <p:spPr>
          <a:xfrm>
            <a:off x="794084" y="1754418"/>
            <a:ext cx="1060383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As Requested by QuickStart, Inc. we were asked to improve their network security by logging potential attacks against their Web Server and Production Server.</a:t>
            </a:r>
          </a:p>
        </p:txBody>
      </p:sp>
      <p:sp>
        <p:nvSpPr>
          <p:cNvPr id="8" name="TextBox 7">
            <a:extLst>
              <a:ext uri="{FF2B5EF4-FFF2-40B4-BE49-F238E27FC236}">
                <a16:creationId xmlns:a16="http://schemas.microsoft.com/office/drawing/2014/main" id="{BFA695C5-DDF4-4DEF-B944-6D7714995321}"/>
              </a:ext>
            </a:extLst>
          </p:cNvPr>
          <p:cNvSpPr txBox="1"/>
          <p:nvPr/>
        </p:nvSpPr>
        <p:spPr>
          <a:xfrm>
            <a:off x="770021" y="2424315"/>
            <a:ext cx="1060383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After analyzing the system, we found that the installation and configuration of a software-based IDS/IPS solution would meet their needs with the allowed budget.</a:t>
            </a:r>
          </a:p>
        </p:txBody>
      </p:sp>
      <p:sp>
        <p:nvSpPr>
          <p:cNvPr id="11" name="TextBox 10">
            <a:extLst>
              <a:ext uri="{FF2B5EF4-FFF2-40B4-BE49-F238E27FC236}">
                <a16:creationId xmlns:a16="http://schemas.microsoft.com/office/drawing/2014/main" id="{F77D35D3-10AA-4BF2-A5B0-26FA4286C4D0}"/>
              </a:ext>
            </a:extLst>
          </p:cNvPr>
          <p:cNvSpPr txBox="1"/>
          <p:nvPr/>
        </p:nvSpPr>
        <p:spPr>
          <a:xfrm>
            <a:off x="770021" y="3109745"/>
            <a:ext cx="1015605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The Snort Intrusion and Detection Software add-on to the PfSense Firewall were used to accomplish the network security goals.</a:t>
            </a:r>
          </a:p>
        </p:txBody>
      </p:sp>
      <p:sp>
        <p:nvSpPr>
          <p:cNvPr id="13" name="TextBox 12">
            <a:extLst>
              <a:ext uri="{FF2B5EF4-FFF2-40B4-BE49-F238E27FC236}">
                <a16:creationId xmlns:a16="http://schemas.microsoft.com/office/drawing/2014/main" id="{9E8C5B66-B020-47C1-8902-0765C5B87696}"/>
              </a:ext>
            </a:extLst>
          </p:cNvPr>
          <p:cNvSpPr txBox="1"/>
          <p:nvPr/>
        </p:nvSpPr>
        <p:spPr>
          <a:xfrm>
            <a:off x="794084" y="3753025"/>
            <a:ext cx="922389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Able to successfully show that these new security additions alerted a VSFTPD backdoor exploit access attempt, alerted when unauthorized port scans are initialized on the Web Server in the DMZ zone and an exploit on port 8180 known for an Apache Tomcat exploit which is the Operating system used by the Web Server.</a:t>
            </a:r>
          </a:p>
          <a:p>
            <a:pPr marL="285750" indent="-285750">
              <a:buFont typeface="Arial" panose="020B0604020202020204" pitchFamily="34" charset="0"/>
              <a:buChar char="•"/>
            </a:pPr>
            <a:endParaRPr lang="en-US" sz="1600" dirty="0">
              <a:solidFill>
                <a:srgbClr val="FFFF00"/>
              </a:solidFill>
            </a:endParaRPr>
          </a:p>
          <a:p>
            <a:pPr marL="285750" indent="-285750">
              <a:buFont typeface="Arial" panose="020B0604020202020204" pitchFamily="34" charset="0"/>
              <a:buChar char="•"/>
            </a:pPr>
            <a:endParaRPr lang="en-US" sz="1600" dirty="0">
              <a:solidFill>
                <a:srgbClr val="FFFF00"/>
              </a:solidFill>
            </a:endParaRPr>
          </a:p>
          <a:p>
            <a:pPr marL="285750" indent="-285750">
              <a:buFont typeface="Arial" panose="020B0604020202020204" pitchFamily="34" charset="0"/>
              <a:buChar char="•"/>
            </a:pPr>
            <a:endParaRPr lang="en-US" sz="1600" dirty="0">
              <a:solidFill>
                <a:srgbClr val="FFFF00"/>
              </a:solidFill>
            </a:endParaRPr>
          </a:p>
        </p:txBody>
      </p:sp>
      <p:sp>
        <p:nvSpPr>
          <p:cNvPr id="14" name="TextBox 13">
            <a:extLst>
              <a:ext uri="{FF2B5EF4-FFF2-40B4-BE49-F238E27FC236}">
                <a16:creationId xmlns:a16="http://schemas.microsoft.com/office/drawing/2014/main" id="{679349A5-78D8-4D1B-9CE6-B5690B06C36C}"/>
              </a:ext>
            </a:extLst>
          </p:cNvPr>
          <p:cNvSpPr txBox="1"/>
          <p:nvPr/>
        </p:nvSpPr>
        <p:spPr>
          <a:xfrm>
            <a:off x="770021" y="4838477"/>
            <a:ext cx="940145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Recommend monitoring the firewall logs on a regular basis, updating and patching the firewall and IDS software on at least a monthly basis and possibly more frequently as threat assessment dictates and adding additional parameters to the IPS/IDS to report other types of events targeted at the QuickStart, Inc. network.</a:t>
            </a:r>
          </a:p>
        </p:txBody>
      </p:sp>
    </p:spTree>
    <p:extLst>
      <p:ext uri="{BB962C8B-B14F-4D97-AF65-F5344CB8AC3E}">
        <p14:creationId xmlns:p14="http://schemas.microsoft.com/office/powerpoint/2010/main" val="425084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82FA-605D-484D-912F-D86382F44143}"/>
              </a:ext>
            </a:extLst>
          </p:cNvPr>
          <p:cNvSpPr>
            <a:spLocks noGrp="1"/>
          </p:cNvSpPr>
          <p:nvPr>
            <p:ph type="title"/>
          </p:nvPr>
        </p:nvSpPr>
        <p:spPr>
          <a:xfrm>
            <a:off x="1154954" y="973668"/>
            <a:ext cx="9532096" cy="706964"/>
          </a:xfrm>
        </p:spPr>
        <p:txBody>
          <a:bodyPr/>
          <a:lstStyle/>
          <a:p>
            <a:pPr algn="ctr"/>
            <a:r>
              <a:rPr lang="en-US" sz="2400" dirty="0"/>
              <a:t>INSTALLATION OF THE SNORT IPS/IDS ON THE </a:t>
            </a:r>
            <a:r>
              <a:rPr lang="en-US" sz="2400" dirty="0" err="1"/>
              <a:t>PfSENSE</a:t>
            </a:r>
            <a:r>
              <a:rPr lang="en-US" sz="2400" dirty="0"/>
              <a:t> FIREWALL</a:t>
            </a:r>
          </a:p>
        </p:txBody>
      </p:sp>
      <p:sp>
        <p:nvSpPr>
          <p:cNvPr id="3" name="Content Placeholder 2">
            <a:extLst>
              <a:ext uri="{FF2B5EF4-FFF2-40B4-BE49-F238E27FC236}">
                <a16:creationId xmlns:a16="http://schemas.microsoft.com/office/drawing/2014/main" id="{CAE20364-9A33-4153-9603-889B00E270C3}"/>
              </a:ext>
            </a:extLst>
          </p:cNvPr>
          <p:cNvSpPr>
            <a:spLocks noGrp="1"/>
          </p:cNvSpPr>
          <p:nvPr>
            <p:ph idx="1"/>
          </p:nvPr>
        </p:nvSpPr>
        <p:spPr>
          <a:xfrm>
            <a:off x="1154954" y="2308225"/>
            <a:ext cx="8825659" cy="3416300"/>
          </a:xfrm>
        </p:spPr>
        <p:txBody>
          <a:bodyPr/>
          <a:lstStyle/>
          <a:p>
            <a:r>
              <a:rPr lang="en-US" dirty="0"/>
              <a:t>Successfully installed the Snort Intrusion Detection System (</a:t>
            </a:r>
            <a:r>
              <a:rPr lang="en-US" i="1" dirty="0"/>
              <a:t>IDS</a:t>
            </a:r>
            <a:r>
              <a:rPr lang="en-US" dirty="0"/>
              <a:t>)/ Intrusion Prevention Systems (</a:t>
            </a:r>
            <a:r>
              <a:rPr lang="en-US" i="1" dirty="0"/>
              <a:t>IPS</a:t>
            </a:r>
            <a:r>
              <a:rPr lang="en-US" dirty="0"/>
              <a:t>) within the PfSense Firewall</a:t>
            </a:r>
          </a:p>
          <a:p>
            <a:endParaRPr lang="en-US" dirty="0"/>
          </a:p>
        </p:txBody>
      </p:sp>
      <p:pic>
        <p:nvPicPr>
          <p:cNvPr id="9" name="Picture 8" descr="Graphical user interface, text, application&#10;&#10;Description automatically generated">
            <a:extLst>
              <a:ext uri="{FF2B5EF4-FFF2-40B4-BE49-F238E27FC236}">
                <a16:creationId xmlns:a16="http://schemas.microsoft.com/office/drawing/2014/main" id="{9016AAD4-659C-4F8F-A0A2-156C3FE1DE9D}"/>
              </a:ext>
            </a:extLst>
          </p:cNvPr>
          <p:cNvPicPr>
            <a:picLocks noChangeAspect="1"/>
          </p:cNvPicPr>
          <p:nvPr/>
        </p:nvPicPr>
        <p:blipFill>
          <a:blip r:embed="rId2"/>
          <a:stretch>
            <a:fillRect/>
          </a:stretch>
        </p:blipFill>
        <p:spPr>
          <a:xfrm>
            <a:off x="371474" y="2867025"/>
            <a:ext cx="5590167" cy="393386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F4AFD9C7-5E20-48D6-9CA5-385DC2129164}"/>
              </a:ext>
            </a:extLst>
          </p:cNvPr>
          <p:cNvPicPr>
            <a:picLocks noChangeAspect="1"/>
          </p:cNvPicPr>
          <p:nvPr/>
        </p:nvPicPr>
        <p:blipFill>
          <a:blip r:embed="rId3"/>
          <a:stretch>
            <a:fillRect/>
          </a:stretch>
        </p:blipFill>
        <p:spPr>
          <a:xfrm>
            <a:off x="6230361" y="2971800"/>
            <a:ext cx="5114925" cy="3780290"/>
          </a:xfrm>
          <a:prstGeom prst="rect">
            <a:avLst/>
          </a:prstGeom>
        </p:spPr>
      </p:pic>
    </p:spTree>
    <p:extLst>
      <p:ext uri="{BB962C8B-B14F-4D97-AF65-F5344CB8AC3E}">
        <p14:creationId xmlns:p14="http://schemas.microsoft.com/office/powerpoint/2010/main" val="159585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9B76-BA9B-48A4-82C2-23701A956B04}"/>
              </a:ext>
            </a:extLst>
          </p:cNvPr>
          <p:cNvSpPr>
            <a:spLocks noGrp="1"/>
          </p:cNvSpPr>
          <p:nvPr>
            <p:ph type="title"/>
          </p:nvPr>
        </p:nvSpPr>
        <p:spPr/>
        <p:txBody>
          <a:bodyPr/>
          <a:lstStyle/>
          <a:p>
            <a:pPr algn="ctr"/>
            <a:r>
              <a:rPr lang="en-US" dirty="0"/>
              <a:t>Description of Vulnerabilities</a:t>
            </a:r>
          </a:p>
        </p:txBody>
      </p:sp>
      <p:sp>
        <p:nvSpPr>
          <p:cNvPr id="3" name="Content Placeholder 2">
            <a:extLst>
              <a:ext uri="{FF2B5EF4-FFF2-40B4-BE49-F238E27FC236}">
                <a16:creationId xmlns:a16="http://schemas.microsoft.com/office/drawing/2014/main" id="{12C99FAD-6C56-4114-B251-9986069A1E89}"/>
              </a:ext>
            </a:extLst>
          </p:cNvPr>
          <p:cNvSpPr>
            <a:spLocks noGrp="1"/>
          </p:cNvSpPr>
          <p:nvPr>
            <p:ph idx="1"/>
          </p:nvPr>
        </p:nvSpPr>
        <p:spPr>
          <a:xfrm>
            <a:off x="1305874" y="2940851"/>
            <a:ext cx="8825659" cy="3416300"/>
          </a:xfrm>
        </p:spPr>
        <p:txBody>
          <a:bodyPr/>
          <a:lstStyle/>
          <a:p>
            <a:r>
              <a:rPr lang="en-US" dirty="0"/>
              <a:t>The vulnerabilities found on the system were as follows:</a:t>
            </a:r>
          </a:p>
          <a:p>
            <a:r>
              <a:rPr lang="en-US" dirty="0"/>
              <a:t>An open FTP port which allowed remote access to the web and production servers.</a:t>
            </a:r>
          </a:p>
          <a:p>
            <a:r>
              <a:rPr lang="en-US" dirty="0"/>
              <a:t>An exploit that allows root user login from a remote system.</a:t>
            </a:r>
          </a:p>
          <a:p>
            <a:r>
              <a:rPr lang="en-US" dirty="0"/>
              <a:t>An exploit on the Apache Tomcat OS on port 8180 which is the OS used by the Web Server in the DMZ.</a:t>
            </a:r>
          </a:p>
          <a:p>
            <a:r>
              <a:rPr lang="en-US" dirty="0"/>
              <a:t>IRC Bot Exploit on port 6667 on the Web Server in the DMZ.</a:t>
            </a:r>
          </a:p>
          <a:p>
            <a:r>
              <a:rPr lang="en-US" dirty="0"/>
              <a:t>Web Server allows port scans without logging attempts on the Web Server in the DMZ zone. Possibly would allow enumeration of system.</a:t>
            </a:r>
          </a:p>
        </p:txBody>
      </p:sp>
    </p:spTree>
    <p:extLst>
      <p:ext uri="{BB962C8B-B14F-4D97-AF65-F5344CB8AC3E}">
        <p14:creationId xmlns:p14="http://schemas.microsoft.com/office/powerpoint/2010/main" val="3207382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3AE8-6656-48A5-8C2C-84D114CF2E4E}"/>
              </a:ext>
            </a:extLst>
          </p:cNvPr>
          <p:cNvSpPr>
            <a:spLocks noGrp="1"/>
          </p:cNvSpPr>
          <p:nvPr>
            <p:ph type="title"/>
          </p:nvPr>
        </p:nvSpPr>
        <p:spPr/>
        <p:txBody>
          <a:bodyPr/>
          <a:lstStyle/>
          <a:p>
            <a:pPr algn="ctr"/>
            <a:r>
              <a:rPr lang="en-US" sz="3200" dirty="0"/>
              <a:t>HOW WE CONFIGURED THE SNORT IDS/IPS</a:t>
            </a:r>
          </a:p>
        </p:txBody>
      </p:sp>
      <p:sp>
        <p:nvSpPr>
          <p:cNvPr id="3" name="Content Placeholder 2">
            <a:extLst>
              <a:ext uri="{FF2B5EF4-FFF2-40B4-BE49-F238E27FC236}">
                <a16:creationId xmlns:a16="http://schemas.microsoft.com/office/drawing/2014/main" id="{8D4274C2-21C0-4029-B7BC-52F22768419A}"/>
              </a:ext>
            </a:extLst>
          </p:cNvPr>
          <p:cNvSpPr>
            <a:spLocks noGrp="1"/>
          </p:cNvSpPr>
          <p:nvPr>
            <p:ph idx="1"/>
          </p:nvPr>
        </p:nvSpPr>
        <p:spPr>
          <a:xfrm>
            <a:off x="1154954" y="2603499"/>
            <a:ext cx="8825659" cy="3584237"/>
          </a:xfrm>
        </p:spPr>
        <p:txBody>
          <a:bodyPr>
            <a:normAutofit fontScale="55000" lnSpcReduction="20000"/>
          </a:bodyPr>
          <a:lstStyle/>
          <a:p>
            <a:r>
              <a:rPr lang="en-US" sz="2600" dirty="0"/>
              <a:t>Used a combination of pre-set rules, custom rules and pre-processors to alert for specific types of potential scanning and access attempts into the system.</a:t>
            </a:r>
          </a:p>
          <a:p>
            <a:r>
              <a:rPr lang="en-US" sz="2600" dirty="0"/>
              <a:t>Used a custom Snort rule to alert specifically for the VSFTPD backdoor access vulnerability on the Production Server and Web Server.</a:t>
            </a:r>
          </a:p>
          <a:p>
            <a:r>
              <a:rPr lang="en-US" sz="2600" dirty="0"/>
              <a:t>Used a custom Snort rule to alert specifically for the Apache Tomcat exploit on port 8180 on the Web Server located in the DMZ.</a:t>
            </a:r>
          </a:p>
          <a:p>
            <a:r>
              <a:rPr lang="en-US" sz="2600" dirty="0"/>
              <a:t>Used a custom Snort rule to alert specifically for the IRC Bot exploit on port 6667 on the Web Server located in the DMZ.</a:t>
            </a:r>
          </a:p>
          <a:p>
            <a:r>
              <a:rPr lang="en-US" sz="2600" dirty="0"/>
              <a:t>Used a Snort pre-processor to alert and log any port scanning attempts on the Web Server.</a:t>
            </a:r>
          </a:p>
          <a:p>
            <a:r>
              <a:rPr lang="en-US" sz="2600" dirty="0"/>
              <a:t>We used the built-in “Security” level in Snort to log other types of bad traffic and amount of traffic.</a:t>
            </a:r>
          </a:p>
          <a:p>
            <a:r>
              <a:rPr lang="en-US" sz="2600" dirty="0"/>
              <a:t>Set a PfSense firewall rule to block FTP traffic from anywhere in the Untrusted Network into the DMZ Network</a:t>
            </a:r>
          </a:p>
          <a:p>
            <a:endParaRPr lang="en-US" dirty="0"/>
          </a:p>
        </p:txBody>
      </p:sp>
    </p:spTree>
    <p:extLst>
      <p:ext uri="{BB962C8B-B14F-4D97-AF65-F5344CB8AC3E}">
        <p14:creationId xmlns:p14="http://schemas.microsoft.com/office/powerpoint/2010/main" val="349659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EE1-82D3-46E2-9581-01FE0A6F3EED}"/>
              </a:ext>
            </a:extLst>
          </p:cNvPr>
          <p:cNvSpPr>
            <a:spLocks noGrp="1"/>
          </p:cNvSpPr>
          <p:nvPr>
            <p:ph type="title"/>
          </p:nvPr>
        </p:nvSpPr>
        <p:spPr/>
        <p:txBody>
          <a:bodyPr/>
          <a:lstStyle/>
          <a:p>
            <a:pPr algn="ctr"/>
            <a:r>
              <a:rPr lang="en-US" dirty="0"/>
              <a:t>SUCCESSFUL ALERT EXAMPLES</a:t>
            </a:r>
          </a:p>
        </p:txBody>
      </p:sp>
      <p:sp>
        <p:nvSpPr>
          <p:cNvPr id="3" name="TextBox 2">
            <a:extLst>
              <a:ext uri="{FF2B5EF4-FFF2-40B4-BE49-F238E27FC236}">
                <a16:creationId xmlns:a16="http://schemas.microsoft.com/office/drawing/2014/main" id="{C0BE2C75-524D-4BEF-AB49-6296D721D8BB}"/>
              </a:ext>
            </a:extLst>
          </p:cNvPr>
          <p:cNvSpPr txBox="1"/>
          <p:nvPr/>
        </p:nvSpPr>
        <p:spPr>
          <a:xfrm>
            <a:off x="417250" y="2254928"/>
            <a:ext cx="4252404" cy="584775"/>
          </a:xfrm>
          <a:prstGeom prst="rect">
            <a:avLst/>
          </a:prstGeom>
          <a:noFill/>
        </p:spPr>
        <p:txBody>
          <a:bodyPr wrap="square" rtlCol="0">
            <a:spAutoFit/>
          </a:bodyPr>
          <a:lstStyle/>
          <a:p>
            <a:r>
              <a:rPr lang="en-US" sz="1600" dirty="0">
                <a:solidFill>
                  <a:srgbClr val="FF0000"/>
                </a:solidFill>
              </a:rPr>
              <a:t>Alert on VSFTPD FTP Backdoor exploit</a:t>
            </a:r>
          </a:p>
          <a:p>
            <a:r>
              <a:rPr lang="en-US" sz="1600" dirty="0">
                <a:solidFill>
                  <a:srgbClr val="FF0000"/>
                </a:solidFill>
              </a:rPr>
              <a:t>From Untrusted to DMZ</a:t>
            </a:r>
          </a:p>
        </p:txBody>
      </p:sp>
      <p:sp>
        <p:nvSpPr>
          <p:cNvPr id="4" name="TextBox 3">
            <a:extLst>
              <a:ext uri="{FF2B5EF4-FFF2-40B4-BE49-F238E27FC236}">
                <a16:creationId xmlns:a16="http://schemas.microsoft.com/office/drawing/2014/main" id="{40176C7D-5005-425C-8688-1D0F8F239D7F}"/>
              </a:ext>
            </a:extLst>
          </p:cNvPr>
          <p:cNvSpPr txBox="1"/>
          <p:nvPr/>
        </p:nvSpPr>
        <p:spPr>
          <a:xfrm>
            <a:off x="6312023" y="2254928"/>
            <a:ext cx="5069150" cy="461665"/>
          </a:xfrm>
          <a:prstGeom prst="rect">
            <a:avLst/>
          </a:prstGeom>
          <a:noFill/>
        </p:spPr>
        <p:txBody>
          <a:bodyPr wrap="square" rtlCol="0">
            <a:spAutoFit/>
          </a:bodyPr>
          <a:lstStyle/>
          <a:p>
            <a:r>
              <a:rPr lang="en-US" sz="1200" dirty="0">
                <a:solidFill>
                  <a:srgbClr val="FF0000"/>
                </a:solidFill>
              </a:rPr>
              <a:t>Alert on APACHE TOMCAT Exploit port 8180</a:t>
            </a:r>
          </a:p>
          <a:p>
            <a:r>
              <a:rPr lang="en-US" sz="1200" dirty="0">
                <a:solidFill>
                  <a:srgbClr val="FF0000"/>
                </a:solidFill>
              </a:rPr>
              <a:t>From Untrusted to DMZ</a:t>
            </a:r>
          </a:p>
        </p:txBody>
      </p:sp>
      <p:pic>
        <p:nvPicPr>
          <p:cNvPr id="10" name="Content Placeholder 9" descr="A screenshot of a computer&#10;&#10;Description automatically generated">
            <a:extLst>
              <a:ext uri="{FF2B5EF4-FFF2-40B4-BE49-F238E27FC236}">
                <a16:creationId xmlns:a16="http://schemas.microsoft.com/office/drawing/2014/main" id="{8F7D7C2D-6660-40F7-AFD7-B5CEB83CB103}"/>
              </a:ext>
            </a:extLst>
          </p:cNvPr>
          <p:cNvPicPr>
            <a:picLocks noGrp="1" noChangeAspect="1"/>
          </p:cNvPicPr>
          <p:nvPr>
            <p:ph sz="half" idx="2"/>
          </p:nvPr>
        </p:nvPicPr>
        <p:blipFill>
          <a:blip r:embed="rId2"/>
          <a:stretch>
            <a:fillRect/>
          </a:stretch>
        </p:blipFill>
        <p:spPr>
          <a:xfrm>
            <a:off x="5326602" y="2671243"/>
            <a:ext cx="6602478" cy="3960376"/>
          </a:xfrm>
        </p:spPr>
      </p:pic>
      <p:pic>
        <p:nvPicPr>
          <p:cNvPr id="14" name="Content Placeholder 13" descr="A screenshot of a computer&#10;&#10;Description automatically generated">
            <a:extLst>
              <a:ext uri="{FF2B5EF4-FFF2-40B4-BE49-F238E27FC236}">
                <a16:creationId xmlns:a16="http://schemas.microsoft.com/office/drawing/2014/main" id="{2916AD3F-00A5-45F2-B033-BA06DD139D8F}"/>
              </a:ext>
            </a:extLst>
          </p:cNvPr>
          <p:cNvPicPr>
            <a:picLocks noGrp="1" noChangeAspect="1"/>
          </p:cNvPicPr>
          <p:nvPr>
            <p:ph sz="half" idx="1"/>
          </p:nvPr>
        </p:nvPicPr>
        <p:blipFill>
          <a:blip r:embed="rId3"/>
          <a:stretch>
            <a:fillRect/>
          </a:stretch>
        </p:blipFill>
        <p:spPr>
          <a:xfrm>
            <a:off x="113486" y="2804408"/>
            <a:ext cx="5124339" cy="3960376"/>
          </a:xfrm>
        </p:spPr>
      </p:pic>
    </p:spTree>
    <p:extLst>
      <p:ext uri="{BB962C8B-B14F-4D97-AF65-F5344CB8AC3E}">
        <p14:creationId xmlns:p14="http://schemas.microsoft.com/office/powerpoint/2010/main" val="4174876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FE0-9459-46C2-AD08-2DC050BEF332}"/>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852DBAEC-0E0D-4C8A-95CC-A4BA1762C0FC}"/>
              </a:ext>
            </a:extLst>
          </p:cNvPr>
          <p:cNvSpPr>
            <a:spLocks noGrp="1"/>
          </p:cNvSpPr>
          <p:nvPr>
            <p:ph idx="1"/>
          </p:nvPr>
        </p:nvSpPr>
        <p:spPr>
          <a:xfrm>
            <a:off x="1154954" y="2681056"/>
            <a:ext cx="8825659" cy="3994952"/>
          </a:xfrm>
        </p:spPr>
        <p:txBody>
          <a:bodyPr>
            <a:normAutofit/>
          </a:bodyPr>
          <a:lstStyle/>
          <a:p>
            <a:r>
              <a:rPr lang="en-US" dirty="0"/>
              <a:t>In summary, we analyzed the current network system at </a:t>
            </a:r>
            <a:r>
              <a:rPr lang="en-US" dirty="0" err="1"/>
              <a:t>Quickstart</a:t>
            </a:r>
            <a:r>
              <a:rPr lang="en-US" dirty="0"/>
              <a:t>, Inc and determined the installation of a firewall with an added intrusion detection system (IDS) would be the most advantageous solution for the budget allowed.’</a:t>
            </a:r>
          </a:p>
          <a:p>
            <a:r>
              <a:rPr lang="en-US" dirty="0"/>
              <a:t>Installed and configured the PfSense firewall with the Snort IDS to meet this need. The are both open-source and therefore proven and frequently updated to provide the highest quality of security.</a:t>
            </a:r>
          </a:p>
          <a:p>
            <a:r>
              <a:rPr lang="en-US" dirty="0"/>
              <a:t>Successfully tested both programs to make sure they work on some of the common vulnerabilities that are exploited by bad actors.</a:t>
            </a:r>
          </a:p>
          <a:p>
            <a:r>
              <a:rPr lang="en-US" dirty="0"/>
              <a:t>Advised QuickStart how to maintain these new programs so that they will stay relevant and continue to protect their network optimally.</a:t>
            </a:r>
          </a:p>
        </p:txBody>
      </p:sp>
    </p:spTree>
    <p:extLst>
      <p:ext uri="{BB962C8B-B14F-4D97-AF65-F5344CB8AC3E}">
        <p14:creationId xmlns:p14="http://schemas.microsoft.com/office/powerpoint/2010/main" val="125801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56C4-7E08-407A-A10A-B769DC5DC506}"/>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05237E68-B2A9-4BA1-90AB-8D55EB805480}"/>
              </a:ext>
            </a:extLst>
          </p:cNvPr>
          <p:cNvSpPr>
            <a:spLocks noGrp="1"/>
          </p:cNvSpPr>
          <p:nvPr>
            <p:ph idx="1"/>
          </p:nvPr>
        </p:nvSpPr>
        <p:spPr/>
        <p:txBody>
          <a:bodyPr/>
          <a:lstStyle/>
          <a:p>
            <a:r>
              <a:rPr lang="en-US" dirty="0"/>
              <a:t>Monitor the logs from the PfSense firewall and Snort IDS alerts to look for unusual activity.</a:t>
            </a:r>
          </a:p>
          <a:p>
            <a:r>
              <a:rPr lang="en-US" dirty="0"/>
              <a:t>Keep all server software and firmware updated with the latest versions including the new PfSense firewall and Snort IDS to ensure any security flaws and other issues are patched.</a:t>
            </a:r>
          </a:p>
          <a:p>
            <a:r>
              <a:rPr lang="en-US" dirty="0"/>
              <a:t>Review and adjust the firewall/IDS settings as new threats are reported.</a:t>
            </a:r>
          </a:p>
          <a:p>
            <a:r>
              <a:rPr lang="en-US" dirty="0"/>
              <a:t>Hire professional Penetration testers occasionally to test system hardness against the latest potential threats.</a:t>
            </a:r>
          </a:p>
          <a:p>
            <a:r>
              <a:rPr lang="en-US" dirty="0"/>
              <a:t>Educate users on risky behaviors which can allow bad actors to gain access and exploit networks.</a:t>
            </a:r>
          </a:p>
        </p:txBody>
      </p:sp>
    </p:spTree>
    <p:extLst>
      <p:ext uri="{BB962C8B-B14F-4D97-AF65-F5344CB8AC3E}">
        <p14:creationId xmlns:p14="http://schemas.microsoft.com/office/powerpoint/2010/main" val="311157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466</TotalTime>
  <Words>734</Words>
  <Application>Microsoft Office PowerPoint</Application>
  <PresentationFormat>Widescreen</PresentationFormat>
  <Paragraphs>45</Paragraphs>
  <Slides>8</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CAPSTONE PROJECT PRESENTATION</vt:lpstr>
      <vt:lpstr>Executive Summary</vt:lpstr>
      <vt:lpstr>INSTALLATION OF THE SNORT IPS/IDS ON THE PfSENSE FIREWALL</vt:lpstr>
      <vt:lpstr>Description of Vulnerabilities</vt:lpstr>
      <vt:lpstr>HOW WE CONFIGURED THE SNORT IDS/IPS</vt:lpstr>
      <vt:lpstr>SUCCESSFUL ALERT EXAMPLES</vt:lpstr>
      <vt:lpstr>SUMMARY</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Warren Siciliano</dc:creator>
  <cp:lastModifiedBy>Warren Siciliano</cp:lastModifiedBy>
  <cp:revision>51</cp:revision>
  <dcterms:created xsi:type="dcterms:W3CDTF">2021-10-05T16:51:51Z</dcterms:created>
  <dcterms:modified xsi:type="dcterms:W3CDTF">2021-10-14T14:58:58Z</dcterms:modified>
</cp:coreProperties>
</file>