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3" r:id="rId9"/>
    <p:sldId id="274" r:id="rId10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75" autoAdjust="0"/>
  </p:normalViewPr>
  <p:slideViewPr>
    <p:cSldViewPr snapToObjects="1">
      <p:cViewPr varScale="1">
        <p:scale>
          <a:sx n="63" d="100"/>
          <a:sy n="63" d="100"/>
        </p:scale>
        <p:origin x="14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640EB5FE-23CA-465D-B649-25A6D0AEFF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68FA36F-B554-4232-8880-2112815A25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9FB820F-8203-4B65-8A5B-30A682F216E1}" type="datetimeFigureOut">
              <a:rPr lang="pl-PL"/>
              <a:pPr>
                <a:defRPr/>
              </a:pPr>
              <a:t>07.04.2021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1F3D43A-9AB8-4358-B935-52AC85A960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D1C1951-DB91-4B07-B3CE-A4FE3B9D6D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499EB81-BA02-4897-851B-90ACCA24BDB7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C33AB70B-C696-449A-90BC-06C3C112C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41C9920-BE60-4B55-B4C3-A42F7F1A045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87190B2-9D0B-45AC-A544-9FA12636F8FE}" type="datetimeFigureOut">
              <a:rPr lang="pl-PL"/>
              <a:pPr>
                <a:defRPr/>
              </a:pPr>
              <a:t>07.04.2021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D14C364D-B84C-4AD5-8F26-F719488670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9DA1FE31-9089-40BF-AC5D-315CD3DF6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4E41844-8594-419F-B8B4-88942DDC5C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368207F-D4A3-462F-9911-A9384E8AB3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3D0A924-6B53-4580-8E8B-AF464DD43581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8BB1975-0EAA-44B5-AD36-20E4F9925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4EE45D57-8FEA-495B-A65F-83598A716EB1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7D3070F-252E-4092-9267-F4C7A7800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70205138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A9EAF30D-C569-4CC3-9D3E-101AA3C6B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DF1B9CBE-53D4-42B3-BB9C-D2435DA0C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A0E9299-41E8-4ECA-AFEB-B3582A641DBE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85252355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66AE8CC0-39A4-4614-9540-A15106F04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F1EB0605-2235-4569-B2C0-C690CDF79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1343747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5C252701-FDB6-44E0-A052-4A968A6F1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80D2E6CD-CB9A-4F54-9C80-AB2F8388C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1CF2DCC-D68B-4D6D-A351-1D3BA5DFF44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776649970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1A23C06B-45A4-4CC5-8469-94B22ACD7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95314297-1F41-44E4-BF49-93D03CBE9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27D252C-1763-4099-8C85-12E03769925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361351952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BB57B90F-D8F5-42D7-A12E-5E48D53A5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D7DB9BFD-A330-4562-9AA4-2554F80F4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A4C1790-0824-4D11-B80B-EA330989BE03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215954221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C7399966-5DF7-4184-BC39-CF64C302D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3C61A44A-F513-40DF-8FD3-9A9C2B1D3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D673D2F-F104-49BA-8D57-273AD30A156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122575906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23B03600-DC2F-4CF5-8628-8D7908894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51EEE4A9-96E6-457B-9B0F-22DAF0919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6C03472-1B7D-4243-A04E-2531D3FB30F4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020575784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7EDC56E7-8179-4D74-B15A-439DAE76E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826A0000-FE25-44DF-BCC5-5732801DA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1F619AA-6E6B-4F68-A839-EFF70CD814DC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316417632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27CBC8DB-471C-4215-AC5C-6FFBF9F8C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54B14CE-FB4D-4260-B5B1-E1545ECFB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AFD9E5F-1075-4049-BB46-B4195A9100E3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9921600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F0D4A9AD-FB9F-442A-90F7-217F0EB36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EAA56FB5-436E-4EB7-BFE2-A87F17FB0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ymbol zastępczy tekstu 2">
            <a:extLst>
              <a:ext uri="{FF2B5EF4-FFF2-40B4-BE49-F238E27FC236}">
                <a16:creationId xmlns:a16="http://schemas.microsoft.com/office/drawing/2014/main" id="{5113D348-A85C-4FA7-8BBA-2960EBB3887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03350" y="1066800"/>
            <a:ext cx="7615238" cy="1728787"/>
          </a:xfrm>
        </p:spPr>
        <p:txBody>
          <a:bodyPr/>
          <a:lstStyle/>
          <a:p>
            <a:pPr algn="ctr"/>
            <a:r>
              <a:rPr lang="pl-PL" altLang="pl-PL" dirty="0"/>
              <a:t>Biblioteka automatycznej </a:t>
            </a:r>
            <a:r>
              <a:rPr lang="pl-PL" altLang="pl-PL" dirty="0" err="1"/>
              <a:t>anotacji</a:t>
            </a:r>
            <a:r>
              <a:rPr lang="pl-PL" altLang="pl-PL" dirty="0"/>
              <a:t> obiektów</a:t>
            </a:r>
          </a:p>
        </p:txBody>
      </p:sp>
      <p:sp>
        <p:nvSpPr>
          <p:cNvPr id="8" name="Symbol zastępczy tekstu 2">
            <a:extLst>
              <a:ext uri="{FF2B5EF4-FFF2-40B4-BE49-F238E27FC236}">
                <a16:creationId xmlns:a16="http://schemas.microsoft.com/office/drawing/2014/main" id="{559ED4D9-0314-498C-8A5C-CF1CC3B3F484}"/>
              </a:ext>
            </a:extLst>
          </p:cNvPr>
          <p:cNvSpPr txBox="1">
            <a:spLocks/>
          </p:cNvSpPr>
          <p:nvPr/>
        </p:nvSpPr>
        <p:spPr bwMode="auto">
          <a:xfrm>
            <a:off x="1295400" y="4016693"/>
            <a:ext cx="7615238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pl-PL" altLang="pl-PL" sz="2800" b="0" kern="0" dirty="0"/>
              <a:t>Weronika Sieracka</a:t>
            </a:r>
          </a:p>
          <a:p>
            <a:pPr algn="ctr"/>
            <a:r>
              <a:rPr lang="pl-PL" altLang="pl-PL" sz="2800" b="0" kern="0" dirty="0"/>
              <a:t>Aleksander Górecki</a:t>
            </a:r>
          </a:p>
          <a:p>
            <a:pPr algn="ctr"/>
            <a:r>
              <a:rPr lang="pl-PL" altLang="pl-PL" sz="2800" b="0" kern="0" dirty="0"/>
              <a:t>Sebastian Robak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C9908ED-7CCB-4689-B1DA-9C3B37A69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2002" y="869633"/>
            <a:ext cx="8262938" cy="525621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pl-PL" dirty="0"/>
              <a:t>Detektor (YOLO v3) - wybrany, można zawsze zmienić </a:t>
            </a:r>
            <a:br>
              <a:rPr lang="pl-PL" dirty="0"/>
            </a:br>
            <a:r>
              <a:rPr lang="pl-PL" dirty="0"/>
              <a:t>- trenowanie </a:t>
            </a:r>
            <a:br>
              <a:rPr lang="pl-PL" dirty="0"/>
            </a:br>
            <a:r>
              <a:rPr lang="pl-PL" dirty="0"/>
              <a:t>- detekcja </a:t>
            </a:r>
          </a:p>
          <a:p>
            <a:pPr marL="514350" indent="-514350">
              <a:buAutoNum type="arabicPeriod"/>
            </a:pPr>
            <a:r>
              <a:rPr lang="pl-PL" dirty="0" err="1"/>
              <a:t>Dataset</a:t>
            </a:r>
            <a:r>
              <a:rPr lang="pl-PL" dirty="0"/>
              <a:t> (zbiór danych do trenowania i walidacji) </a:t>
            </a:r>
            <a:br>
              <a:rPr lang="pl-PL" dirty="0"/>
            </a:br>
            <a:r>
              <a:rPr lang="pl-PL" dirty="0"/>
              <a:t>- COCO </a:t>
            </a:r>
            <a:br>
              <a:rPr lang="pl-PL" dirty="0"/>
            </a:br>
            <a:r>
              <a:rPr lang="pl-PL" dirty="0"/>
              <a:t>- konwersja formatów etykiet</a:t>
            </a:r>
          </a:p>
          <a:p>
            <a:pPr marL="514350" indent="-514350">
              <a:buAutoNum type="arabicPeriod"/>
            </a:pPr>
            <a:r>
              <a:rPr lang="pl-PL" dirty="0"/>
              <a:t>Sposób wyboru obiektów do ręcznej </a:t>
            </a:r>
            <a:r>
              <a:rPr lang="pl-PL" dirty="0" err="1"/>
              <a:t>anotacji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/>
              <a:t>- na początek wybieramy metodę opartą na pewności, że dany obiekt jest obiektem danej klasy (0..1) </a:t>
            </a:r>
            <a:br>
              <a:rPr lang="pl-PL" dirty="0"/>
            </a:br>
            <a:r>
              <a:rPr lang="pl-PL" dirty="0"/>
              <a:t>- docelowo chcemy opracować własną metodę wybierania obiektów</a:t>
            </a:r>
          </a:p>
          <a:p>
            <a:pPr marL="514350" indent="-514350">
              <a:buAutoNum type="arabicPeriod"/>
            </a:pPr>
            <a:r>
              <a:rPr lang="pl-PL" dirty="0"/>
              <a:t>Pętla </a:t>
            </a:r>
            <a:r>
              <a:rPr lang="pl-PL" dirty="0" err="1"/>
              <a:t>active</a:t>
            </a:r>
            <a:r>
              <a:rPr lang="pl-PL" dirty="0"/>
              <a:t> learning</a:t>
            </a:r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F95CF55-43ED-4B62-B24D-45F82A81D9A1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9777" y="0"/>
            <a:ext cx="8285163" cy="863600"/>
          </a:xfrm>
        </p:spPr>
        <p:txBody>
          <a:bodyPr/>
          <a:lstStyle/>
          <a:p>
            <a:pPr algn="ctr"/>
            <a:r>
              <a:rPr lang="pl-PL" altLang="pl-PL" dirty="0"/>
              <a:t>Odświeżony plan pracy</a:t>
            </a:r>
          </a:p>
        </p:txBody>
      </p:sp>
    </p:spTree>
    <p:extLst>
      <p:ext uri="{BB962C8B-B14F-4D97-AF65-F5344CB8AC3E}">
        <p14:creationId xmlns:p14="http://schemas.microsoft.com/office/powerpoint/2010/main" val="4186325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F95CF55-43ED-4B62-B24D-45F82A81D9A1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14057" y="914400"/>
            <a:ext cx="8285163" cy="863600"/>
          </a:xfrm>
        </p:spPr>
        <p:txBody>
          <a:bodyPr/>
          <a:lstStyle/>
          <a:p>
            <a:pPr algn="ctr"/>
            <a:r>
              <a:rPr lang="en-US" sz="3200" dirty="0" err="1"/>
              <a:t>Proponowana</a:t>
            </a:r>
            <a:r>
              <a:rPr lang="en-US" sz="3200" dirty="0"/>
              <a:t> </a:t>
            </a:r>
            <a:r>
              <a:rPr lang="en-US" sz="3200" dirty="0" err="1"/>
              <a:t>platforma</a:t>
            </a:r>
            <a:r>
              <a:rPr lang="en-US" sz="3200" dirty="0"/>
              <a:t> </a:t>
            </a:r>
            <a:r>
              <a:rPr lang="en-US" sz="3200" dirty="0" err="1"/>
              <a:t>aktywnej</a:t>
            </a:r>
            <a:r>
              <a:rPr lang="en-US" sz="3200" dirty="0"/>
              <a:t> </a:t>
            </a:r>
            <a:r>
              <a:rPr lang="en-US" sz="3200" dirty="0" err="1"/>
              <a:t>nauki</a:t>
            </a:r>
            <a:r>
              <a:rPr lang="en-US" sz="3200" dirty="0"/>
              <a:t> </a:t>
            </a:r>
            <a:r>
              <a:rPr lang="en-US" sz="3200" dirty="0" err="1"/>
              <a:t>dla</a:t>
            </a:r>
            <a:r>
              <a:rPr lang="en-US" sz="3200" dirty="0"/>
              <a:t> </a:t>
            </a:r>
            <a:r>
              <a:rPr lang="en-US" sz="3200" dirty="0" err="1"/>
              <a:t>wykrywania</a:t>
            </a:r>
            <a:r>
              <a:rPr lang="en-US" sz="3200" dirty="0"/>
              <a:t> </a:t>
            </a:r>
            <a:r>
              <a:rPr lang="en-US" sz="3200" dirty="0" err="1"/>
              <a:t>obiektów</a:t>
            </a:r>
            <a:endParaRPr lang="en-US" sz="3200" dirty="0"/>
          </a:p>
          <a:p>
            <a:pPr algn="ctr"/>
            <a:endParaRPr lang="pl-PL" altLang="pl-PL" sz="3200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13DC435-849E-4253-B02E-3A12FECE6E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1843" y="2209800"/>
            <a:ext cx="8262937" cy="35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09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7A304D9-4486-43C2-8A6A-974DCD5491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281" r="1" b="1"/>
          <a:stretch/>
        </p:blipFill>
        <p:spPr>
          <a:xfrm>
            <a:off x="867682" y="1219200"/>
            <a:ext cx="8059194" cy="410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29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F95CF55-43ED-4B62-B24D-45F82A81D9A1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14057" y="914400"/>
            <a:ext cx="8285163" cy="863600"/>
          </a:xfrm>
        </p:spPr>
        <p:txBody>
          <a:bodyPr/>
          <a:lstStyle/>
          <a:p>
            <a:pPr algn="ctr"/>
            <a:r>
              <a:rPr lang="pl-PL" altLang="pl-PL" sz="3200" dirty="0"/>
              <a:t>Współczynnik </a:t>
            </a:r>
            <a:r>
              <a:rPr lang="pl-PL" altLang="pl-PL" sz="3200" dirty="0" err="1"/>
              <a:t>Jacacarda</a:t>
            </a:r>
            <a:endParaRPr lang="pl-PL" altLang="pl-PL" sz="3200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F2A699A4-7C56-4E3E-AC6C-487DAE5C44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67087" y="2623126"/>
            <a:ext cx="7440063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72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8D86D080-74BA-4BDD-B983-7B07F207A1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00400" y="3485454"/>
            <a:ext cx="3266703" cy="341496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C1D2152-85DB-40E0-BB54-C61D9332F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64012"/>
            <a:ext cx="3581400" cy="341128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6B2F986-5D91-4A7F-9EC2-67EA5194F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360" y="110309"/>
            <a:ext cx="3667064" cy="331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83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F95CF55-43ED-4B62-B24D-45F82A81D9A1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67561" y="599440"/>
            <a:ext cx="2257743" cy="609600"/>
          </a:xfrm>
        </p:spPr>
        <p:txBody>
          <a:bodyPr/>
          <a:lstStyle/>
          <a:p>
            <a:pPr algn="ctr"/>
            <a:r>
              <a:rPr lang="pl-PL" altLang="pl-PL" sz="3200" dirty="0"/>
              <a:t>MS COCO</a:t>
            </a:r>
          </a:p>
        </p:txBody>
      </p:sp>
      <p:pic>
        <p:nvPicPr>
          <p:cNvPr id="4" name="Symbol zastępczy zawartości 5" descr="Obraz zawierający tekst, sprzęt elektroniczny&#10;&#10;Opis wygenerowany automatycznie">
            <a:extLst>
              <a:ext uri="{FF2B5EF4-FFF2-40B4-BE49-F238E27FC236}">
                <a16:creationId xmlns:a16="http://schemas.microsoft.com/office/drawing/2014/main" id="{C8F6DF07-56E6-4117-9808-708A828D63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90799" y="341601"/>
            <a:ext cx="6400801" cy="1482119"/>
          </a:xfrm>
          <a:prstGeom prst="rect">
            <a:avLst/>
          </a:prstGeom>
        </p:spPr>
      </p:pic>
      <p:sp>
        <p:nvSpPr>
          <p:cNvPr id="6" name="Symbol zastępczy zawartości 1">
            <a:extLst>
              <a:ext uri="{FF2B5EF4-FFF2-40B4-BE49-F238E27FC236}">
                <a16:creationId xmlns:a16="http://schemas.microsoft.com/office/drawing/2014/main" id="{489B9F65-6B1D-43BF-9A67-227B64D77DA5}"/>
              </a:ext>
            </a:extLst>
          </p:cNvPr>
          <p:cNvSpPr txBox="1">
            <a:spLocks/>
          </p:cNvSpPr>
          <p:nvPr/>
        </p:nvSpPr>
        <p:spPr bwMode="auto">
          <a:xfrm>
            <a:off x="5638800" y="2743200"/>
            <a:ext cx="3352800" cy="219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80 object categories</a:t>
            </a:r>
          </a:p>
          <a:p>
            <a:r>
              <a:rPr lang="en-US" kern="0" dirty="0"/>
              <a:t>330k images </a:t>
            </a:r>
          </a:p>
          <a:p>
            <a:r>
              <a:rPr lang="en-US" kern="0" dirty="0"/>
              <a:t>200k labeled images</a:t>
            </a:r>
          </a:p>
          <a:p>
            <a:r>
              <a:rPr lang="en-US" kern="0" dirty="0"/>
              <a:t>JSON</a:t>
            </a:r>
          </a:p>
          <a:p>
            <a:endParaRPr lang="en-US" kern="0" dirty="0"/>
          </a:p>
          <a:p>
            <a:endParaRPr lang="pl-PL" kern="0" dirty="0"/>
          </a:p>
        </p:txBody>
      </p:sp>
      <p:pic>
        <p:nvPicPr>
          <p:cNvPr id="7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86512E21-00F3-4E1B-AF10-676F15676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1" y="2438400"/>
            <a:ext cx="4335816" cy="324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936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F95CF55-43ED-4B62-B24D-45F82A81D9A1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464978" y="345440"/>
            <a:ext cx="8285163" cy="863600"/>
          </a:xfrm>
        </p:spPr>
        <p:txBody>
          <a:bodyPr/>
          <a:lstStyle/>
          <a:p>
            <a:pPr algn="ctr"/>
            <a:r>
              <a:rPr lang="pl-PL" altLang="pl-PL" sz="4000" dirty="0"/>
              <a:t>YAML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E9F77948-8265-463D-BAED-5233FAA4B7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Język stosowany przez aplikacje działające na zbiorach danych.</a:t>
            </a:r>
          </a:p>
          <a:p>
            <a:r>
              <a:rPr lang="pl-PL" dirty="0"/>
              <a:t>Jest czytelny dla ludzi.</a:t>
            </a:r>
          </a:p>
          <a:p>
            <a:r>
              <a:rPr lang="pl-PL" dirty="0"/>
              <a:t>Jego zastosowania mogą być spełniane przez format XML, jednak YAML charakteryzuje się prostszą, podobną do </a:t>
            </a:r>
            <a:r>
              <a:rPr lang="pl-PL" dirty="0" err="1"/>
              <a:t>Pythona</a:t>
            </a:r>
            <a:r>
              <a:rPr lang="pl-PL" dirty="0"/>
              <a:t> składnią.</a:t>
            </a:r>
          </a:p>
          <a:p>
            <a:r>
              <a:rPr lang="pl-PL" dirty="0"/>
              <a:t> Najczęściej jest formatem zapisu plików konfiguracyjnych.</a:t>
            </a:r>
          </a:p>
          <a:p>
            <a:r>
              <a:rPr lang="pl-PL" dirty="0"/>
              <a:t>Rozszerzenia nazw plików: .</a:t>
            </a:r>
            <a:r>
              <a:rPr lang="pl-PL" dirty="0" err="1"/>
              <a:t>yaml</a:t>
            </a:r>
            <a:r>
              <a:rPr lang="pl-PL" dirty="0"/>
              <a:t>, .</a:t>
            </a:r>
            <a:r>
              <a:rPr lang="pl-PL" dirty="0" err="1"/>
              <a:t>yml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99835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9CA9BD3-65F6-4715-94EE-57392C0C5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01987"/>
            <a:ext cx="7543800" cy="5029200"/>
          </a:xfrm>
          <a:prstGeom prst="rect">
            <a:avLst/>
          </a:prstGeom>
        </p:spPr>
      </p:pic>
      <p:sp>
        <p:nvSpPr>
          <p:cNvPr id="6" name="Symbol zastępczy tekstu 3">
            <a:extLst>
              <a:ext uri="{FF2B5EF4-FFF2-40B4-BE49-F238E27FC236}">
                <a16:creationId xmlns:a16="http://schemas.microsoft.com/office/drawing/2014/main" id="{D614D9C1-4C91-4D55-9D78-AD4AD3A382C0}"/>
              </a:ext>
            </a:extLst>
          </p:cNvPr>
          <p:cNvSpPr txBox="1">
            <a:spLocks/>
          </p:cNvSpPr>
          <p:nvPr/>
        </p:nvSpPr>
        <p:spPr bwMode="auto">
          <a:xfrm>
            <a:off x="858837" y="304800"/>
            <a:ext cx="8285163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pl-PL" sz="3600" kern="0"/>
              <a:t>Krzywa PR (precyzja - czułość)</a:t>
            </a:r>
            <a:endParaRPr lang="pl-PL" altLang="pl-PL" sz="3200" kern="0" dirty="0"/>
          </a:p>
        </p:txBody>
      </p:sp>
    </p:spTree>
    <p:extLst>
      <p:ext uri="{BB962C8B-B14F-4D97-AF65-F5344CB8AC3E}">
        <p14:creationId xmlns:p14="http://schemas.microsoft.com/office/powerpoint/2010/main" val="2351050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prezentacja_v2_2017-03_pl</Template>
  <TotalTime>84</TotalTime>
  <Words>166</Words>
  <Application>Microsoft Office PowerPoint</Application>
  <PresentationFormat>Pokaz na ekranie (4:3)</PresentationFormat>
  <Paragraphs>23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Sebastian Robak (248994)</dc:creator>
  <cp:lastModifiedBy>Sebastian Robak (248994)</cp:lastModifiedBy>
  <cp:revision>42</cp:revision>
  <cp:lastPrinted>2017-02-27T13:04:48Z</cp:lastPrinted>
  <dcterms:created xsi:type="dcterms:W3CDTF">2021-03-23T15:32:16Z</dcterms:created>
  <dcterms:modified xsi:type="dcterms:W3CDTF">2021-04-07T08:46:03Z</dcterms:modified>
</cp:coreProperties>
</file>