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7" r:id="rId4"/>
    <p:sldId id="270" r:id="rId5"/>
    <p:sldId id="273" r:id="rId6"/>
    <p:sldId id="272" r:id="rId7"/>
    <p:sldId id="271" r:id="rId8"/>
    <p:sldId id="274" r:id="rId9"/>
    <p:sldId id="269" r:id="rId10"/>
    <p:sldId id="287" r:id="rId11"/>
    <p:sldId id="278" r:id="rId12"/>
    <p:sldId id="280" r:id="rId13"/>
    <p:sldId id="279" r:id="rId14"/>
    <p:sldId id="289" r:id="rId15"/>
    <p:sldId id="291" r:id="rId16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75" autoAdjust="0"/>
  </p:normalViewPr>
  <p:slideViewPr>
    <p:cSldViewPr snapToObjects="1">
      <p:cViewPr varScale="1">
        <p:scale>
          <a:sx n="63" d="100"/>
          <a:sy n="63" d="100"/>
        </p:scale>
        <p:origin x="1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40EB5FE-23CA-465D-B649-25A6D0AEFF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8FA36F-B554-4232-8880-2112815A25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9FB820F-8203-4B65-8A5B-30A682F216E1}" type="datetimeFigureOut">
              <a:rPr lang="pl-PL"/>
              <a:pPr>
                <a:defRPr/>
              </a:pPr>
              <a:t>21.06.2021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1F3D43A-9AB8-4358-B935-52AC85A960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D1C1951-DB91-4B07-B3CE-A4FE3B9D6D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499EB81-BA02-4897-851B-90ACCA24BDB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C33AB70B-C696-449A-90BC-06C3C112C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1C9920-BE60-4B55-B4C3-A42F7F1A04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87190B2-9D0B-45AC-A544-9FA12636F8FE}" type="datetimeFigureOut">
              <a:rPr lang="pl-PL"/>
              <a:pPr>
                <a:defRPr/>
              </a:pPr>
              <a:t>21.06.2021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D14C364D-B84C-4AD5-8F26-F71948867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9DA1FE31-9089-40BF-AC5D-315CD3DF6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E41844-8594-419F-B8B4-88942DDC5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68207F-D4A3-462F-9911-A9384E8AB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3D0A924-6B53-4580-8E8B-AF464DD43581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8BB1975-0EAA-44B5-AD36-20E4F992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4EE45D57-8FEA-495B-A65F-83598A716EB1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7D3070F-252E-4092-9267-F4C7A780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0205138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9EAF30D-C569-4CC3-9D3E-101AA3C6B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F1B9CBE-53D4-42B3-BB9C-D2435DA0C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A0E9299-41E8-4ECA-AFEB-B3582A641DB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525235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6AE8CC0-39A4-4614-9540-A15106F0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F1EB0605-2235-4569-B2C0-C690CDF79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134374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C252701-FDB6-44E0-A052-4A968A6F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0D2E6CD-CB9A-4F54-9C80-AB2F8388C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1CF2DCC-D68B-4D6D-A351-1D3BA5DFF44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766499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A23C06B-45A4-4CC5-8469-94B22ACD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95314297-1F41-44E4-BF49-93D03CBE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27D252C-1763-4099-8C85-12E03769925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6135195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B57B90F-D8F5-42D7-A12E-5E48D53A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7DB9BFD-A330-4562-9AA4-2554F80F4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A4C1790-0824-4D11-B80B-EA330989BE0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15954221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C7399966-5DF7-4184-BC39-CF64C302D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3C61A44A-F513-40DF-8FD3-9A9C2B1D3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D673D2F-F104-49BA-8D57-273AD30A15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2257590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23B03600-DC2F-4CF5-8628-8D790889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51EEE4A9-96E6-457B-9B0F-22DAF0919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6C03472-1B7D-4243-A04E-2531D3FB30F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2057578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7EDC56E7-8179-4D74-B15A-439DAE76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26A0000-FE25-44DF-BCC5-5732801D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1F619AA-6E6B-4F68-A839-EFF70CD814D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1641763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7CBC8DB-471C-4215-AC5C-6FFBF9F8C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54B14CE-FB4D-4260-B5B1-E1545ECF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AFD9E5F-1075-4049-BB46-B4195A9100E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9921600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F0D4A9AD-FB9F-442A-90F7-217F0EB36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AA56FB5-436E-4EB7-BFE2-A87F17FB0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kentaro/labelme" TargetMode="External"/><Relationship Id="rId2" Type="http://schemas.openxmlformats.org/officeDocument/2006/relationships/hyperlink" Target="https://github.com/ultralytics/yolov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5113D348-A85C-4FA7-8BBA-2960EBB388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066800"/>
            <a:ext cx="7615238" cy="1728787"/>
          </a:xfrm>
        </p:spPr>
        <p:txBody>
          <a:bodyPr/>
          <a:lstStyle/>
          <a:p>
            <a:pPr algn="ctr"/>
            <a:r>
              <a:rPr lang="pl-PL" altLang="pl-PL" dirty="0"/>
              <a:t>Biblioteka automatycznej </a:t>
            </a:r>
            <a:r>
              <a:rPr lang="pl-PL" altLang="pl-PL" dirty="0" err="1"/>
              <a:t>anotacji</a:t>
            </a:r>
            <a:r>
              <a:rPr lang="pl-PL" altLang="pl-PL" dirty="0"/>
              <a:t> obiektów</a:t>
            </a:r>
          </a:p>
        </p:txBody>
      </p:sp>
      <p:sp>
        <p:nvSpPr>
          <p:cNvPr id="8" name="Symbol zastępczy tekstu 2">
            <a:extLst>
              <a:ext uri="{FF2B5EF4-FFF2-40B4-BE49-F238E27FC236}">
                <a16:creationId xmlns:a16="http://schemas.microsoft.com/office/drawing/2014/main" id="{559ED4D9-0314-498C-8A5C-CF1CC3B3F484}"/>
              </a:ext>
            </a:extLst>
          </p:cNvPr>
          <p:cNvSpPr txBox="1">
            <a:spLocks/>
          </p:cNvSpPr>
          <p:nvPr/>
        </p:nvSpPr>
        <p:spPr bwMode="auto">
          <a:xfrm>
            <a:off x="1295400" y="4016693"/>
            <a:ext cx="7615238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pl-PL" altLang="pl-PL" sz="2800" b="0" kern="0" dirty="0"/>
              <a:t>Weronika Sieracka</a:t>
            </a:r>
          </a:p>
          <a:p>
            <a:pPr algn="ctr"/>
            <a:r>
              <a:rPr lang="pl-PL" altLang="pl-PL" sz="2800" b="0" kern="0" dirty="0"/>
              <a:t>Aleksander Górecki</a:t>
            </a:r>
          </a:p>
          <a:p>
            <a:pPr algn="ctr"/>
            <a:r>
              <a:rPr lang="pl-PL" altLang="pl-PL" sz="2800" b="0" kern="0" dirty="0"/>
              <a:t>Sebastian Robak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9726FA-AB13-4230-9222-0B832306BC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Udało się zrealizować podstawowe założenia</a:t>
            </a:r>
          </a:p>
          <a:p>
            <a:r>
              <a:rPr lang="pl-PL" dirty="0"/>
              <a:t>Nauczyliśmy się pracy z zbiorami danych</a:t>
            </a:r>
          </a:p>
          <a:p>
            <a:r>
              <a:rPr lang="pl-PL" dirty="0"/>
              <a:t>Nauczyliśmy się pracy z detektorami obiektów</a:t>
            </a:r>
          </a:p>
          <a:p>
            <a:r>
              <a:rPr lang="pl-PL" dirty="0"/>
              <a:t>Zapoznaliśmy się z pojęciem Active Learningu</a:t>
            </a:r>
          </a:p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4E51DD-87FB-413E-B8DA-A678AA4B043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9276" y="38100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Z czego jesteśmy dumni?</a:t>
            </a:r>
          </a:p>
        </p:txBody>
      </p:sp>
    </p:spTree>
    <p:extLst>
      <p:ext uri="{BB962C8B-B14F-4D97-AF65-F5344CB8AC3E}">
        <p14:creationId xmlns:p14="http://schemas.microsoft.com/office/powerpoint/2010/main" val="39263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9726FA-AB13-4230-9222-0B832306BC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Wiele z tematów, które mieliśmy zrealizować były dla nas nowe</a:t>
            </a:r>
          </a:p>
          <a:p>
            <a:r>
              <a:rPr lang="pl-PL" dirty="0"/>
              <a:t>Nie udało się skorzystać z Centrum Obliczeniowego</a:t>
            </a:r>
          </a:p>
          <a:p>
            <a:r>
              <a:rPr lang="pl-PL" dirty="0"/>
              <a:t>Problem ze zleceniodawcą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4E51DD-87FB-413E-B8DA-A678AA4B043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9276" y="38100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Problemy</a:t>
            </a:r>
          </a:p>
        </p:txBody>
      </p:sp>
    </p:spTree>
    <p:extLst>
      <p:ext uri="{BB962C8B-B14F-4D97-AF65-F5344CB8AC3E}">
        <p14:creationId xmlns:p14="http://schemas.microsoft.com/office/powerpoint/2010/main" val="193343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9726FA-AB13-4230-9222-0B832306B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262476" cy="5256584"/>
          </a:xfrm>
        </p:spPr>
        <p:txBody>
          <a:bodyPr/>
          <a:lstStyle/>
          <a:p>
            <a:r>
              <a:rPr lang="pl-PL" dirty="0"/>
              <a:t>Repozytorium GitHub </a:t>
            </a:r>
          </a:p>
          <a:p>
            <a:r>
              <a:rPr lang="pl-PL" dirty="0"/>
              <a:t>System kontroli wersji był wystarczający 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4E51DD-87FB-413E-B8DA-A678AA4B043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9276" y="38100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Narzędzia do zarządzania</a:t>
            </a:r>
          </a:p>
        </p:txBody>
      </p:sp>
    </p:spTree>
    <p:extLst>
      <p:ext uri="{BB962C8B-B14F-4D97-AF65-F5344CB8AC3E}">
        <p14:creationId xmlns:p14="http://schemas.microsoft.com/office/powerpoint/2010/main" val="253875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9726FA-AB13-4230-9222-0B832306BC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Nie udało się wykorzystać Centrum Obliczeniowego do przyspieszenia trenowania sieci</a:t>
            </a:r>
          </a:p>
          <a:p>
            <a:r>
              <a:rPr lang="pl-PL" dirty="0"/>
              <a:t>Liczenie statystyk podczas walidacji</a:t>
            </a:r>
          </a:p>
          <a:p>
            <a:r>
              <a:rPr lang="pl-PL" dirty="0"/>
              <a:t>Zbadanie efektywności naszego rozwiązania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4E51DD-87FB-413E-B8DA-A678AA4B043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9276" y="38100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Czego się nie udało zrealizować?</a:t>
            </a:r>
          </a:p>
        </p:txBody>
      </p:sp>
    </p:spTree>
    <p:extLst>
      <p:ext uri="{BB962C8B-B14F-4D97-AF65-F5344CB8AC3E}">
        <p14:creationId xmlns:p14="http://schemas.microsoft.com/office/powerpoint/2010/main" val="15584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5113D348-A85C-4FA7-8BBA-2960EBB388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2057400"/>
            <a:ext cx="7615238" cy="1728787"/>
          </a:xfrm>
        </p:spPr>
        <p:txBody>
          <a:bodyPr/>
          <a:lstStyle/>
          <a:p>
            <a:pPr algn="ctr"/>
            <a:r>
              <a:rPr lang="en-US" altLang="pl-PL" dirty="0" err="1"/>
              <a:t>Dzi</a:t>
            </a:r>
            <a:r>
              <a:rPr lang="pl-PL" altLang="pl-PL" dirty="0" err="1"/>
              <a:t>ękujemy</a:t>
            </a:r>
            <a:r>
              <a:rPr lang="pl-PL" altLang="pl-PL" dirty="0"/>
              <a:t> za uwagę!</a:t>
            </a:r>
          </a:p>
        </p:txBody>
      </p:sp>
    </p:spTree>
    <p:extLst>
      <p:ext uri="{BB962C8B-B14F-4D97-AF65-F5344CB8AC3E}">
        <p14:creationId xmlns:p14="http://schemas.microsoft.com/office/powerpoint/2010/main" val="32140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5113D348-A85C-4FA7-8BBA-2960EBB388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67790" y="0"/>
            <a:ext cx="7615238" cy="1728787"/>
          </a:xfrm>
        </p:spPr>
        <p:txBody>
          <a:bodyPr/>
          <a:lstStyle/>
          <a:p>
            <a:pPr algn="ctr"/>
            <a:r>
              <a:rPr lang="pl-PL" altLang="pl-PL" dirty="0"/>
              <a:t>Bibliografia</a:t>
            </a:r>
          </a:p>
        </p:txBody>
      </p:sp>
      <p:sp>
        <p:nvSpPr>
          <p:cNvPr id="8" name="Symbol zastępczy tekstu 2">
            <a:extLst>
              <a:ext uri="{FF2B5EF4-FFF2-40B4-BE49-F238E27FC236}">
                <a16:creationId xmlns:a16="http://schemas.microsoft.com/office/drawing/2014/main" id="{559ED4D9-0314-498C-8A5C-CF1CC3B3F484}"/>
              </a:ext>
            </a:extLst>
          </p:cNvPr>
          <p:cNvSpPr txBox="1">
            <a:spLocks/>
          </p:cNvSpPr>
          <p:nvPr/>
        </p:nvSpPr>
        <p:spPr bwMode="auto">
          <a:xfrm>
            <a:off x="1367790" y="2438400"/>
            <a:ext cx="7615238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endParaRPr lang="pl-PL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altLang="pl-PL" sz="2400" b="0" dirty="0">
                <a:solidFill>
                  <a:srgbClr val="000000"/>
                </a:solidFill>
              </a:rPr>
              <a:t>Detektor obiektów  </a:t>
            </a:r>
            <a:r>
              <a:rPr lang="pl-PL" sz="2400" b="0" dirty="0">
                <a:solidFill>
                  <a:srgbClr val="000000"/>
                </a:solidFill>
              </a:rPr>
              <a:t>https://github.com/ultralytics/yolov3 </a:t>
            </a:r>
          </a:p>
          <a:p>
            <a:pPr algn="l"/>
            <a:endParaRPr lang="pl-PL" sz="2400" b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0" dirty="0">
                <a:solidFill>
                  <a:srgbClr val="000000"/>
                </a:solidFill>
              </a:rPr>
              <a:t>Narzędzie </a:t>
            </a:r>
            <a:r>
              <a:rPr lang="pl-PL" sz="2400" b="0" dirty="0" err="1">
                <a:solidFill>
                  <a:srgbClr val="000000"/>
                </a:solidFill>
              </a:rPr>
              <a:t>LabelMe</a:t>
            </a:r>
            <a:r>
              <a:rPr lang="pl-PL" sz="2400" b="0" dirty="0">
                <a:solidFill>
                  <a:srgbClr val="000000"/>
                </a:solidFill>
              </a:rPr>
              <a:t>: https://github.com/wkentaro/labelme</a:t>
            </a:r>
          </a:p>
          <a:p>
            <a:r>
              <a:rPr lang="pl-PL" sz="2400" b="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</a:rPr>
              <a:t>Localization-Aware Active Learning for Object Detection</a:t>
            </a:r>
          </a:p>
          <a:p>
            <a:r>
              <a:rPr lang="nl-NL" sz="2400" b="0" dirty="0">
                <a:solidFill>
                  <a:srgbClr val="000000"/>
                </a:solidFill>
              </a:rPr>
              <a:t>Chieh-Chi Kao, Teng-Yok Lee, Pradeep Sen, Ming-Yu Liu</a:t>
            </a:r>
            <a:endParaRPr lang="pl-PL" sz="2400" b="0" dirty="0">
              <a:solidFill>
                <a:srgbClr val="000000"/>
              </a:solidFill>
            </a:endParaRPr>
          </a:p>
          <a:p>
            <a:r>
              <a:rPr lang="pl-PL" sz="2400" b="0" dirty="0">
                <a:solidFill>
                  <a:srgbClr val="000000"/>
                </a:solidFill>
              </a:rPr>
              <a:t>https://arxiv.org/abs/1801.05124</a:t>
            </a:r>
          </a:p>
          <a:p>
            <a:endParaRPr lang="pl-PL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C9908ED-7CCB-4689-B1DA-9C3B37A6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sz="2400" dirty="0"/>
              <a:t>Projekt ma formę biblioteki (zbiór skryptów) pełniącej rolę interfejsu obsługującego detektor obiektów oraz mechanizm </a:t>
            </a:r>
            <a:r>
              <a:rPr lang="pl-PL" altLang="pl-PL" sz="2400" dirty="0" err="1"/>
              <a:t>active</a:t>
            </a:r>
            <a:r>
              <a:rPr lang="pl-PL" altLang="pl-PL" sz="2400" dirty="0"/>
              <a:t> learningu</a:t>
            </a:r>
          </a:p>
          <a:p>
            <a:r>
              <a:rPr lang="pl-PL" altLang="pl-PL" sz="2400" dirty="0"/>
              <a:t>Skrypty napisane są języku </a:t>
            </a:r>
            <a:r>
              <a:rPr lang="pl-PL" altLang="pl-PL" sz="2400" dirty="0" err="1"/>
              <a:t>Python</a:t>
            </a:r>
            <a:endParaRPr lang="pl-PL" altLang="pl-PL" sz="2400" dirty="0"/>
          </a:p>
          <a:p>
            <a:r>
              <a:rPr lang="pl-PL" altLang="pl-PL" sz="2400" dirty="0"/>
              <a:t>Projekt rozwijany i uruchamiany na systemie Linux</a:t>
            </a:r>
          </a:p>
          <a:p>
            <a:r>
              <a:rPr lang="pl-PL" altLang="pl-PL" sz="2400" dirty="0"/>
              <a:t>Kod źródłowy projektu przechowywany na repozytorium na GitHubie</a:t>
            </a: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44537" y="188913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Założenia</a:t>
            </a:r>
          </a:p>
        </p:txBody>
      </p:sp>
    </p:spTree>
    <p:extLst>
      <p:ext uri="{BB962C8B-B14F-4D97-AF65-F5344CB8AC3E}">
        <p14:creationId xmlns:p14="http://schemas.microsoft.com/office/powerpoint/2010/main" val="41863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C9908ED-7CCB-4689-B1DA-9C3B37A6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sz="2400" dirty="0"/>
              <a:t>Detektor obiektów wykorzystujący algorytm YOLOv3 - 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licencja GNU (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https://github.com/ultralytics/yolov3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r>
              <a:rPr lang="pl-PL" altLang="pl-PL" sz="2400" dirty="0">
                <a:solidFill>
                  <a:srgbClr val="24292E"/>
                </a:solidFill>
                <a:latin typeface="-apple-system"/>
              </a:rPr>
              <a:t>Zależności związane z pracą detektora </a:t>
            </a:r>
          </a:p>
          <a:p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Architektura </a:t>
            </a:r>
            <a:r>
              <a:rPr lang="pl-PL" sz="2400" b="0" i="0" dirty="0" err="1">
                <a:solidFill>
                  <a:srgbClr val="24292E"/>
                </a:solidFill>
                <a:effectLst/>
                <a:latin typeface="-apple-system"/>
              </a:rPr>
              <a:t>Nvidia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 CUDA zapewniająca wsparcie karty graficznej podczas pracy sieci detektora</a:t>
            </a:r>
          </a:p>
          <a:p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GitHub</a:t>
            </a:r>
          </a:p>
          <a:p>
            <a:r>
              <a:rPr lang="pl-PL" sz="2400" b="0" i="0" dirty="0" err="1">
                <a:solidFill>
                  <a:srgbClr val="24292E"/>
                </a:solidFill>
                <a:effectLst/>
                <a:latin typeface="-apple-system"/>
              </a:rPr>
              <a:t>PyCharm</a:t>
            </a:r>
            <a:endParaRPr lang="pl-PL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Narzędzie </a:t>
            </a:r>
            <a:r>
              <a:rPr lang="pl-PL" sz="2400" b="0" i="0" dirty="0" err="1">
                <a:solidFill>
                  <a:srgbClr val="24292E"/>
                </a:solidFill>
                <a:effectLst/>
                <a:latin typeface="-apple-system"/>
              </a:rPr>
              <a:t>LabelMe</a:t>
            </a:r>
            <a:r>
              <a:rPr lang="pl-PL" sz="2400" b="0" i="0" dirty="0">
                <a:solidFill>
                  <a:srgbClr val="24292E"/>
                </a:solidFill>
                <a:effectLst/>
                <a:latin typeface="-apple-system"/>
              </a:rPr>
              <a:t> (</a:t>
            </a:r>
            <a:r>
              <a:rPr lang="pl-PL" sz="2400" dirty="0">
                <a:solidFill>
                  <a:srgbClr val="24292E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https://github.com/wkentaro/labelme</a:t>
            </a:r>
            <a:r>
              <a:rPr lang="pl-PL" sz="2400" dirty="0">
                <a:solidFill>
                  <a:srgbClr val="24292E"/>
                </a:solidFill>
                <a:latin typeface="-apple-system"/>
              </a:rPr>
              <a:t>)</a:t>
            </a: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304800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Wykorzystane technologie</a:t>
            </a:r>
          </a:p>
        </p:txBody>
      </p:sp>
    </p:spTree>
    <p:extLst>
      <p:ext uri="{BB962C8B-B14F-4D97-AF65-F5344CB8AC3E}">
        <p14:creationId xmlns:p14="http://schemas.microsoft.com/office/powerpoint/2010/main" val="16607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A02478-0F6E-4B25-B97E-AD538C20A34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A91EF3B-60F8-417C-A580-7400E9B7935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dirty="0"/>
              <a:t>Active Learning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D2040FDA-ACE8-46E1-93EE-310CD81C28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97" y="1367406"/>
            <a:ext cx="3716806" cy="5256212"/>
          </a:xfrm>
        </p:spPr>
      </p:pic>
    </p:spTree>
    <p:extLst>
      <p:ext uri="{BB962C8B-B14F-4D97-AF65-F5344CB8AC3E}">
        <p14:creationId xmlns:p14="http://schemas.microsoft.com/office/powerpoint/2010/main" val="37760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5F4A429-E720-4947-8E7F-B7ECF2CCF03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40335" y="18864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Efektywność Active Learning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E63B13-3C7E-436D-9447-A3FE50B3125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7381565" cy="535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01BD0FEA-ED6C-44C0-A2D3-99481567BE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875413"/>
            <a:ext cx="7850113" cy="1107174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7008CA-9FB3-4BA9-A25B-E27F3E879D8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7655E8-BD27-409E-A662-147831831FE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dirty="0"/>
              <a:t>Wywołanie skryptu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C6DC1CE3-B3C4-4BA5-BE9B-6B4C986C27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80" y="1562100"/>
            <a:ext cx="5123911" cy="4941416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427619-58CF-4247-9F80-B190F593178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3C7AADE-EE27-4D3D-B252-730A3EB5D83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Plik konfiguracyjny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55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stół&#10;&#10;Opis wygenerowany automatycznie">
            <a:extLst>
              <a:ext uri="{FF2B5EF4-FFF2-40B4-BE49-F238E27FC236}">
                <a16:creationId xmlns:a16="http://schemas.microsoft.com/office/drawing/2014/main" id="{C98CCD5E-0998-4186-9949-EBB86B80EB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36" y="1524000"/>
            <a:ext cx="4577164" cy="5103741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FE75BF3-F0A6-4D3B-B37A-B75F3499877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13F64CB-A5EE-4D44-9C19-CBAD86EFEA7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dirty="0"/>
              <a:t>Struktura katalogu projektowego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9726FA-AB13-4230-9222-0B832306BC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Trudność z synchronizacją grafików </a:t>
            </a:r>
          </a:p>
          <a:p>
            <a:r>
              <a:rPr lang="pl-PL" dirty="0"/>
              <a:t>Wsparcie w zespole</a:t>
            </a:r>
          </a:p>
          <a:p>
            <a:r>
              <a:rPr lang="pl-PL" dirty="0"/>
              <a:t>Dobra komunikacja 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4E51DD-87FB-413E-B8DA-A678AA4B043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9276" y="381000"/>
            <a:ext cx="8284724" cy="864096"/>
          </a:xfrm>
        </p:spPr>
        <p:txBody>
          <a:bodyPr/>
          <a:lstStyle/>
          <a:p>
            <a:pPr algn="ctr"/>
            <a:r>
              <a:rPr lang="pl-PL" dirty="0"/>
              <a:t>Podsumowanie współpracy </a:t>
            </a:r>
          </a:p>
        </p:txBody>
      </p:sp>
    </p:spTree>
    <p:extLst>
      <p:ext uri="{BB962C8B-B14F-4D97-AF65-F5344CB8AC3E}">
        <p14:creationId xmlns:p14="http://schemas.microsoft.com/office/powerpoint/2010/main" val="40598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156</TotalTime>
  <Words>264</Words>
  <Application>Microsoft Office PowerPoint</Application>
  <PresentationFormat>Pokaz na ekranie 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Sebastian Robak (248994)</dc:creator>
  <cp:lastModifiedBy>Sebastian Robak (248994)</cp:lastModifiedBy>
  <cp:revision>68</cp:revision>
  <cp:lastPrinted>2017-02-27T13:04:48Z</cp:lastPrinted>
  <dcterms:created xsi:type="dcterms:W3CDTF">2021-03-23T15:32:16Z</dcterms:created>
  <dcterms:modified xsi:type="dcterms:W3CDTF">2021-06-21T11:10:40Z</dcterms:modified>
</cp:coreProperties>
</file>