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115e391e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115e391e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115e391e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115e391e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115e391e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115e391e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123f608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123f608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115e391e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115e391e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115e391e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115e391e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115e391e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115e391e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7490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zh-HK" sz="3080"/>
              <a:t>Deep Learning-Based Phishing Detection</a:t>
            </a:r>
            <a:endParaRPr sz="3080"/>
          </a:p>
          <a:p>
            <a:pPr indent="0" lvl="0" marL="0" rtl="0" algn="ctr">
              <a:spcBef>
                <a:spcPts val="0"/>
              </a:spcBef>
              <a:spcAft>
                <a:spcPts val="0"/>
              </a:spcAft>
              <a:buSzPts val="990"/>
              <a:buNone/>
            </a:pPr>
            <a:r>
              <a:rPr lang="zh-HK" sz="3080"/>
              <a:t>An approach by using CNN and CNN-LSTM</a:t>
            </a:r>
            <a:endParaRPr sz="3080"/>
          </a:p>
        </p:txBody>
      </p:sp>
      <p:sp>
        <p:nvSpPr>
          <p:cNvPr id="63" name="Google Shape;63;p13"/>
          <p:cNvSpPr txBox="1"/>
          <p:nvPr>
            <p:ph idx="1" type="subTitle"/>
          </p:nvPr>
        </p:nvSpPr>
        <p:spPr>
          <a:xfrm>
            <a:off x="3044700" y="34213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HK"/>
              <a:t>Wong Chun Ho, Simon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HK"/>
              <a:t>Phishing attacks are a significant and growing cybersecurity threat. Attackers use deceptive techniques to trick individuals into divulging confidential information, such as passwords and credit card numbers. Traditional phishing detection methods, such as blacklists and heuristic-based approaches, are often inadequate due to their inability to adapt to new and sophisticated phishing techniques. This project aims to leverage deep learning, particularly Convolutional Neural Networks (CNN) and CNN-Long Short-Term Memory (CNN-LSTM) models, to enhance phishing detection capabilities.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Objectives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209550" lvl="0" marL="360000" rtl="0" algn="just">
              <a:spcBef>
                <a:spcPts val="0"/>
              </a:spcBef>
              <a:spcAft>
                <a:spcPts val="0"/>
              </a:spcAft>
              <a:buSzPts val="1800"/>
              <a:buFont typeface="Arial"/>
              <a:buChar char="●"/>
            </a:pPr>
            <a:r>
              <a:rPr b="1" lang="zh-HK">
                <a:latin typeface="Arial"/>
                <a:ea typeface="Arial"/>
                <a:cs typeface="Arial"/>
                <a:sym typeface="Arial"/>
              </a:rPr>
              <a:t>Improve Explore deep learning for phishing detection: </a:t>
            </a:r>
            <a:r>
              <a:rPr lang="zh-HK">
                <a:latin typeface="Arial"/>
                <a:ea typeface="Arial"/>
                <a:cs typeface="Arial"/>
                <a:sym typeface="Arial"/>
              </a:rPr>
              <a:t>Investigate the potential of deep learning algorithms, specifically convolutional neural networks (CNN) and CNN/LSTM models, for phishing website detection.</a:t>
            </a:r>
            <a:endParaRPr>
              <a:latin typeface="Arial"/>
              <a:ea typeface="Arial"/>
              <a:cs typeface="Arial"/>
              <a:sym typeface="Arial"/>
            </a:endParaRPr>
          </a:p>
          <a:p>
            <a:pPr indent="-209550" lvl="0" marL="360000" rtl="0" algn="just">
              <a:spcBef>
                <a:spcPts val="0"/>
              </a:spcBef>
              <a:spcAft>
                <a:spcPts val="0"/>
              </a:spcAft>
              <a:buSzPts val="1800"/>
              <a:buFont typeface="Arial"/>
              <a:buChar char="●"/>
            </a:pPr>
            <a:r>
              <a:rPr b="1" lang="zh-HK">
                <a:latin typeface="Arial"/>
                <a:ea typeface="Arial"/>
                <a:cs typeface="Arial"/>
                <a:sym typeface="Arial"/>
              </a:rPr>
              <a:t>EnhaFeature extraction and analysis: </a:t>
            </a:r>
            <a:r>
              <a:rPr lang="zh-HK">
                <a:latin typeface="Arial"/>
                <a:ea typeface="Arial"/>
                <a:cs typeface="Arial"/>
                <a:sym typeface="Arial"/>
              </a:rPr>
              <a:t>Develop a comprehensive set of phishing detection capabilities, including URL-based and content-based capabilities.  </a:t>
            </a:r>
            <a:endParaRPr b="1">
              <a:latin typeface="Arial"/>
              <a:ea typeface="Arial"/>
              <a:cs typeface="Arial"/>
              <a:sym typeface="Arial"/>
            </a:endParaRPr>
          </a:p>
          <a:p>
            <a:pPr indent="-209550" lvl="0" marL="360000" rtl="0" algn="just">
              <a:spcBef>
                <a:spcPts val="0"/>
              </a:spcBef>
              <a:spcAft>
                <a:spcPts val="0"/>
              </a:spcAft>
              <a:buSzPts val="1800"/>
              <a:buFont typeface="Arial"/>
              <a:buChar char="●"/>
            </a:pPr>
            <a:r>
              <a:rPr b="1" lang="zh-HK">
                <a:latin typeface="Arial"/>
                <a:ea typeface="Arial"/>
                <a:cs typeface="Arial"/>
                <a:sym typeface="Arial"/>
              </a:rPr>
              <a:t>Dual Model development: </a:t>
            </a:r>
            <a:r>
              <a:rPr lang="zh-HK">
                <a:latin typeface="Arial"/>
                <a:ea typeface="Arial"/>
                <a:cs typeface="Arial"/>
                <a:sym typeface="Arial"/>
              </a:rPr>
              <a:t>Design and implement CNN and CNN/LSTM models to effectively detect phishing websites using extracted features.</a:t>
            </a:r>
            <a:endParaRPr>
              <a:latin typeface="Arial"/>
              <a:ea typeface="Arial"/>
              <a:cs typeface="Arial"/>
              <a:sym typeface="Arial"/>
            </a:endParaRPr>
          </a:p>
          <a:p>
            <a:pPr indent="-209550" lvl="0" marL="360000" rtl="0" algn="just">
              <a:spcBef>
                <a:spcPts val="0"/>
              </a:spcBef>
              <a:spcAft>
                <a:spcPts val="0"/>
              </a:spcAft>
              <a:buSzPts val="1800"/>
              <a:buFont typeface="Arial"/>
              <a:buChar char="●"/>
            </a:pPr>
            <a:r>
              <a:rPr b="1" lang="zh-HK">
                <a:latin typeface="Arial"/>
                <a:ea typeface="Arial"/>
                <a:cs typeface="Arial"/>
                <a:sym typeface="Arial"/>
              </a:rPr>
              <a:t>Performance</a:t>
            </a:r>
            <a:r>
              <a:rPr lang="zh-HK">
                <a:latin typeface="Arial"/>
                <a:ea typeface="Arial"/>
                <a:cs typeface="Arial"/>
                <a:sym typeface="Arial"/>
              </a:rPr>
              <a:t>: Define and use appropriate metrics to evaluate model performance, such as accuracy, precision, recall, and F1 score.</a:t>
            </a:r>
            <a:endParaRPr>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Phishing website Feature</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zh-HK" sz="1500">
                <a:latin typeface="Verdana"/>
                <a:ea typeface="Verdana"/>
                <a:cs typeface="Verdana"/>
                <a:sym typeface="Verdana"/>
              </a:rPr>
              <a:t>URL Characteristics</a:t>
            </a:r>
            <a:endParaRPr b="1"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URL Length</a:t>
            </a:r>
            <a:r>
              <a:rPr lang="zh-HK" sz="1500">
                <a:latin typeface="Verdana"/>
                <a:ea typeface="Verdana"/>
                <a:cs typeface="Verdana"/>
                <a:sym typeface="Verdana"/>
              </a:rPr>
              <a:t>: Longer URLs may indicate phishing attempts.</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Top-Level Domain (TLD)</a:t>
            </a:r>
            <a:r>
              <a:rPr lang="zh-HK" sz="1500">
                <a:latin typeface="Verdana"/>
                <a:ea typeface="Verdana"/>
                <a:cs typeface="Verdana"/>
                <a:sym typeface="Verdana"/>
              </a:rPr>
              <a:t>: Certain TLDs are more commonly associated with phishing.</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Hostname Presence</a:t>
            </a:r>
            <a:r>
              <a:rPr lang="zh-HK" sz="1500">
                <a:latin typeface="Verdana"/>
                <a:ea typeface="Verdana"/>
                <a:cs typeface="Verdana"/>
                <a:sym typeface="Verdana"/>
              </a:rPr>
              <a:t>: Detecting the presence of suspicious hostnames.</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Special Characters Count</a:t>
            </a:r>
            <a:r>
              <a:rPr lang="zh-HK" sz="1500">
                <a:latin typeface="Verdana"/>
                <a:ea typeface="Verdana"/>
                <a:cs typeface="Verdana"/>
                <a:sym typeface="Verdana"/>
              </a:rPr>
              <a:t>: Higher count can be indicative of obfuscation techniques.</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HTTPS Usage</a:t>
            </a:r>
            <a:r>
              <a:rPr lang="zh-HK" sz="1500">
                <a:latin typeface="Verdana"/>
                <a:ea typeface="Verdana"/>
                <a:cs typeface="Verdana"/>
                <a:sym typeface="Verdana"/>
              </a:rPr>
              <a:t>: Phishing sites may or may not use HTTPS.</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Digits and Letters Count</a:t>
            </a:r>
            <a:r>
              <a:rPr lang="zh-HK" sz="1500">
                <a:latin typeface="Verdana"/>
                <a:ea typeface="Verdana"/>
                <a:cs typeface="Verdana"/>
                <a:sym typeface="Verdana"/>
              </a:rPr>
              <a:t>: Analyzing the distribution of digits and letters.</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URL Shortening Patterns</a:t>
            </a:r>
            <a:r>
              <a:rPr lang="zh-HK" sz="1500">
                <a:latin typeface="Verdana"/>
                <a:ea typeface="Verdana"/>
                <a:cs typeface="Verdana"/>
                <a:sym typeface="Verdana"/>
              </a:rPr>
              <a:t>: Identifying shortened URLs.</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IP Address Usage</a:t>
            </a:r>
            <a:r>
              <a:rPr lang="zh-HK" sz="1500">
                <a:latin typeface="Verdana"/>
                <a:ea typeface="Verdana"/>
                <a:cs typeface="Verdana"/>
                <a:sym typeface="Verdana"/>
              </a:rPr>
              <a:t>: Phishing URLs may use direct IP addresses.</a:t>
            </a:r>
            <a:endParaRPr b="1" sz="1500">
              <a:latin typeface="Verdana"/>
              <a:ea typeface="Verdana"/>
              <a:cs typeface="Verdana"/>
              <a:sym typeface="Verdana"/>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Phishing website Feature</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100"/>
              <a:buFont typeface="Arial"/>
              <a:buNone/>
            </a:pPr>
            <a:r>
              <a:rPr b="1" lang="zh-HK" sz="1500">
                <a:latin typeface="Verdana"/>
                <a:ea typeface="Verdana"/>
                <a:cs typeface="Verdana"/>
                <a:sym typeface="Verdana"/>
              </a:rPr>
              <a:t>Website Content</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Link Types</a:t>
            </a:r>
            <a:r>
              <a:rPr lang="zh-HK" sz="1500">
                <a:latin typeface="Verdana"/>
                <a:ea typeface="Verdana"/>
                <a:cs typeface="Verdana"/>
                <a:sym typeface="Verdana"/>
              </a:rPr>
              <a:t>: Identifying different types of links (internal, external).</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Anchor Tags</a:t>
            </a:r>
            <a:r>
              <a:rPr lang="zh-HK" sz="1500">
                <a:latin typeface="Verdana"/>
                <a:ea typeface="Verdana"/>
                <a:cs typeface="Verdana"/>
                <a:sym typeface="Verdana"/>
              </a:rPr>
              <a:t>: Analyzing anchor tags for suspicious links.</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onMouseOver Events</a:t>
            </a:r>
            <a:r>
              <a:rPr lang="zh-HK" sz="1500">
                <a:latin typeface="Verdana"/>
                <a:ea typeface="Verdana"/>
                <a:cs typeface="Verdana"/>
                <a:sym typeface="Verdana"/>
              </a:rPr>
              <a:t>: Detecting URL changes in onMouseOver events.</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Embedded Media</a:t>
            </a:r>
            <a:r>
              <a:rPr lang="zh-HK" sz="1500">
                <a:latin typeface="Verdana"/>
                <a:ea typeface="Verdana"/>
                <a:cs typeface="Verdana"/>
                <a:sym typeface="Verdana"/>
              </a:rPr>
              <a:t>: Analyzing images, videos, and sounds for legitimacy.</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Disabled Right-Click</a:t>
            </a:r>
            <a:r>
              <a:rPr lang="zh-HK" sz="1500">
                <a:latin typeface="Verdana"/>
                <a:ea typeface="Verdana"/>
                <a:cs typeface="Verdana"/>
                <a:sym typeface="Verdana"/>
              </a:rPr>
              <a:t>: Detecting if right-click is disabled, which can be a sign of phishing.</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Pop-Up Windows</a:t>
            </a:r>
            <a:r>
              <a:rPr lang="zh-HK" sz="1500">
                <a:latin typeface="Verdana"/>
                <a:ea typeface="Verdana"/>
                <a:cs typeface="Verdana"/>
                <a:sym typeface="Verdana"/>
              </a:rPr>
              <a:t>: Analyzing pop-ups with text fields.</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iframe Elements</a:t>
            </a:r>
            <a:r>
              <a:rPr lang="zh-HK" sz="1500">
                <a:latin typeface="Verdana"/>
                <a:ea typeface="Verdana"/>
                <a:cs typeface="Verdana"/>
                <a:sym typeface="Verdana"/>
              </a:rPr>
              <a:t>: Identifying iframe usage for redirects and external content embedding.</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Favicon Links</a:t>
            </a:r>
            <a:r>
              <a:rPr lang="zh-HK" sz="1500">
                <a:latin typeface="Verdana"/>
                <a:ea typeface="Verdana"/>
                <a:cs typeface="Verdana"/>
                <a:sym typeface="Verdana"/>
              </a:rPr>
              <a:t>: Analyzing favicon URLs for legitimacy.</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Form Tags</a:t>
            </a:r>
            <a:r>
              <a:rPr lang="zh-HK" sz="1500">
                <a:latin typeface="Verdana"/>
                <a:ea typeface="Verdana"/>
                <a:cs typeface="Verdana"/>
                <a:sym typeface="Verdana"/>
              </a:rPr>
              <a:t>: Counting form tags and analyzing their methods (GET, POST).</a:t>
            </a:r>
            <a:endParaRPr sz="1500">
              <a:latin typeface="Verdana"/>
              <a:ea typeface="Verdana"/>
              <a:cs typeface="Verdana"/>
              <a:sym typeface="Verdana"/>
            </a:endParaRPr>
          </a:p>
          <a:p>
            <a:pPr indent="-190500" lvl="0" marL="269999" rtl="0" algn="just">
              <a:spcBef>
                <a:spcPts val="0"/>
              </a:spcBef>
              <a:spcAft>
                <a:spcPts val="0"/>
              </a:spcAft>
              <a:buSzPts val="1500"/>
              <a:buFont typeface="Verdana"/>
              <a:buChar char="●"/>
            </a:pPr>
            <a:r>
              <a:rPr b="1" lang="zh-HK" sz="1500">
                <a:latin typeface="Verdana"/>
                <a:ea typeface="Verdana"/>
                <a:cs typeface="Verdana"/>
                <a:sym typeface="Verdana"/>
              </a:rPr>
              <a:t>Password Fields</a:t>
            </a:r>
            <a:r>
              <a:rPr lang="zh-HK" sz="1500">
                <a:latin typeface="Verdana"/>
                <a:ea typeface="Verdana"/>
                <a:cs typeface="Verdana"/>
                <a:sym typeface="Verdana"/>
              </a:rPr>
              <a:t>: Counting password input fields.</a:t>
            </a:r>
            <a:endParaRPr sz="1500">
              <a:latin typeface="Verdana"/>
              <a:ea typeface="Verdana"/>
              <a:cs typeface="Verdana"/>
              <a:sym typeface="Verdana"/>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Deep learning Model</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209550" lvl="0" marL="269999" rtl="0" algn="just">
              <a:spcBef>
                <a:spcPts val="0"/>
              </a:spcBef>
              <a:spcAft>
                <a:spcPts val="0"/>
              </a:spcAft>
              <a:buSzPts val="1800"/>
              <a:buFont typeface="Verdana"/>
              <a:buChar char="●"/>
            </a:pPr>
            <a:r>
              <a:rPr b="1" lang="zh-HK">
                <a:latin typeface="Verdana"/>
                <a:ea typeface="Verdana"/>
                <a:cs typeface="Verdana"/>
                <a:sym typeface="Verdana"/>
              </a:rPr>
              <a:t>CNN Model</a:t>
            </a:r>
            <a:r>
              <a:rPr lang="zh-HK">
                <a:latin typeface="Verdana"/>
                <a:ea typeface="Verdana"/>
                <a:cs typeface="Verdana"/>
                <a:sym typeface="Verdana"/>
              </a:rPr>
              <a:t>: Trains on spatial features extracted from URLs and content.</a:t>
            </a:r>
            <a:endParaRPr>
              <a:latin typeface="Verdana"/>
              <a:ea typeface="Verdana"/>
              <a:cs typeface="Verdana"/>
              <a:sym typeface="Verdana"/>
            </a:endParaRPr>
          </a:p>
          <a:p>
            <a:pPr indent="-209550" lvl="0" marL="269999" rtl="0" algn="just">
              <a:spcBef>
                <a:spcPts val="0"/>
              </a:spcBef>
              <a:spcAft>
                <a:spcPts val="0"/>
              </a:spcAft>
              <a:buSzPts val="1800"/>
              <a:buFont typeface="Verdana"/>
              <a:buChar char="●"/>
            </a:pPr>
            <a:r>
              <a:rPr b="1" lang="zh-HK">
                <a:latin typeface="Verdana"/>
                <a:ea typeface="Verdana"/>
                <a:cs typeface="Verdana"/>
                <a:sym typeface="Verdana"/>
              </a:rPr>
              <a:t>CNN-LSTM Model</a:t>
            </a:r>
            <a:r>
              <a:rPr lang="zh-HK">
                <a:latin typeface="Verdana"/>
                <a:ea typeface="Verdana"/>
                <a:cs typeface="Verdana"/>
                <a:sym typeface="Verdana"/>
              </a:rPr>
              <a:t>: Combines CNN for spatial features and LSTM for temporal dependencies.</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Result</a:t>
            </a:r>
            <a:endParaRPr/>
          </a:p>
        </p:txBody>
      </p:sp>
      <p:sp>
        <p:nvSpPr>
          <p:cNvPr id="99" name="Google Shape;99;p19"/>
          <p:cNvSpPr txBox="1"/>
          <p:nvPr>
            <p:ph idx="1" type="body"/>
          </p:nvPr>
        </p:nvSpPr>
        <p:spPr>
          <a:xfrm>
            <a:off x="311700" y="1225225"/>
            <a:ext cx="3798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HK"/>
              <a:t>The results demonstrate that the CNN-LSTM models outperformed the standalone CNN models, with the URL and content combined approach achieving the highest accuracy of up to 99%.</a:t>
            </a:r>
            <a:endParaRPr/>
          </a:p>
        </p:txBody>
      </p:sp>
      <p:pic>
        <p:nvPicPr>
          <p:cNvPr id="100" name="Google Shape;100;p19"/>
          <p:cNvPicPr preferRelativeResize="0"/>
          <p:nvPr/>
        </p:nvPicPr>
        <p:blipFill>
          <a:blip r:embed="rId3">
            <a:alphaModFix/>
          </a:blip>
          <a:stretch>
            <a:fillRect/>
          </a:stretch>
        </p:blipFill>
        <p:spPr>
          <a:xfrm>
            <a:off x="4110625" y="257062"/>
            <a:ext cx="4801574" cy="462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Future work</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196850" lvl="0" marL="360000" rtl="0" algn="just">
              <a:spcBef>
                <a:spcPts val="0"/>
              </a:spcBef>
              <a:spcAft>
                <a:spcPts val="0"/>
              </a:spcAft>
              <a:buSzPts val="1600"/>
              <a:buFont typeface="Arial"/>
              <a:buChar char="●"/>
            </a:pPr>
            <a:r>
              <a:rPr b="1" lang="zh-HK" sz="1600">
                <a:latin typeface="Arial"/>
                <a:ea typeface="Arial"/>
                <a:cs typeface="Arial"/>
                <a:sym typeface="Arial"/>
              </a:rPr>
              <a:t>Feature Engineering</a:t>
            </a:r>
            <a:r>
              <a:rPr lang="zh-HK" sz="1600">
                <a:latin typeface="Arial"/>
                <a:ea typeface="Arial"/>
                <a:cs typeface="Arial"/>
                <a:sym typeface="Arial"/>
              </a:rPr>
              <a:t>:</a:t>
            </a:r>
            <a:r>
              <a:rPr b="1" lang="zh-HK" sz="1600">
                <a:latin typeface="Arial"/>
                <a:ea typeface="Arial"/>
                <a:cs typeface="Arial"/>
                <a:sym typeface="Arial"/>
              </a:rPr>
              <a:t> </a:t>
            </a:r>
            <a:r>
              <a:rPr lang="zh-HK" sz="1600">
                <a:latin typeface="Arial"/>
                <a:ea typeface="Arial"/>
                <a:cs typeface="Arial"/>
                <a:sym typeface="Arial"/>
              </a:rPr>
              <a:t>Explore additional features to further enhance model accuracy.</a:t>
            </a:r>
            <a:endParaRPr sz="1600">
              <a:latin typeface="Arial"/>
              <a:ea typeface="Arial"/>
              <a:cs typeface="Arial"/>
              <a:sym typeface="Arial"/>
            </a:endParaRPr>
          </a:p>
          <a:p>
            <a:pPr indent="-196850" lvl="0" marL="360000" rtl="0" algn="just">
              <a:spcBef>
                <a:spcPts val="0"/>
              </a:spcBef>
              <a:spcAft>
                <a:spcPts val="0"/>
              </a:spcAft>
              <a:buSzPts val="1600"/>
              <a:buFont typeface="Arial"/>
              <a:buChar char="●"/>
            </a:pPr>
            <a:r>
              <a:rPr b="1" lang="zh-HK" sz="1600">
                <a:latin typeface="Arial"/>
                <a:ea typeface="Arial"/>
                <a:cs typeface="Arial"/>
                <a:sym typeface="Arial"/>
              </a:rPr>
              <a:t>Interpretability: </a:t>
            </a:r>
            <a:r>
              <a:rPr lang="zh-HK" sz="1600">
                <a:latin typeface="Arial"/>
                <a:ea typeface="Arial"/>
                <a:cs typeface="Arial"/>
                <a:sym typeface="Arial"/>
              </a:rPr>
              <a:t>Improve the transparency and interpretability of the models.</a:t>
            </a:r>
            <a:endParaRPr sz="1600">
              <a:latin typeface="Arial"/>
              <a:ea typeface="Arial"/>
              <a:cs typeface="Arial"/>
              <a:sym typeface="Arial"/>
            </a:endParaRPr>
          </a:p>
          <a:p>
            <a:pPr indent="-196850" lvl="0" marL="360000" rtl="0" algn="just">
              <a:spcBef>
                <a:spcPts val="0"/>
              </a:spcBef>
              <a:spcAft>
                <a:spcPts val="0"/>
              </a:spcAft>
              <a:buSzPts val="1600"/>
              <a:buFont typeface="Arial"/>
              <a:buChar char="●"/>
            </a:pPr>
            <a:r>
              <a:rPr b="1" lang="zh-HK" sz="1600">
                <a:latin typeface="Arial"/>
                <a:ea typeface="Arial"/>
                <a:cs typeface="Arial"/>
                <a:sym typeface="Arial"/>
              </a:rPr>
              <a:t>Hybrid Models</a:t>
            </a:r>
            <a:r>
              <a:rPr lang="zh-HK" sz="1600">
                <a:latin typeface="Arial"/>
                <a:ea typeface="Arial"/>
                <a:cs typeface="Arial"/>
                <a:sym typeface="Arial"/>
              </a:rPr>
              <a:t>: Investigate other combinations of deep learning models to boost performance.</a:t>
            </a:r>
            <a:endParaRPr sz="1600">
              <a:latin typeface="Arial"/>
              <a:ea typeface="Arial"/>
              <a:cs typeface="Arial"/>
              <a:sym typeface="Arial"/>
            </a:endParaRPr>
          </a:p>
          <a:p>
            <a:pPr indent="-196850" lvl="0" marL="360000" rtl="0" algn="just">
              <a:spcBef>
                <a:spcPts val="0"/>
              </a:spcBef>
              <a:spcAft>
                <a:spcPts val="0"/>
              </a:spcAft>
              <a:buSzPts val="1600"/>
              <a:buFont typeface="Arial"/>
              <a:buChar char="●"/>
            </a:pPr>
            <a:r>
              <a:rPr b="1" lang="zh-HK" sz="1600">
                <a:latin typeface="Arial"/>
                <a:ea typeface="Arial"/>
                <a:cs typeface="Arial"/>
                <a:sym typeface="Arial"/>
              </a:rPr>
              <a:t>Adversarial Attacks</a:t>
            </a:r>
            <a:r>
              <a:rPr lang="zh-HK" sz="1600">
                <a:latin typeface="Arial"/>
                <a:ea typeface="Arial"/>
                <a:cs typeface="Arial"/>
                <a:sym typeface="Arial"/>
              </a:rPr>
              <a:t>: Enhance model robustness against adversarial attacks.</a:t>
            </a:r>
            <a:endParaRPr sz="1600">
              <a:latin typeface="Arial"/>
              <a:ea typeface="Arial"/>
              <a:cs typeface="Arial"/>
              <a:sym typeface="Arial"/>
            </a:endParaRPr>
          </a:p>
          <a:p>
            <a:pPr indent="-196850" lvl="0" marL="360000" rtl="0" algn="just">
              <a:spcBef>
                <a:spcPts val="0"/>
              </a:spcBef>
              <a:spcAft>
                <a:spcPts val="0"/>
              </a:spcAft>
              <a:buSzPts val="1600"/>
              <a:buFont typeface="Arial"/>
              <a:buChar char="●"/>
            </a:pPr>
            <a:r>
              <a:rPr b="1" lang="zh-HK" sz="1600">
                <a:latin typeface="Arial"/>
                <a:ea typeface="Arial"/>
                <a:cs typeface="Arial"/>
                <a:sym typeface="Arial"/>
              </a:rPr>
              <a:t>Dataset Augmentation</a:t>
            </a:r>
            <a:r>
              <a:rPr lang="zh-HK" sz="1600">
                <a:latin typeface="Arial"/>
                <a:ea typeface="Arial"/>
                <a:cs typeface="Arial"/>
                <a:sym typeface="Arial"/>
              </a:rPr>
              <a:t>: Utilize data augmentation techniques to improve model generalization.</a:t>
            </a:r>
            <a:endParaRPr sz="1600">
              <a:latin typeface="Arial"/>
              <a:ea typeface="Arial"/>
              <a:cs typeface="Arial"/>
              <a:sym typeface="Arial"/>
            </a:endParaRPr>
          </a:p>
          <a:p>
            <a:pPr indent="-196850" lvl="0" marL="360000" rtl="0" algn="just">
              <a:spcBef>
                <a:spcPts val="0"/>
              </a:spcBef>
              <a:spcAft>
                <a:spcPts val="0"/>
              </a:spcAft>
              <a:buSzPts val="1600"/>
              <a:buFont typeface="Arial"/>
              <a:buChar char="●"/>
            </a:pPr>
            <a:r>
              <a:rPr b="1" lang="zh-HK" sz="1600">
                <a:latin typeface="Arial"/>
                <a:ea typeface="Arial"/>
                <a:cs typeface="Arial"/>
                <a:sym typeface="Arial"/>
              </a:rPr>
              <a:t>Multimodal Learning</a:t>
            </a:r>
            <a:r>
              <a:rPr lang="zh-HK" sz="1600">
                <a:latin typeface="Arial"/>
                <a:ea typeface="Arial"/>
                <a:cs typeface="Arial"/>
                <a:sym typeface="Arial"/>
              </a:rPr>
              <a:t>: Integrate other types of data (e.g., user behavior, network traffic) for a comprehensive phishing detection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