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2" r:id="rId3"/>
    <p:sldId id="261" r:id="rId4"/>
    <p:sldId id="273" r:id="rId5"/>
    <p:sldId id="262" r:id="rId6"/>
    <p:sldId id="271" r:id="rId7"/>
    <p:sldId id="274" r:id="rId8"/>
    <p:sldId id="275" r:id="rId9"/>
    <p:sldId id="263" r:id="rId10"/>
    <p:sldId id="276" r:id="rId11"/>
    <p:sldId id="277" r:id="rId12"/>
    <p:sldId id="278" r:id="rId13"/>
    <p:sldId id="264" r:id="rId14"/>
    <p:sldId id="279" r:id="rId15"/>
    <p:sldId id="280" r:id="rId16"/>
    <p:sldId id="265" r:id="rId17"/>
    <p:sldId id="281" r:id="rId18"/>
    <p:sldId id="282" r:id="rId19"/>
    <p:sldId id="268" r:id="rId20"/>
    <p:sldId id="260" r:id="rId21"/>
    <p:sldId id="26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6D9E-710B-4E26-8C35-73FA686A2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EB9DE4-E401-4585-B9E7-832BB28B08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E62B089-4BA7-44F9-A2E9-EFC1BA90E5EA}"/>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5" name="Footer Placeholder 4">
            <a:extLst>
              <a:ext uri="{FF2B5EF4-FFF2-40B4-BE49-F238E27FC236}">
                <a16:creationId xmlns:a16="http://schemas.microsoft.com/office/drawing/2014/main" id="{74079E2A-0F9A-436A-876D-209F428278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875BE8-9DDB-415D-926D-E14B38AD862F}"/>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176346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686C-87B9-4A83-AF8D-1AF9951BD8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A3C003-A9F8-4FD2-B253-3F6F56F6CA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E721C7-8348-42B4-AC59-9E7E7E92450F}"/>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5" name="Footer Placeholder 4">
            <a:extLst>
              <a:ext uri="{FF2B5EF4-FFF2-40B4-BE49-F238E27FC236}">
                <a16:creationId xmlns:a16="http://schemas.microsoft.com/office/drawing/2014/main" id="{153A7956-B56E-4162-B28C-82441E8141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B40043-AB12-4C32-BCB6-B5ABA3105E71}"/>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93083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80CF7-9226-4FDC-A22C-51820CF445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BB2470-4517-4EF0-84F2-453B051FB1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E1B0FF-023F-491B-9394-72FA766A2929}"/>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5" name="Footer Placeholder 4">
            <a:extLst>
              <a:ext uri="{FF2B5EF4-FFF2-40B4-BE49-F238E27FC236}">
                <a16:creationId xmlns:a16="http://schemas.microsoft.com/office/drawing/2014/main" id="{C6EC48DF-B044-4694-9916-DE13037E3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8C7F4F-DBE8-4B06-9D90-855E5BAF23A4}"/>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66513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3273-C4B6-4B2C-8A20-3C4723903B3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745528-D4B2-437C-9A25-22C65E2743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FF5F60-1EF7-4445-ACC0-75F9A251CF1D}"/>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5" name="Footer Placeholder 4">
            <a:extLst>
              <a:ext uri="{FF2B5EF4-FFF2-40B4-BE49-F238E27FC236}">
                <a16:creationId xmlns:a16="http://schemas.microsoft.com/office/drawing/2014/main" id="{A8CF0FFB-DF44-4D7F-9D4A-C8AF3AD36D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153FFA-9C58-4A83-AE49-3D1940BD1079}"/>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70706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D106-708D-403D-866E-E6A5E6A730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A7F0745-C88E-41EE-A871-A31E307E82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810E2-C979-48F2-869E-1CAEB3D9C38B}"/>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5" name="Footer Placeholder 4">
            <a:extLst>
              <a:ext uri="{FF2B5EF4-FFF2-40B4-BE49-F238E27FC236}">
                <a16:creationId xmlns:a16="http://schemas.microsoft.com/office/drawing/2014/main" id="{C56D8FA2-3328-4677-8A35-72316C2051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AD253E-9BBD-42DD-9EB4-BF0B79AD127C}"/>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161213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168A-C146-44D6-B0F3-A8A13ACF7B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A7E93B-0FBB-4DB1-8D97-8C5FB2CC0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C09EDF-E9C1-4A9D-9961-60DB7551A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4175068-27D9-44C6-9397-26A83B546E62}"/>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6" name="Footer Placeholder 5">
            <a:extLst>
              <a:ext uri="{FF2B5EF4-FFF2-40B4-BE49-F238E27FC236}">
                <a16:creationId xmlns:a16="http://schemas.microsoft.com/office/drawing/2014/main" id="{87E8DCD8-4DC1-4951-B796-6A1E57F0B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1058BC-4420-410D-A131-12B0A99949FC}"/>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106220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1327-04F4-4C0C-8FF0-DD4203BF77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A3702A-E683-4A15-8413-669313E4E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A611D6-8F3E-4B74-AFF8-5515016207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AF62701-10F6-4672-A798-5E60AA43D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7DB313-A160-4ED3-82FC-56954D433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4BBACC-C701-43B3-A825-A3A0A3607FA6}"/>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8" name="Footer Placeholder 7">
            <a:extLst>
              <a:ext uri="{FF2B5EF4-FFF2-40B4-BE49-F238E27FC236}">
                <a16:creationId xmlns:a16="http://schemas.microsoft.com/office/drawing/2014/main" id="{5A48CFA4-C699-4951-8C55-0DF15DAB7D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AC8CC5-F8B3-41F5-B808-AF0E997F1315}"/>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405710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AB31-1C5A-4927-8788-012911DC59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F4360F-31D0-4F1C-8C51-E026F4740BDD}"/>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4" name="Footer Placeholder 3">
            <a:extLst>
              <a:ext uri="{FF2B5EF4-FFF2-40B4-BE49-F238E27FC236}">
                <a16:creationId xmlns:a16="http://schemas.microsoft.com/office/drawing/2014/main" id="{0D74257A-51F7-4F79-B2D5-4ED3C4877F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AD96D9-9706-45BE-A415-1E6C308C5957}"/>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11564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6C31D-E84B-4453-A8C1-970708390AFF}"/>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3" name="Footer Placeholder 2">
            <a:extLst>
              <a:ext uri="{FF2B5EF4-FFF2-40B4-BE49-F238E27FC236}">
                <a16:creationId xmlns:a16="http://schemas.microsoft.com/office/drawing/2014/main" id="{CDB30C12-DFD7-4674-BE76-FD5E681C5A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97CF4F-1F9A-40E7-9838-AB82124789DC}"/>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115224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57CF-1961-4DAB-91A4-11899D049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1EC253-211A-4397-A063-1EA64646E8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055AA89-1752-4213-A204-9B7FD5626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4B4F6-C2FB-4580-9F2F-A39F281577A4}"/>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6" name="Footer Placeholder 5">
            <a:extLst>
              <a:ext uri="{FF2B5EF4-FFF2-40B4-BE49-F238E27FC236}">
                <a16:creationId xmlns:a16="http://schemas.microsoft.com/office/drawing/2014/main" id="{87CECAF8-AE6E-40D7-8683-6A34436087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4BB9F0-5DB3-444A-BA89-36A28F54BAA3}"/>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155886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7665-F1BD-4664-9434-88FFCBA68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769AFB5-1A5A-47B7-8DAD-2D89B245F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405501-640B-4A5C-A950-05CE58C3A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04B10-D7D9-48FD-A8A0-A1D84A735BBB}"/>
              </a:ext>
            </a:extLst>
          </p:cNvPr>
          <p:cNvSpPr>
            <a:spLocks noGrp="1"/>
          </p:cNvSpPr>
          <p:nvPr>
            <p:ph type="dt" sz="half" idx="10"/>
          </p:nvPr>
        </p:nvSpPr>
        <p:spPr/>
        <p:txBody>
          <a:bodyPr/>
          <a:lstStyle/>
          <a:p>
            <a:fld id="{2A5B1518-ACD8-4ABB-BDDE-E3A3F4F74C00}" type="datetimeFigureOut">
              <a:rPr lang="en-GB" smtClean="0"/>
              <a:t>27/10/2021</a:t>
            </a:fld>
            <a:endParaRPr lang="en-GB"/>
          </a:p>
        </p:txBody>
      </p:sp>
      <p:sp>
        <p:nvSpPr>
          <p:cNvPr id="6" name="Footer Placeholder 5">
            <a:extLst>
              <a:ext uri="{FF2B5EF4-FFF2-40B4-BE49-F238E27FC236}">
                <a16:creationId xmlns:a16="http://schemas.microsoft.com/office/drawing/2014/main" id="{1867E6F7-8BBA-474F-BA8F-61F5B8E013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A43436-D570-4D6C-BF9E-933CB990B971}"/>
              </a:ext>
            </a:extLst>
          </p:cNvPr>
          <p:cNvSpPr>
            <a:spLocks noGrp="1"/>
          </p:cNvSpPr>
          <p:nvPr>
            <p:ph type="sldNum" sz="quarter" idx="12"/>
          </p:nvPr>
        </p:nvSpPr>
        <p:spPr/>
        <p:txBody>
          <a:bodyPr/>
          <a:lstStyle/>
          <a:p>
            <a:fld id="{B03C19BE-2598-4BE9-BF50-D43B94BB276D}" type="slidenum">
              <a:rPr lang="en-GB" smtClean="0"/>
              <a:t>‹#›</a:t>
            </a:fld>
            <a:endParaRPr lang="en-GB"/>
          </a:p>
        </p:txBody>
      </p:sp>
    </p:spTree>
    <p:extLst>
      <p:ext uri="{BB962C8B-B14F-4D97-AF65-F5344CB8AC3E}">
        <p14:creationId xmlns:p14="http://schemas.microsoft.com/office/powerpoint/2010/main" val="23300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1530CC-4AF3-4828-BCB6-AE0CDD31A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EF0673-E573-49FB-8ECC-A094D536A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53B0A5-9602-4D4F-AF45-B23052302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B1518-ACD8-4ABB-BDDE-E3A3F4F74C00}" type="datetimeFigureOut">
              <a:rPr lang="en-GB" smtClean="0"/>
              <a:t>27/10/2021</a:t>
            </a:fld>
            <a:endParaRPr lang="en-GB"/>
          </a:p>
        </p:txBody>
      </p:sp>
      <p:sp>
        <p:nvSpPr>
          <p:cNvPr id="5" name="Footer Placeholder 4">
            <a:extLst>
              <a:ext uri="{FF2B5EF4-FFF2-40B4-BE49-F238E27FC236}">
                <a16:creationId xmlns:a16="http://schemas.microsoft.com/office/drawing/2014/main" id="{414B2D3A-DE4B-470A-BD02-F2C27D5E0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41E43F-6138-4EFD-9A5B-5872E53C7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C19BE-2598-4BE9-BF50-D43B94BB276D}" type="slidenum">
              <a:rPr lang="en-GB" smtClean="0"/>
              <a:t>‹#›</a:t>
            </a:fld>
            <a:endParaRPr lang="en-GB"/>
          </a:p>
        </p:txBody>
      </p:sp>
    </p:spTree>
    <p:extLst>
      <p:ext uri="{BB962C8B-B14F-4D97-AF65-F5344CB8AC3E}">
        <p14:creationId xmlns:p14="http://schemas.microsoft.com/office/powerpoint/2010/main" val="1710446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etroui.org.ua/keypad.html" TargetMode="External"/><Relationship Id="rId2" Type="http://schemas.openxmlformats.org/officeDocument/2006/relationships/hyperlink" Target="https://code-boxx.com/pure-javascript-numeric-keypad/" TargetMode="External"/><Relationship Id="rId1" Type="http://schemas.openxmlformats.org/officeDocument/2006/relationships/slideLayout" Target="../slideLayouts/slideLayout2.xml"/><Relationship Id="rId4" Type="http://schemas.openxmlformats.org/officeDocument/2006/relationships/hyperlink" Target="https://furcan.github.io/KioskBoar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CB60-90D3-4A2E-B3C9-FA2E14B25674}"/>
              </a:ext>
            </a:extLst>
          </p:cNvPr>
          <p:cNvSpPr>
            <a:spLocks noGrp="1"/>
          </p:cNvSpPr>
          <p:nvPr>
            <p:ph type="title"/>
          </p:nvPr>
        </p:nvSpPr>
        <p:spPr>
          <a:xfrm>
            <a:off x="838200" y="2766218"/>
            <a:ext cx="10515600" cy="1325563"/>
          </a:xfrm>
        </p:spPr>
        <p:txBody>
          <a:bodyPr/>
          <a:lstStyle/>
          <a:p>
            <a:pPr algn="ctr"/>
            <a:r>
              <a:rPr lang="en-GB" dirty="0"/>
              <a:t>PROTOTYPE WEBSITE</a:t>
            </a:r>
          </a:p>
        </p:txBody>
      </p:sp>
    </p:spTree>
    <p:extLst>
      <p:ext uri="{BB962C8B-B14F-4D97-AF65-F5344CB8AC3E}">
        <p14:creationId xmlns:p14="http://schemas.microsoft.com/office/powerpoint/2010/main" val="2733406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6CF6E47-8592-45AD-B2A7-8C4F2E518A87}"/>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AMOUNT TO SEND: [ ]</a:t>
            </a:r>
          </a:p>
          <a:p>
            <a:pPr algn="ctr"/>
            <a:endParaRPr lang="en-GB" dirty="0">
              <a:solidFill>
                <a:sysClr val="windowText" lastClr="000000"/>
              </a:solidFill>
            </a:endParaRPr>
          </a:p>
          <a:p>
            <a:pPr algn="ctr"/>
            <a:r>
              <a:rPr lang="en-GB" dirty="0">
                <a:solidFill>
                  <a:sysClr val="windowText" lastClr="000000"/>
                </a:solidFill>
              </a:rPr>
              <a:t>SUBMIT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chemeClr val="accent6"/>
                </a:solidFill>
                <a:latin typeface="Aparajita" panose="020B0502040204020203" pitchFamily="18" charset="0"/>
                <a:cs typeface="Aparajita" panose="020B0502040204020203" pitchFamily="18" charset="0"/>
              </a:rPr>
              <a:t>SUCCESS</a:t>
            </a:r>
          </a:p>
          <a:p>
            <a:pPr algn="ctr"/>
            <a:r>
              <a:rPr lang="en-GB" sz="1600" dirty="0">
                <a:solidFill>
                  <a:schemeClr val="accent6"/>
                </a:solidFill>
                <a:latin typeface="Aparajita" panose="020B0502040204020203" pitchFamily="18" charset="0"/>
                <a:cs typeface="Aparajita" panose="020B0502040204020203" pitchFamily="18" charset="0"/>
              </a:rPr>
              <a:t>ACCOUNT DEDUCTION: £(amount)</a:t>
            </a:r>
          </a:p>
        </p:txBody>
      </p:sp>
      <p:sp>
        <p:nvSpPr>
          <p:cNvPr id="15" name="Rectangle 14">
            <a:extLst>
              <a:ext uri="{FF2B5EF4-FFF2-40B4-BE49-F238E27FC236}">
                <a16:creationId xmlns:a16="http://schemas.microsoft.com/office/drawing/2014/main" id="{47404D14-A368-4547-B35D-157A450FAFB8}"/>
              </a:ext>
            </a:extLst>
          </p:cNvPr>
          <p:cNvSpPr/>
          <p:nvPr/>
        </p:nvSpPr>
        <p:spPr>
          <a:xfrm>
            <a:off x="8433262" y="140007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[The value of the text output will change depending on the form result]</a:t>
            </a:r>
          </a:p>
        </p:txBody>
      </p:sp>
      <p:sp>
        <p:nvSpPr>
          <p:cNvPr id="16" name="Rectangle 15">
            <a:extLst>
              <a:ext uri="{FF2B5EF4-FFF2-40B4-BE49-F238E27FC236}">
                <a16:creationId xmlns:a16="http://schemas.microsoft.com/office/drawing/2014/main" id="{363D370F-85A2-42BF-85EA-C105D47E1D91}"/>
              </a:ext>
            </a:extLst>
          </p:cNvPr>
          <p:cNvSpPr/>
          <p:nvPr/>
        </p:nvSpPr>
        <p:spPr>
          <a:xfrm>
            <a:off x="8433261" y="2556769"/>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[Show the transaction ID if successful]</a:t>
            </a:r>
          </a:p>
        </p:txBody>
      </p:sp>
      <p:sp>
        <p:nvSpPr>
          <p:cNvPr id="17" name="Rectangle 16">
            <a:extLst>
              <a:ext uri="{FF2B5EF4-FFF2-40B4-BE49-F238E27FC236}">
                <a16:creationId xmlns:a16="http://schemas.microsoft.com/office/drawing/2014/main" id="{221F1724-07E2-4E54-94F4-4C00BB79989F}"/>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TRANSACTION</a:t>
            </a:r>
          </a:p>
        </p:txBody>
      </p:sp>
      <p:sp>
        <p:nvSpPr>
          <p:cNvPr id="18" name="Rectangle 17">
            <a:extLst>
              <a:ext uri="{FF2B5EF4-FFF2-40B4-BE49-F238E27FC236}">
                <a16:creationId xmlns:a16="http://schemas.microsoft.com/office/drawing/2014/main" id="{404E57F5-BA47-478E-9E24-B64457820F58}"/>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 CARD</a:t>
            </a:r>
          </a:p>
        </p:txBody>
      </p:sp>
      <p:sp>
        <p:nvSpPr>
          <p:cNvPr id="19" name="Rectangle 18">
            <a:extLst>
              <a:ext uri="{FF2B5EF4-FFF2-40B4-BE49-F238E27FC236}">
                <a16:creationId xmlns:a16="http://schemas.microsoft.com/office/drawing/2014/main" id="{C2541AB9-6D34-47BE-A098-C0BB236F54EF}"/>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20" name="Rectangle 19">
            <a:extLst>
              <a:ext uri="{FF2B5EF4-FFF2-40B4-BE49-F238E27FC236}">
                <a16:creationId xmlns:a16="http://schemas.microsoft.com/office/drawing/2014/main" id="{77762AC3-CEBE-43D4-A476-C8F9CA0787E9}"/>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
        <p:nvSpPr>
          <p:cNvPr id="21" name="Rectangle 20">
            <a:extLst>
              <a:ext uri="{FF2B5EF4-FFF2-40B4-BE49-F238E27FC236}">
                <a16:creationId xmlns:a16="http://schemas.microsoft.com/office/drawing/2014/main" id="{191B26FC-DD18-4622-9292-9C753F459023}"/>
              </a:ext>
            </a:extLst>
          </p:cNvPr>
          <p:cNvSpPr/>
          <p:nvPr/>
        </p:nvSpPr>
        <p:spPr>
          <a:xfrm>
            <a:off x="8433260" y="371346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[Show the transaction ID if successful]</a:t>
            </a:r>
          </a:p>
        </p:txBody>
      </p:sp>
    </p:spTree>
    <p:extLst>
      <p:ext uri="{BB962C8B-B14F-4D97-AF65-F5344CB8AC3E}">
        <p14:creationId xmlns:p14="http://schemas.microsoft.com/office/powerpoint/2010/main" val="38447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6CF6E47-8592-45AD-B2A7-8C4F2E518A87}"/>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AMOUNT TO SEND: [ ]</a:t>
            </a:r>
          </a:p>
          <a:p>
            <a:pPr algn="ctr"/>
            <a:endParaRPr lang="en-GB" dirty="0">
              <a:solidFill>
                <a:sysClr val="windowText" lastClr="000000"/>
              </a:solidFill>
            </a:endParaRPr>
          </a:p>
          <a:p>
            <a:pPr algn="ctr"/>
            <a:r>
              <a:rPr lang="en-GB" dirty="0">
                <a:solidFill>
                  <a:sysClr val="windowText" lastClr="000000"/>
                </a:solidFill>
              </a:rPr>
              <a:t>SUBMIT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rgbClr val="FF0000"/>
                </a:solidFill>
                <a:latin typeface="Aparajita" panose="020B0502040204020203" pitchFamily="18" charset="0"/>
                <a:cs typeface="Aparajita" panose="020B0502040204020203" pitchFamily="18" charset="0"/>
              </a:rPr>
              <a:t>FAILURE</a:t>
            </a:r>
          </a:p>
          <a:p>
            <a:pPr algn="ctr"/>
            <a:r>
              <a:rPr lang="en-GB" sz="1600" dirty="0">
                <a:solidFill>
                  <a:srgbClr val="FF0000"/>
                </a:solidFill>
                <a:latin typeface="Aparajita" panose="020B0502040204020203" pitchFamily="18" charset="0"/>
                <a:cs typeface="Aparajita" panose="020B0502040204020203" pitchFamily="18" charset="0"/>
              </a:rPr>
              <a:t>(error reason, get from transaction object / no card stored in session)</a:t>
            </a:r>
          </a:p>
        </p:txBody>
      </p:sp>
      <p:sp>
        <p:nvSpPr>
          <p:cNvPr id="15" name="Rectangle 14">
            <a:extLst>
              <a:ext uri="{FF2B5EF4-FFF2-40B4-BE49-F238E27FC236}">
                <a16:creationId xmlns:a16="http://schemas.microsoft.com/office/drawing/2014/main" id="{47404D14-A368-4547-B35D-157A450FAFB8}"/>
              </a:ext>
            </a:extLst>
          </p:cNvPr>
          <p:cNvSpPr/>
          <p:nvPr/>
        </p:nvSpPr>
        <p:spPr>
          <a:xfrm>
            <a:off x="8433262" y="140007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[The value of the text output will change depending on the form result]</a:t>
            </a:r>
          </a:p>
        </p:txBody>
      </p:sp>
      <p:sp>
        <p:nvSpPr>
          <p:cNvPr id="16" name="Rectangle 15">
            <a:extLst>
              <a:ext uri="{FF2B5EF4-FFF2-40B4-BE49-F238E27FC236}">
                <a16:creationId xmlns:a16="http://schemas.microsoft.com/office/drawing/2014/main" id="{363D370F-85A2-42BF-85EA-C105D47E1D91}"/>
              </a:ext>
            </a:extLst>
          </p:cNvPr>
          <p:cNvSpPr/>
          <p:nvPr/>
        </p:nvSpPr>
        <p:spPr>
          <a:xfrm>
            <a:off x="8433261" y="2556769"/>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[Show the transaction ID if successful]</a:t>
            </a:r>
          </a:p>
        </p:txBody>
      </p:sp>
      <p:sp>
        <p:nvSpPr>
          <p:cNvPr id="17" name="Rectangle 16">
            <a:extLst>
              <a:ext uri="{FF2B5EF4-FFF2-40B4-BE49-F238E27FC236}">
                <a16:creationId xmlns:a16="http://schemas.microsoft.com/office/drawing/2014/main" id="{221F1724-07E2-4E54-94F4-4C00BB79989F}"/>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TRANSACTION</a:t>
            </a:r>
          </a:p>
        </p:txBody>
      </p:sp>
      <p:sp>
        <p:nvSpPr>
          <p:cNvPr id="18" name="Rectangle 17">
            <a:extLst>
              <a:ext uri="{FF2B5EF4-FFF2-40B4-BE49-F238E27FC236}">
                <a16:creationId xmlns:a16="http://schemas.microsoft.com/office/drawing/2014/main" id="{404E57F5-BA47-478E-9E24-B64457820F58}"/>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 CARD</a:t>
            </a:r>
          </a:p>
        </p:txBody>
      </p:sp>
      <p:sp>
        <p:nvSpPr>
          <p:cNvPr id="19" name="Rectangle 18">
            <a:extLst>
              <a:ext uri="{FF2B5EF4-FFF2-40B4-BE49-F238E27FC236}">
                <a16:creationId xmlns:a16="http://schemas.microsoft.com/office/drawing/2014/main" id="{C2541AB9-6D34-47BE-A098-C0BB236F54EF}"/>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20" name="Rectangle 19">
            <a:extLst>
              <a:ext uri="{FF2B5EF4-FFF2-40B4-BE49-F238E27FC236}">
                <a16:creationId xmlns:a16="http://schemas.microsoft.com/office/drawing/2014/main" id="{77762AC3-CEBE-43D4-A476-C8F9CA0787E9}"/>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
        <p:nvSpPr>
          <p:cNvPr id="21" name="Rectangle 20">
            <a:extLst>
              <a:ext uri="{FF2B5EF4-FFF2-40B4-BE49-F238E27FC236}">
                <a16:creationId xmlns:a16="http://schemas.microsoft.com/office/drawing/2014/main" id="{191B26FC-DD18-4622-9292-9C753F459023}"/>
              </a:ext>
            </a:extLst>
          </p:cNvPr>
          <p:cNvSpPr/>
          <p:nvPr/>
        </p:nvSpPr>
        <p:spPr>
          <a:xfrm>
            <a:off x="8433260" y="371346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[Show the transaction ID if successful]</a:t>
            </a:r>
          </a:p>
        </p:txBody>
      </p:sp>
    </p:spTree>
    <p:extLst>
      <p:ext uri="{BB962C8B-B14F-4D97-AF65-F5344CB8AC3E}">
        <p14:creationId xmlns:p14="http://schemas.microsoft.com/office/powerpoint/2010/main" val="201684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CB60-90D3-4A2E-B3C9-FA2E14B25674}"/>
              </a:ext>
            </a:extLst>
          </p:cNvPr>
          <p:cNvSpPr>
            <a:spLocks noGrp="1"/>
          </p:cNvSpPr>
          <p:nvPr>
            <p:ph type="title"/>
          </p:nvPr>
        </p:nvSpPr>
        <p:spPr>
          <a:xfrm>
            <a:off x="838200" y="2766218"/>
            <a:ext cx="10515600" cy="1325563"/>
          </a:xfrm>
        </p:spPr>
        <p:txBody>
          <a:bodyPr/>
          <a:lstStyle/>
          <a:p>
            <a:pPr algn="ctr"/>
            <a:r>
              <a:rPr lang="en-GB" dirty="0"/>
              <a:t>TRANSACTIONS (EXPERIMENTAL PAGE)</a:t>
            </a:r>
          </a:p>
        </p:txBody>
      </p:sp>
    </p:spTree>
    <p:extLst>
      <p:ext uri="{BB962C8B-B14F-4D97-AF65-F5344CB8AC3E}">
        <p14:creationId xmlns:p14="http://schemas.microsoft.com/office/powerpoint/2010/main" val="303505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360353C-801D-4EDB-9A4F-BD908A0BAF66}"/>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latin typeface="Aparajita" panose="020B0502040204020203" pitchFamily="18" charset="0"/>
                <a:cs typeface="Aparajita" panose="020B0502040204020203" pitchFamily="18" charset="0"/>
              </a:rPr>
              <a:t>The balance in your card is currently [balance].</a:t>
            </a:r>
          </a:p>
        </p:txBody>
      </p:sp>
      <p:sp>
        <p:nvSpPr>
          <p:cNvPr id="15" name="Rectangle 14">
            <a:extLst>
              <a:ext uri="{FF2B5EF4-FFF2-40B4-BE49-F238E27FC236}">
                <a16:creationId xmlns:a16="http://schemas.microsoft.com/office/drawing/2014/main" id="{47404D14-A368-4547-B35D-157A450FAFB8}"/>
              </a:ext>
            </a:extLst>
          </p:cNvPr>
          <p:cNvSpPr/>
          <p:nvPr/>
        </p:nvSpPr>
        <p:spPr>
          <a:xfrm>
            <a:off x="8433262" y="140007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[If there’s no way of checking the balance through </a:t>
            </a:r>
            <a:r>
              <a:rPr lang="en-GB" sz="1200" dirty="0" err="1"/>
              <a:t>ReST</a:t>
            </a:r>
            <a:r>
              <a:rPr lang="en-GB" sz="1200" dirty="0"/>
              <a:t>, perhaps send a </a:t>
            </a:r>
            <a:r>
              <a:rPr lang="en-GB" sz="1200" dirty="0" err="1"/>
              <a:t>ReST</a:t>
            </a:r>
            <a:r>
              <a:rPr lang="en-GB" sz="1200" dirty="0"/>
              <a:t> transfer with a value of 0]</a:t>
            </a:r>
          </a:p>
        </p:txBody>
      </p:sp>
      <p:sp>
        <p:nvSpPr>
          <p:cNvPr id="16" name="Rectangle 15">
            <a:extLst>
              <a:ext uri="{FF2B5EF4-FFF2-40B4-BE49-F238E27FC236}">
                <a16:creationId xmlns:a16="http://schemas.microsoft.com/office/drawing/2014/main" id="{0D9B4D76-2A4B-4C9D-8068-034B6EDE9190}"/>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17" name="Rectangle 16">
            <a:extLst>
              <a:ext uri="{FF2B5EF4-FFF2-40B4-BE49-F238E27FC236}">
                <a16:creationId xmlns:a16="http://schemas.microsoft.com/office/drawing/2014/main" id="{A476A97B-AB04-43F3-AF89-52DFCC8CDE26}"/>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 CARD</a:t>
            </a:r>
          </a:p>
        </p:txBody>
      </p:sp>
      <p:sp>
        <p:nvSpPr>
          <p:cNvPr id="18" name="Rectangle 17">
            <a:extLst>
              <a:ext uri="{FF2B5EF4-FFF2-40B4-BE49-F238E27FC236}">
                <a16:creationId xmlns:a16="http://schemas.microsoft.com/office/drawing/2014/main" id="{D889AAB6-DBFA-44F2-8CFE-1055CD93DF04}"/>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BALANCE</a:t>
            </a:r>
          </a:p>
        </p:txBody>
      </p:sp>
      <p:sp>
        <p:nvSpPr>
          <p:cNvPr id="19" name="Rectangle 18">
            <a:extLst>
              <a:ext uri="{FF2B5EF4-FFF2-40B4-BE49-F238E27FC236}">
                <a16:creationId xmlns:a16="http://schemas.microsoft.com/office/drawing/2014/main" id="{BC8D7440-4162-4241-8710-8693643C8FB4}"/>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Tree>
    <p:extLst>
      <p:ext uri="{BB962C8B-B14F-4D97-AF65-F5344CB8AC3E}">
        <p14:creationId xmlns:p14="http://schemas.microsoft.com/office/powerpoint/2010/main" val="214175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360353C-801D-4EDB-9A4F-BD908A0BAF66}"/>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47404D14-A368-4547-B35D-157A450FAFB8}"/>
              </a:ext>
            </a:extLst>
          </p:cNvPr>
          <p:cNvSpPr/>
          <p:nvPr/>
        </p:nvSpPr>
        <p:spPr>
          <a:xfrm>
            <a:off x="8433262" y="140007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[If there’s no way of checking the balance through </a:t>
            </a:r>
            <a:r>
              <a:rPr lang="en-GB" sz="1200" dirty="0" err="1"/>
              <a:t>ReST</a:t>
            </a:r>
            <a:r>
              <a:rPr lang="en-GB" sz="1200" dirty="0"/>
              <a:t>, perhaps send a </a:t>
            </a:r>
            <a:r>
              <a:rPr lang="en-GB" sz="1200" dirty="0" err="1"/>
              <a:t>ReST</a:t>
            </a:r>
            <a:r>
              <a:rPr lang="en-GB" sz="1200" dirty="0"/>
              <a:t> transfer with a value of 0]</a:t>
            </a:r>
          </a:p>
        </p:txBody>
      </p:sp>
      <p:sp>
        <p:nvSpPr>
          <p:cNvPr id="16" name="Rectangle 15">
            <a:extLst>
              <a:ext uri="{FF2B5EF4-FFF2-40B4-BE49-F238E27FC236}">
                <a16:creationId xmlns:a16="http://schemas.microsoft.com/office/drawing/2014/main" id="{0D9B4D76-2A4B-4C9D-8068-034B6EDE9190}"/>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17" name="Rectangle 16">
            <a:extLst>
              <a:ext uri="{FF2B5EF4-FFF2-40B4-BE49-F238E27FC236}">
                <a16:creationId xmlns:a16="http://schemas.microsoft.com/office/drawing/2014/main" id="{A476A97B-AB04-43F3-AF89-52DFCC8CDE26}"/>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 CARD</a:t>
            </a:r>
          </a:p>
        </p:txBody>
      </p:sp>
      <p:sp>
        <p:nvSpPr>
          <p:cNvPr id="18" name="Rectangle 17">
            <a:extLst>
              <a:ext uri="{FF2B5EF4-FFF2-40B4-BE49-F238E27FC236}">
                <a16:creationId xmlns:a16="http://schemas.microsoft.com/office/drawing/2014/main" id="{D889AAB6-DBFA-44F2-8CFE-1055CD93DF04}"/>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BALANCE</a:t>
            </a:r>
          </a:p>
        </p:txBody>
      </p:sp>
      <p:sp>
        <p:nvSpPr>
          <p:cNvPr id="19" name="Rectangle 18">
            <a:extLst>
              <a:ext uri="{FF2B5EF4-FFF2-40B4-BE49-F238E27FC236}">
                <a16:creationId xmlns:a16="http://schemas.microsoft.com/office/drawing/2014/main" id="{BC8D7440-4162-4241-8710-8693643C8FB4}"/>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
        <p:nvSpPr>
          <p:cNvPr id="21" name="Rectangle 20">
            <a:extLst>
              <a:ext uri="{FF2B5EF4-FFF2-40B4-BE49-F238E27FC236}">
                <a16:creationId xmlns:a16="http://schemas.microsoft.com/office/drawing/2014/main" id="{A4EEBDD6-4B4F-4693-86D7-0E642F02909C}"/>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rgbClr val="FF0000"/>
                </a:solidFill>
                <a:latin typeface="Aparajita" panose="020B0502040204020203" pitchFamily="18" charset="0"/>
                <a:cs typeface="Aparajita" panose="020B0502040204020203" pitchFamily="18" charset="0"/>
              </a:rPr>
              <a:t>FAILURE</a:t>
            </a:r>
          </a:p>
          <a:p>
            <a:pPr algn="ctr"/>
            <a:r>
              <a:rPr lang="en-GB" sz="1600" dirty="0">
                <a:solidFill>
                  <a:srgbClr val="FF0000"/>
                </a:solidFill>
                <a:latin typeface="Aparajita" panose="020B0502040204020203" pitchFamily="18" charset="0"/>
                <a:cs typeface="Aparajita" panose="020B0502040204020203" pitchFamily="18" charset="0"/>
              </a:rPr>
              <a:t>(error reason, get from transaction object / no card stored in session)</a:t>
            </a:r>
          </a:p>
        </p:txBody>
      </p:sp>
    </p:spTree>
    <p:extLst>
      <p:ext uri="{BB962C8B-B14F-4D97-AF65-F5344CB8AC3E}">
        <p14:creationId xmlns:p14="http://schemas.microsoft.com/office/powerpoint/2010/main" val="113307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CB60-90D3-4A2E-B3C9-FA2E14B25674}"/>
              </a:ext>
            </a:extLst>
          </p:cNvPr>
          <p:cNvSpPr>
            <a:spLocks noGrp="1"/>
          </p:cNvSpPr>
          <p:nvPr>
            <p:ph type="title"/>
          </p:nvPr>
        </p:nvSpPr>
        <p:spPr>
          <a:xfrm>
            <a:off x="838200" y="2766218"/>
            <a:ext cx="10515600" cy="1325563"/>
          </a:xfrm>
        </p:spPr>
        <p:txBody>
          <a:bodyPr/>
          <a:lstStyle/>
          <a:p>
            <a:pPr algn="ctr"/>
            <a:r>
              <a:rPr lang="en-GB" dirty="0"/>
              <a:t>REFUND</a:t>
            </a:r>
          </a:p>
        </p:txBody>
      </p:sp>
    </p:spTree>
    <p:extLst>
      <p:ext uri="{BB962C8B-B14F-4D97-AF65-F5344CB8AC3E}">
        <p14:creationId xmlns:p14="http://schemas.microsoft.com/office/powerpoint/2010/main" val="3509373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F18ED55-B6F6-482E-B2BA-F6DE2103F2B1}"/>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CARD NUMBER: []</a:t>
            </a:r>
          </a:p>
          <a:p>
            <a:pPr algn="ctr"/>
            <a:r>
              <a:rPr lang="en-GB" dirty="0">
                <a:solidFill>
                  <a:sysClr val="windowText" lastClr="000000"/>
                </a:solidFill>
              </a:rPr>
              <a:t>AMOUNT TO REFUND: []</a:t>
            </a:r>
          </a:p>
          <a:p>
            <a:pPr algn="ctr"/>
            <a:endParaRPr lang="en-GB" dirty="0">
              <a:solidFill>
                <a:sysClr val="windowText" lastClr="000000"/>
              </a:solidFill>
            </a:endParaRPr>
          </a:p>
          <a:p>
            <a:pPr algn="ctr"/>
            <a:endParaRPr lang="en-GB" dirty="0">
              <a:solidFill>
                <a:sysClr val="windowText" lastClr="000000"/>
              </a:solidFill>
            </a:endParaRPr>
          </a:p>
          <a:p>
            <a:pPr algn="ctr"/>
            <a:r>
              <a:rPr lang="en-GB" dirty="0">
                <a:solidFill>
                  <a:sysClr val="windowText" lastClr="000000"/>
                </a:solidFill>
              </a:rPr>
              <a:t>SUBMIT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latin typeface="Aparajita" panose="020B0502040204020203" pitchFamily="18" charset="0"/>
                <a:cs typeface="Aparajita" panose="020B0502040204020203" pitchFamily="18" charset="0"/>
              </a:rPr>
              <a:t>Enter a refund for a customers card number below.</a:t>
            </a:r>
          </a:p>
        </p:txBody>
      </p:sp>
      <p:sp>
        <p:nvSpPr>
          <p:cNvPr id="17" name="Rectangle 16">
            <a:extLst>
              <a:ext uri="{FF2B5EF4-FFF2-40B4-BE49-F238E27FC236}">
                <a16:creationId xmlns:a16="http://schemas.microsoft.com/office/drawing/2014/main" id="{F4569AAC-609E-440E-A720-678A6E4906BE}"/>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18" name="Rectangle 17">
            <a:extLst>
              <a:ext uri="{FF2B5EF4-FFF2-40B4-BE49-F238E27FC236}">
                <a16:creationId xmlns:a16="http://schemas.microsoft.com/office/drawing/2014/main" id="{8A98AD12-D82D-4D07-9546-22F45BEF642C}"/>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 CARD</a:t>
            </a:r>
          </a:p>
        </p:txBody>
      </p:sp>
      <p:sp>
        <p:nvSpPr>
          <p:cNvPr id="19" name="Rectangle 18">
            <a:extLst>
              <a:ext uri="{FF2B5EF4-FFF2-40B4-BE49-F238E27FC236}">
                <a16:creationId xmlns:a16="http://schemas.microsoft.com/office/drawing/2014/main" id="{15EE71DF-5AF9-4C0C-B915-F62CC4AB31F2}"/>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20" name="Rectangle 19">
            <a:extLst>
              <a:ext uri="{FF2B5EF4-FFF2-40B4-BE49-F238E27FC236}">
                <a16:creationId xmlns:a16="http://schemas.microsoft.com/office/drawing/2014/main" id="{E0F07C83-C839-41FE-A903-A76225C0D9C2}"/>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REFUND</a:t>
            </a:r>
          </a:p>
        </p:txBody>
      </p:sp>
    </p:spTree>
    <p:extLst>
      <p:ext uri="{BB962C8B-B14F-4D97-AF65-F5344CB8AC3E}">
        <p14:creationId xmlns:p14="http://schemas.microsoft.com/office/powerpoint/2010/main" val="251606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F18ED55-B6F6-482E-B2BA-F6DE2103F2B1}"/>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TRANSACTION-ID: [ ]</a:t>
            </a:r>
          </a:p>
          <a:p>
            <a:pPr algn="ctr"/>
            <a:endParaRPr lang="en-GB" dirty="0">
              <a:solidFill>
                <a:sysClr val="windowText" lastClr="000000"/>
              </a:solidFill>
            </a:endParaRPr>
          </a:p>
          <a:p>
            <a:pPr algn="ctr"/>
            <a:r>
              <a:rPr lang="en-GB" dirty="0">
                <a:solidFill>
                  <a:sysClr val="windowText" lastClr="000000"/>
                </a:solidFill>
              </a:rPr>
              <a:t>SUBMIT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chemeClr val="accent6"/>
                </a:solidFill>
                <a:latin typeface="Aparajita" panose="020B0502040204020203" pitchFamily="18" charset="0"/>
                <a:cs typeface="Aparajita" panose="020B0502040204020203" pitchFamily="18" charset="0"/>
              </a:rPr>
              <a:t>SUCCESS</a:t>
            </a:r>
          </a:p>
          <a:p>
            <a:pPr algn="ctr"/>
            <a:r>
              <a:rPr lang="en-GB" sz="1600" dirty="0">
                <a:solidFill>
                  <a:schemeClr val="accent6"/>
                </a:solidFill>
                <a:latin typeface="Aparajita" panose="020B0502040204020203" pitchFamily="18" charset="0"/>
                <a:cs typeface="Aparajita" panose="020B0502040204020203" pitchFamily="18" charset="0"/>
              </a:rPr>
              <a:t>ACCOUNT ADDITION: £(amount)</a:t>
            </a:r>
          </a:p>
        </p:txBody>
      </p:sp>
      <p:sp>
        <p:nvSpPr>
          <p:cNvPr id="16" name="Rectangle 15">
            <a:extLst>
              <a:ext uri="{FF2B5EF4-FFF2-40B4-BE49-F238E27FC236}">
                <a16:creationId xmlns:a16="http://schemas.microsoft.com/office/drawing/2014/main" id="{6CD0134A-2F7E-40CE-A542-E8F533EEA6F5}"/>
              </a:ext>
            </a:extLst>
          </p:cNvPr>
          <p:cNvSpPr/>
          <p:nvPr/>
        </p:nvSpPr>
        <p:spPr>
          <a:xfrm>
            <a:off x="8433261" y="2724327"/>
            <a:ext cx="2183907" cy="19897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[Like always, this transaction will be logged, but under some sort of refund tag / message instead]</a:t>
            </a:r>
          </a:p>
        </p:txBody>
      </p:sp>
      <p:sp>
        <p:nvSpPr>
          <p:cNvPr id="17" name="Rectangle 16">
            <a:extLst>
              <a:ext uri="{FF2B5EF4-FFF2-40B4-BE49-F238E27FC236}">
                <a16:creationId xmlns:a16="http://schemas.microsoft.com/office/drawing/2014/main" id="{F4569AAC-609E-440E-A720-678A6E4906BE}"/>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18" name="Rectangle 17">
            <a:extLst>
              <a:ext uri="{FF2B5EF4-FFF2-40B4-BE49-F238E27FC236}">
                <a16:creationId xmlns:a16="http://schemas.microsoft.com/office/drawing/2014/main" id="{8A98AD12-D82D-4D07-9546-22F45BEF642C}"/>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 CARD</a:t>
            </a:r>
          </a:p>
        </p:txBody>
      </p:sp>
      <p:sp>
        <p:nvSpPr>
          <p:cNvPr id="19" name="Rectangle 18">
            <a:extLst>
              <a:ext uri="{FF2B5EF4-FFF2-40B4-BE49-F238E27FC236}">
                <a16:creationId xmlns:a16="http://schemas.microsoft.com/office/drawing/2014/main" id="{15EE71DF-5AF9-4C0C-B915-F62CC4AB31F2}"/>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20" name="Rectangle 19">
            <a:extLst>
              <a:ext uri="{FF2B5EF4-FFF2-40B4-BE49-F238E27FC236}">
                <a16:creationId xmlns:a16="http://schemas.microsoft.com/office/drawing/2014/main" id="{E0F07C83-C839-41FE-A903-A76225C0D9C2}"/>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REFUND</a:t>
            </a:r>
          </a:p>
        </p:txBody>
      </p:sp>
    </p:spTree>
    <p:extLst>
      <p:ext uri="{BB962C8B-B14F-4D97-AF65-F5344CB8AC3E}">
        <p14:creationId xmlns:p14="http://schemas.microsoft.com/office/powerpoint/2010/main" val="733809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F18ED55-B6F6-482E-B2BA-F6DE2103F2B1}"/>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TRANSACTION-ID: [ ]</a:t>
            </a:r>
          </a:p>
          <a:p>
            <a:pPr algn="ctr"/>
            <a:endParaRPr lang="en-GB" dirty="0">
              <a:solidFill>
                <a:sysClr val="windowText" lastClr="000000"/>
              </a:solidFill>
            </a:endParaRPr>
          </a:p>
          <a:p>
            <a:pPr algn="ctr"/>
            <a:r>
              <a:rPr lang="en-GB" dirty="0">
                <a:solidFill>
                  <a:sysClr val="windowText" lastClr="000000"/>
                </a:solidFill>
              </a:rPr>
              <a:t>SUBMIT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rgbClr val="FF0000"/>
                </a:solidFill>
                <a:latin typeface="Aparajita" panose="020B0502040204020203" pitchFamily="18" charset="0"/>
                <a:cs typeface="Aparajita" panose="020B0502040204020203" pitchFamily="18" charset="0"/>
              </a:rPr>
              <a:t>FAILURE</a:t>
            </a:r>
          </a:p>
          <a:p>
            <a:pPr algn="ctr"/>
            <a:r>
              <a:rPr lang="en-GB" sz="1600" dirty="0">
                <a:solidFill>
                  <a:srgbClr val="FF0000"/>
                </a:solidFill>
                <a:latin typeface="Aparajita" panose="020B0502040204020203" pitchFamily="18" charset="0"/>
                <a:cs typeface="Aparajita" panose="020B0502040204020203" pitchFamily="18" charset="0"/>
              </a:rPr>
              <a:t>(error reason, get from transaction object / no card stored in session)</a:t>
            </a:r>
          </a:p>
        </p:txBody>
      </p:sp>
      <p:sp>
        <p:nvSpPr>
          <p:cNvPr id="17" name="Rectangle 16">
            <a:extLst>
              <a:ext uri="{FF2B5EF4-FFF2-40B4-BE49-F238E27FC236}">
                <a16:creationId xmlns:a16="http://schemas.microsoft.com/office/drawing/2014/main" id="{F4569AAC-609E-440E-A720-678A6E4906BE}"/>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18" name="Rectangle 17">
            <a:extLst>
              <a:ext uri="{FF2B5EF4-FFF2-40B4-BE49-F238E27FC236}">
                <a16:creationId xmlns:a16="http://schemas.microsoft.com/office/drawing/2014/main" id="{8A98AD12-D82D-4D07-9546-22F45BEF642C}"/>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 CARD</a:t>
            </a:r>
          </a:p>
        </p:txBody>
      </p:sp>
      <p:sp>
        <p:nvSpPr>
          <p:cNvPr id="19" name="Rectangle 18">
            <a:extLst>
              <a:ext uri="{FF2B5EF4-FFF2-40B4-BE49-F238E27FC236}">
                <a16:creationId xmlns:a16="http://schemas.microsoft.com/office/drawing/2014/main" id="{15EE71DF-5AF9-4C0C-B915-F62CC4AB31F2}"/>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20" name="Rectangle 19">
            <a:extLst>
              <a:ext uri="{FF2B5EF4-FFF2-40B4-BE49-F238E27FC236}">
                <a16:creationId xmlns:a16="http://schemas.microsoft.com/office/drawing/2014/main" id="{E0F07C83-C839-41FE-A903-A76225C0D9C2}"/>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REFUND</a:t>
            </a:r>
          </a:p>
        </p:txBody>
      </p:sp>
    </p:spTree>
    <p:extLst>
      <p:ext uri="{BB962C8B-B14F-4D97-AF65-F5344CB8AC3E}">
        <p14:creationId xmlns:p14="http://schemas.microsoft.com/office/powerpoint/2010/main" val="190104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CB60-90D3-4A2E-B3C9-FA2E14B25674}"/>
              </a:ext>
            </a:extLst>
          </p:cNvPr>
          <p:cNvSpPr>
            <a:spLocks noGrp="1"/>
          </p:cNvSpPr>
          <p:nvPr>
            <p:ph type="title"/>
          </p:nvPr>
        </p:nvSpPr>
        <p:spPr>
          <a:xfrm>
            <a:off x="838200" y="2766218"/>
            <a:ext cx="10515600" cy="1325563"/>
          </a:xfrm>
        </p:spPr>
        <p:txBody>
          <a:bodyPr/>
          <a:lstStyle/>
          <a:p>
            <a:pPr algn="ctr"/>
            <a:r>
              <a:rPr lang="en-GB" dirty="0"/>
              <a:t>FANCY WEBSITE A</a:t>
            </a:r>
          </a:p>
        </p:txBody>
      </p:sp>
    </p:spTree>
    <p:extLst>
      <p:ext uri="{BB962C8B-B14F-4D97-AF65-F5344CB8AC3E}">
        <p14:creationId xmlns:p14="http://schemas.microsoft.com/office/powerpoint/2010/main" val="381229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CB60-90D3-4A2E-B3C9-FA2E14B25674}"/>
              </a:ext>
            </a:extLst>
          </p:cNvPr>
          <p:cNvSpPr>
            <a:spLocks noGrp="1"/>
          </p:cNvSpPr>
          <p:nvPr>
            <p:ph type="title"/>
          </p:nvPr>
        </p:nvSpPr>
        <p:spPr>
          <a:xfrm>
            <a:off x="838200" y="2766218"/>
            <a:ext cx="10515600" cy="1325563"/>
          </a:xfrm>
        </p:spPr>
        <p:txBody>
          <a:bodyPr/>
          <a:lstStyle/>
          <a:p>
            <a:pPr algn="ctr"/>
            <a:r>
              <a:rPr lang="en-GB" dirty="0"/>
              <a:t>HOME</a:t>
            </a:r>
          </a:p>
        </p:txBody>
      </p:sp>
    </p:spTree>
    <p:extLst>
      <p:ext uri="{BB962C8B-B14F-4D97-AF65-F5344CB8AC3E}">
        <p14:creationId xmlns:p14="http://schemas.microsoft.com/office/powerpoint/2010/main" val="1234846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453429B-D856-4861-8502-CF98D64B88BD}"/>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5759D807-E433-4356-A582-6CB8C12BB1F0}"/>
              </a:ext>
            </a:extLst>
          </p:cNvPr>
          <p:cNvSpPr/>
          <p:nvPr/>
        </p:nvSpPr>
        <p:spPr>
          <a:xfrm>
            <a:off x="0" y="1219200"/>
            <a:ext cx="836295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78E7304F-69AA-495A-A0DF-58EF7554A12B}"/>
              </a:ext>
            </a:extLst>
          </p:cNvPr>
          <p:cNvSpPr/>
          <p:nvPr/>
        </p:nvSpPr>
        <p:spPr>
          <a:xfrm>
            <a:off x="1351206" y="2698812"/>
            <a:ext cx="5626828" cy="32174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2842ED0-17B8-4AF6-AA99-708E8CC99020}"/>
              </a:ext>
            </a:extLst>
          </p:cNvPr>
          <p:cNvSpPr/>
          <p:nvPr/>
        </p:nvSpPr>
        <p:spPr>
          <a:xfrm>
            <a:off x="958880" y="1342011"/>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latin typeface="Aparajita" panose="020B0502040204020203" pitchFamily="18" charset="0"/>
                <a:cs typeface="Aparajita" panose="020B0502040204020203" pitchFamily="18" charset="0"/>
              </a:rPr>
              <a:t>Please enter your card number. &gt; Please enter your name. &gt; Please enter the cards expiry date. &gt; Please enter the cards </a:t>
            </a:r>
            <a:r>
              <a:rPr lang="en-GB" sz="1600" dirty="0" err="1">
                <a:latin typeface="Aparajita" panose="020B0502040204020203" pitchFamily="18" charset="0"/>
                <a:cs typeface="Aparajita" panose="020B0502040204020203" pitchFamily="18" charset="0"/>
              </a:rPr>
              <a:t>cvv</a:t>
            </a:r>
            <a:r>
              <a:rPr lang="en-GB" sz="1600" dirty="0">
                <a:latin typeface="Aparajita" panose="020B0502040204020203" pitchFamily="18" charset="0"/>
                <a:cs typeface="Aparajita" panose="020B0502040204020203" pitchFamily="18" charset="0"/>
              </a:rPr>
              <a:t> code.</a:t>
            </a:r>
          </a:p>
        </p:txBody>
      </p:sp>
      <p:sp>
        <p:nvSpPr>
          <p:cNvPr id="7" name="Rectangle 6">
            <a:extLst>
              <a:ext uri="{FF2B5EF4-FFF2-40B4-BE49-F238E27FC236}">
                <a16:creationId xmlns:a16="http://schemas.microsoft.com/office/drawing/2014/main" id="{C8B0472F-33B4-4A1E-8419-698A1ECBB2A3}"/>
              </a:ext>
            </a:extLst>
          </p:cNvPr>
          <p:cNvSpPr/>
          <p:nvPr/>
        </p:nvSpPr>
        <p:spPr>
          <a:xfrm>
            <a:off x="1629097" y="2802383"/>
            <a:ext cx="3560038" cy="298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D78A478-C47C-44B4-9B8F-98E764DF0839}"/>
              </a:ext>
            </a:extLst>
          </p:cNvPr>
          <p:cNvSpPr/>
          <p:nvPr/>
        </p:nvSpPr>
        <p:spPr>
          <a:xfrm>
            <a:off x="3113979" y="2988075"/>
            <a:ext cx="590274" cy="4231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2</a:t>
            </a:r>
          </a:p>
          <a:p>
            <a:pPr algn="ctr"/>
            <a:r>
              <a:rPr lang="en-GB" sz="1200" dirty="0"/>
              <a:t>ABC</a:t>
            </a:r>
          </a:p>
        </p:txBody>
      </p:sp>
      <p:sp>
        <p:nvSpPr>
          <p:cNvPr id="9" name="Rectangle 8">
            <a:extLst>
              <a:ext uri="{FF2B5EF4-FFF2-40B4-BE49-F238E27FC236}">
                <a16:creationId xmlns:a16="http://schemas.microsoft.com/office/drawing/2014/main" id="{0EF322F3-3CD2-439A-8D52-8C7B8DEB4C3B}"/>
              </a:ext>
            </a:extLst>
          </p:cNvPr>
          <p:cNvSpPr/>
          <p:nvPr/>
        </p:nvSpPr>
        <p:spPr>
          <a:xfrm>
            <a:off x="2076401" y="2988075"/>
            <a:ext cx="590274" cy="4231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1</a:t>
            </a:r>
          </a:p>
          <a:p>
            <a:pPr algn="ctr"/>
            <a:r>
              <a:rPr lang="en-GB" sz="1200" dirty="0"/>
              <a:t>QZ</a:t>
            </a:r>
          </a:p>
        </p:txBody>
      </p:sp>
      <p:sp>
        <p:nvSpPr>
          <p:cNvPr id="10" name="Rectangle 9">
            <a:extLst>
              <a:ext uri="{FF2B5EF4-FFF2-40B4-BE49-F238E27FC236}">
                <a16:creationId xmlns:a16="http://schemas.microsoft.com/office/drawing/2014/main" id="{AF5A59E2-79D8-403E-9B25-E0ED35EA0BF3}"/>
              </a:ext>
            </a:extLst>
          </p:cNvPr>
          <p:cNvSpPr/>
          <p:nvPr/>
        </p:nvSpPr>
        <p:spPr>
          <a:xfrm>
            <a:off x="4154932" y="2988075"/>
            <a:ext cx="590274" cy="4231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3</a:t>
            </a:r>
          </a:p>
          <a:p>
            <a:pPr algn="ctr"/>
            <a:r>
              <a:rPr lang="en-GB" sz="1200" dirty="0"/>
              <a:t>DEF</a:t>
            </a:r>
          </a:p>
        </p:txBody>
      </p:sp>
      <p:sp>
        <p:nvSpPr>
          <p:cNvPr id="11" name="Rectangle 10">
            <a:extLst>
              <a:ext uri="{FF2B5EF4-FFF2-40B4-BE49-F238E27FC236}">
                <a16:creationId xmlns:a16="http://schemas.microsoft.com/office/drawing/2014/main" id="{6C20B506-C22B-4732-A403-F6383BF0B18C}"/>
              </a:ext>
            </a:extLst>
          </p:cNvPr>
          <p:cNvSpPr/>
          <p:nvPr/>
        </p:nvSpPr>
        <p:spPr>
          <a:xfrm>
            <a:off x="2076401" y="3709384"/>
            <a:ext cx="590274" cy="4231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4</a:t>
            </a:r>
          </a:p>
          <a:p>
            <a:pPr algn="ctr"/>
            <a:r>
              <a:rPr lang="en-GB" sz="1200" dirty="0"/>
              <a:t>GHI</a:t>
            </a:r>
          </a:p>
        </p:txBody>
      </p:sp>
      <p:sp>
        <p:nvSpPr>
          <p:cNvPr id="12" name="Rectangle 11">
            <a:extLst>
              <a:ext uri="{FF2B5EF4-FFF2-40B4-BE49-F238E27FC236}">
                <a16:creationId xmlns:a16="http://schemas.microsoft.com/office/drawing/2014/main" id="{CCA65626-DD74-4B82-AC3D-BEA4CFAA4CDF}"/>
              </a:ext>
            </a:extLst>
          </p:cNvPr>
          <p:cNvSpPr/>
          <p:nvPr/>
        </p:nvSpPr>
        <p:spPr>
          <a:xfrm>
            <a:off x="3113979" y="3709383"/>
            <a:ext cx="590274" cy="4231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5</a:t>
            </a:r>
          </a:p>
          <a:p>
            <a:pPr algn="ctr"/>
            <a:r>
              <a:rPr lang="en-GB" sz="1200" dirty="0"/>
              <a:t>JKL</a:t>
            </a:r>
          </a:p>
        </p:txBody>
      </p:sp>
      <p:sp>
        <p:nvSpPr>
          <p:cNvPr id="13" name="Rectangle 12">
            <a:extLst>
              <a:ext uri="{FF2B5EF4-FFF2-40B4-BE49-F238E27FC236}">
                <a16:creationId xmlns:a16="http://schemas.microsoft.com/office/drawing/2014/main" id="{6711FFC9-63F9-4FE3-B969-BEB686FA8128}"/>
              </a:ext>
            </a:extLst>
          </p:cNvPr>
          <p:cNvSpPr/>
          <p:nvPr/>
        </p:nvSpPr>
        <p:spPr>
          <a:xfrm>
            <a:off x="4154932" y="3709382"/>
            <a:ext cx="590274" cy="4231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6</a:t>
            </a:r>
          </a:p>
          <a:p>
            <a:pPr algn="ctr"/>
            <a:r>
              <a:rPr lang="en-GB" sz="1200" dirty="0"/>
              <a:t>MNO</a:t>
            </a:r>
          </a:p>
        </p:txBody>
      </p:sp>
      <p:sp>
        <p:nvSpPr>
          <p:cNvPr id="14" name="Rectangle 13">
            <a:extLst>
              <a:ext uri="{FF2B5EF4-FFF2-40B4-BE49-F238E27FC236}">
                <a16:creationId xmlns:a16="http://schemas.microsoft.com/office/drawing/2014/main" id="{F6A57F47-C584-4191-A2CB-D770F3A62858}"/>
              </a:ext>
            </a:extLst>
          </p:cNvPr>
          <p:cNvSpPr/>
          <p:nvPr/>
        </p:nvSpPr>
        <p:spPr>
          <a:xfrm>
            <a:off x="2076401" y="4430693"/>
            <a:ext cx="590274" cy="4231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7</a:t>
            </a:r>
          </a:p>
          <a:p>
            <a:pPr algn="ctr"/>
            <a:r>
              <a:rPr lang="en-GB" sz="1200" dirty="0"/>
              <a:t>PRS</a:t>
            </a:r>
          </a:p>
        </p:txBody>
      </p:sp>
      <p:sp>
        <p:nvSpPr>
          <p:cNvPr id="15" name="Rectangle 14">
            <a:extLst>
              <a:ext uri="{FF2B5EF4-FFF2-40B4-BE49-F238E27FC236}">
                <a16:creationId xmlns:a16="http://schemas.microsoft.com/office/drawing/2014/main" id="{41E60DB1-ADBD-49A2-A82F-EC6D7880AE2B}"/>
              </a:ext>
            </a:extLst>
          </p:cNvPr>
          <p:cNvSpPr/>
          <p:nvPr/>
        </p:nvSpPr>
        <p:spPr>
          <a:xfrm>
            <a:off x="3113979" y="4430693"/>
            <a:ext cx="590274" cy="4231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8</a:t>
            </a:r>
          </a:p>
          <a:p>
            <a:pPr algn="ctr"/>
            <a:r>
              <a:rPr lang="en-GB" sz="1200" dirty="0"/>
              <a:t>TUV</a:t>
            </a:r>
          </a:p>
        </p:txBody>
      </p:sp>
      <p:sp>
        <p:nvSpPr>
          <p:cNvPr id="16" name="Rectangle 15">
            <a:extLst>
              <a:ext uri="{FF2B5EF4-FFF2-40B4-BE49-F238E27FC236}">
                <a16:creationId xmlns:a16="http://schemas.microsoft.com/office/drawing/2014/main" id="{F6812BD2-4B1E-447A-9136-AE4187573F66}"/>
              </a:ext>
            </a:extLst>
          </p:cNvPr>
          <p:cNvSpPr/>
          <p:nvPr/>
        </p:nvSpPr>
        <p:spPr>
          <a:xfrm>
            <a:off x="4154932" y="4430693"/>
            <a:ext cx="590274" cy="4231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9</a:t>
            </a:r>
          </a:p>
          <a:p>
            <a:pPr algn="ctr"/>
            <a:r>
              <a:rPr lang="en-GB" sz="1200" dirty="0"/>
              <a:t>WXY</a:t>
            </a:r>
          </a:p>
        </p:txBody>
      </p:sp>
      <p:sp>
        <p:nvSpPr>
          <p:cNvPr id="18" name="Rectangle 17">
            <a:extLst>
              <a:ext uri="{FF2B5EF4-FFF2-40B4-BE49-F238E27FC236}">
                <a16:creationId xmlns:a16="http://schemas.microsoft.com/office/drawing/2014/main" id="{54FAE1B2-A7E4-4AF0-BEF2-F6A69CE6A5FA}"/>
              </a:ext>
            </a:extLst>
          </p:cNvPr>
          <p:cNvSpPr/>
          <p:nvPr/>
        </p:nvSpPr>
        <p:spPr>
          <a:xfrm>
            <a:off x="3113979" y="5152003"/>
            <a:ext cx="590274" cy="4231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100" dirty="0"/>
              <a:t>0</a:t>
            </a:r>
          </a:p>
        </p:txBody>
      </p:sp>
      <p:sp>
        <p:nvSpPr>
          <p:cNvPr id="20" name="Rectangle 19">
            <a:extLst>
              <a:ext uri="{FF2B5EF4-FFF2-40B4-BE49-F238E27FC236}">
                <a16:creationId xmlns:a16="http://schemas.microsoft.com/office/drawing/2014/main" id="{18FFB8C0-E4C6-4DC5-A654-F47122C9EC35}"/>
              </a:ext>
            </a:extLst>
          </p:cNvPr>
          <p:cNvSpPr/>
          <p:nvPr/>
        </p:nvSpPr>
        <p:spPr>
          <a:xfrm>
            <a:off x="5636439" y="3130855"/>
            <a:ext cx="1151455" cy="2349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898AD735-0DD7-4B18-9565-5C813CA5BDF6}"/>
              </a:ext>
            </a:extLst>
          </p:cNvPr>
          <p:cNvSpPr/>
          <p:nvPr/>
        </p:nvSpPr>
        <p:spPr>
          <a:xfrm>
            <a:off x="5917029" y="3316547"/>
            <a:ext cx="590274" cy="423169"/>
          </a:xfrm>
          <a:prstGeom prst="rect">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X</a:t>
            </a:r>
          </a:p>
        </p:txBody>
      </p:sp>
      <p:sp>
        <p:nvSpPr>
          <p:cNvPr id="22" name="Rectangle 21">
            <a:extLst>
              <a:ext uri="{FF2B5EF4-FFF2-40B4-BE49-F238E27FC236}">
                <a16:creationId xmlns:a16="http://schemas.microsoft.com/office/drawing/2014/main" id="{5A0C0EA4-70B3-47C0-AC1F-89546D7295E3}"/>
              </a:ext>
            </a:extLst>
          </p:cNvPr>
          <p:cNvSpPr/>
          <p:nvPr/>
        </p:nvSpPr>
        <p:spPr>
          <a:xfrm>
            <a:off x="5917029" y="4058565"/>
            <a:ext cx="590274" cy="423169"/>
          </a:xfrm>
          <a:prstGeom prst="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&lt;</a:t>
            </a:r>
          </a:p>
        </p:txBody>
      </p:sp>
      <p:sp>
        <p:nvSpPr>
          <p:cNvPr id="23" name="Rectangle 22">
            <a:extLst>
              <a:ext uri="{FF2B5EF4-FFF2-40B4-BE49-F238E27FC236}">
                <a16:creationId xmlns:a16="http://schemas.microsoft.com/office/drawing/2014/main" id="{51BDB7C5-AE8F-417E-943E-F919087F9A6F}"/>
              </a:ext>
            </a:extLst>
          </p:cNvPr>
          <p:cNvSpPr/>
          <p:nvPr/>
        </p:nvSpPr>
        <p:spPr>
          <a:xfrm>
            <a:off x="5917029" y="4800583"/>
            <a:ext cx="590274" cy="423169"/>
          </a:xfrm>
          <a:prstGeom prst="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O</a:t>
            </a:r>
          </a:p>
        </p:txBody>
      </p:sp>
      <p:sp>
        <p:nvSpPr>
          <p:cNvPr id="24" name="Rectangle 23">
            <a:extLst>
              <a:ext uri="{FF2B5EF4-FFF2-40B4-BE49-F238E27FC236}">
                <a16:creationId xmlns:a16="http://schemas.microsoft.com/office/drawing/2014/main" id="{9C38A685-371E-4BA5-9E53-8CBF8CBB2860}"/>
              </a:ext>
            </a:extLst>
          </p:cNvPr>
          <p:cNvSpPr/>
          <p:nvPr/>
        </p:nvSpPr>
        <p:spPr>
          <a:xfrm>
            <a:off x="257634" y="6073062"/>
            <a:ext cx="7847679" cy="63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a:extLst>
              <a:ext uri="{FF2B5EF4-FFF2-40B4-BE49-F238E27FC236}">
                <a16:creationId xmlns:a16="http://schemas.microsoft.com/office/drawing/2014/main" id="{205BFC91-FBE3-4C0A-8254-77057CFE181D}"/>
              </a:ext>
            </a:extLst>
          </p:cNvPr>
          <p:cNvSpPr/>
          <p:nvPr/>
        </p:nvSpPr>
        <p:spPr>
          <a:xfrm>
            <a:off x="7118330" y="4895279"/>
            <a:ext cx="1384916" cy="3284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[submit]</a:t>
            </a:r>
          </a:p>
        </p:txBody>
      </p:sp>
      <p:sp>
        <p:nvSpPr>
          <p:cNvPr id="32" name="Rectangle 31">
            <a:extLst>
              <a:ext uri="{FF2B5EF4-FFF2-40B4-BE49-F238E27FC236}">
                <a16:creationId xmlns:a16="http://schemas.microsoft.com/office/drawing/2014/main" id="{FF70124D-30F2-4FF8-A0D6-D3804A9ACD5E}"/>
              </a:ext>
            </a:extLst>
          </p:cNvPr>
          <p:cNvSpPr/>
          <p:nvPr/>
        </p:nvSpPr>
        <p:spPr>
          <a:xfrm>
            <a:off x="7118330" y="4032673"/>
            <a:ext cx="1384916" cy="545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[remove character]</a:t>
            </a:r>
          </a:p>
        </p:txBody>
      </p:sp>
      <p:sp>
        <p:nvSpPr>
          <p:cNvPr id="33" name="Rectangle 32">
            <a:extLst>
              <a:ext uri="{FF2B5EF4-FFF2-40B4-BE49-F238E27FC236}">
                <a16:creationId xmlns:a16="http://schemas.microsoft.com/office/drawing/2014/main" id="{A92AE9BC-78AA-4F73-B98B-398F53D649B9}"/>
              </a:ext>
            </a:extLst>
          </p:cNvPr>
          <p:cNvSpPr/>
          <p:nvPr/>
        </p:nvSpPr>
        <p:spPr>
          <a:xfrm>
            <a:off x="7074962" y="3261031"/>
            <a:ext cx="1384916" cy="545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[cancel]</a:t>
            </a:r>
          </a:p>
        </p:txBody>
      </p:sp>
      <p:sp>
        <p:nvSpPr>
          <p:cNvPr id="34" name="Rectangle 33">
            <a:extLst>
              <a:ext uri="{FF2B5EF4-FFF2-40B4-BE49-F238E27FC236}">
                <a16:creationId xmlns:a16="http://schemas.microsoft.com/office/drawing/2014/main" id="{A01853D5-CB3D-4B04-B192-26F53048919A}"/>
              </a:ext>
            </a:extLst>
          </p:cNvPr>
          <p:cNvSpPr/>
          <p:nvPr/>
        </p:nvSpPr>
        <p:spPr>
          <a:xfrm>
            <a:off x="7310220" y="284050"/>
            <a:ext cx="914400" cy="63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Show / Hide button</a:t>
            </a:r>
          </a:p>
        </p:txBody>
      </p:sp>
      <p:sp>
        <p:nvSpPr>
          <p:cNvPr id="35" name="Rectangle 34">
            <a:extLst>
              <a:ext uri="{FF2B5EF4-FFF2-40B4-BE49-F238E27FC236}">
                <a16:creationId xmlns:a16="http://schemas.microsoft.com/office/drawing/2014/main" id="{A2D5592B-9F0F-4F37-A535-1B29D04370BC}"/>
              </a:ext>
            </a:extLst>
          </p:cNvPr>
          <p:cNvSpPr/>
          <p:nvPr/>
        </p:nvSpPr>
        <p:spPr>
          <a:xfrm>
            <a:off x="1351206" y="2190531"/>
            <a:ext cx="5615635" cy="4039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[text field shows what they enter, this field is then used to store data in the session, text can be manually entered here too so we don’t need to make functioning buttons straight away]</a:t>
            </a:r>
          </a:p>
        </p:txBody>
      </p:sp>
      <p:sp>
        <p:nvSpPr>
          <p:cNvPr id="38" name="Rectangle 37">
            <a:extLst>
              <a:ext uri="{FF2B5EF4-FFF2-40B4-BE49-F238E27FC236}">
                <a16:creationId xmlns:a16="http://schemas.microsoft.com/office/drawing/2014/main" id="{19592616-323F-458B-A806-6E51C3AA7376}"/>
              </a:ext>
            </a:extLst>
          </p:cNvPr>
          <p:cNvSpPr/>
          <p:nvPr/>
        </p:nvSpPr>
        <p:spPr>
          <a:xfrm>
            <a:off x="9186827" y="1482507"/>
            <a:ext cx="1384916" cy="6303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00" dirty="0"/>
              <a:t>[Could be done through hidden values and </a:t>
            </a:r>
            <a:r>
              <a:rPr lang="en-GB" sz="1000" dirty="0" err="1"/>
              <a:t>js</a:t>
            </a:r>
            <a:r>
              <a:rPr lang="en-GB" sz="1000" dirty="0"/>
              <a:t> event listeners? I’m not too sure]</a:t>
            </a:r>
          </a:p>
        </p:txBody>
      </p:sp>
      <p:sp>
        <p:nvSpPr>
          <p:cNvPr id="39" name="Rectangle 38">
            <a:extLst>
              <a:ext uri="{FF2B5EF4-FFF2-40B4-BE49-F238E27FC236}">
                <a16:creationId xmlns:a16="http://schemas.microsoft.com/office/drawing/2014/main" id="{E89CAF18-0655-4501-B64F-7F494967AB1A}"/>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40" name="Rectangle 39">
            <a:extLst>
              <a:ext uri="{FF2B5EF4-FFF2-40B4-BE49-F238E27FC236}">
                <a16:creationId xmlns:a16="http://schemas.microsoft.com/office/drawing/2014/main" id="{031698B7-7F7D-45D8-A15A-76EB809A89F7}"/>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 CARD</a:t>
            </a:r>
          </a:p>
        </p:txBody>
      </p:sp>
      <p:sp>
        <p:nvSpPr>
          <p:cNvPr id="41" name="Rectangle 40">
            <a:extLst>
              <a:ext uri="{FF2B5EF4-FFF2-40B4-BE49-F238E27FC236}">
                <a16:creationId xmlns:a16="http://schemas.microsoft.com/office/drawing/2014/main" id="{12CA9FDE-D351-43E2-A44B-2511C220B520}"/>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42" name="Rectangle 41">
            <a:extLst>
              <a:ext uri="{FF2B5EF4-FFF2-40B4-BE49-F238E27FC236}">
                <a16:creationId xmlns:a16="http://schemas.microsoft.com/office/drawing/2014/main" id="{7D364513-7BE4-4E9A-99DB-18D09A45B957}"/>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
        <p:nvSpPr>
          <p:cNvPr id="36" name="Rectangle 35">
            <a:extLst>
              <a:ext uri="{FF2B5EF4-FFF2-40B4-BE49-F238E27FC236}">
                <a16:creationId xmlns:a16="http://schemas.microsoft.com/office/drawing/2014/main" id="{BF1206A2-F312-4A6C-840A-69829D0DCBA7}"/>
              </a:ext>
            </a:extLst>
          </p:cNvPr>
          <p:cNvSpPr/>
          <p:nvPr/>
        </p:nvSpPr>
        <p:spPr>
          <a:xfrm>
            <a:off x="9177987" y="2522639"/>
            <a:ext cx="1384916" cy="19080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00" dirty="0"/>
              <a:t>[Values in question are set in hidden values dynamically through JS using </a:t>
            </a:r>
            <a:r>
              <a:rPr lang="en-GB" sz="1000" dirty="0" err="1"/>
              <a:t>innerHTML</a:t>
            </a:r>
            <a:r>
              <a:rPr lang="en-GB" sz="1000" dirty="0"/>
              <a:t>, these could be hidden at the bottom of the page and just store </a:t>
            </a:r>
            <a:r>
              <a:rPr lang="en-GB" sz="1000"/>
              <a:t>needed values]</a:t>
            </a:r>
            <a:endParaRPr lang="en-GB" sz="1000" dirty="0"/>
          </a:p>
        </p:txBody>
      </p:sp>
    </p:spTree>
    <p:extLst>
      <p:ext uri="{BB962C8B-B14F-4D97-AF65-F5344CB8AC3E}">
        <p14:creationId xmlns:p14="http://schemas.microsoft.com/office/powerpoint/2010/main" val="659683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CB60-90D3-4A2E-B3C9-FA2E14B25674}"/>
              </a:ext>
            </a:extLst>
          </p:cNvPr>
          <p:cNvSpPr>
            <a:spLocks noGrp="1"/>
          </p:cNvSpPr>
          <p:nvPr>
            <p:ph type="title"/>
          </p:nvPr>
        </p:nvSpPr>
        <p:spPr>
          <a:xfrm>
            <a:off x="838200" y="2766218"/>
            <a:ext cx="10515600" cy="1325563"/>
          </a:xfrm>
        </p:spPr>
        <p:txBody>
          <a:bodyPr>
            <a:normAutofit fontScale="90000"/>
          </a:bodyPr>
          <a:lstStyle/>
          <a:p>
            <a:pPr algn="ctr"/>
            <a:r>
              <a:rPr lang="en-GB" dirty="0"/>
              <a:t>FANCY WEBSITE B </a:t>
            </a:r>
            <a:br>
              <a:rPr lang="en-GB" dirty="0"/>
            </a:br>
            <a:r>
              <a:rPr lang="en-GB" dirty="0"/>
              <a:t>(I personally prefer this approach, it’s more modern and would build onto our prototype)</a:t>
            </a:r>
          </a:p>
        </p:txBody>
      </p:sp>
    </p:spTree>
    <p:extLst>
      <p:ext uri="{BB962C8B-B14F-4D97-AF65-F5344CB8AC3E}">
        <p14:creationId xmlns:p14="http://schemas.microsoft.com/office/powerpoint/2010/main" val="4110868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BE2B84-DD0A-4794-B5D1-8999E68CDB45}"/>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CARD NUMBER: [ ]</a:t>
            </a:r>
          </a:p>
          <a:p>
            <a:pPr algn="ctr"/>
            <a:r>
              <a:rPr lang="en-GB" dirty="0"/>
              <a:t>NAME ON CARD: [ ]</a:t>
            </a:r>
          </a:p>
          <a:p>
            <a:pPr algn="ctr"/>
            <a:r>
              <a:rPr lang="en-GB" dirty="0"/>
              <a:t>EXPIRATION DATE: [ ]</a:t>
            </a:r>
          </a:p>
          <a:p>
            <a:pPr algn="ctr"/>
            <a:r>
              <a:rPr lang="en-GB" dirty="0"/>
              <a:t>CVV: [ ]</a:t>
            </a:r>
          </a:p>
          <a:p>
            <a:pPr algn="ctr"/>
            <a:endParaRPr lang="en-GB" dirty="0"/>
          </a:p>
          <a:p>
            <a:pPr algn="ctr"/>
            <a:r>
              <a:rPr lang="en-GB" dirty="0"/>
              <a:t>SUBMIT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latin typeface="Aparajita" panose="020B0502040204020203" pitchFamily="18" charset="0"/>
                <a:cs typeface="Aparajita" panose="020B0502040204020203" pitchFamily="18" charset="0"/>
              </a:rPr>
              <a:t>Enter your card details below.</a:t>
            </a:r>
          </a:p>
        </p:txBody>
      </p:sp>
      <p:sp>
        <p:nvSpPr>
          <p:cNvPr id="17" name="Rectangle 16">
            <a:extLst>
              <a:ext uri="{FF2B5EF4-FFF2-40B4-BE49-F238E27FC236}">
                <a16:creationId xmlns:a16="http://schemas.microsoft.com/office/drawing/2014/main" id="{7CE3D469-D776-4D60-9AD4-8CD16E1C479E}"/>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18" name="Rectangle 17">
            <a:extLst>
              <a:ext uri="{FF2B5EF4-FFF2-40B4-BE49-F238E27FC236}">
                <a16:creationId xmlns:a16="http://schemas.microsoft.com/office/drawing/2014/main" id="{F2E1B52D-88BD-4EE9-9267-35155A7A4556}"/>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ENTER CARD</a:t>
            </a:r>
          </a:p>
        </p:txBody>
      </p:sp>
      <p:sp>
        <p:nvSpPr>
          <p:cNvPr id="19" name="Rectangle 18">
            <a:extLst>
              <a:ext uri="{FF2B5EF4-FFF2-40B4-BE49-F238E27FC236}">
                <a16:creationId xmlns:a16="http://schemas.microsoft.com/office/drawing/2014/main" id="{0692A7A9-033C-4FFE-934B-93E9E5E85F2B}"/>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20" name="Rectangle 19">
            <a:extLst>
              <a:ext uri="{FF2B5EF4-FFF2-40B4-BE49-F238E27FC236}">
                <a16:creationId xmlns:a16="http://schemas.microsoft.com/office/drawing/2014/main" id="{E5CEAA09-DF86-431F-8F02-73C506129737}"/>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
        <p:nvSpPr>
          <p:cNvPr id="10" name="Rectangle 9">
            <a:extLst>
              <a:ext uri="{FF2B5EF4-FFF2-40B4-BE49-F238E27FC236}">
                <a16:creationId xmlns:a16="http://schemas.microsoft.com/office/drawing/2014/main" id="{99177B5D-BC7C-4DE8-8ECF-A8C90C534065}"/>
              </a:ext>
            </a:extLst>
          </p:cNvPr>
          <p:cNvSpPr/>
          <p:nvPr/>
        </p:nvSpPr>
        <p:spPr>
          <a:xfrm>
            <a:off x="-4" y="0"/>
            <a:ext cx="8362950" cy="6858000"/>
          </a:xfrm>
          <a:prstGeom prst="rect">
            <a:avLst/>
          </a:prstGeom>
          <a:solidFill>
            <a:srgbClr val="000000">
              <a:alpha val="30196"/>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E01C17F7-CCF4-4E85-A093-0FA1EF1AFF8A}"/>
              </a:ext>
            </a:extLst>
          </p:cNvPr>
          <p:cNvSpPr/>
          <p:nvPr/>
        </p:nvSpPr>
        <p:spPr>
          <a:xfrm>
            <a:off x="2108539" y="1647533"/>
            <a:ext cx="4083728" cy="3713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D13A4703-BB96-4F6E-87A7-FD02E5960A87}"/>
              </a:ext>
            </a:extLst>
          </p:cNvPr>
          <p:cNvSpPr/>
          <p:nvPr/>
        </p:nvSpPr>
        <p:spPr>
          <a:xfrm>
            <a:off x="2363032" y="1920488"/>
            <a:ext cx="3571783" cy="517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[text field shows what they’re entering]</a:t>
            </a:r>
          </a:p>
        </p:txBody>
      </p:sp>
      <p:sp>
        <p:nvSpPr>
          <p:cNvPr id="8" name="Rectangle 7">
            <a:extLst>
              <a:ext uri="{FF2B5EF4-FFF2-40B4-BE49-F238E27FC236}">
                <a16:creationId xmlns:a16="http://schemas.microsoft.com/office/drawing/2014/main" id="{88EFD066-F46E-4BC3-BEF5-2967CEC4C7C4}"/>
              </a:ext>
            </a:extLst>
          </p:cNvPr>
          <p:cNvSpPr/>
          <p:nvPr/>
        </p:nvSpPr>
        <p:spPr>
          <a:xfrm>
            <a:off x="2307814" y="2517490"/>
            <a:ext cx="2726566" cy="2576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D257272-9701-426F-AD0D-017845017CAC}"/>
              </a:ext>
            </a:extLst>
          </p:cNvPr>
          <p:cNvSpPr/>
          <p:nvPr/>
        </p:nvSpPr>
        <p:spPr>
          <a:xfrm>
            <a:off x="2363032" y="2648476"/>
            <a:ext cx="695417" cy="51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1</a:t>
            </a:r>
          </a:p>
        </p:txBody>
      </p:sp>
      <p:sp>
        <p:nvSpPr>
          <p:cNvPr id="23" name="Rectangle 22">
            <a:extLst>
              <a:ext uri="{FF2B5EF4-FFF2-40B4-BE49-F238E27FC236}">
                <a16:creationId xmlns:a16="http://schemas.microsoft.com/office/drawing/2014/main" id="{1BD8A989-E076-46D8-98D3-F4D511A01064}"/>
              </a:ext>
            </a:extLst>
          </p:cNvPr>
          <p:cNvSpPr/>
          <p:nvPr/>
        </p:nvSpPr>
        <p:spPr>
          <a:xfrm>
            <a:off x="3323389" y="2648476"/>
            <a:ext cx="695417" cy="51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2</a:t>
            </a:r>
          </a:p>
        </p:txBody>
      </p:sp>
      <p:sp>
        <p:nvSpPr>
          <p:cNvPr id="24" name="Rectangle 23">
            <a:extLst>
              <a:ext uri="{FF2B5EF4-FFF2-40B4-BE49-F238E27FC236}">
                <a16:creationId xmlns:a16="http://schemas.microsoft.com/office/drawing/2014/main" id="{B3A7C37C-6B0A-49EE-BC0A-6BCEFF22828F}"/>
              </a:ext>
            </a:extLst>
          </p:cNvPr>
          <p:cNvSpPr/>
          <p:nvPr/>
        </p:nvSpPr>
        <p:spPr>
          <a:xfrm>
            <a:off x="4283746" y="2648476"/>
            <a:ext cx="695417" cy="51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3</a:t>
            </a:r>
          </a:p>
        </p:txBody>
      </p:sp>
      <p:sp>
        <p:nvSpPr>
          <p:cNvPr id="27" name="Rectangle 26">
            <a:extLst>
              <a:ext uri="{FF2B5EF4-FFF2-40B4-BE49-F238E27FC236}">
                <a16:creationId xmlns:a16="http://schemas.microsoft.com/office/drawing/2014/main" id="{959F9D1F-8DC2-45E4-9E69-488DCCF51523}"/>
              </a:ext>
            </a:extLst>
          </p:cNvPr>
          <p:cNvSpPr/>
          <p:nvPr/>
        </p:nvSpPr>
        <p:spPr>
          <a:xfrm>
            <a:off x="2363032" y="3265443"/>
            <a:ext cx="695417" cy="51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4</a:t>
            </a:r>
          </a:p>
        </p:txBody>
      </p:sp>
      <p:sp>
        <p:nvSpPr>
          <p:cNvPr id="28" name="Rectangle 27">
            <a:extLst>
              <a:ext uri="{FF2B5EF4-FFF2-40B4-BE49-F238E27FC236}">
                <a16:creationId xmlns:a16="http://schemas.microsoft.com/office/drawing/2014/main" id="{841B687B-1D14-4841-BB63-E97EFB5F53E0}"/>
              </a:ext>
            </a:extLst>
          </p:cNvPr>
          <p:cNvSpPr/>
          <p:nvPr/>
        </p:nvSpPr>
        <p:spPr>
          <a:xfrm>
            <a:off x="3323389" y="3265443"/>
            <a:ext cx="695417" cy="51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5</a:t>
            </a:r>
          </a:p>
        </p:txBody>
      </p:sp>
      <p:sp>
        <p:nvSpPr>
          <p:cNvPr id="29" name="Rectangle 28">
            <a:extLst>
              <a:ext uri="{FF2B5EF4-FFF2-40B4-BE49-F238E27FC236}">
                <a16:creationId xmlns:a16="http://schemas.microsoft.com/office/drawing/2014/main" id="{BEEDEDFD-CE81-49D6-A5D1-F371DC45291C}"/>
              </a:ext>
            </a:extLst>
          </p:cNvPr>
          <p:cNvSpPr/>
          <p:nvPr/>
        </p:nvSpPr>
        <p:spPr>
          <a:xfrm>
            <a:off x="4283746" y="3265443"/>
            <a:ext cx="695417" cy="51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6</a:t>
            </a:r>
          </a:p>
        </p:txBody>
      </p:sp>
      <p:sp>
        <p:nvSpPr>
          <p:cNvPr id="30" name="Rectangle 29">
            <a:extLst>
              <a:ext uri="{FF2B5EF4-FFF2-40B4-BE49-F238E27FC236}">
                <a16:creationId xmlns:a16="http://schemas.microsoft.com/office/drawing/2014/main" id="{F1FAC21C-F1A3-4662-B093-FCDA68593D29}"/>
              </a:ext>
            </a:extLst>
          </p:cNvPr>
          <p:cNvSpPr/>
          <p:nvPr/>
        </p:nvSpPr>
        <p:spPr>
          <a:xfrm>
            <a:off x="2363032" y="3885389"/>
            <a:ext cx="695417" cy="51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7</a:t>
            </a:r>
          </a:p>
        </p:txBody>
      </p:sp>
      <p:sp>
        <p:nvSpPr>
          <p:cNvPr id="31" name="Rectangle 30">
            <a:extLst>
              <a:ext uri="{FF2B5EF4-FFF2-40B4-BE49-F238E27FC236}">
                <a16:creationId xmlns:a16="http://schemas.microsoft.com/office/drawing/2014/main" id="{EEF5EF0D-F2CE-401E-9C4F-BF0A6B6C2190}"/>
              </a:ext>
            </a:extLst>
          </p:cNvPr>
          <p:cNvSpPr/>
          <p:nvPr/>
        </p:nvSpPr>
        <p:spPr>
          <a:xfrm>
            <a:off x="3323389" y="3885389"/>
            <a:ext cx="695417" cy="51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8</a:t>
            </a:r>
          </a:p>
        </p:txBody>
      </p:sp>
      <p:sp>
        <p:nvSpPr>
          <p:cNvPr id="32" name="Rectangle 31">
            <a:extLst>
              <a:ext uri="{FF2B5EF4-FFF2-40B4-BE49-F238E27FC236}">
                <a16:creationId xmlns:a16="http://schemas.microsoft.com/office/drawing/2014/main" id="{0327BAED-1D1F-4505-9D81-274FAA00179F}"/>
              </a:ext>
            </a:extLst>
          </p:cNvPr>
          <p:cNvSpPr/>
          <p:nvPr/>
        </p:nvSpPr>
        <p:spPr>
          <a:xfrm>
            <a:off x="4283746" y="3885389"/>
            <a:ext cx="695417" cy="51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9</a:t>
            </a:r>
          </a:p>
        </p:txBody>
      </p:sp>
      <p:sp>
        <p:nvSpPr>
          <p:cNvPr id="33" name="Rectangle 32">
            <a:extLst>
              <a:ext uri="{FF2B5EF4-FFF2-40B4-BE49-F238E27FC236}">
                <a16:creationId xmlns:a16="http://schemas.microsoft.com/office/drawing/2014/main" id="{FDAA6246-5021-4E38-9FBF-4B39C3BDE945}"/>
              </a:ext>
            </a:extLst>
          </p:cNvPr>
          <p:cNvSpPr/>
          <p:nvPr/>
        </p:nvSpPr>
        <p:spPr>
          <a:xfrm>
            <a:off x="3339035" y="4505335"/>
            <a:ext cx="695417" cy="51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0</a:t>
            </a:r>
          </a:p>
        </p:txBody>
      </p:sp>
      <p:sp>
        <p:nvSpPr>
          <p:cNvPr id="9" name="Rectangle 8">
            <a:extLst>
              <a:ext uri="{FF2B5EF4-FFF2-40B4-BE49-F238E27FC236}">
                <a16:creationId xmlns:a16="http://schemas.microsoft.com/office/drawing/2014/main" id="{939200B7-576E-4BF6-BB86-DB37A92A01AA}"/>
              </a:ext>
            </a:extLst>
          </p:cNvPr>
          <p:cNvSpPr/>
          <p:nvPr/>
        </p:nvSpPr>
        <p:spPr>
          <a:xfrm>
            <a:off x="5226312" y="2672905"/>
            <a:ext cx="832122" cy="233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90CCE1C7-1B07-4CCF-92B6-F48146D19D76}"/>
              </a:ext>
            </a:extLst>
          </p:cNvPr>
          <p:cNvSpPr/>
          <p:nvPr/>
        </p:nvSpPr>
        <p:spPr>
          <a:xfrm>
            <a:off x="5347236" y="2881178"/>
            <a:ext cx="590274" cy="423169"/>
          </a:xfrm>
          <a:prstGeom prst="rect">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X</a:t>
            </a:r>
          </a:p>
        </p:txBody>
      </p:sp>
      <p:sp>
        <p:nvSpPr>
          <p:cNvPr id="35" name="Rectangle 34">
            <a:extLst>
              <a:ext uri="{FF2B5EF4-FFF2-40B4-BE49-F238E27FC236}">
                <a16:creationId xmlns:a16="http://schemas.microsoft.com/office/drawing/2014/main" id="{749F5F97-DA50-424D-8605-FED41F1D1CED}"/>
              </a:ext>
            </a:extLst>
          </p:cNvPr>
          <p:cNvSpPr/>
          <p:nvPr/>
        </p:nvSpPr>
        <p:spPr>
          <a:xfrm>
            <a:off x="5347236" y="3623196"/>
            <a:ext cx="590274" cy="423169"/>
          </a:xfrm>
          <a:prstGeom prst="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&lt;</a:t>
            </a:r>
          </a:p>
        </p:txBody>
      </p:sp>
      <p:sp>
        <p:nvSpPr>
          <p:cNvPr id="36" name="Rectangle 35">
            <a:extLst>
              <a:ext uri="{FF2B5EF4-FFF2-40B4-BE49-F238E27FC236}">
                <a16:creationId xmlns:a16="http://schemas.microsoft.com/office/drawing/2014/main" id="{1F9074A4-F9CE-4716-B6B6-90C0F46A044A}"/>
              </a:ext>
            </a:extLst>
          </p:cNvPr>
          <p:cNvSpPr/>
          <p:nvPr/>
        </p:nvSpPr>
        <p:spPr>
          <a:xfrm>
            <a:off x="5347236" y="4365214"/>
            <a:ext cx="590274" cy="423169"/>
          </a:xfrm>
          <a:prstGeom prst="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O</a:t>
            </a:r>
          </a:p>
        </p:txBody>
      </p:sp>
      <p:sp>
        <p:nvSpPr>
          <p:cNvPr id="43" name="Rectangle 42">
            <a:extLst>
              <a:ext uri="{FF2B5EF4-FFF2-40B4-BE49-F238E27FC236}">
                <a16:creationId xmlns:a16="http://schemas.microsoft.com/office/drawing/2014/main" id="{5E07442D-122D-4657-B343-B72BD93E18FB}"/>
              </a:ext>
            </a:extLst>
          </p:cNvPr>
          <p:cNvSpPr/>
          <p:nvPr/>
        </p:nvSpPr>
        <p:spPr>
          <a:xfrm>
            <a:off x="8553728" y="73568"/>
            <a:ext cx="2335365" cy="1145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[When they click on a field that’s associated with numbers, a keypad overlays the screen and allows them to input it like a credit card reader.]</a:t>
            </a:r>
          </a:p>
        </p:txBody>
      </p:sp>
      <p:sp>
        <p:nvSpPr>
          <p:cNvPr id="12" name="Rectangle 11">
            <a:extLst>
              <a:ext uri="{FF2B5EF4-FFF2-40B4-BE49-F238E27FC236}">
                <a16:creationId xmlns:a16="http://schemas.microsoft.com/office/drawing/2014/main" id="{E7A4992E-AF3C-4E44-A489-496E7259459C}"/>
              </a:ext>
            </a:extLst>
          </p:cNvPr>
          <p:cNvSpPr/>
          <p:nvPr/>
        </p:nvSpPr>
        <p:spPr>
          <a:xfrm>
            <a:off x="8582954" y="2992506"/>
            <a:ext cx="1469346" cy="3972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hlinkClick r:id="rId2"/>
              </a:rPr>
              <a:t>Example</a:t>
            </a:r>
            <a:endParaRPr lang="en-GB" dirty="0"/>
          </a:p>
        </p:txBody>
      </p:sp>
      <p:sp>
        <p:nvSpPr>
          <p:cNvPr id="44" name="Rectangle 43">
            <a:extLst>
              <a:ext uri="{FF2B5EF4-FFF2-40B4-BE49-F238E27FC236}">
                <a16:creationId xmlns:a16="http://schemas.microsoft.com/office/drawing/2014/main" id="{219FCDE8-FC37-4352-84E0-1E52B93023AD}"/>
              </a:ext>
            </a:extLst>
          </p:cNvPr>
          <p:cNvSpPr/>
          <p:nvPr/>
        </p:nvSpPr>
        <p:spPr>
          <a:xfrm>
            <a:off x="8582954" y="3623142"/>
            <a:ext cx="1469346" cy="3972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hlinkClick r:id="rId3"/>
              </a:rPr>
              <a:t>Example</a:t>
            </a:r>
            <a:endParaRPr lang="en-GB" dirty="0"/>
          </a:p>
        </p:txBody>
      </p:sp>
      <p:sp>
        <p:nvSpPr>
          <p:cNvPr id="45" name="Rectangle 44">
            <a:extLst>
              <a:ext uri="{FF2B5EF4-FFF2-40B4-BE49-F238E27FC236}">
                <a16:creationId xmlns:a16="http://schemas.microsoft.com/office/drawing/2014/main" id="{FBDAA7CD-6D14-470F-AA87-76E6E17A27E0}"/>
              </a:ext>
            </a:extLst>
          </p:cNvPr>
          <p:cNvSpPr/>
          <p:nvPr/>
        </p:nvSpPr>
        <p:spPr>
          <a:xfrm>
            <a:off x="8585910" y="4225293"/>
            <a:ext cx="1469346" cy="3972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hlinkClick r:id="rId4"/>
              </a:rPr>
              <a:t>Example</a:t>
            </a:r>
            <a:endParaRPr lang="en-GB" dirty="0"/>
          </a:p>
        </p:txBody>
      </p:sp>
      <p:sp>
        <p:nvSpPr>
          <p:cNvPr id="46" name="Rectangle 45">
            <a:extLst>
              <a:ext uri="{FF2B5EF4-FFF2-40B4-BE49-F238E27FC236}">
                <a16:creationId xmlns:a16="http://schemas.microsoft.com/office/drawing/2014/main" id="{286802E3-DE0E-4D63-88EB-4232403842C7}"/>
              </a:ext>
            </a:extLst>
          </p:cNvPr>
          <p:cNvSpPr/>
          <p:nvPr/>
        </p:nvSpPr>
        <p:spPr>
          <a:xfrm>
            <a:off x="8553727" y="1344554"/>
            <a:ext cx="2335365" cy="1145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[It could look something like the left, or use code from / libraries like the below examples]</a:t>
            </a:r>
          </a:p>
        </p:txBody>
      </p:sp>
    </p:spTree>
    <p:extLst>
      <p:ext uri="{BB962C8B-B14F-4D97-AF65-F5344CB8AC3E}">
        <p14:creationId xmlns:p14="http://schemas.microsoft.com/office/powerpoint/2010/main" val="193619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BE2B84-DD0A-4794-B5D1-8999E68CDB45}"/>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9B10288B-E9F9-48FD-850E-88C461E93846}"/>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8" name="Rectangle 7">
            <a:extLst>
              <a:ext uri="{FF2B5EF4-FFF2-40B4-BE49-F238E27FC236}">
                <a16:creationId xmlns:a16="http://schemas.microsoft.com/office/drawing/2014/main" id="{43057512-F4C2-44DA-8530-3DD725CCEF05}"/>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 CARD</a:t>
            </a:r>
          </a:p>
        </p:txBody>
      </p:sp>
      <p:sp>
        <p:nvSpPr>
          <p:cNvPr id="9" name="Rectangle 8">
            <a:extLst>
              <a:ext uri="{FF2B5EF4-FFF2-40B4-BE49-F238E27FC236}">
                <a16:creationId xmlns:a16="http://schemas.microsoft.com/office/drawing/2014/main" id="{AC79A8D3-D2BD-4AB0-8EB5-C253F65BAAC3}"/>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TRANSACTIONS</a:t>
            </a:r>
          </a:p>
        </p:txBody>
      </p:sp>
      <p:sp>
        <p:nvSpPr>
          <p:cNvPr id="10" name="Rectangle 9">
            <a:extLst>
              <a:ext uri="{FF2B5EF4-FFF2-40B4-BE49-F238E27FC236}">
                <a16:creationId xmlns:a16="http://schemas.microsoft.com/office/drawing/2014/main" id="{1139E493-9484-4E64-8A97-E70C70A71070}"/>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4"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(invisible div, hidden forms are all stored inside here and are shown by JavaScript)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latin typeface="Aparajita" panose="020B0502040204020203" pitchFamily="18" charset="0"/>
                <a:cs typeface="Aparajita" panose="020B0502040204020203" pitchFamily="18" charset="0"/>
              </a:rPr>
              <a:t>Welcome. Please click one of the buttons below.</a:t>
            </a:r>
          </a:p>
        </p:txBody>
      </p:sp>
      <p:sp>
        <p:nvSpPr>
          <p:cNvPr id="15" name="Rectangle 14">
            <a:extLst>
              <a:ext uri="{FF2B5EF4-FFF2-40B4-BE49-F238E27FC236}">
                <a16:creationId xmlns:a16="http://schemas.microsoft.com/office/drawing/2014/main" id="{47404D14-A368-4547-B35D-157A450FAFB8}"/>
              </a:ext>
            </a:extLst>
          </p:cNvPr>
          <p:cNvSpPr/>
          <p:nvPr/>
        </p:nvSpPr>
        <p:spPr>
          <a:xfrm>
            <a:off x="8424384" y="5772699"/>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[Each button brings up a hidden form associated to that action]</a:t>
            </a:r>
          </a:p>
        </p:txBody>
      </p:sp>
      <p:sp>
        <p:nvSpPr>
          <p:cNvPr id="16" name="Rectangle 15">
            <a:extLst>
              <a:ext uri="{FF2B5EF4-FFF2-40B4-BE49-F238E27FC236}">
                <a16:creationId xmlns:a16="http://schemas.microsoft.com/office/drawing/2014/main" id="{3DE87A94-BFC5-4F39-AE50-38318F8ED0F3}"/>
              </a:ext>
            </a:extLst>
          </p:cNvPr>
          <p:cNvSpPr/>
          <p:nvPr/>
        </p:nvSpPr>
        <p:spPr>
          <a:xfrm>
            <a:off x="8424384" y="131665"/>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[Store these details in a properties file when submitted which is read on </a:t>
            </a:r>
            <a:r>
              <a:rPr lang="en-GB" sz="1200" dirty="0" err="1"/>
              <a:t>startup</a:t>
            </a:r>
            <a:r>
              <a:rPr lang="en-GB" sz="1200" dirty="0"/>
              <a:t>, if hard then temporarily store in a session object]</a:t>
            </a:r>
          </a:p>
        </p:txBody>
      </p:sp>
      <p:sp>
        <p:nvSpPr>
          <p:cNvPr id="17" name="Rectangle 16">
            <a:extLst>
              <a:ext uri="{FF2B5EF4-FFF2-40B4-BE49-F238E27FC236}">
                <a16:creationId xmlns:a16="http://schemas.microsoft.com/office/drawing/2014/main" id="{97441355-B0CB-466A-B2E9-F4C351C2AC1C}"/>
              </a:ext>
            </a:extLst>
          </p:cNvPr>
          <p:cNvSpPr/>
          <p:nvPr/>
        </p:nvSpPr>
        <p:spPr>
          <a:xfrm>
            <a:off x="8424384" y="2673463"/>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[Transaction, Balance and Refund shouldn’t work if there’s currently no card in the session]</a:t>
            </a:r>
          </a:p>
        </p:txBody>
      </p:sp>
    </p:spTree>
    <p:extLst>
      <p:ext uri="{BB962C8B-B14F-4D97-AF65-F5344CB8AC3E}">
        <p14:creationId xmlns:p14="http://schemas.microsoft.com/office/powerpoint/2010/main" val="248439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CB60-90D3-4A2E-B3C9-FA2E14B25674}"/>
              </a:ext>
            </a:extLst>
          </p:cNvPr>
          <p:cNvSpPr>
            <a:spLocks noGrp="1"/>
          </p:cNvSpPr>
          <p:nvPr>
            <p:ph type="title"/>
          </p:nvPr>
        </p:nvSpPr>
        <p:spPr>
          <a:xfrm>
            <a:off x="838200" y="2766218"/>
            <a:ext cx="10515600" cy="1325563"/>
          </a:xfrm>
        </p:spPr>
        <p:txBody>
          <a:bodyPr/>
          <a:lstStyle/>
          <a:p>
            <a:pPr algn="ctr"/>
            <a:r>
              <a:rPr lang="en-GB" dirty="0"/>
              <a:t>ENTER CARD</a:t>
            </a:r>
          </a:p>
        </p:txBody>
      </p:sp>
    </p:spTree>
    <p:extLst>
      <p:ext uri="{BB962C8B-B14F-4D97-AF65-F5344CB8AC3E}">
        <p14:creationId xmlns:p14="http://schemas.microsoft.com/office/powerpoint/2010/main" val="312797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664BA5C-F7A1-4F15-8B91-1763AC16FE9B}"/>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CARD NUMBER: [ ]</a:t>
            </a:r>
          </a:p>
          <a:p>
            <a:pPr algn="ctr"/>
            <a:r>
              <a:rPr lang="en-GB" dirty="0">
                <a:solidFill>
                  <a:sysClr val="windowText" lastClr="000000"/>
                </a:solidFill>
              </a:rPr>
              <a:t>NAME ON CARD: [ ]</a:t>
            </a:r>
          </a:p>
          <a:p>
            <a:pPr algn="ctr"/>
            <a:r>
              <a:rPr lang="en-GB" dirty="0">
                <a:solidFill>
                  <a:sysClr val="windowText" lastClr="000000"/>
                </a:solidFill>
              </a:rPr>
              <a:t>EXPIRATION DATE: [ ]</a:t>
            </a:r>
          </a:p>
          <a:p>
            <a:pPr algn="ctr"/>
            <a:r>
              <a:rPr lang="en-GB" dirty="0">
                <a:solidFill>
                  <a:sysClr val="windowText" lastClr="000000"/>
                </a:solidFill>
              </a:rPr>
              <a:t>CVV: [ ]</a:t>
            </a:r>
          </a:p>
          <a:p>
            <a:pPr algn="ctr"/>
            <a:endParaRPr lang="en-GB" dirty="0">
              <a:solidFill>
                <a:sysClr val="windowText" lastClr="000000"/>
              </a:solidFill>
            </a:endParaRPr>
          </a:p>
          <a:p>
            <a:pPr algn="ctr"/>
            <a:r>
              <a:rPr lang="en-GB" dirty="0">
                <a:solidFill>
                  <a:sysClr val="windowText" lastClr="000000"/>
                </a:solidFill>
              </a:rPr>
              <a:t>SUBMIT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latin typeface="Aparajita" panose="020B0502040204020203" pitchFamily="18" charset="0"/>
                <a:cs typeface="Aparajita" panose="020B0502040204020203" pitchFamily="18" charset="0"/>
              </a:rPr>
              <a:t>Enter your card details below.</a:t>
            </a:r>
          </a:p>
        </p:txBody>
      </p:sp>
      <p:sp>
        <p:nvSpPr>
          <p:cNvPr id="15" name="Rectangle 14">
            <a:extLst>
              <a:ext uri="{FF2B5EF4-FFF2-40B4-BE49-F238E27FC236}">
                <a16:creationId xmlns:a16="http://schemas.microsoft.com/office/drawing/2014/main" id="{47404D14-A368-4547-B35D-157A450FAFB8}"/>
              </a:ext>
            </a:extLst>
          </p:cNvPr>
          <p:cNvSpPr/>
          <p:nvPr/>
        </p:nvSpPr>
        <p:spPr>
          <a:xfrm>
            <a:off x="8433262" y="140007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[The value of the text output will change depending on the form result, if it’s an invalid card then it could display an error]</a:t>
            </a:r>
          </a:p>
        </p:txBody>
      </p:sp>
      <p:sp>
        <p:nvSpPr>
          <p:cNvPr id="16" name="Rectangle 15">
            <a:extLst>
              <a:ext uri="{FF2B5EF4-FFF2-40B4-BE49-F238E27FC236}">
                <a16:creationId xmlns:a16="http://schemas.microsoft.com/office/drawing/2014/main" id="{089DD8B0-F184-4E82-962F-1BC53DA48BFA}"/>
              </a:ext>
            </a:extLst>
          </p:cNvPr>
          <p:cNvSpPr/>
          <p:nvPr/>
        </p:nvSpPr>
        <p:spPr>
          <a:xfrm>
            <a:off x="8433261" y="2959222"/>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a:t>
            </a:r>
            <a:r>
              <a:rPr lang="en-GB" sz="1200" dirty="0" err="1"/>
              <a:t>Luhn</a:t>
            </a:r>
            <a:r>
              <a:rPr lang="en-GB" sz="1200" dirty="0"/>
              <a:t> code will be checked on submit to ensure the card is valid, sending an invalid card would be a pointless request to the </a:t>
            </a:r>
            <a:r>
              <a:rPr lang="en-GB" sz="1200" dirty="0" err="1"/>
              <a:t>ReST</a:t>
            </a:r>
            <a:r>
              <a:rPr lang="en-GB" sz="1200" dirty="0"/>
              <a:t> server]</a:t>
            </a:r>
          </a:p>
        </p:txBody>
      </p:sp>
      <p:sp>
        <p:nvSpPr>
          <p:cNvPr id="17" name="Rectangle 16">
            <a:extLst>
              <a:ext uri="{FF2B5EF4-FFF2-40B4-BE49-F238E27FC236}">
                <a16:creationId xmlns:a16="http://schemas.microsoft.com/office/drawing/2014/main" id="{7CE3D469-D776-4D60-9AD4-8CD16E1C479E}"/>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18" name="Rectangle 17">
            <a:extLst>
              <a:ext uri="{FF2B5EF4-FFF2-40B4-BE49-F238E27FC236}">
                <a16:creationId xmlns:a16="http://schemas.microsoft.com/office/drawing/2014/main" id="{F2E1B52D-88BD-4EE9-9267-35155A7A4556}"/>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ENTER CARD</a:t>
            </a:r>
          </a:p>
        </p:txBody>
      </p:sp>
      <p:sp>
        <p:nvSpPr>
          <p:cNvPr id="19" name="Rectangle 18">
            <a:extLst>
              <a:ext uri="{FF2B5EF4-FFF2-40B4-BE49-F238E27FC236}">
                <a16:creationId xmlns:a16="http://schemas.microsoft.com/office/drawing/2014/main" id="{0692A7A9-033C-4FFE-934B-93E9E5E85F2B}"/>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20" name="Rectangle 19">
            <a:extLst>
              <a:ext uri="{FF2B5EF4-FFF2-40B4-BE49-F238E27FC236}">
                <a16:creationId xmlns:a16="http://schemas.microsoft.com/office/drawing/2014/main" id="{E5CEAA09-DF86-431F-8F02-73C506129737}"/>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
        <p:nvSpPr>
          <p:cNvPr id="21" name="Rectangle 20">
            <a:extLst>
              <a:ext uri="{FF2B5EF4-FFF2-40B4-BE49-F238E27FC236}">
                <a16:creationId xmlns:a16="http://schemas.microsoft.com/office/drawing/2014/main" id="{F43E9EFB-87C3-4BC5-B56A-7A52F5789F2E}"/>
              </a:ext>
            </a:extLst>
          </p:cNvPr>
          <p:cNvSpPr/>
          <p:nvPr/>
        </p:nvSpPr>
        <p:spPr>
          <a:xfrm>
            <a:off x="8433260" y="4518370"/>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[If valid, store the details in the session, going back to this page also shows the current card in the session]</a:t>
            </a:r>
          </a:p>
        </p:txBody>
      </p:sp>
      <p:sp>
        <p:nvSpPr>
          <p:cNvPr id="23" name="Rectangle 22">
            <a:extLst>
              <a:ext uri="{FF2B5EF4-FFF2-40B4-BE49-F238E27FC236}">
                <a16:creationId xmlns:a16="http://schemas.microsoft.com/office/drawing/2014/main" id="{3B2E0FCA-954F-43B9-9F65-9C553B10CAAB}"/>
              </a:ext>
            </a:extLst>
          </p:cNvPr>
          <p:cNvSpPr/>
          <p:nvPr/>
        </p:nvSpPr>
        <p:spPr>
          <a:xfrm>
            <a:off x="8433260" y="5739408"/>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[If valid, perhaps the if statement could run a script which hides the default display message (change </a:t>
            </a:r>
            <a:r>
              <a:rPr lang="en-GB" sz="1200" dirty="0" err="1"/>
              <a:t>innerHTML</a:t>
            </a:r>
            <a:r>
              <a:rPr lang="en-GB" sz="1200" dirty="0"/>
              <a:t>)?</a:t>
            </a:r>
          </a:p>
        </p:txBody>
      </p:sp>
    </p:spTree>
    <p:extLst>
      <p:ext uri="{BB962C8B-B14F-4D97-AF65-F5344CB8AC3E}">
        <p14:creationId xmlns:p14="http://schemas.microsoft.com/office/powerpoint/2010/main" val="164929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664BA5C-F7A1-4F15-8B91-1763AC16FE9B}"/>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CARD NUMBER: [ ]</a:t>
            </a:r>
          </a:p>
          <a:p>
            <a:pPr algn="ctr"/>
            <a:r>
              <a:rPr lang="en-GB" dirty="0">
                <a:solidFill>
                  <a:sysClr val="windowText" lastClr="000000"/>
                </a:solidFill>
              </a:rPr>
              <a:t>NAME ON CARD: [ ]</a:t>
            </a:r>
          </a:p>
          <a:p>
            <a:pPr algn="ctr"/>
            <a:r>
              <a:rPr lang="en-GB" dirty="0">
                <a:solidFill>
                  <a:sysClr val="windowText" lastClr="000000"/>
                </a:solidFill>
              </a:rPr>
              <a:t>EXPIRATION DATE: [ ]</a:t>
            </a:r>
          </a:p>
          <a:p>
            <a:pPr algn="ctr"/>
            <a:r>
              <a:rPr lang="en-GB" dirty="0">
                <a:solidFill>
                  <a:sysClr val="windowText" lastClr="000000"/>
                </a:solidFill>
              </a:rPr>
              <a:t>CVV: [ ]</a:t>
            </a:r>
          </a:p>
          <a:p>
            <a:pPr algn="ctr"/>
            <a:endParaRPr lang="en-GB" dirty="0">
              <a:solidFill>
                <a:sysClr val="windowText" lastClr="000000"/>
              </a:solidFill>
            </a:endParaRPr>
          </a:p>
          <a:p>
            <a:pPr algn="ctr"/>
            <a:r>
              <a:rPr lang="en-GB" dirty="0">
                <a:solidFill>
                  <a:sysClr val="windowText" lastClr="000000"/>
                </a:solidFill>
              </a:rPr>
              <a:t>SUBMIT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chemeClr val="accent6"/>
                </a:solidFill>
                <a:latin typeface="Aparajita" panose="020B0502040204020203" pitchFamily="18" charset="0"/>
                <a:cs typeface="Aparajita" panose="020B0502040204020203" pitchFamily="18" charset="0"/>
              </a:rPr>
              <a:t>SUCCESS</a:t>
            </a:r>
          </a:p>
        </p:txBody>
      </p:sp>
      <p:sp>
        <p:nvSpPr>
          <p:cNvPr id="15" name="Rectangle 14">
            <a:extLst>
              <a:ext uri="{FF2B5EF4-FFF2-40B4-BE49-F238E27FC236}">
                <a16:creationId xmlns:a16="http://schemas.microsoft.com/office/drawing/2014/main" id="{47404D14-A368-4547-B35D-157A450FAFB8}"/>
              </a:ext>
            </a:extLst>
          </p:cNvPr>
          <p:cNvSpPr/>
          <p:nvPr/>
        </p:nvSpPr>
        <p:spPr>
          <a:xfrm>
            <a:off x="8433262" y="140007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[The value of the text output will change depending on the form result, if it’s an invalid card then it could display an error]</a:t>
            </a:r>
          </a:p>
        </p:txBody>
      </p:sp>
      <p:sp>
        <p:nvSpPr>
          <p:cNvPr id="16" name="Rectangle 15">
            <a:extLst>
              <a:ext uri="{FF2B5EF4-FFF2-40B4-BE49-F238E27FC236}">
                <a16:creationId xmlns:a16="http://schemas.microsoft.com/office/drawing/2014/main" id="{089DD8B0-F184-4E82-962F-1BC53DA48BFA}"/>
              </a:ext>
            </a:extLst>
          </p:cNvPr>
          <p:cNvSpPr/>
          <p:nvPr/>
        </p:nvSpPr>
        <p:spPr>
          <a:xfrm>
            <a:off x="8433261" y="2959222"/>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a:t>
            </a:r>
            <a:r>
              <a:rPr lang="en-GB" sz="1200" dirty="0" err="1"/>
              <a:t>Luhn</a:t>
            </a:r>
            <a:r>
              <a:rPr lang="en-GB" sz="1200" dirty="0"/>
              <a:t> code will be checked on submit to ensure the card is valid, sending an invalid card would be a pointless request to the </a:t>
            </a:r>
            <a:r>
              <a:rPr lang="en-GB" sz="1200" dirty="0" err="1"/>
              <a:t>ReST</a:t>
            </a:r>
            <a:r>
              <a:rPr lang="en-GB" sz="1200" dirty="0"/>
              <a:t> server]</a:t>
            </a:r>
          </a:p>
        </p:txBody>
      </p:sp>
      <p:sp>
        <p:nvSpPr>
          <p:cNvPr id="17" name="Rectangle 16">
            <a:extLst>
              <a:ext uri="{FF2B5EF4-FFF2-40B4-BE49-F238E27FC236}">
                <a16:creationId xmlns:a16="http://schemas.microsoft.com/office/drawing/2014/main" id="{7CE3D469-D776-4D60-9AD4-8CD16E1C479E}"/>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18" name="Rectangle 17">
            <a:extLst>
              <a:ext uri="{FF2B5EF4-FFF2-40B4-BE49-F238E27FC236}">
                <a16:creationId xmlns:a16="http://schemas.microsoft.com/office/drawing/2014/main" id="{F2E1B52D-88BD-4EE9-9267-35155A7A4556}"/>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ENTER CARD</a:t>
            </a:r>
          </a:p>
        </p:txBody>
      </p:sp>
      <p:sp>
        <p:nvSpPr>
          <p:cNvPr id="19" name="Rectangle 18">
            <a:extLst>
              <a:ext uri="{FF2B5EF4-FFF2-40B4-BE49-F238E27FC236}">
                <a16:creationId xmlns:a16="http://schemas.microsoft.com/office/drawing/2014/main" id="{0692A7A9-033C-4FFE-934B-93E9E5E85F2B}"/>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20" name="Rectangle 19">
            <a:extLst>
              <a:ext uri="{FF2B5EF4-FFF2-40B4-BE49-F238E27FC236}">
                <a16:creationId xmlns:a16="http://schemas.microsoft.com/office/drawing/2014/main" id="{E5CEAA09-DF86-431F-8F02-73C506129737}"/>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
        <p:nvSpPr>
          <p:cNvPr id="21" name="Rectangle 20">
            <a:extLst>
              <a:ext uri="{FF2B5EF4-FFF2-40B4-BE49-F238E27FC236}">
                <a16:creationId xmlns:a16="http://schemas.microsoft.com/office/drawing/2014/main" id="{F43E9EFB-87C3-4BC5-B56A-7A52F5789F2E}"/>
              </a:ext>
            </a:extLst>
          </p:cNvPr>
          <p:cNvSpPr/>
          <p:nvPr/>
        </p:nvSpPr>
        <p:spPr>
          <a:xfrm>
            <a:off x="8433260" y="4518370"/>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[If valid, store the details in the session, going back to this page also shows the current card in the session]</a:t>
            </a:r>
          </a:p>
        </p:txBody>
      </p:sp>
      <p:sp>
        <p:nvSpPr>
          <p:cNvPr id="23" name="Rectangle 22">
            <a:extLst>
              <a:ext uri="{FF2B5EF4-FFF2-40B4-BE49-F238E27FC236}">
                <a16:creationId xmlns:a16="http://schemas.microsoft.com/office/drawing/2014/main" id="{3B2E0FCA-954F-43B9-9F65-9C553B10CAAB}"/>
              </a:ext>
            </a:extLst>
          </p:cNvPr>
          <p:cNvSpPr/>
          <p:nvPr/>
        </p:nvSpPr>
        <p:spPr>
          <a:xfrm>
            <a:off x="8433260" y="5739408"/>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[If valid, perhaps the if statement could run a script which hides the default display message (change </a:t>
            </a:r>
            <a:r>
              <a:rPr lang="en-GB" sz="1200" dirty="0" err="1"/>
              <a:t>innerHTML</a:t>
            </a:r>
            <a:r>
              <a:rPr lang="en-GB" sz="1200" dirty="0"/>
              <a:t>)?</a:t>
            </a:r>
          </a:p>
        </p:txBody>
      </p:sp>
    </p:spTree>
    <p:extLst>
      <p:ext uri="{BB962C8B-B14F-4D97-AF65-F5344CB8AC3E}">
        <p14:creationId xmlns:p14="http://schemas.microsoft.com/office/powerpoint/2010/main" val="220587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664BA5C-F7A1-4F15-8B91-1763AC16FE9B}"/>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28078"/>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CARD NUMBER: [ ]</a:t>
            </a:r>
          </a:p>
          <a:p>
            <a:pPr algn="ctr"/>
            <a:r>
              <a:rPr lang="en-GB" dirty="0">
                <a:solidFill>
                  <a:sysClr val="windowText" lastClr="000000"/>
                </a:solidFill>
              </a:rPr>
              <a:t>NAME ON CARD: [ ]</a:t>
            </a:r>
          </a:p>
          <a:p>
            <a:pPr algn="ctr"/>
            <a:r>
              <a:rPr lang="en-GB" dirty="0">
                <a:solidFill>
                  <a:sysClr val="windowText" lastClr="000000"/>
                </a:solidFill>
              </a:rPr>
              <a:t>EXPIRATION DATE: [ ]</a:t>
            </a:r>
          </a:p>
          <a:p>
            <a:pPr algn="ctr"/>
            <a:r>
              <a:rPr lang="en-GB" dirty="0">
                <a:solidFill>
                  <a:sysClr val="windowText" lastClr="000000"/>
                </a:solidFill>
              </a:rPr>
              <a:t>CVV: [ ]</a:t>
            </a:r>
          </a:p>
          <a:p>
            <a:pPr algn="ctr"/>
            <a:endParaRPr lang="en-GB" dirty="0">
              <a:solidFill>
                <a:sysClr val="windowText" lastClr="000000"/>
              </a:solidFill>
            </a:endParaRPr>
          </a:p>
          <a:p>
            <a:pPr algn="ctr"/>
            <a:r>
              <a:rPr lang="en-GB" dirty="0">
                <a:solidFill>
                  <a:sysClr val="windowText" lastClr="000000"/>
                </a:solidFill>
              </a:rPr>
              <a:t>SUBMIT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solidFill>
                  <a:srgbClr val="FF0000"/>
                </a:solidFill>
                <a:latin typeface="Aparajita" panose="020B0502040204020203" pitchFamily="18" charset="0"/>
                <a:cs typeface="Aparajita" panose="020B0502040204020203" pitchFamily="18" charset="0"/>
              </a:rPr>
              <a:t>FAILURE</a:t>
            </a:r>
          </a:p>
          <a:p>
            <a:pPr algn="ctr"/>
            <a:r>
              <a:rPr lang="en-GB" sz="1600" dirty="0">
                <a:solidFill>
                  <a:srgbClr val="FF0000"/>
                </a:solidFill>
                <a:latin typeface="Aparajita" panose="020B0502040204020203" pitchFamily="18" charset="0"/>
                <a:cs typeface="Aparajita" panose="020B0502040204020203" pitchFamily="18" charset="0"/>
              </a:rPr>
              <a:t>(error reason, get from </a:t>
            </a:r>
            <a:r>
              <a:rPr lang="en-GB" sz="1600" dirty="0" err="1">
                <a:solidFill>
                  <a:srgbClr val="FF0000"/>
                </a:solidFill>
                <a:latin typeface="Aparajita" panose="020B0502040204020203" pitchFamily="18" charset="0"/>
                <a:cs typeface="Aparajita" panose="020B0502040204020203" pitchFamily="18" charset="0"/>
              </a:rPr>
              <a:t>luhn</a:t>
            </a:r>
            <a:r>
              <a:rPr lang="en-GB" sz="1600" dirty="0">
                <a:solidFill>
                  <a:srgbClr val="FF0000"/>
                </a:solidFill>
                <a:latin typeface="Aparajita" panose="020B0502040204020203" pitchFamily="18" charset="0"/>
                <a:cs typeface="Aparajita" panose="020B0502040204020203" pitchFamily="18" charset="0"/>
              </a:rPr>
              <a:t> object)</a:t>
            </a:r>
          </a:p>
        </p:txBody>
      </p:sp>
      <p:sp>
        <p:nvSpPr>
          <p:cNvPr id="15" name="Rectangle 14">
            <a:extLst>
              <a:ext uri="{FF2B5EF4-FFF2-40B4-BE49-F238E27FC236}">
                <a16:creationId xmlns:a16="http://schemas.microsoft.com/office/drawing/2014/main" id="{47404D14-A368-4547-B35D-157A450FAFB8}"/>
              </a:ext>
            </a:extLst>
          </p:cNvPr>
          <p:cNvSpPr/>
          <p:nvPr/>
        </p:nvSpPr>
        <p:spPr>
          <a:xfrm>
            <a:off x="8433262" y="140007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[The value of the text output will change depending on the form result, if it’s an invalid card then it could display an error]</a:t>
            </a:r>
          </a:p>
        </p:txBody>
      </p:sp>
      <p:sp>
        <p:nvSpPr>
          <p:cNvPr id="16" name="Rectangle 15">
            <a:extLst>
              <a:ext uri="{FF2B5EF4-FFF2-40B4-BE49-F238E27FC236}">
                <a16:creationId xmlns:a16="http://schemas.microsoft.com/office/drawing/2014/main" id="{089DD8B0-F184-4E82-962F-1BC53DA48BFA}"/>
              </a:ext>
            </a:extLst>
          </p:cNvPr>
          <p:cNvSpPr/>
          <p:nvPr/>
        </p:nvSpPr>
        <p:spPr>
          <a:xfrm>
            <a:off x="8433261" y="2959222"/>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a:t>
            </a:r>
            <a:r>
              <a:rPr lang="en-GB" sz="1200" dirty="0" err="1"/>
              <a:t>Luhn</a:t>
            </a:r>
            <a:r>
              <a:rPr lang="en-GB" sz="1200" dirty="0"/>
              <a:t> code will be checked on submit to ensure the card is valid, sending an invalid card would be a pointless request to the </a:t>
            </a:r>
            <a:r>
              <a:rPr lang="en-GB" sz="1200" dirty="0" err="1"/>
              <a:t>ReST</a:t>
            </a:r>
            <a:r>
              <a:rPr lang="en-GB" sz="1200" dirty="0"/>
              <a:t> server]</a:t>
            </a:r>
          </a:p>
        </p:txBody>
      </p:sp>
      <p:sp>
        <p:nvSpPr>
          <p:cNvPr id="17" name="Rectangle 16">
            <a:extLst>
              <a:ext uri="{FF2B5EF4-FFF2-40B4-BE49-F238E27FC236}">
                <a16:creationId xmlns:a16="http://schemas.microsoft.com/office/drawing/2014/main" id="{7CE3D469-D776-4D60-9AD4-8CD16E1C479E}"/>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TRANSACTION</a:t>
            </a:r>
          </a:p>
        </p:txBody>
      </p:sp>
      <p:sp>
        <p:nvSpPr>
          <p:cNvPr id="18" name="Rectangle 17">
            <a:extLst>
              <a:ext uri="{FF2B5EF4-FFF2-40B4-BE49-F238E27FC236}">
                <a16:creationId xmlns:a16="http://schemas.microsoft.com/office/drawing/2014/main" id="{F2E1B52D-88BD-4EE9-9267-35155A7A4556}"/>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ENTER CARD</a:t>
            </a:r>
          </a:p>
        </p:txBody>
      </p:sp>
      <p:sp>
        <p:nvSpPr>
          <p:cNvPr id="19" name="Rectangle 18">
            <a:extLst>
              <a:ext uri="{FF2B5EF4-FFF2-40B4-BE49-F238E27FC236}">
                <a16:creationId xmlns:a16="http://schemas.microsoft.com/office/drawing/2014/main" id="{0692A7A9-033C-4FFE-934B-93E9E5E85F2B}"/>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20" name="Rectangle 19">
            <a:extLst>
              <a:ext uri="{FF2B5EF4-FFF2-40B4-BE49-F238E27FC236}">
                <a16:creationId xmlns:a16="http://schemas.microsoft.com/office/drawing/2014/main" id="{E5CEAA09-DF86-431F-8F02-73C506129737}"/>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
        <p:nvSpPr>
          <p:cNvPr id="21" name="Rectangle 20">
            <a:extLst>
              <a:ext uri="{FF2B5EF4-FFF2-40B4-BE49-F238E27FC236}">
                <a16:creationId xmlns:a16="http://schemas.microsoft.com/office/drawing/2014/main" id="{F43E9EFB-87C3-4BC5-B56A-7A52F5789F2E}"/>
              </a:ext>
            </a:extLst>
          </p:cNvPr>
          <p:cNvSpPr/>
          <p:nvPr/>
        </p:nvSpPr>
        <p:spPr>
          <a:xfrm>
            <a:off x="8433260" y="4518370"/>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[If valid, store the details in the session, going back to this page also shows the current card in the session]</a:t>
            </a:r>
          </a:p>
        </p:txBody>
      </p:sp>
      <p:sp>
        <p:nvSpPr>
          <p:cNvPr id="23" name="Rectangle 22">
            <a:extLst>
              <a:ext uri="{FF2B5EF4-FFF2-40B4-BE49-F238E27FC236}">
                <a16:creationId xmlns:a16="http://schemas.microsoft.com/office/drawing/2014/main" id="{3B2E0FCA-954F-43B9-9F65-9C553B10CAAB}"/>
              </a:ext>
            </a:extLst>
          </p:cNvPr>
          <p:cNvSpPr/>
          <p:nvPr/>
        </p:nvSpPr>
        <p:spPr>
          <a:xfrm>
            <a:off x="8433260" y="5739408"/>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[If valid, perhaps the if statement could run a script which hides the default display message (change </a:t>
            </a:r>
            <a:r>
              <a:rPr lang="en-GB" sz="1200" dirty="0" err="1"/>
              <a:t>innerHTML</a:t>
            </a:r>
            <a:r>
              <a:rPr lang="en-GB" sz="1200" dirty="0"/>
              <a:t>)?</a:t>
            </a:r>
          </a:p>
        </p:txBody>
      </p:sp>
    </p:spTree>
    <p:extLst>
      <p:ext uri="{BB962C8B-B14F-4D97-AF65-F5344CB8AC3E}">
        <p14:creationId xmlns:p14="http://schemas.microsoft.com/office/powerpoint/2010/main" val="31709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CB60-90D3-4A2E-B3C9-FA2E14B25674}"/>
              </a:ext>
            </a:extLst>
          </p:cNvPr>
          <p:cNvSpPr>
            <a:spLocks noGrp="1"/>
          </p:cNvSpPr>
          <p:nvPr>
            <p:ph type="title"/>
          </p:nvPr>
        </p:nvSpPr>
        <p:spPr>
          <a:xfrm>
            <a:off x="838200" y="2766218"/>
            <a:ext cx="10515600" cy="1325563"/>
          </a:xfrm>
        </p:spPr>
        <p:txBody>
          <a:bodyPr/>
          <a:lstStyle/>
          <a:p>
            <a:pPr algn="ctr"/>
            <a:r>
              <a:rPr lang="en-GB" dirty="0"/>
              <a:t>TRANSACTION</a:t>
            </a:r>
          </a:p>
        </p:txBody>
      </p:sp>
      <p:sp>
        <p:nvSpPr>
          <p:cNvPr id="3" name="TextBox 2">
            <a:extLst>
              <a:ext uri="{FF2B5EF4-FFF2-40B4-BE49-F238E27FC236}">
                <a16:creationId xmlns:a16="http://schemas.microsoft.com/office/drawing/2014/main" id="{4277501C-6F43-4237-AE73-726093F6E390}"/>
              </a:ext>
            </a:extLst>
          </p:cNvPr>
          <p:cNvSpPr txBox="1"/>
          <p:nvPr/>
        </p:nvSpPr>
        <p:spPr>
          <a:xfrm>
            <a:off x="3707907" y="4011882"/>
            <a:ext cx="4776186" cy="1200329"/>
          </a:xfrm>
          <a:prstGeom prst="rect">
            <a:avLst/>
          </a:prstGeom>
          <a:noFill/>
        </p:spPr>
        <p:txBody>
          <a:bodyPr wrap="square" rtlCol="0">
            <a:spAutoFit/>
          </a:bodyPr>
          <a:lstStyle/>
          <a:p>
            <a:pPr algn="ctr"/>
            <a:r>
              <a:rPr lang="en-GB" dirty="0"/>
              <a:t>Anything beyond this shouldn’t work if there’s currently no card stored in the session, a </a:t>
            </a:r>
            <a:r>
              <a:rPr lang="en-GB" dirty="0" err="1"/>
              <a:t>validCard</a:t>
            </a:r>
            <a:r>
              <a:rPr lang="en-GB" dirty="0"/>
              <a:t> session bool could be created to test this</a:t>
            </a:r>
          </a:p>
        </p:txBody>
      </p:sp>
    </p:spTree>
    <p:extLst>
      <p:ext uri="{BB962C8B-B14F-4D97-AF65-F5344CB8AC3E}">
        <p14:creationId xmlns:p14="http://schemas.microsoft.com/office/powerpoint/2010/main" val="41066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6CF6E47-8592-45AD-B2A7-8C4F2E518A87}"/>
              </a:ext>
            </a:extLst>
          </p:cNvPr>
          <p:cNvSpPr/>
          <p:nvPr/>
        </p:nvSpPr>
        <p:spPr>
          <a:xfrm>
            <a:off x="0" y="0"/>
            <a:ext cx="836295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[STAFF MENU]</a:t>
            </a:r>
          </a:p>
          <a:p>
            <a:pPr algn="ctr"/>
            <a:r>
              <a:rPr lang="en-GB" sz="1400" dirty="0">
                <a:solidFill>
                  <a:sysClr val="windowText" lastClr="000000"/>
                </a:solidFill>
              </a:rPr>
              <a:t>BANK URL: [ ]</a:t>
            </a:r>
          </a:p>
          <a:p>
            <a:pPr algn="ctr"/>
            <a:r>
              <a:rPr lang="en-GB" sz="1400" dirty="0">
                <a:solidFill>
                  <a:sysClr val="windowText" lastClr="000000"/>
                </a:solidFill>
              </a:rPr>
              <a:t>USERNAME: [ ] PASSWORD: [ censored text ]</a:t>
            </a:r>
          </a:p>
          <a:p>
            <a:pPr algn="ctr"/>
            <a:r>
              <a:rPr lang="en-GB" sz="1400" b="1" dirty="0">
                <a:solidFill>
                  <a:sysClr val="windowText" lastClr="000000"/>
                </a:solidFill>
              </a:rPr>
              <a:t>[SUBMIT]</a:t>
            </a:r>
          </a:p>
        </p:txBody>
      </p:sp>
      <p:sp>
        <p:nvSpPr>
          <p:cNvPr id="5" name="Rectangle 4">
            <a:extLst>
              <a:ext uri="{FF2B5EF4-FFF2-40B4-BE49-F238E27FC236}">
                <a16:creationId xmlns:a16="http://schemas.microsoft.com/office/drawing/2014/main" id="{EEBB9D64-FC9C-4691-B44A-B9F8CE166064}"/>
              </a:ext>
            </a:extLst>
          </p:cNvPr>
          <p:cNvSpPr/>
          <p:nvPr/>
        </p:nvSpPr>
        <p:spPr>
          <a:xfrm>
            <a:off x="0" y="1219200"/>
            <a:ext cx="836295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9C8C399-430F-472C-A32E-DE76C79F3F75}"/>
              </a:ext>
            </a:extLst>
          </p:cNvPr>
          <p:cNvSpPr/>
          <p:nvPr/>
        </p:nvSpPr>
        <p:spPr>
          <a:xfrm>
            <a:off x="257634" y="6073062"/>
            <a:ext cx="7847679" cy="639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DE1381E-CBE5-4BDA-B446-40A9E5DDF904}"/>
              </a:ext>
            </a:extLst>
          </p:cNvPr>
          <p:cNvSpPr/>
          <p:nvPr/>
        </p:nvSpPr>
        <p:spPr>
          <a:xfrm>
            <a:off x="7310220" y="284050"/>
            <a:ext cx="914400" cy="634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Show / Hide button</a:t>
            </a:r>
          </a:p>
        </p:txBody>
      </p:sp>
      <p:sp>
        <p:nvSpPr>
          <p:cNvPr id="13" name="Rectangle 12">
            <a:extLst>
              <a:ext uri="{FF2B5EF4-FFF2-40B4-BE49-F238E27FC236}">
                <a16:creationId xmlns:a16="http://schemas.microsoft.com/office/drawing/2014/main" id="{8E6A93E6-0788-4956-945F-AB24CE5E389D}"/>
              </a:ext>
            </a:extLst>
          </p:cNvPr>
          <p:cNvSpPr/>
          <p:nvPr/>
        </p:nvSpPr>
        <p:spPr>
          <a:xfrm>
            <a:off x="257633" y="2503503"/>
            <a:ext cx="7847679" cy="3269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AMOUNT TO SEND: [ ]</a:t>
            </a:r>
          </a:p>
          <a:p>
            <a:pPr algn="ctr"/>
            <a:endParaRPr lang="en-GB" dirty="0">
              <a:solidFill>
                <a:sysClr val="windowText" lastClr="000000"/>
              </a:solidFill>
            </a:endParaRPr>
          </a:p>
          <a:p>
            <a:pPr algn="ctr"/>
            <a:r>
              <a:rPr lang="en-GB" dirty="0">
                <a:solidFill>
                  <a:sysClr val="windowText" lastClr="000000"/>
                </a:solidFill>
              </a:rPr>
              <a:t>SUBMIT</a:t>
            </a:r>
          </a:p>
        </p:txBody>
      </p:sp>
      <p:sp>
        <p:nvSpPr>
          <p:cNvPr id="14" name="Rectangle 13">
            <a:extLst>
              <a:ext uri="{FF2B5EF4-FFF2-40B4-BE49-F238E27FC236}">
                <a16:creationId xmlns:a16="http://schemas.microsoft.com/office/drawing/2014/main" id="{EA439FB6-CF26-422C-B30A-6B37A1D865F5}"/>
              </a:ext>
            </a:extLst>
          </p:cNvPr>
          <p:cNvSpPr/>
          <p:nvPr/>
        </p:nvSpPr>
        <p:spPr>
          <a:xfrm>
            <a:off x="958877" y="1519563"/>
            <a:ext cx="6445189" cy="700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latin typeface="Aparajita" panose="020B0502040204020203" pitchFamily="18" charset="0"/>
                <a:cs typeface="Aparajita" panose="020B0502040204020203" pitchFamily="18" charset="0"/>
              </a:rPr>
              <a:t>Submit your transaction below.</a:t>
            </a:r>
          </a:p>
        </p:txBody>
      </p:sp>
      <p:sp>
        <p:nvSpPr>
          <p:cNvPr id="15" name="Rectangle 14">
            <a:extLst>
              <a:ext uri="{FF2B5EF4-FFF2-40B4-BE49-F238E27FC236}">
                <a16:creationId xmlns:a16="http://schemas.microsoft.com/office/drawing/2014/main" id="{47404D14-A368-4547-B35D-157A450FAFB8}"/>
              </a:ext>
            </a:extLst>
          </p:cNvPr>
          <p:cNvSpPr/>
          <p:nvPr/>
        </p:nvSpPr>
        <p:spPr>
          <a:xfrm>
            <a:off x="8433262" y="140007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[The value of the text output will change depending on the form result]</a:t>
            </a:r>
          </a:p>
        </p:txBody>
      </p:sp>
      <p:sp>
        <p:nvSpPr>
          <p:cNvPr id="16" name="Rectangle 15">
            <a:extLst>
              <a:ext uri="{FF2B5EF4-FFF2-40B4-BE49-F238E27FC236}">
                <a16:creationId xmlns:a16="http://schemas.microsoft.com/office/drawing/2014/main" id="{363D370F-85A2-42BF-85EA-C105D47E1D91}"/>
              </a:ext>
            </a:extLst>
          </p:cNvPr>
          <p:cNvSpPr/>
          <p:nvPr/>
        </p:nvSpPr>
        <p:spPr>
          <a:xfrm>
            <a:off x="8433261" y="2556769"/>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[Show the transaction ID if successful]</a:t>
            </a:r>
          </a:p>
        </p:txBody>
      </p:sp>
      <p:sp>
        <p:nvSpPr>
          <p:cNvPr id="17" name="Rectangle 16">
            <a:extLst>
              <a:ext uri="{FF2B5EF4-FFF2-40B4-BE49-F238E27FC236}">
                <a16:creationId xmlns:a16="http://schemas.microsoft.com/office/drawing/2014/main" id="{221F1724-07E2-4E54-94F4-4C00BB79989F}"/>
              </a:ext>
            </a:extLst>
          </p:cNvPr>
          <p:cNvSpPr/>
          <p:nvPr/>
        </p:nvSpPr>
        <p:spPr>
          <a:xfrm>
            <a:off x="2770875"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TRANSACTION</a:t>
            </a:r>
          </a:p>
        </p:txBody>
      </p:sp>
      <p:sp>
        <p:nvSpPr>
          <p:cNvPr id="18" name="Rectangle 17">
            <a:extLst>
              <a:ext uri="{FF2B5EF4-FFF2-40B4-BE49-F238E27FC236}">
                <a16:creationId xmlns:a16="http://schemas.microsoft.com/office/drawing/2014/main" id="{404E57F5-BA47-478E-9E24-B64457820F58}"/>
              </a:ext>
            </a:extLst>
          </p:cNvPr>
          <p:cNvSpPr/>
          <p:nvPr/>
        </p:nvSpPr>
        <p:spPr>
          <a:xfrm>
            <a:off x="1314337" y="621732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ENTER CARD</a:t>
            </a:r>
          </a:p>
        </p:txBody>
      </p:sp>
      <p:sp>
        <p:nvSpPr>
          <p:cNvPr id="19" name="Rectangle 18">
            <a:extLst>
              <a:ext uri="{FF2B5EF4-FFF2-40B4-BE49-F238E27FC236}">
                <a16:creationId xmlns:a16="http://schemas.microsoft.com/office/drawing/2014/main" id="{C2541AB9-6D34-47BE-A098-C0BB236F54EF}"/>
              </a:ext>
            </a:extLst>
          </p:cNvPr>
          <p:cNvSpPr/>
          <p:nvPr/>
        </p:nvSpPr>
        <p:spPr>
          <a:xfrm>
            <a:off x="4227413" y="6209187"/>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BALANCE</a:t>
            </a:r>
          </a:p>
        </p:txBody>
      </p:sp>
      <p:sp>
        <p:nvSpPr>
          <p:cNvPr id="20" name="Rectangle 19">
            <a:extLst>
              <a:ext uri="{FF2B5EF4-FFF2-40B4-BE49-F238E27FC236}">
                <a16:creationId xmlns:a16="http://schemas.microsoft.com/office/drawing/2014/main" id="{77762AC3-CEBE-43D4-A476-C8F9CA0787E9}"/>
              </a:ext>
            </a:extLst>
          </p:cNvPr>
          <p:cNvSpPr/>
          <p:nvPr/>
        </p:nvSpPr>
        <p:spPr>
          <a:xfrm>
            <a:off x="5683951" y="6209186"/>
            <a:ext cx="1246021" cy="34622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REFUND</a:t>
            </a:r>
          </a:p>
        </p:txBody>
      </p:sp>
      <p:sp>
        <p:nvSpPr>
          <p:cNvPr id="21" name="Rectangle 20">
            <a:extLst>
              <a:ext uri="{FF2B5EF4-FFF2-40B4-BE49-F238E27FC236}">
                <a16:creationId xmlns:a16="http://schemas.microsoft.com/office/drawing/2014/main" id="{191B26FC-DD18-4622-9292-9C753F459023}"/>
              </a:ext>
            </a:extLst>
          </p:cNvPr>
          <p:cNvSpPr/>
          <p:nvPr/>
        </p:nvSpPr>
        <p:spPr>
          <a:xfrm>
            <a:off x="8433260" y="3713464"/>
            <a:ext cx="2183907" cy="93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[Show the transaction ID if successful]</a:t>
            </a:r>
          </a:p>
        </p:txBody>
      </p:sp>
    </p:spTree>
    <p:extLst>
      <p:ext uri="{BB962C8B-B14F-4D97-AF65-F5344CB8AC3E}">
        <p14:creationId xmlns:p14="http://schemas.microsoft.com/office/powerpoint/2010/main" val="193035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1501</Words>
  <PresentationFormat>Widescreen</PresentationFormat>
  <Paragraphs>274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Aparajita</vt:lpstr>
      <vt:lpstr>Arial</vt:lpstr>
      <vt:lpstr>Calibri</vt:lpstr>
      <vt:lpstr>Calibri Light</vt:lpstr>
      <vt:lpstr>Office Theme</vt:lpstr>
      <vt:lpstr>PROTOTYPE WEBSITE</vt:lpstr>
      <vt:lpstr>HOME</vt:lpstr>
      <vt:lpstr>PowerPoint Presentation</vt:lpstr>
      <vt:lpstr>ENTER CARD</vt:lpstr>
      <vt:lpstr>PowerPoint Presentation</vt:lpstr>
      <vt:lpstr>PowerPoint Presentation</vt:lpstr>
      <vt:lpstr>PowerPoint Presentation</vt:lpstr>
      <vt:lpstr>TRANSACTION</vt:lpstr>
      <vt:lpstr>PowerPoint Presentation</vt:lpstr>
      <vt:lpstr>PowerPoint Presentation</vt:lpstr>
      <vt:lpstr>PowerPoint Presentation</vt:lpstr>
      <vt:lpstr>TRANSACTIONS (EXPERIMENTAL PAGE)</vt:lpstr>
      <vt:lpstr>PowerPoint Presentation</vt:lpstr>
      <vt:lpstr>PowerPoint Presentation</vt:lpstr>
      <vt:lpstr>REFUND</vt:lpstr>
      <vt:lpstr>PowerPoint Presentation</vt:lpstr>
      <vt:lpstr>PowerPoint Presentation</vt:lpstr>
      <vt:lpstr>PowerPoint Presentation</vt:lpstr>
      <vt:lpstr>FANCY WEBSITE A</vt:lpstr>
      <vt:lpstr>PowerPoint Presentation</vt:lpstr>
      <vt:lpstr>FANCY WEBSITE B  (I personally prefer this approach, it’s more modern and would build onto our prototype)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2021-10-10T09:36:36Z</dcterms:created>
  <dcterms:modified xsi:type="dcterms:W3CDTF">2021-10-27T22:00:35Z</dcterms:modified>
</cp:coreProperties>
</file>