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CD8AC-A44D-4146-B41F-79325263C1A0}">
  <a:tblStyle styleId="{B8DCD8AC-A44D-4146-B41F-79325263C1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those terms, I can put up a table like this.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right table is a set of regulatory CLASSES, which were found by taking 9 cell types with CHIPSEQ for 9 different kinds of epigenetic mod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scanning across the genome, classifying the genome ab-initio into these groups.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shows the evidence that these classes of histone mods are distinct.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function of the groups was bolted on afterwards by just knowing what each of these histone mods did.</a:t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here is the actual KNOWLEDGE of the transcriptional effect of any particular histone mod.</a:t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I turn to desired experimental conditions: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simply relayed to me by a biologist (Dan Gaffney) so I will relay them to you!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your antibodies are of high quality!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you have enough cells!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that you cross-link DNA and protein for long enough!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that you shear to get the right fragment size:</a:t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check the fragment size with bioanalyser: you want 150-400bp fragments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alignment: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of read length on SE/PE on alignment rates: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SE read aligns more unique better than short SE read (increase from 50=&gt;75, say)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Paired more unqiue than single, IF read length is constant. BUT if you make the PE longer, THEN align rate drops off: drop in quality at 3’ 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reads: better coverage over repetetive regions.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design: better coverage over repetetive regions.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numbers: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more than SE (approx. 10^5 peaks) – because more reads!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length: no impact on numbers of peaks.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=&gt; better IDR</a:t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to two checks of CHIPSeq signal: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S/N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complexity</a:t>
            </a:r>
            <a:endParaRPr/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is sequenced DNA which has bound to the protein you want.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is DNA that you don’t want also being included in the sequencing.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may be because you pull down protein you weren’t expecting which is also cross-linked.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it’s an indicaition of whether your antibody is specific enough. </a:t>
            </a:r>
            <a:endParaRPr/>
          </a:p>
        </p:txBody>
      </p:sp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b/g is an indication of S/N – put up two examples, one of low b/g and one of high b/g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 real life, this shows many different tracks: you can see the high-bg (noise) tracks</a:t>
            </a:r>
            <a:endParaRPr/>
          </a:p>
        </p:txBody>
      </p:sp>
      <p:sp>
        <p:nvSpPr>
          <p:cNvPr id="263" name="Google Shape;26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CUT measure of success of 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generally, once way of checking how good your peaks are relative to the b/g is to check Fragments in Peaks, relative to total # of all fragments: this should be &gt;1%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ENCODE guideline.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FRIP increases linearly with numbers of called peaks.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FRIP works when there are ~thousands – 10’s thousands of called sites.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Empirically: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FRIP to compare performance of the SAME antibody in different conditions / cell lines.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informatician’s view of epigenetics: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NUCLEOSOME: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Chromatin = complex of DNA and nuclear proteins.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is condensed by being wrapped around HISTONES = nuclear proteins.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repeating DNA/Histone complex (8 proteins) = NUCLEOSOME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Tightly packed chromatin = heterochromatin = harder for DNA binding proteins to access DNA.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Loosely packed = euchromatin = DNA accessible for transcription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Transcription factors are proteins that bind to DNA (in euchromatin) to regulate expression via a variety of mechanisms: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stabilize or block binding of RNA Pol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histones to make it bind to DNA more weakly / more strongly, making it more or less accessible to transcription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Epigenetic modification to histon proteins (methylation, acetylation) can alter structure of chromatin =&gt; more transcriptional activation or repression.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 other proteins into a complex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DNAS1 Hypersensitive site.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DNaseI is an endonuclease. It will degrade DNA more readily at open chromatin regions, which also should coincide with where TFs are binding.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Enriched by CHIP: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 in one sentence will enrich and sequence open chromatin regions where TFs are binding.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obtain &gt; 10m reads per replicate.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metric: fraction of nonredundant mapped reads = NRF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#number of unique positions in genome / total number of reads.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NRF &gt;= 0.8 for 10 million uniquely mapped reads.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to a peak caller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Trreatment bam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bam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outputs?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fold-changes from a MACs run.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size of the peaks are different from sample to sample: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Transfacs are sharp,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POL2 is low and spread 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H3K36m3 – medium size broad peaks: transcription elong over gene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H3K27m3 – Polycomb repressor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of interest is CROSS-LINKED with DNA site it binds to using formaldehyde fixation.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 are lysed and DNA is sheared =&gt; small (&lt;=1k) double-stranded chunks of DNA, including DNA in a Protein / DNA complex.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antibody specific to POI is used to bind to protein and then filter out ONLY the bound antibody-protein-DNA-complex. Purify either with attaching AB to solid surface, or magnetic beads.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can tag the POI and use an antibody against the tag, or use an AB against native protein.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cross-linking of protein to DNA, convert to single-strand DNA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the SS DNA.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where the peaks of the sequences are</a:t>
            </a:r>
            <a:endParaRPr/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sequencing the fragments of DNA which were cross-linked to a protein-of-interest are a set of sequence fragments!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expect those fragements to be concentrated to where the proteins were binding, and indeed, if you look for the pileups of fragments, you’ll find them co-located with proteins.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results of many different CHIPSeq runs, showing peaks in the region of Oct4: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transcription factors, mediators, cohesins, CTCF: these have relatively narrow peaks compared to the Pol and TBP peaks: they are broad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wide range of proteins that bind to DNA, and they have different binding profiles.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put them next to each other, you can see the differences: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Transcription factors are proteins that bind to DNA (in euchromatin) to regulate expression via a variety of mechanisms: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stabilize or block binding of RNA Pol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histones to make it bind to DNA more weakly / more strongly, making it more or less accessible to transcription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Epigenetic modification to histon proteins (methylation, acetylation) can alter structure of chromatin =&gt; more transcriptional activation or repression.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 other proteins into a complex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you expect narrow peaks around the 5’ TSS, and indeed this is what we’re seeing.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sorts of peaks are around the TSS. Other proteins are are not necc. clustered around TSS.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Mediator: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MED1, MED12: transmit signals from the TF to the Polymerase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Cohesin: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responsible for sister chromatid cohesion.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CTCF: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does _everything_. regulates the 3D structure of chromatin. Can act as a transcriptional activator or repressor.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Pol2, TATABindingProtein.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Big signals.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HISTONES: proteins forming the nucleosome.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histone / DNA interaction is critical in determining whether the chromatin is open or closed.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 code hypothesis: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Chromatin / DNA interactions are guided by combinations of histone mods.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histone mod?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number of different histone proteins (subtypes of the family H1 – H4) which form the nucleosome. Mods to residues in the H3 and H4 family are the best understood.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get antibodies against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modifications, so you can do chipseq to localize on the genome WHICH mods are in effect  in particular cell types and states.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There is a catalog of possible mods, and their significance.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here is the actual KNOWLEDGE of the transcriptional effect of any particular histone mod.</a:t>
            </a:r>
            <a:endParaRPr/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first, a quick review of some epigenetic terminology: this will help with the table that’s about to come…</a:t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ChIP-seq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Daniel Gaffney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663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histone code 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394" y="2529905"/>
            <a:ext cx="3934151" cy="351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6053" y="2837023"/>
            <a:ext cx="2000646" cy="326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70384" y="2160573"/>
            <a:ext cx="1694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Ernst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802609" y="821682"/>
            <a:ext cx="3268239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First: create these categories by  applying HMM classifying stretches of genome to combined peak data: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cell lines x 9 chromatin marks. Apply functional interpretation after categories are created.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 rot="2744264">
            <a:off x="7836699" y="2837023"/>
            <a:ext cx="325848" cy="59674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356832" y="2037723"/>
            <a:ext cx="325848" cy="59674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614657" y="1130792"/>
            <a:ext cx="3268239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Then: go back and ask what fraction of classified regions contain peaks of a given type.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3"/>
          <p:cNvGraphicFramePr/>
          <p:nvPr/>
        </p:nvGraphicFramePr>
        <p:xfrm>
          <a:off x="625222" y="1044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{B8DCD8AC-A44D-4146-B41F-79325263C1A0}</a:tableStyleId>
              </a:tblPr>
              <a:tblGrid>
                <a:gridCol w="2553075"/>
                <a:gridCol w="2553075"/>
                <a:gridCol w="2553075"/>
              </a:tblGrid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Histone mark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Candidate State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Interpretation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H3K9me2,3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Silenced genes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H3K27me3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Inactive/poised promoter, polycomb repressed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Downregulation of nearby genes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H3K36me3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Transcriptional transition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Actively transcribed gene bodies.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H4K20me1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Transcriptional transition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Transcriptional activation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H3K4me1,2,3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Strong enhancer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Promoter of active genes 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H3K27ac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promoter/strong enhancer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transcription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H3K9ac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promoter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Switch from transcription initiation to elongation.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3"/>
          <p:cNvSpPr txBox="1"/>
          <p:nvPr>
            <p:ph type="title"/>
          </p:nvPr>
        </p:nvSpPr>
        <p:spPr>
          <a:xfrm>
            <a:off x="4663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 mark cheat sheet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 experimental considerations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quality: 60% of antibodies not high enough quality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of cells: 2-3M recommended, more for TFs (5-10M)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Crosslinking time: ~10 mins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Shearing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4044838"/>
            <a:ext cx="8229600" cy="20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for fragments in 150-400bp range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varies by cell type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Optimise by varying number of shearing cycles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input samples on Bioanalyser to check efficiency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344" y="1281649"/>
            <a:ext cx="5281598" cy="240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 technical issues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/ noise: Does my antibody work?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complexity: Did I have enough starting material?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1217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/ noise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218539"/>
            <a:ext cx="41783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7219098" y="3741507"/>
            <a:ext cx="825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</a:t>
            </a:r>
            <a:endParaRPr/>
          </a:p>
        </p:txBody>
      </p:sp>
      <p:cxnSp>
        <p:nvCxnSpPr>
          <p:cNvPr id="208" name="Google Shape;208;p27"/>
          <p:cNvCxnSpPr>
            <a:stCxn id="207" idx="1"/>
          </p:cNvCxnSpPr>
          <p:nvPr/>
        </p:nvCxnSpPr>
        <p:spPr>
          <a:xfrm flipH="1">
            <a:off x="6452598" y="3926173"/>
            <a:ext cx="766500" cy="59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27"/>
          <p:cNvCxnSpPr>
            <a:stCxn id="207" idx="1"/>
          </p:cNvCxnSpPr>
          <p:nvPr/>
        </p:nvCxnSpPr>
        <p:spPr>
          <a:xfrm rot="10800000">
            <a:off x="5011098" y="3741373"/>
            <a:ext cx="22080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0" name="Google Shape;210;p27"/>
          <p:cNvSpPr txBox="1"/>
          <p:nvPr/>
        </p:nvSpPr>
        <p:spPr>
          <a:xfrm>
            <a:off x="7323394" y="2278495"/>
            <a:ext cx="18206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Noise (background)</a:t>
            </a:r>
            <a:endParaRPr/>
          </a:p>
        </p:txBody>
      </p:sp>
      <p:cxnSp>
        <p:nvCxnSpPr>
          <p:cNvPr id="211" name="Google Shape;211;p27"/>
          <p:cNvCxnSpPr>
            <a:stCxn id="210" idx="1"/>
          </p:cNvCxnSpPr>
          <p:nvPr/>
        </p:nvCxnSpPr>
        <p:spPr>
          <a:xfrm rot="10800000">
            <a:off x="6177394" y="2030460"/>
            <a:ext cx="1146000" cy="57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/ noise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82295" y="3245278"/>
            <a:ext cx="3715807" cy="70550"/>
          </a:xfrm>
          <a:prstGeom prst="rect">
            <a:avLst/>
          </a:prstGeom>
          <a:solidFill>
            <a:srgbClr val="17365D">
              <a:alpha val="5490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4991408" y="3245278"/>
            <a:ext cx="3715807" cy="70550"/>
          </a:xfrm>
          <a:prstGeom prst="rect">
            <a:avLst/>
          </a:prstGeom>
          <a:solidFill>
            <a:srgbClr val="17365D">
              <a:alpha val="5490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298103" y="3245278"/>
            <a:ext cx="693774" cy="70550"/>
          </a:xfrm>
          <a:prstGeom prst="rect">
            <a:avLst/>
          </a:prstGeom>
          <a:solidFill>
            <a:schemeClr val="accent2">
              <a:alpha val="54901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933574" y="3304076"/>
            <a:ext cx="14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binding site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286836" y="3068447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3533307" y="2926890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721418" y="3114166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3733675" y="278579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897333" y="2972609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5027151" y="288117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474017" y="265645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933574" y="2527110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4380413" y="236249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4721418" y="2442574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4250595" y="222139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970339" y="3114166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55043" y="313702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085974" y="1417638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582295" y="2646844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7155043" y="2657231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82295" y="1570038"/>
            <a:ext cx="14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signal/noise</a:t>
            </a: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576647" y="4067987"/>
            <a:ext cx="8124920" cy="2532769"/>
            <a:chOff x="576647" y="4067987"/>
            <a:chExt cx="8124920" cy="2532769"/>
          </a:xfrm>
        </p:grpSpPr>
        <p:sp>
          <p:nvSpPr>
            <p:cNvPr id="240" name="Google Shape;240;p28"/>
            <p:cNvSpPr/>
            <p:nvPr/>
          </p:nvSpPr>
          <p:spPr>
            <a:xfrm>
              <a:off x="576647" y="5895627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985760" y="5895627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292455" y="5895627"/>
              <a:ext cx="693774" cy="70550"/>
            </a:xfrm>
            <a:prstGeom prst="rect">
              <a:avLst/>
            </a:prstGeom>
            <a:solidFill>
              <a:schemeClr val="accent2">
                <a:alpha val="54901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3927926" y="5954425"/>
              <a:ext cx="1434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 binding site</a:t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281188" y="5718796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527659" y="5577239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715770" y="576451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728027" y="543614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891685" y="5622958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021503" y="553152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58957" y="576451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149395" y="5787374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4080326" y="4067987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Signal</a:t>
              </a:r>
              <a:endParaRPr/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576647" y="5297193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7149395" y="5307580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370139" y="5654052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011229" y="550866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20627" y="5683919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93324" y="5613732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734695" y="4437319"/>
              <a:ext cx="1434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signal/noise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Graphic-2.tiff"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7" y="1488200"/>
            <a:ext cx="8987256" cy="43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Signal-to-noise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7371347" y="1048306"/>
            <a:ext cx="1772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background</a:t>
            </a:r>
            <a:endParaRPr/>
          </a:p>
        </p:txBody>
      </p:sp>
      <p:cxnSp>
        <p:nvCxnSpPr>
          <p:cNvPr id="268" name="Google Shape;268;p29"/>
          <p:cNvCxnSpPr>
            <a:stCxn id="267" idx="2"/>
          </p:cNvCxnSpPr>
          <p:nvPr/>
        </p:nvCxnSpPr>
        <p:spPr>
          <a:xfrm>
            <a:off x="8257673" y="1417638"/>
            <a:ext cx="77100" cy="1577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29"/>
          <p:cNvCxnSpPr>
            <a:stCxn id="267" idx="2"/>
          </p:cNvCxnSpPr>
          <p:nvPr/>
        </p:nvCxnSpPr>
        <p:spPr>
          <a:xfrm flipH="1">
            <a:off x="7877573" y="1417638"/>
            <a:ext cx="380100" cy="89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FRIP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Fragments In Peaks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Fragments found in peaks / Total # fragments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complexity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Not enough starting material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enough cells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Antibody efficiency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PCR required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Epigenetics/ChiP  in one slide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5320492"/>
            <a:ext cx="8229600" cy="805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Regulation of transcription involves interaction of protein and DNA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1086869" y="1417638"/>
            <a:ext cx="7196216" cy="3406959"/>
            <a:chOff x="1086869" y="1417638"/>
            <a:chExt cx="7196216" cy="3406959"/>
          </a:xfrm>
        </p:grpSpPr>
        <p:pic>
          <p:nvPicPr>
            <p:cNvPr id="98" name="Google Shape;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6869" y="1417638"/>
              <a:ext cx="7196216" cy="3406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>
              <a:off x="1086869" y="3341041"/>
              <a:ext cx="2722893" cy="14835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complexity</a:t>
            </a:r>
            <a:endParaRPr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582295" y="1417638"/>
            <a:ext cx="8124920" cy="2532769"/>
            <a:chOff x="582295" y="1417638"/>
            <a:chExt cx="8124920" cy="2532769"/>
          </a:xfrm>
        </p:grpSpPr>
        <p:sp>
          <p:nvSpPr>
            <p:cNvPr id="290" name="Google Shape;290;p32"/>
            <p:cNvSpPr/>
            <p:nvPr/>
          </p:nvSpPr>
          <p:spPr>
            <a:xfrm>
              <a:off x="582295" y="3245278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4991408" y="3245278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4298103" y="3245278"/>
              <a:ext cx="693774" cy="70550"/>
            </a:xfrm>
            <a:prstGeom prst="rect">
              <a:avLst/>
            </a:prstGeom>
            <a:solidFill>
              <a:schemeClr val="accent2">
                <a:alpha val="54901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3933574" y="3304076"/>
              <a:ext cx="1434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 binding site</a:t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286836" y="3068447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533307" y="292689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721418" y="3114166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733675" y="278579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897333" y="2972609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027151" y="288117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474017" y="265645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933574" y="252711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4380413" y="236249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721418" y="2442574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250595" y="222139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970339" y="3114166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7155043" y="313702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 txBox="1"/>
            <p:nvPr/>
          </p:nvSpPr>
          <p:spPr>
            <a:xfrm>
              <a:off x="4085974" y="1417638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Signal</a:t>
              </a:r>
              <a:endParaRPr/>
            </a:p>
          </p:txBody>
        </p:sp>
        <p:sp>
          <p:nvSpPr>
            <p:cNvPr id="308" name="Google Shape;308;p32"/>
            <p:cNvSpPr txBox="1"/>
            <p:nvPr/>
          </p:nvSpPr>
          <p:spPr>
            <a:xfrm>
              <a:off x="582295" y="2646844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7155043" y="2657231"/>
              <a:ext cx="143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</p:grpSp>
      <p:sp>
        <p:nvSpPr>
          <p:cNvPr id="310" name="Google Shape;310;p32"/>
          <p:cNvSpPr/>
          <p:nvPr/>
        </p:nvSpPr>
        <p:spPr>
          <a:xfrm>
            <a:off x="576647" y="5895627"/>
            <a:ext cx="3715807" cy="70550"/>
          </a:xfrm>
          <a:prstGeom prst="rect">
            <a:avLst/>
          </a:prstGeom>
          <a:solidFill>
            <a:srgbClr val="17365D">
              <a:alpha val="5490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4985760" y="5895627"/>
            <a:ext cx="3715807" cy="70550"/>
          </a:xfrm>
          <a:prstGeom prst="rect">
            <a:avLst/>
          </a:prstGeom>
          <a:solidFill>
            <a:srgbClr val="17365D">
              <a:alpha val="5490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4292455" y="5895627"/>
            <a:ext cx="693774" cy="70550"/>
          </a:xfrm>
          <a:prstGeom prst="rect">
            <a:avLst/>
          </a:prstGeom>
          <a:solidFill>
            <a:schemeClr val="accent2">
              <a:alpha val="54901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927926" y="5954425"/>
            <a:ext cx="14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binding site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4085974" y="576451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658957" y="576451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7149395" y="5787374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4080326" y="4067987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576647" y="5297193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7149395" y="5307580"/>
            <a:ext cx="143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582295" y="1570038"/>
            <a:ext cx="14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complexity</a:t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734695" y="4437319"/>
            <a:ext cx="1434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complexity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4085974" y="5620806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4085974" y="547010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4085974" y="533234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4085974" y="5188636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4085974" y="503793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4085974" y="488863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4085974" y="4744926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4085974" y="4594221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085974" y="4456465"/>
            <a:ext cx="1293476" cy="4571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5514908" y="4456465"/>
            <a:ext cx="158981" cy="135376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5521022" y="4915239"/>
            <a:ext cx="1833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 duplicates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complexity</a:t>
            </a:r>
            <a:endParaRPr/>
          </a:p>
        </p:txBody>
      </p:sp>
      <p:pic>
        <p:nvPicPr>
          <p:cNvPr descr="PastedGraphic-1.tiff"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33" y="1747461"/>
            <a:ext cx="8128000" cy="46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3"/>
          <p:cNvCxnSpPr/>
          <p:nvPr/>
        </p:nvCxnSpPr>
        <p:spPr>
          <a:xfrm>
            <a:off x="8442877" y="1747461"/>
            <a:ext cx="0" cy="44844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0" name="Google Shape;340;p33"/>
          <p:cNvSpPr txBox="1"/>
          <p:nvPr/>
        </p:nvSpPr>
        <p:spPr>
          <a:xfrm rot="5400000">
            <a:off x="7536485" y="3645058"/>
            <a:ext cx="2300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 complexity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Nonredundant fraction</a:t>
            </a:r>
            <a:endParaRPr/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unique fragments positions / total # fragments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&gt;0.8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analysis of ChIP-seq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alignment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calling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annotation (mapping peaks to genes etc)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Motif analysis</a:t>
            </a:r>
            <a:endParaRPr/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binding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/ control</a:t>
            </a:r>
            <a:endParaRPr/>
          </a:p>
          <a:p>
            <a:pPr indent="-5143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/ stimulated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Visualisation in a genome browser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457200" y="4268245"/>
            <a:ext cx="8229600" cy="185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mapped reads to “signal” – e.g. read depth at each bp or in windows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BAM files to e.g. wig, bedgraph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IGV, ensembl, UCSC</a:t>
            </a:r>
            <a:endParaRPr/>
          </a:p>
        </p:txBody>
      </p:sp>
      <p:pic>
        <p:nvPicPr>
          <p:cNvPr id="360" name="Google Shape;3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4692"/>
            <a:ext cx="9107379" cy="22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calling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57200" y="4750333"/>
            <a:ext cx="8229600" cy="1375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counts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counts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test: p-value – prob(observing frag count at least as extreme under null)</a:t>
            </a:r>
            <a:endParaRPr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582295" y="2221395"/>
            <a:ext cx="8124920" cy="1094433"/>
            <a:chOff x="582295" y="2221395"/>
            <a:chExt cx="8124920" cy="1094433"/>
          </a:xfrm>
        </p:grpSpPr>
        <p:sp>
          <p:nvSpPr>
            <p:cNvPr id="368" name="Google Shape;368;p37"/>
            <p:cNvSpPr/>
            <p:nvPr/>
          </p:nvSpPr>
          <p:spPr>
            <a:xfrm>
              <a:off x="582295" y="3245278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991408" y="3245278"/>
              <a:ext cx="3715807" cy="70550"/>
            </a:xfrm>
            <a:prstGeom prst="rect">
              <a:avLst/>
            </a:prstGeom>
            <a:solidFill>
              <a:srgbClr val="17365D">
                <a:alpha val="5490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4298103" y="3245278"/>
              <a:ext cx="693774" cy="70550"/>
            </a:xfrm>
            <a:prstGeom prst="rect">
              <a:avLst/>
            </a:prstGeom>
            <a:solidFill>
              <a:schemeClr val="accent2">
                <a:alpha val="54901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286836" y="3068447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33307" y="292689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721418" y="3114166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33675" y="278579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897333" y="2972609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027151" y="288117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4474017" y="2656451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933574" y="2527110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380413" y="236249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721418" y="2442574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250595" y="222139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70339" y="3114166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7155043" y="3137025"/>
              <a:ext cx="1293476" cy="45719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4" name="Google Shape;384;p37"/>
          <p:cNvCxnSpPr/>
          <p:nvPr/>
        </p:nvCxnSpPr>
        <p:spPr>
          <a:xfrm>
            <a:off x="582295" y="3445168"/>
            <a:ext cx="214576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5" name="Google Shape;385;p37"/>
          <p:cNvCxnSpPr/>
          <p:nvPr/>
        </p:nvCxnSpPr>
        <p:spPr>
          <a:xfrm>
            <a:off x="582295" y="4291757"/>
            <a:ext cx="810450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6" name="Google Shape;386;p37"/>
          <p:cNvCxnSpPr/>
          <p:nvPr/>
        </p:nvCxnSpPr>
        <p:spPr>
          <a:xfrm rot="10800000">
            <a:off x="457200" y="3645055"/>
            <a:ext cx="0" cy="6467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37"/>
          <p:cNvSpPr txBox="1"/>
          <p:nvPr/>
        </p:nvSpPr>
        <p:spPr>
          <a:xfrm rot="-5400000">
            <a:off x="-425375" y="3746298"/>
            <a:ext cx="1301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-log10(pval)</a:t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76185" y="3609779"/>
            <a:ext cx="8066593" cy="623187"/>
          </a:xfrm>
          <a:custGeom>
            <a:rect b="b" l="l" r="r" t="t"/>
            <a:pathLst>
              <a:path extrusionOk="0" h="623187" w="8066593">
                <a:moveTo>
                  <a:pt x="0" y="599671"/>
                </a:moveTo>
                <a:lnTo>
                  <a:pt x="270454" y="587912"/>
                </a:lnTo>
                <a:lnTo>
                  <a:pt x="682015" y="587912"/>
                </a:lnTo>
                <a:lnTo>
                  <a:pt x="905434" y="576154"/>
                </a:lnTo>
                <a:lnTo>
                  <a:pt x="1175888" y="611429"/>
                </a:lnTo>
                <a:lnTo>
                  <a:pt x="1352272" y="587912"/>
                </a:lnTo>
                <a:lnTo>
                  <a:pt x="1728556" y="564396"/>
                </a:lnTo>
                <a:lnTo>
                  <a:pt x="1963733" y="599671"/>
                </a:lnTo>
                <a:lnTo>
                  <a:pt x="2151875" y="623187"/>
                </a:lnTo>
                <a:lnTo>
                  <a:pt x="2410571" y="587912"/>
                </a:lnTo>
                <a:lnTo>
                  <a:pt x="2681025" y="552638"/>
                </a:lnTo>
                <a:lnTo>
                  <a:pt x="3221934" y="470330"/>
                </a:lnTo>
                <a:lnTo>
                  <a:pt x="3433593" y="317473"/>
                </a:lnTo>
                <a:lnTo>
                  <a:pt x="3786360" y="129341"/>
                </a:lnTo>
                <a:lnTo>
                  <a:pt x="3974502" y="11758"/>
                </a:lnTo>
                <a:lnTo>
                  <a:pt x="4209680" y="0"/>
                </a:lnTo>
                <a:lnTo>
                  <a:pt x="4480134" y="47033"/>
                </a:lnTo>
                <a:lnTo>
                  <a:pt x="4844659" y="329231"/>
                </a:lnTo>
                <a:lnTo>
                  <a:pt x="5162149" y="376264"/>
                </a:lnTo>
                <a:lnTo>
                  <a:pt x="5397327" y="329231"/>
                </a:lnTo>
                <a:lnTo>
                  <a:pt x="5538433" y="493846"/>
                </a:lnTo>
                <a:lnTo>
                  <a:pt x="5773611" y="493846"/>
                </a:lnTo>
                <a:lnTo>
                  <a:pt x="6138136" y="599671"/>
                </a:lnTo>
                <a:lnTo>
                  <a:pt x="6537938" y="611429"/>
                </a:lnTo>
                <a:lnTo>
                  <a:pt x="7102364" y="564396"/>
                </a:lnTo>
                <a:lnTo>
                  <a:pt x="7478649" y="599671"/>
                </a:lnTo>
                <a:lnTo>
                  <a:pt x="8066593" y="623187"/>
                </a:lnTo>
                <a:lnTo>
                  <a:pt x="8066593" y="623187"/>
                </a:lnTo>
                <a:lnTo>
                  <a:pt x="8066593" y="623187"/>
                </a:lnTo>
                <a:lnTo>
                  <a:pt x="8066593" y="623187"/>
                </a:ln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37"/>
          <p:cNvCxnSpPr/>
          <p:nvPr/>
        </p:nvCxnSpPr>
        <p:spPr>
          <a:xfrm>
            <a:off x="582295" y="4067893"/>
            <a:ext cx="810450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37"/>
          <p:cNvSpPr/>
          <p:nvPr/>
        </p:nvSpPr>
        <p:spPr>
          <a:xfrm>
            <a:off x="3733675" y="395076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6010809" y="395076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4437888" y="3663530"/>
            <a:ext cx="636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</a:t>
            </a:r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1005616" y="3421653"/>
            <a:ext cx="1128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window</a:t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576185" y="3790894"/>
            <a:ext cx="22989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threshold (FDR corrected)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calling challenges	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expected?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 sample (with antibody)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sample (no antibody)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 (min 2, more = better)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sizes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variable: small for TFs, large for some Histone mods, and for Pol2 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946" y="610633"/>
            <a:ext cx="6352604" cy="590316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 txBox="1"/>
          <p:nvPr/>
        </p:nvSpPr>
        <p:spPr>
          <a:xfrm>
            <a:off x="1072327" y="6580999"/>
            <a:ext cx="73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 J, Nature Reviews Genetics, 2009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Motif analysis</a:t>
            </a:r>
            <a:endParaRPr/>
          </a:p>
        </p:txBody>
      </p:sp>
      <p:pic>
        <p:nvPicPr>
          <p:cNvPr descr="fig1" id="415" name="Google Shape;4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636948"/>
            <a:ext cx="5105400" cy="12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3465748"/>
            <a:ext cx="3762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100" y="5218348"/>
            <a:ext cx="3124200" cy="122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/>
          <p:nvPr/>
        </p:nvSpPr>
        <p:spPr>
          <a:xfrm flipH="1" rot="-5400000">
            <a:off x="1028700" y="2475148"/>
            <a:ext cx="838200" cy="533400"/>
          </a:xfrm>
          <a:prstGeom prst="bentArrow">
            <a:avLst>
              <a:gd fmla="val 25000" name="adj1"/>
              <a:gd fmla="val 25768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/>
          <p:nvPr/>
        </p:nvSpPr>
        <p:spPr>
          <a:xfrm rot="5400000">
            <a:off x="4991100" y="4151548"/>
            <a:ext cx="838200" cy="533400"/>
          </a:xfrm>
          <a:prstGeom prst="bentArrow">
            <a:avLst>
              <a:gd fmla="val 25000" name="adj1"/>
              <a:gd fmla="val 25768" name="adj2"/>
              <a:gd fmla="val 25000" name="adj3"/>
              <a:gd fmla="val 43750" name="adj4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1028700" y="4837348"/>
            <a:ext cx="3624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sequences from multiple peaks</a:t>
            </a:r>
            <a:endParaRPr/>
          </a:p>
        </p:txBody>
      </p:sp>
      <p:sp>
        <p:nvSpPr>
          <p:cNvPr id="421" name="Google Shape;421;p40"/>
          <p:cNvSpPr txBox="1"/>
          <p:nvPr/>
        </p:nvSpPr>
        <p:spPr>
          <a:xfrm>
            <a:off x="5159938" y="6488668"/>
            <a:ext cx="1636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 motifs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ChIP-seq work?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218539"/>
            <a:ext cx="41783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219098" y="3741507"/>
            <a:ext cx="110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Antibody</a:t>
            </a:r>
            <a:endParaRPr/>
          </a:p>
        </p:txBody>
      </p:sp>
      <p:cxnSp>
        <p:nvCxnSpPr>
          <p:cNvPr id="108" name="Google Shape;108;p15"/>
          <p:cNvCxnSpPr>
            <a:stCxn id="107" idx="1"/>
          </p:cNvCxnSpPr>
          <p:nvPr/>
        </p:nvCxnSpPr>
        <p:spPr>
          <a:xfrm flipH="1">
            <a:off x="6452598" y="3926173"/>
            <a:ext cx="766500" cy="59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9" name="Google Shape;109;p15"/>
          <p:cNvCxnSpPr>
            <a:stCxn id="107" idx="1"/>
          </p:cNvCxnSpPr>
          <p:nvPr/>
        </p:nvCxnSpPr>
        <p:spPr>
          <a:xfrm rot="10800000">
            <a:off x="5011098" y="3741373"/>
            <a:ext cx="22080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ChIP-seq look like?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62" y="1417638"/>
            <a:ext cx="6365007" cy="532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338162" y="1910800"/>
            <a:ext cx="270001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statistical procedure (peak calling) is used to call regions of enrichment (peaks)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use a control “Input” sample as a background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Peak calling quality varies dramatically by quality of the ChIP-seq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ChIP-seq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647636"/>
            <a:ext cx="8229600" cy="4478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 is one of the most commonly used approaches for identifying gene regulatory regions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common types:</a:t>
            </a:r>
            <a:endParaRPr/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Transcription factors</a:t>
            </a:r>
            <a:endParaRPr/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 modifications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ChIP-seq for transcription factors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32" y="1417638"/>
            <a:ext cx="6365007" cy="532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541439" y="2551547"/>
            <a:ext cx="239376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of these TFs requires a high quality, ChIP-grade anti-body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antibodies (~60%) are not good enough for ChIP-seq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 modifications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106" y="1417638"/>
            <a:ext cx="7058928" cy="449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4553409" y="1521774"/>
            <a:ext cx="2871622" cy="1590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457199" y="5606542"/>
            <a:ext cx="5366129" cy="526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823329" y="1876474"/>
            <a:ext cx="30899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Antibodies can also be made against histone modification </a:t>
            </a:r>
            <a:endParaRPr/>
          </a:p>
        </p:txBody>
      </p:sp>
      <p:cxnSp>
        <p:nvCxnSpPr>
          <p:cNvPr id="143" name="Google Shape;143;p19"/>
          <p:cNvCxnSpPr>
            <a:stCxn id="142" idx="2"/>
          </p:cNvCxnSpPr>
          <p:nvPr/>
        </p:nvCxnSpPr>
        <p:spPr>
          <a:xfrm flipH="1">
            <a:off x="4553381" y="2799804"/>
            <a:ext cx="2814900" cy="119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0"/>
          <p:cNvGraphicFramePr/>
          <p:nvPr/>
        </p:nvGraphicFramePr>
        <p:xfrm>
          <a:off x="625222" y="1044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{B8DCD8AC-A44D-4146-B41F-79325263C1A0}</a:tableStyleId>
              </a:tblPr>
              <a:tblGrid>
                <a:gridCol w="2553075"/>
                <a:gridCol w="2553075"/>
                <a:gridCol w="2553075"/>
              </a:tblGrid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Histone mark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Candidate State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Interpretation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H3K9me2,3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Silenced genes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H3K27me3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Inactive/poised promoter, polycomb repressed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Downregulation of nearby genes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DE9D8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H3K36me3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Transcriptional transition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Actively transcribed gene bodies.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H4K20me1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Transcriptional transition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Transcriptional activation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4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H3K4me1,2,3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Strong enhancer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Promoter of active genes 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H3K27ac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promoter/strong enhancer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transcription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  <a:tr h="8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H3K9ac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Active promoter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Switch from transcription initiation to elongation.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0"/>
          <p:cNvSpPr txBox="1"/>
          <p:nvPr>
            <p:ph type="title"/>
          </p:nvPr>
        </p:nvSpPr>
        <p:spPr>
          <a:xfrm>
            <a:off x="4663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Histone mark cheat sheet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1"/>
          <p:cNvGraphicFramePr/>
          <p:nvPr/>
        </p:nvGraphicFramePr>
        <p:xfrm>
          <a:off x="172963" y="866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{B8DCD8AC-A44D-4146-B41F-79325263C1A0}</a:tableStyleId>
              </a:tblPr>
              <a:tblGrid>
                <a:gridCol w="2177150"/>
                <a:gridCol w="6455225"/>
              </a:tblGrid>
              <a:tr h="68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Regulatory Element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9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Promoter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DNA Sequence (100-1kb), initial secure binding site for: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RNA Pol complex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Transfacs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Adjacent regulated gene, defined relative to TSS.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Poised: simultaneous activation/repressive histone mods.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Enhancer/Silencer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DNA Seq (50-1.5kb), bound by transfacs </a:t>
                      </a:r>
                      <a:r>
                        <a:rPr i="1" lang="en-US" sz="1800"/>
                        <a:t>(activator / repressor)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act on gene up to 1Mb away: DNA folding brings it close to promoter.</a:t>
                      </a:r>
                      <a:endParaRPr i="1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Enhancer: Bound by activator, which interacts with complex initiating transcription.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Silencer: bound by repressor, which interferes with GTF assembly.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Insulator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DNA, 300-2kb, Block enhancers from acting on promoters: positioned between enhancer and promoter, form chromatin-loop domains.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8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Polycomb-repressed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Polycomb – group proteins actively remodel chromatin to silence genes.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21"/>
          <p:cNvSpPr txBox="1"/>
          <p:nvPr/>
        </p:nvSpPr>
        <p:spPr>
          <a:xfrm>
            <a:off x="172963" y="316089"/>
            <a:ext cx="3532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EPIGENETIC JARGON CHEAT - SHEET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