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772982E-D82C-45C1-B822-6F7858C96089}">
  <a:tblStyle styleId="{0772982E-D82C-45C1-B822-6F7858C96089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8EA"/>
          </a:solidFill>
        </a:fill>
      </a:tcStyle>
    </a:wholeTbl>
    <a:band1H>
      <a:tcTxStyle/>
      <a:tcStyle>
        <a:fill>
          <a:solidFill>
            <a:srgbClr val="CACED3"/>
          </a:solidFill>
        </a:fill>
      </a:tcStyle>
    </a:band1H>
    <a:band2H>
      <a:tcTxStyle/>
    </a:band2H>
    <a:band1V>
      <a:tcTxStyle/>
      <a:tcStyle>
        <a:fill>
          <a:solidFill>
            <a:srgbClr val="CACED3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dk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dk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dk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dk1"/>
          </a:solidFill>
        </a:fill>
      </a:tcStyle>
    </a:firstRow>
    <a:neCell>
      <a:tcTxStyle/>
    </a:neCell>
    <a:nwCell>
      <a:tcTxStyle/>
    </a:nwCell>
  </a:tblStyle>
  <a:tblStyle styleId="{5732CBC3-21D4-4ED1-AAC1-AC61B2446DBE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7E9"/>
          </a:solidFill>
        </a:fill>
      </a:tcStyle>
    </a:wholeTbl>
    <a:band1H>
      <a:tcTxStyle/>
      <a:tcStyle>
        <a:fill>
          <a:solidFill>
            <a:srgbClr val="CACDD0"/>
          </a:solidFill>
        </a:fill>
      </a:tcStyle>
    </a:band1H>
    <a:band2H>
      <a:tcTxStyle/>
    </a:band2H>
    <a:band1V>
      <a:tcTxStyle/>
      <a:tcStyle>
        <a:fill>
          <a:solidFill>
            <a:srgbClr val="CACDD0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4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4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4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4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" name="Google Shape;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majority (57%) of EGA studies investigate cancer of various types. EGA experimental data describe the methodology employed for each study, which is represented by the different colors. Exome sequencing (38%) is the most common methodology, followed by whole-genome sequencing (29%), array-based technologies (20%), transcriptomics (9%) and epigenomics (3%). As one might expect, array-based experiments are typically from older studies, whereas both transcriptomic and epigenomic investigations are more recent.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2" name="Google Shape;20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Within 2 months of generation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" name="Google Shape;5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deposited to each of the three databases are synchronized on a </a:t>
            </a:r>
            <a:r>
              <a:rPr lang="en-US"/>
              <a:t>regular</a:t>
            </a:r>
            <a:r>
              <a:rPr b="0"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basis.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European Bioinformatics Institute (EMBL-EBI)</a:t>
            </a:r>
            <a:endParaRPr sz="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National Centre for Biotechnology Information (NCBI)</a:t>
            </a:r>
            <a:endParaRPr sz="600"/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DNA Data Bank of Japan (DDBJ)</a:t>
            </a:r>
            <a:endParaRPr b="0" i="0" sz="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611188" y="6597650"/>
            <a:ext cx="8064500" cy="7143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48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Google Shape;20;p2"/>
          <p:cNvCxnSpPr/>
          <p:nvPr/>
        </p:nvCxnSpPr>
        <p:spPr>
          <a:xfrm>
            <a:off x="611188" y="6248400"/>
            <a:ext cx="8064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" name="Google Shape;21;p2"/>
          <p:cNvCxnSpPr/>
          <p:nvPr/>
        </p:nvCxnSpPr>
        <p:spPr>
          <a:xfrm>
            <a:off x="731838" y="3213100"/>
            <a:ext cx="790733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Google Shape;22;p2"/>
          <p:cNvSpPr/>
          <p:nvPr/>
        </p:nvSpPr>
        <p:spPr>
          <a:xfrm>
            <a:off x="731838" y="1877400"/>
            <a:ext cx="7886700" cy="109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649288" y="6250237"/>
            <a:ext cx="8037512" cy="2462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4869"/>
                </a:solidFill>
                <a:latin typeface="Arial"/>
                <a:ea typeface="Arial"/>
                <a:cs typeface="Arial"/>
                <a:sym typeface="Arial"/>
              </a:rPr>
              <a:t>NGS Bioinformatics				                                              	</a:t>
            </a:r>
            <a:endParaRPr/>
          </a:p>
        </p:txBody>
      </p:sp>
      <p:pic>
        <p:nvPicPr>
          <p:cNvPr id="24" name="Google Shape;2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1187" y="5338230"/>
            <a:ext cx="7913901" cy="797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539750" y="76200"/>
            <a:ext cx="8064500" cy="838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539750" y="1066800"/>
            <a:ext cx="80645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erriweather Sans"/>
              <a:buChar char="▸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▸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 Sans"/>
              <a:buChar char="▸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 Sans"/>
              <a:buChar char="▸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4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4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4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539750" y="76200"/>
            <a:ext cx="8064500" cy="838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539750" y="1066800"/>
            <a:ext cx="80645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erriweather Sans"/>
              <a:buChar char="▸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Char char="4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Char char="4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4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4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4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4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4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/>
          <p:nvPr/>
        </p:nvSpPr>
        <p:spPr>
          <a:xfrm>
            <a:off x="539750" y="6597650"/>
            <a:ext cx="8064500" cy="7143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48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" name="Google Shape;13;p1"/>
          <p:cNvCxnSpPr/>
          <p:nvPr/>
        </p:nvCxnSpPr>
        <p:spPr>
          <a:xfrm>
            <a:off x="539750" y="6248400"/>
            <a:ext cx="8064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" name="Google Shape;14;p1"/>
          <p:cNvSpPr txBox="1"/>
          <p:nvPr/>
        </p:nvSpPr>
        <p:spPr>
          <a:xfrm>
            <a:off x="539750" y="6248137"/>
            <a:ext cx="7080250" cy="2462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4869"/>
                </a:solidFill>
                <a:latin typeface="Arial"/>
                <a:ea typeface="Arial"/>
                <a:cs typeface="Arial"/>
                <a:sym typeface="Arial"/>
              </a:rPr>
              <a:t>WT NGS Bioinformatics				                	</a:t>
            </a:r>
            <a:endParaRPr b="0" i="0" sz="1000" u="none" cap="none" strike="noStrike">
              <a:solidFill>
                <a:srgbClr val="0048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angerSmallPosRGB" id="15" name="Google Shape;15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620000" y="6278563"/>
            <a:ext cx="990600" cy="28733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/>
          <p:nvPr/>
        </p:nvSpPr>
        <p:spPr>
          <a:xfrm>
            <a:off x="4556125" y="6064250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48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4727575" y="6022975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486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ebi.ac.uk/ena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ebi.ac.uk/eva/?Study%20Browser&amp;browserType=sgv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ebi.ac.uk/arrayexpress/browse.html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ebi.ac.uk/training/online/course-list" TargetMode="External"/><Relationship Id="rId4" Type="http://schemas.openxmlformats.org/officeDocument/2006/relationships/hyperlink" Target="http://www.ncbi.nlm.nih.gov/books/NBK143764/" TargetMode="External"/><Relationship Id="rId5" Type="http://schemas.openxmlformats.org/officeDocument/2006/relationships/hyperlink" Target="http://trace.ddbj.nig.ac.jp/index_e.html" TargetMode="External"/><Relationship Id="rId6" Type="http://schemas.openxmlformats.org/officeDocument/2006/relationships/hyperlink" Target="http://nar.oxfordjournals.org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>
            <p:ph idx="4294967295" type="ctrTitle"/>
          </p:nvPr>
        </p:nvSpPr>
        <p:spPr>
          <a:xfrm>
            <a:off x="762000" y="19812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Public data archives for NGS data</a:t>
            </a:r>
            <a:endParaRPr b="1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4"/>
          <p:cNvSpPr txBox="1"/>
          <p:nvPr>
            <p:ph idx="4294967295" type="subTitle"/>
          </p:nvPr>
        </p:nvSpPr>
        <p:spPr>
          <a:xfrm>
            <a:off x="762000" y="3429000"/>
            <a:ext cx="4191000" cy="16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erriweather San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Jacqui Keane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erriweather Sans"/>
              <a:buNone/>
            </a:pPr>
            <a:r>
              <a:rPr lang="en-US" sz="1800"/>
              <a:t>      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erriweather Sans"/>
              <a:buNone/>
            </a:pPr>
            <a:r>
              <a:rPr lang="en-US" sz="1800"/>
              <a:t>     @drjkeane</a:t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erriweather Sans"/>
              <a:buNone/>
            </a:pPr>
            <a:r>
              <a:rPr lang="en-US" sz="1800"/>
              <a:t>drjkeane@gmail.com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" name="Google Shape;35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750" y="4090025"/>
            <a:ext cx="366750" cy="31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/>
          <p:nvPr>
            <p:ph type="title"/>
          </p:nvPr>
        </p:nvSpPr>
        <p:spPr>
          <a:xfrm>
            <a:off x="539750" y="76200"/>
            <a:ext cx="8064500" cy="838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DDBJ data model</a:t>
            </a:r>
            <a:endParaRPr b="1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atamodel.jpg" id="102" name="Google Shape;102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732" l="0" r="0" t="1733"/>
          <a:stretch/>
        </p:blipFill>
        <p:spPr>
          <a:xfrm>
            <a:off x="539750" y="1066800"/>
            <a:ext cx="8064500" cy="50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/>
          <p:nvPr>
            <p:ph type="title"/>
          </p:nvPr>
        </p:nvSpPr>
        <p:spPr>
          <a:xfrm>
            <a:off x="539750" y="76200"/>
            <a:ext cx="8064500" cy="838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ENA data submission</a:t>
            </a:r>
            <a:endParaRPr b="1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4"/>
          <p:cNvSpPr txBox="1"/>
          <p:nvPr>
            <p:ph idx="1" type="body"/>
          </p:nvPr>
        </p:nvSpPr>
        <p:spPr>
          <a:xfrm>
            <a:off x="539750" y="1066800"/>
            <a:ext cx="80645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3" lvl="0" marL="34131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erriweather Sans"/>
              <a:buChar char="▸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submission to archives via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2" marL="90011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▸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 browser</a:t>
            </a:r>
            <a:endParaRPr/>
          </a:p>
          <a:p>
            <a:pPr indent="-457200" lvl="2" marL="90011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▸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API (programmatic access)</a:t>
            </a:r>
            <a:endParaRPr/>
          </a:p>
          <a:p>
            <a:pPr indent="-2032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erriweather San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creen Shot 2015-11-20 at 13.07.08.png" id="109" name="Google Shape;10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4" y="1058315"/>
            <a:ext cx="6951129" cy="5067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/>
          <p:nvPr>
            <p:ph type="title"/>
          </p:nvPr>
        </p:nvSpPr>
        <p:spPr>
          <a:xfrm>
            <a:off x="539750" y="76200"/>
            <a:ext cx="8064500" cy="838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Browsing ENA</a:t>
            </a:r>
            <a:endParaRPr b="1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5"/>
          <p:cNvSpPr txBox="1"/>
          <p:nvPr>
            <p:ph idx="1" type="body"/>
          </p:nvPr>
        </p:nvSpPr>
        <p:spPr>
          <a:xfrm>
            <a:off x="539750" y="1066800"/>
            <a:ext cx="80645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erriweather Sans"/>
              <a:buChar char="▸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Let’s browse at </a:t>
            </a:r>
            <a:endParaRPr/>
          </a:p>
          <a:p>
            <a:pPr indent="-450000" lvl="2" marL="9017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▸"/>
            </a:pPr>
            <a:r>
              <a:rPr b="0" i="0" lang="en-US" sz="2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http://www.ebi.ac.uk/ena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0000" lvl="2" marL="9017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▸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PRJEB6352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type="title"/>
          </p:nvPr>
        </p:nvSpPr>
        <p:spPr>
          <a:xfrm>
            <a:off x="539750" y="76200"/>
            <a:ext cx="8064500" cy="838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European Variation Archive (EVA)</a:t>
            </a:r>
            <a:endParaRPr b="1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6"/>
          <p:cNvSpPr txBox="1"/>
          <p:nvPr>
            <p:ph idx="1" type="body"/>
          </p:nvPr>
        </p:nvSpPr>
        <p:spPr>
          <a:xfrm>
            <a:off x="539750" y="1066800"/>
            <a:ext cx="80645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erriweather Sans"/>
              <a:buChar char="▸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genetic variation data from all species</a:t>
            </a:r>
            <a:endParaRPr b="0" i="0" sz="22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 Sa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erriweather Sans"/>
              <a:buChar char="▸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submission 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0000" lvl="2" marL="9017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▸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Same infrastructure as ENA</a:t>
            </a:r>
            <a:endParaRPr/>
          </a:p>
          <a:p>
            <a:pPr indent="-450000" lvl="2" marL="9017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▸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Consists of VCF file(s) and metadata that describes sample(s), experiment (s), and analysis that produced the variants</a:t>
            </a:r>
            <a:endParaRPr/>
          </a:p>
          <a:p>
            <a:pPr indent="-450000" lvl="2" marL="9017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▸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Accessions are ERZ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erriweather San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erriweather Sans"/>
              <a:buChar char="▸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NCBI equivalent is dbSNP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erriweather San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type="title"/>
          </p:nvPr>
        </p:nvSpPr>
        <p:spPr>
          <a:xfrm>
            <a:off x="539750" y="76200"/>
            <a:ext cx="8064500" cy="838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Browsing EVA</a:t>
            </a:r>
            <a:endParaRPr b="1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7"/>
          <p:cNvSpPr txBox="1"/>
          <p:nvPr>
            <p:ph idx="1" type="body"/>
          </p:nvPr>
        </p:nvSpPr>
        <p:spPr>
          <a:xfrm>
            <a:off x="539750" y="1066800"/>
            <a:ext cx="80645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erriweather Sans"/>
              <a:buChar char="▸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Let’s browse at </a:t>
            </a:r>
            <a:endParaRPr/>
          </a:p>
          <a:p>
            <a:pPr indent="-342900" lvl="2" marL="9017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erriweather Sans"/>
              <a:buChar char="▸"/>
            </a:pPr>
            <a:r>
              <a:rPr b="0" i="0" lang="en-US" sz="19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http://www.ebi.ac.uk/eva/?Study%20Browser&amp;browserType=sgv</a:t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55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erriweather Sans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>
            <p:ph type="title"/>
          </p:nvPr>
        </p:nvSpPr>
        <p:spPr>
          <a:xfrm>
            <a:off x="539750" y="76200"/>
            <a:ext cx="8064500" cy="838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Array Express</a:t>
            </a:r>
            <a:endParaRPr b="1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8"/>
          <p:cNvSpPr txBox="1"/>
          <p:nvPr>
            <p:ph idx="1" type="body"/>
          </p:nvPr>
        </p:nvSpPr>
        <p:spPr>
          <a:xfrm>
            <a:off x="539750" y="1066800"/>
            <a:ext cx="80645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erriweather Sans"/>
              <a:buChar char="▸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functional genomics data from array and sequencing based experiments (RNA-Seq, CHiP-Seq)</a:t>
            </a:r>
            <a:endParaRPr/>
          </a:p>
          <a:p>
            <a:pPr indent="-450000" lvl="2" marL="9017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▸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raw e.g. Affymetrix CEL files, fastq files</a:t>
            </a:r>
            <a:endParaRPr/>
          </a:p>
          <a:p>
            <a:pPr indent="-450000" lvl="2" marL="9017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▸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processed e.g. aligned bam, txt files of read counts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 Sa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erriweather Sans"/>
              <a:buChar char="▸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submission is via ‘Annotare’ web interface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erriweather San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erriweather Sans"/>
              <a:buChar char="▸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NCBI equivalent is GEO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erriweather San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539750" y="76200"/>
            <a:ext cx="8064500" cy="838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Browsing ArrayExpress</a:t>
            </a:r>
            <a:endParaRPr b="1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9"/>
          <p:cNvSpPr txBox="1"/>
          <p:nvPr>
            <p:ph idx="1" type="body"/>
          </p:nvPr>
        </p:nvSpPr>
        <p:spPr>
          <a:xfrm>
            <a:off x="539750" y="1066800"/>
            <a:ext cx="80645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erriweather Sans"/>
              <a:buChar char="▸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Let’s browse at </a:t>
            </a:r>
            <a:endParaRPr/>
          </a:p>
          <a:p>
            <a:pPr indent="-450000" lvl="2" marL="9017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▸"/>
            </a:pPr>
            <a:r>
              <a:rPr b="0" i="0" lang="en-US" sz="2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https://www.ebi.ac.uk/arrayexpress/browse.html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title"/>
          </p:nvPr>
        </p:nvSpPr>
        <p:spPr>
          <a:xfrm>
            <a:off x="539750" y="76200"/>
            <a:ext cx="8064500" cy="838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European Genome-phenome Archive (EGA) </a:t>
            </a:r>
            <a:endParaRPr/>
          </a:p>
        </p:txBody>
      </p:sp>
      <p:sp>
        <p:nvSpPr>
          <p:cNvPr id="146" name="Google Shape;146;p20"/>
          <p:cNvSpPr txBox="1"/>
          <p:nvPr>
            <p:ph idx="1" type="body"/>
          </p:nvPr>
        </p:nvSpPr>
        <p:spPr>
          <a:xfrm>
            <a:off x="558798" y="1066800"/>
            <a:ext cx="7840135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erriweather Sans"/>
              <a:buChar char="▸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personally identifiable genetic and phenotypic data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erriweather Sans"/>
              <a:buChar char="▸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Individuals whose consent agreements authorise that data is release for specific research use only</a:t>
            </a:r>
            <a:endParaRPr/>
          </a:p>
          <a:p>
            <a:pPr indent="-2032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erriweather San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 San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erriweather San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ga-datatypes.png" id="147" name="Google Shape;147;p20"/>
          <p:cNvPicPr preferRelativeResize="0"/>
          <p:nvPr/>
        </p:nvPicPr>
        <p:blipFill rotWithShape="1">
          <a:blip r:embed="rId3">
            <a:alphaModFix/>
          </a:blip>
          <a:srcRect b="0" l="-20433" r="-20432" t="0"/>
          <a:stretch/>
        </p:blipFill>
        <p:spPr>
          <a:xfrm>
            <a:off x="1528146" y="2282751"/>
            <a:ext cx="6210416" cy="3872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title"/>
          </p:nvPr>
        </p:nvSpPr>
        <p:spPr>
          <a:xfrm>
            <a:off x="539750" y="76200"/>
            <a:ext cx="8064500" cy="838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EGA data model</a:t>
            </a:r>
            <a:endParaRPr b="1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GADataModel.png" id="154" name="Google Shape;154;p21"/>
          <p:cNvPicPr preferRelativeResize="0"/>
          <p:nvPr/>
        </p:nvPicPr>
        <p:blipFill rotWithShape="1">
          <a:blip r:embed="rId3">
            <a:alphaModFix/>
          </a:blip>
          <a:srcRect b="-9956" l="0" r="0" t="9957"/>
          <a:stretch/>
        </p:blipFill>
        <p:spPr>
          <a:xfrm>
            <a:off x="711201" y="1034397"/>
            <a:ext cx="7586147" cy="5689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title"/>
          </p:nvPr>
        </p:nvSpPr>
        <p:spPr>
          <a:xfrm>
            <a:off x="539750" y="76200"/>
            <a:ext cx="8064500" cy="838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EGA accessions</a:t>
            </a:r>
            <a:endParaRPr b="1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0" name="Google Shape;160;p22"/>
          <p:cNvGraphicFramePr/>
          <p:nvPr/>
        </p:nvGraphicFramePr>
        <p:xfrm>
          <a:off x="590550" y="11091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{5732CBC3-21D4-4ED1-AAC1-AC61B2446DBE}</a:tableStyleId>
              </a:tblPr>
              <a:tblGrid>
                <a:gridCol w="1576925"/>
                <a:gridCol w="1388525"/>
                <a:gridCol w="4927600"/>
              </a:tblGrid>
              <a:tr h="447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Type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Accession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Description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47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Study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EGAS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Information</a:t>
                      </a:r>
                      <a:r>
                        <a:rPr lang="en-US" sz="1800"/>
                        <a:t> about the sequencing study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47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Sample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EGAN</a:t>
                      </a:r>
                      <a:endParaRPr b="0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Information about the samples sequenced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73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Experiment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EGAX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Information</a:t>
                      </a:r>
                      <a:r>
                        <a:rPr lang="en-US" sz="1800"/>
                        <a:t> about sequencing experiment including platform used and library information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47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Run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rgbClr val="004869"/>
                          </a:solidFill>
                        </a:rPr>
                        <a:t>EGAR</a:t>
                      </a:r>
                      <a:endParaRPr b="0" sz="1800">
                        <a:solidFill>
                          <a:srgbClr val="004869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Raw data files containing sequence</a:t>
                      </a:r>
                      <a:r>
                        <a:rPr lang="en-US" sz="1800"/>
                        <a:t> data (CRAM, BAM, Fastq)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73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Analysis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rgbClr val="004869"/>
                          </a:solidFill>
                        </a:rPr>
                        <a:t>EGAZ</a:t>
                      </a:r>
                      <a:endParaRPr b="0" sz="1800">
                        <a:solidFill>
                          <a:srgbClr val="004869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Analysis data files associated with study and sample : BAM, VCF, array and phenotype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data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96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Dataset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rgbClr val="004869"/>
                          </a:solidFill>
                        </a:rPr>
                        <a:t>EGAD</a:t>
                      </a:r>
                      <a:endParaRPr b="0" sz="1800">
                        <a:solidFill>
                          <a:srgbClr val="004869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Collection of runs/analysis data files to be subject to controlled access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81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Policy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EGAP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Contains the data access agreement (DAA)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84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DAC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EGAC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Information about the data access</a:t>
                      </a:r>
                      <a:r>
                        <a:rPr lang="en-US" sz="1800"/>
                        <a:t> committee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type="title"/>
          </p:nvPr>
        </p:nvSpPr>
        <p:spPr>
          <a:xfrm>
            <a:off x="539750" y="76200"/>
            <a:ext cx="8064500" cy="838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Purpose of data archives</a:t>
            </a:r>
            <a:endParaRPr b="1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539749" y="1066800"/>
            <a:ext cx="8231717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erriweather Sans"/>
              <a:buChar char="▸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archiving and distribution of data generated by NGS experiments</a:t>
            </a:r>
            <a:endParaRPr/>
          </a:p>
          <a:p>
            <a:pPr indent="-2032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erriweather San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erriweather Sans"/>
              <a:buChar char="▸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your own data that you want to publish</a:t>
            </a:r>
            <a:endParaRPr/>
          </a:p>
          <a:p>
            <a:pPr indent="-2032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erriweather San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erriweather Sans"/>
              <a:buChar char="▸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Finding data sets that might be relevant to your own research</a:t>
            </a:r>
            <a:endParaRPr/>
          </a:p>
          <a:p>
            <a:pPr indent="-2032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erriweather San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erriweather Sans"/>
              <a:buChar char="▸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Retrieve data sets from publication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erriweather San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erriweather Sans"/>
              <a:buChar char="▸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Many different data archives for different data types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type="title"/>
          </p:nvPr>
        </p:nvSpPr>
        <p:spPr>
          <a:xfrm>
            <a:off x="539750" y="76200"/>
            <a:ext cx="8064500" cy="838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EGA accessions</a:t>
            </a:r>
            <a:endParaRPr b="1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6" name="Google Shape;166;p23"/>
          <p:cNvGraphicFramePr/>
          <p:nvPr/>
        </p:nvGraphicFramePr>
        <p:xfrm>
          <a:off x="590550" y="11091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{5732CBC3-21D4-4ED1-AAC1-AC61B2446DBE}</a:tableStyleId>
              </a:tblPr>
              <a:tblGrid>
                <a:gridCol w="1576925"/>
                <a:gridCol w="1388525"/>
                <a:gridCol w="4927600"/>
              </a:tblGrid>
              <a:tr h="447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Type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Accession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Description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47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Study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EGAS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Information</a:t>
                      </a:r>
                      <a:r>
                        <a:rPr lang="en-US" sz="1800"/>
                        <a:t> about the sequencing study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47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Sample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</a:rPr>
                        <a:t>EGAN</a:t>
                      </a:r>
                      <a:endParaRPr b="1"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Information about the samples sequenced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73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Experiment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EGAX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Information</a:t>
                      </a:r>
                      <a:r>
                        <a:rPr lang="en-US" sz="1800"/>
                        <a:t> about sequencing experiment including platform used and library information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47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Run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</a:rPr>
                        <a:t>EGAR</a:t>
                      </a:r>
                      <a:endParaRPr b="1"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Raw data files containing sequence</a:t>
                      </a:r>
                      <a:r>
                        <a:rPr lang="en-US" sz="1800"/>
                        <a:t> data (CRAM, BAM, Fastq)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73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Analysis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</a:rPr>
                        <a:t>EGAZ</a:t>
                      </a:r>
                      <a:endParaRPr b="1"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Analysis data files associated with study and sample : BAM, VCF, array and phenotype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data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96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Dataset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</a:rPr>
                        <a:t>EGAD</a:t>
                      </a:r>
                      <a:endParaRPr b="1"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Collection of runs/analysis data files to be subject to controlled access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81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Policy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EGAP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Contains the data access agreement (DAA)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84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DAC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EGAC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Information about the data access</a:t>
                      </a:r>
                      <a:r>
                        <a:rPr lang="en-US" sz="1800"/>
                        <a:t> committee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>
            <p:ph type="title"/>
          </p:nvPr>
        </p:nvSpPr>
        <p:spPr>
          <a:xfrm>
            <a:off x="539750" y="76200"/>
            <a:ext cx="8064500" cy="838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EGA overview</a:t>
            </a:r>
            <a:endParaRPr b="1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4"/>
          <p:cNvSpPr txBox="1"/>
          <p:nvPr>
            <p:ph idx="1" type="body"/>
          </p:nvPr>
        </p:nvSpPr>
        <p:spPr>
          <a:xfrm>
            <a:off x="558798" y="1066800"/>
            <a:ext cx="8045452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erriweather Sans"/>
              <a:buChar char="▸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Strict protocols govern how information is managed, stored and distributed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-2032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erriweather San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GA_Overview.png" id="174" name="Google Shape;174;p24"/>
          <p:cNvPicPr preferRelativeResize="0"/>
          <p:nvPr/>
        </p:nvPicPr>
        <p:blipFill rotWithShape="1">
          <a:blip r:embed="rId3">
            <a:alphaModFix/>
          </a:blip>
          <a:srcRect b="-13320" l="0" r="0" t="13307"/>
          <a:stretch/>
        </p:blipFill>
        <p:spPr>
          <a:xfrm>
            <a:off x="1032929" y="1841160"/>
            <a:ext cx="7484530" cy="4968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/>
          <p:nvPr>
            <p:ph type="title"/>
          </p:nvPr>
        </p:nvSpPr>
        <p:spPr>
          <a:xfrm>
            <a:off x="539750" y="76200"/>
            <a:ext cx="8064500" cy="838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Breakdown of EGA studies (2014)</a:t>
            </a:r>
            <a:endParaRPr b="1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ga_breakdown.jpg" id="181" name="Google Shape;18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058" y="1176862"/>
            <a:ext cx="8821344" cy="4783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/>
          <p:nvPr>
            <p:ph type="title"/>
          </p:nvPr>
        </p:nvSpPr>
        <p:spPr>
          <a:xfrm>
            <a:off x="539750" y="76200"/>
            <a:ext cx="8064500" cy="838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BioProjects and BioSamples</a:t>
            </a:r>
            <a:endParaRPr b="1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iosample_integration.jpg" id="187" name="Google Shape;18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3700" y="1155700"/>
            <a:ext cx="8351520" cy="4529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type="title"/>
          </p:nvPr>
        </p:nvSpPr>
        <p:spPr>
          <a:xfrm>
            <a:off x="539750" y="76200"/>
            <a:ext cx="8064500" cy="838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BioSample database</a:t>
            </a:r>
            <a:endParaRPr b="1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7"/>
          <p:cNvSpPr txBox="1"/>
          <p:nvPr>
            <p:ph idx="1" type="body"/>
          </p:nvPr>
        </p:nvSpPr>
        <p:spPr>
          <a:xfrm>
            <a:off x="539750" y="1066800"/>
            <a:ext cx="80645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erriweather Sans"/>
              <a:buChar char="▸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Stores descriptive information about biological samples used to generate experimental data</a:t>
            </a:r>
            <a:endParaRPr/>
          </a:p>
          <a:p>
            <a:pPr indent="-450000" lvl="2" marL="9017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 Sans"/>
              <a:buChar char="▸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 cell line, blood sample, environmental isolate</a:t>
            </a:r>
            <a:endParaRPr/>
          </a:p>
          <a:p>
            <a:pPr indent="-450000" lvl="2" marL="9017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 Sans"/>
              <a:buChar char="▸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species, phenotypic information e.g. disease state, clinical info on individual</a:t>
            </a:r>
            <a:endParaRPr/>
          </a:p>
          <a:p>
            <a:pPr indent="0" lvl="2" marL="4517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 Sa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erriweather Sans"/>
              <a:buChar char="▸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link up data from different archives for same sample</a:t>
            </a:r>
            <a:endParaRPr/>
          </a:p>
          <a:p>
            <a:pPr indent="0" lvl="2" marL="4517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 Sa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erriweather Sans"/>
              <a:buChar char="▸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Accessions always begin with SAM </a:t>
            </a:r>
            <a:endParaRPr/>
          </a:p>
          <a:p>
            <a:pPr indent="-450000" lvl="2" marL="9017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 Sans"/>
              <a:buChar char="▸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 is E, N or D, for EBI, NCBI or DDBJ respectively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0000" lvl="2" marL="9017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 Sans"/>
              <a:buChar char="▸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 is A or a G, for a sample or a group of samples </a:t>
            </a:r>
            <a:endParaRPr/>
          </a:p>
          <a:p>
            <a:pPr indent="-450000" lvl="2" marL="9017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 Sans"/>
              <a:buChar char="▸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Finally is a numeric component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/>
          <p:nvPr>
            <p:ph type="title"/>
          </p:nvPr>
        </p:nvSpPr>
        <p:spPr>
          <a:xfrm>
            <a:off x="539750" y="76200"/>
            <a:ext cx="8064500" cy="838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BioProject database</a:t>
            </a:r>
            <a:endParaRPr b="1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8"/>
          <p:cNvSpPr txBox="1"/>
          <p:nvPr>
            <p:ph idx="1" type="body"/>
          </p:nvPr>
        </p:nvSpPr>
        <p:spPr>
          <a:xfrm>
            <a:off x="539750" y="1066800"/>
            <a:ext cx="80645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erriweather Sans"/>
              <a:buChar char="▸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Organises samples &amp; data produced by projects</a:t>
            </a:r>
            <a:endParaRPr/>
          </a:p>
          <a:p>
            <a:pPr indent="-450000" lvl="2" marL="9017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 Sans"/>
              <a:buChar char="▸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Deposited by several research groups</a:t>
            </a:r>
            <a:endParaRPr/>
          </a:p>
          <a:p>
            <a:pPr indent="-450000" lvl="2" marL="9017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 Sans"/>
              <a:buChar char="▸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Deposited into several archival databases </a:t>
            </a:r>
            <a:endParaRPr/>
          </a:p>
          <a:p>
            <a:pPr indent="-2032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erriweather San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erriweather Sans"/>
              <a:buChar char="▸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created for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0000" lvl="2" marL="9017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 Sans"/>
              <a:buChar char="▸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Genome sequencing and assembly</a:t>
            </a:r>
            <a:endParaRPr/>
          </a:p>
          <a:p>
            <a:pPr indent="-450000" lvl="2" marL="9017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 Sans"/>
              <a:buChar char="▸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Transcriptome sequencing and expression</a:t>
            </a:r>
            <a:endParaRPr/>
          </a:p>
          <a:p>
            <a:pPr indent="-450000" lvl="2" marL="9017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 Sans"/>
              <a:buChar char="▸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Targeted locus sequencing</a:t>
            </a:r>
            <a:endParaRPr/>
          </a:p>
          <a:p>
            <a:pPr indent="-450000" lvl="2" marL="9017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 Sans"/>
              <a:buChar char="▸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Variation detection</a:t>
            </a:r>
            <a:endParaRPr/>
          </a:p>
          <a:p>
            <a:pPr indent="-335700" lvl="2" marL="9017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 Sa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erriweather Sans"/>
              <a:buChar char="▸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Accessions always begin with PRJ </a:t>
            </a:r>
            <a:endParaRPr/>
          </a:p>
          <a:p>
            <a:pPr indent="-450000" lvl="2" marL="9017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 Sans"/>
              <a:buChar char="▸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 is E, N or D for EBI, NCBI and DDBJ respectively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0000" lvl="2" marL="9017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 Sans"/>
              <a:buChar char="▸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Finally is a numeric component</a:t>
            </a:r>
            <a:endParaRPr/>
          </a:p>
          <a:p>
            <a:pPr indent="-335700" lvl="2" marL="9017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 Sa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5700" lvl="2" marL="9017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 Sa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/>
          <p:nvPr>
            <p:ph type="title"/>
          </p:nvPr>
        </p:nvSpPr>
        <p:spPr>
          <a:xfrm>
            <a:off x="539750" y="76200"/>
            <a:ext cx="8064500" cy="838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WSI data sharing policy</a:t>
            </a:r>
            <a:endParaRPr/>
          </a:p>
        </p:txBody>
      </p:sp>
      <p:sp>
        <p:nvSpPr>
          <p:cNvPr id="206" name="Google Shape;206;p29"/>
          <p:cNvSpPr txBox="1"/>
          <p:nvPr>
            <p:ph idx="1" type="body"/>
          </p:nvPr>
        </p:nvSpPr>
        <p:spPr>
          <a:xfrm>
            <a:off x="539750" y="1066800"/>
            <a:ext cx="822325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3" lvl="0" marL="34131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erriweather Sans"/>
              <a:buChar char="▸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Aim to provide rapid and open access to data produced</a:t>
            </a:r>
            <a:endParaRPr/>
          </a:p>
          <a:p>
            <a:pPr indent="-341313" lvl="0" marL="34131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erriweather Sans"/>
              <a:buChar char="▸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Immediate release</a:t>
            </a:r>
            <a:endParaRPr/>
          </a:p>
          <a:p>
            <a:pPr indent="-457200" lvl="2" marL="90011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▸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 sequencing studies in BioProject database</a:t>
            </a:r>
            <a:endParaRPr/>
          </a:p>
          <a:p>
            <a:pPr indent="-457200" lvl="2" marL="90011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▸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 samples in BioSample database</a:t>
            </a:r>
            <a:endParaRPr/>
          </a:p>
          <a:p>
            <a:pPr indent="-341313" lvl="0" marL="34131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erriweather Sans"/>
              <a:buChar char="▸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Within 90 days</a:t>
            </a:r>
            <a:endParaRPr/>
          </a:p>
          <a:p>
            <a:pPr indent="-457200" lvl="2" marL="90011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▸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Primary sequence data (CRAM) in ENA/EGA</a:t>
            </a:r>
            <a:endParaRPr/>
          </a:p>
          <a:p>
            <a:pPr indent="-341313" lvl="0" marL="34131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erriweather Sans"/>
              <a:buChar char="▸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publication</a:t>
            </a:r>
            <a:endParaRPr/>
          </a:p>
          <a:p>
            <a:pPr indent="-457200" lvl="2" marL="90011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▸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Secondary analysis in other archives</a:t>
            </a:r>
            <a:endParaRPr/>
          </a:p>
          <a:p>
            <a:pPr indent="-457200" lvl="3" marL="1347788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 Sans"/>
              <a:buChar char="▸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VCF, expression data, annotated sequences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/>
          <p:nvPr>
            <p:ph type="title"/>
          </p:nvPr>
        </p:nvSpPr>
        <p:spPr>
          <a:xfrm>
            <a:off x="539750" y="76200"/>
            <a:ext cx="8064500" cy="838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Useful resources</a:t>
            </a:r>
            <a:endParaRPr b="1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30"/>
          <p:cNvSpPr txBox="1"/>
          <p:nvPr>
            <p:ph idx="1" type="body"/>
          </p:nvPr>
        </p:nvSpPr>
        <p:spPr>
          <a:xfrm>
            <a:off x="539750" y="1066800"/>
            <a:ext cx="80645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erriweather Sans"/>
              <a:buChar char="▸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EBI Training</a:t>
            </a:r>
            <a:endParaRPr/>
          </a:p>
          <a:p>
            <a:pPr indent="-450000" lvl="2" marL="9017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▸"/>
            </a:pPr>
            <a:r>
              <a:rPr b="0" i="0" lang="en-US" sz="2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https://www.ebi.ac.uk/training/online/course-list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4517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erriweather Sans"/>
              <a:buChar char="▸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NCBI Handbook</a:t>
            </a:r>
            <a:endParaRPr/>
          </a:p>
          <a:p>
            <a:pPr indent="-450000" lvl="2" marL="9017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▸"/>
            </a:pPr>
            <a:r>
              <a:rPr b="0" i="0" lang="en-US" sz="2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http://www.ncbi.nlm.nih.gov/books/NBK143764/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000" lvl="2" marL="9017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erriweather Sans"/>
              <a:buChar char="▸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DDBJ Training</a:t>
            </a:r>
            <a:endParaRPr/>
          </a:p>
          <a:p>
            <a:pPr indent="-450000" lvl="2" marL="9017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▸"/>
            </a:pPr>
            <a:r>
              <a:rPr b="0" i="0" lang="en-US" sz="2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http://trace.ddbj.nig.ac.jp/index_e.html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erriweather San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erriweather Sans"/>
              <a:buChar char="▸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NAR Journal</a:t>
            </a:r>
            <a:endParaRPr/>
          </a:p>
          <a:p>
            <a:pPr indent="-450000" lvl="2" marL="9017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▸"/>
            </a:pPr>
            <a:r>
              <a:rPr b="0" i="0" lang="en-US" sz="2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http://nar.oxfordjournals.org/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4517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type="title"/>
          </p:nvPr>
        </p:nvSpPr>
        <p:spPr>
          <a:xfrm>
            <a:off x="539750" y="76200"/>
            <a:ext cx="8064500" cy="838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Which data archive?</a:t>
            </a:r>
            <a:endParaRPr b="1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ll_Repositories.png" id="47" name="Google Shape;4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9190" y="948267"/>
            <a:ext cx="6973147" cy="5262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45543"/>
            <a:ext cx="8229600" cy="55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7"/>
          <p:cNvSpPr txBox="1"/>
          <p:nvPr>
            <p:ph type="title"/>
          </p:nvPr>
        </p:nvSpPr>
        <p:spPr>
          <a:xfrm>
            <a:off x="539750" y="177800"/>
            <a:ext cx="8064500" cy="838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sharing across archives</a:t>
            </a:r>
            <a:endParaRPr/>
          </a:p>
        </p:txBody>
      </p:sp>
      <p:sp>
        <p:nvSpPr>
          <p:cNvPr id="55" name="Google Shape;55;p7"/>
          <p:cNvSpPr txBox="1"/>
          <p:nvPr/>
        </p:nvSpPr>
        <p:spPr>
          <a:xfrm>
            <a:off x="1883922" y="2460292"/>
            <a:ext cx="81159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NCBI</a:t>
            </a:r>
            <a:endParaRPr b="1" sz="2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7"/>
          <p:cNvSpPr txBox="1"/>
          <p:nvPr/>
        </p:nvSpPr>
        <p:spPr>
          <a:xfrm>
            <a:off x="4143524" y="1970676"/>
            <a:ext cx="61221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EBI</a:t>
            </a:r>
            <a:endParaRPr b="1" sz="2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7"/>
          <p:cNvSpPr txBox="1"/>
          <p:nvPr/>
        </p:nvSpPr>
        <p:spPr>
          <a:xfrm>
            <a:off x="7067009" y="2623468"/>
            <a:ext cx="88297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DDBJ</a:t>
            </a:r>
            <a:endParaRPr b="1" sz="2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7"/>
          <p:cNvSpPr/>
          <p:nvPr/>
        </p:nvSpPr>
        <p:spPr>
          <a:xfrm rot="-1020000">
            <a:off x="2821063" y="2370694"/>
            <a:ext cx="1268310" cy="281150"/>
          </a:xfrm>
          <a:prstGeom prst="left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E00008"/>
              </a:gs>
              <a:gs pos="100000">
                <a:srgbClr val="FF868A"/>
              </a:gs>
            </a:gsLst>
            <a:lin ang="16200000" scaled="0"/>
          </a:gradFill>
          <a:ln cap="flat" cmpd="sng" w="9525">
            <a:solidFill>
              <a:srgbClr val="C2001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7"/>
          <p:cNvSpPr/>
          <p:nvPr/>
        </p:nvSpPr>
        <p:spPr>
          <a:xfrm flipH="1" rot="1020000">
            <a:off x="4873676" y="2383477"/>
            <a:ext cx="2046221" cy="317934"/>
          </a:xfrm>
          <a:prstGeom prst="left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E00008"/>
              </a:gs>
              <a:gs pos="100000">
                <a:srgbClr val="FF868A"/>
              </a:gs>
            </a:gsLst>
            <a:lin ang="16200000" scaled="0"/>
          </a:gradFill>
          <a:ln cap="flat" cmpd="sng" w="9525">
            <a:solidFill>
              <a:srgbClr val="C2001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1.tiff" id="60" name="Google Shape;6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87995" y="5012272"/>
            <a:ext cx="3131843" cy="7764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1.tiff" id="61" name="Google Shape;61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1934" y="5029205"/>
            <a:ext cx="1727200" cy="787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mbl.png" id="62" name="Google Shape;62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739940" y="5008909"/>
            <a:ext cx="2665215" cy="824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>
            <p:ph type="title"/>
          </p:nvPr>
        </p:nvSpPr>
        <p:spPr>
          <a:xfrm>
            <a:off x="539750" y="76200"/>
            <a:ext cx="8064500" cy="838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Global data archives</a:t>
            </a:r>
            <a:endParaRPr b="1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8" name="Google Shape;68;p8"/>
          <p:cNvGraphicFramePr/>
          <p:nvPr/>
        </p:nvGraphicFramePr>
        <p:xfrm>
          <a:off x="539750" y="10363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{0772982E-D82C-45C1-B822-6F7858C96089}</a:tableStyleId>
              </a:tblPr>
              <a:tblGrid>
                <a:gridCol w="1751950"/>
                <a:gridCol w="2044375"/>
                <a:gridCol w="2187400"/>
                <a:gridCol w="2080800"/>
              </a:tblGrid>
              <a:tr h="330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Data Type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DDBJ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EBI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NCBI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</a:tr>
              <a:tr h="852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/>
                        <a:t>Primary</a:t>
                      </a:r>
                      <a:endParaRPr b="1" sz="16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/>
                        <a:t>Sequence Data</a:t>
                      </a:r>
                      <a:endParaRPr b="1"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DDBJ Sequence Read Archive (DRA)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European Nucleotide Archive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(ENA) 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Sequence Read Archive (SRA)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</a:tr>
              <a:tr h="539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/>
                        <a:t>Annotated Sequences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DDBJ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GenBank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</a:tr>
              <a:tr h="377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Variation</a:t>
                      </a:r>
                      <a:endParaRPr b="1"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-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European Variation Archive (EVA)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dbSNP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</a:tr>
              <a:tr h="539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/>
                        <a:t>Structural Variation</a:t>
                      </a:r>
                      <a:endParaRPr b="1"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-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Genomic Variants Archive (DGVa)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dbVar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</a:tr>
              <a:tr h="43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Expression</a:t>
                      </a:r>
                      <a:endParaRPr b="1"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DDBJ Omics Archive (DOR)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ArrayExpress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Gene Expression Omnibus (GEO)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</a:tr>
              <a:tr h="766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Restricted</a:t>
                      </a:r>
                      <a:endParaRPr b="1"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Japanese Genome-phenome Archive (JGA)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European Genome-phenome Archive (EGA)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dbGAP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</a:tr>
              <a:tr h="414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Samples</a:t>
                      </a:r>
                      <a:endParaRPr b="1"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BioSample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BioSample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BioSample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</a:tr>
              <a:tr h="215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Studies</a:t>
                      </a:r>
                      <a:endParaRPr b="1"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BioProject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BioProject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BioProject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 txBox="1"/>
          <p:nvPr>
            <p:ph type="title"/>
          </p:nvPr>
        </p:nvSpPr>
        <p:spPr>
          <a:xfrm>
            <a:off x="539750" y="76200"/>
            <a:ext cx="8064500" cy="838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European Nucleotide Archive (ENA)</a:t>
            </a:r>
            <a:endParaRPr b="1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9"/>
          <p:cNvSpPr txBox="1"/>
          <p:nvPr>
            <p:ph idx="1" type="body"/>
          </p:nvPr>
        </p:nvSpPr>
        <p:spPr>
          <a:xfrm>
            <a:off x="539750" y="1066800"/>
            <a:ext cx="80645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erriweather Sans"/>
              <a:buChar char="▸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data from experiments based on nucleotide sequencing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na_diagram.png" id="75" name="Google Shape;75;p9"/>
          <p:cNvPicPr preferRelativeResize="0"/>
          <p:nvPr/>
        </p:nvPicPr>
        <p:blipFill rotWithShape="1">
          <a:blip r:embed="rId3">
            <a:alphaModFix/>
          </a:blip>
          <a:srcRect b="2205" l="-16146" r="-16146" t="2181"/>
          <a:stretch/>
        </p:blipFill>
        <p:spPr>
          <a:xfrm>
            <a:off x="1253067" y="1515600"/>
            <a:ext cx="6485466" cy="468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 txBox="1"/>
          <p:nvPr>
            <p:ph type="title"/>
          </p:nvPr>
        </p:nvSpPr>
        <p:spPr>
          <a:xfrm>
            <a:off x="539750" y="76200"/>
            <a:ext cx="8064500" cy="838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ENA data model</a:t>
            </a:r>
            <a:endParaRPr b="1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NA.png" id="81" name="Google Shape;81;p10"/>
          <p:cNvPicPr preferRelativeResize="0"/>
          <p:nvPr/>
        </p:nvPicPr>
        <p:blipFill rotWithShape="1">
          <a:blip r:embed="rId3">
            <a:alphaModFix/>
          </a:blip>
          <a:srcRect b="19375" l="0" r="0" t="0"/>
          <a:stretch/>
        </p:blipFill>
        <p:spPr>
          <a:xfrm>
            <a:off x="491071" y="914403"/>
            <a:ext cx="7399868" cy="485780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0"/>
          <p:cNvSpPr/>
          <p:nvPr/>
        </p:nvSpPr>
        <p:spPr>
          <a:xfrm>
            <a:off x="1536650" y="4882475"/>
            <a:ext cx="6354300" cy="1150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0"/>
          <p:cNvSpPr/>
          <p:nvPr/>
        </p:nvSpPr>
        <p:spPr>
          <a:xfrm>
            <a:off x="2475700" y="4237175"/>
            <a:ext cx="711300" cy="838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0"/>
          <p:cNvSpPr/>
          <p:nvPr/>
        </p:nvSpPr>
        <p:spPr>
          <a:xfrm>
            <a:off x="6285700" y="4237175"/>
            <a:ext cx="711300" cy="838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/>
          <p:nvPr>
            <p:ph type="title"/>
          </p:nvPr>
        </p:nvSpPr>
        <p:spPr>
          <a:xfrm>
            <a:off x="539750" y="76200"/>
            <a:ext cx="8064500" cy="838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ENA accessions</a:t>
            </a:r>
            <a:endParaRPr b="1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0" name="Google Shape;90;p11"/>
          <p:cNvGraphicFramePr/>
          <p:nvPr/>
        </p:nvGraphicFramePr>
        <p:xfrm>
          <a:off x="624416" y="127846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{5732CBC3-21D4-4ED1-AAC1-AC61B2446DBE}</a:tableStyleId>
              </a:tblPr>
              <a:tblGrid>
                <a:gridCol w="1576925"/>
                <a:gridCol w="1388525"/>
                <a:gridCol w="4927600"/>
              </a:tblGrid>
              <a:tr h="490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Type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Accession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Description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90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Study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ERP/PRJE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Information</a:t>
                      </a:r>
                      <a:r>
                        <a:rPr lang="en-US" sz="1800"/>
                        <a:t> about the sequencing study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90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Sample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ERS/SAME</a:t>
                      </a:r>
                      <a:endParaRPr b="0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Information about the samples sequenced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90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Experiment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ERX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Information</a:t>
                      </a:r>
                      <a:r>
                        <a:rPr lang="en-US" sz="1800"/>
                        <a:t> about sequencing experiment including platform used and library information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90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Read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ERR</a:t>
                      </a:r>
                      <a:endParaRPr b="0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Raw data files containing sequence</a:t>
                      </a:r>
                      <a:r>
                        <a:rPr lang="en-US" sz="1800"/>
                        <a:t> data (CRAM, BAM, Fastq)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90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Analysis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ERZ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Secondary analysis results computed from the primary sequencing reads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(BAM, EMBL)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845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Annotated</a:t>
                      </a:r>
                      <a:r>
                        <a:rPr lang="en-US" sz="1800"/>
                        <a:t> Sequence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LN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CWSE</a:t>
                      </a:r>
                      <a:endParaRPr b="0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Assembled and annotated sequence, one number for each sequence e.g. 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CWSE01000001-CWSE01000051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/>
          <p:nvPr>
            <p:ph type="title"/>
          </p:nvPr>
        </p:nvSpPr>
        <p:spPr>
          <a:xfrm>
            <a:off x="539750" y="76200"/>
            <a:ext cx="8064500" cy="838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ENA accessions</a:t>
            </a:r>
            <a:endParaRPr b="1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6" name="Google Shape;96;p12"/>
          <p:cNvGraphicFramePr/>
          <p:nvPr/>
        </p:nvGraphicFramePr>
        <p:xfrm>
          <a:off x="624416" y="127846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{5732CBC3-21D4-4ED1-AAC1-AC61B2446DBE}</a:tableStyleId>
              </a:tblPr>
              <a:tblGrid>
                <a:gridCol w="1576925"/>
                <a:gridCol w="1388525"/>
                <a:gridCol w="4927600"/>
              </a:tblGrid>
              <a:tr h="490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Type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Accession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Description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90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Study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ERP/PRJE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Information</a:t>
                      </a:r>
                      <a:r>
                        <a:rPr lang="en-US" sz="1800"/>
                        <a:t> about the sequencing study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90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Sample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</a:rPr>
                        <a:t>ERS/SAME</a:t>
                      </a:r>
                      <a:endParaRPr b="1"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Information about the samples sequenced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90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Experiment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ERX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Information</a:t>
                      </a:r>
                      <a:r>
                        <a:rPr lang="en-US" sz="1800"/>
                        <a:t> about sequencing experiment including platform used and library information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90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Read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</a:rPr>
                        <a:t>ERR</a:t>
                      </a:r>
                      <a:endParaRPr b="1"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Raw data files containing sequence</a:t>
                      </a:r>
                      <a:r>
                        <a:rPr lang="en-US" sz="1800"/>
                        <a:t> data (CRAM, BAM, Fastq)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90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Analysis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ERZ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Secondary analysis results computed from the primary sequencing reads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(BAM, EMBL)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845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Annotated</a:t>
                      </a:r>
                      <a:r>
                        <a:rPr lang="en-US" sz="1800"/>
                        <a:t> Sequence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LN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CWSE</a:t>
                      </a:r>
                      <a:endParaRPr b="1"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Assembled and annotated sequence, one number for each sequence e.g. 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CWSE01000001-CWSE01000051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pdated_sanger_logo_template">
  <a:themeElements>
    <a:clrScheme name="updated_sanger_logo_template 2">
      <a:dk1>
        <a:srgbClr val="004869"/>
      </a:dk1>
      <a:lt1>
        <a:srgbClr val="FFFFFF"/>
      </a:lt1>
      <a:dk2>
        <a:srgbClr val="004869"/>
      </a:dk2>
      <a:lt2>
        <a:srgbClr val="8D0017"/>
      </a:lt2>
      <a:accent1>
        <a:srgbClr val="C3001D"/>
      </a:accent1>
      <a:accent2>
        <a:srgbClr val="DDF6A4"/>
      </a:accent2>
      <a:accent3>
        <a:srgbClr val="FFFFFF"/>
      </a:accent3>
      <a:accent4>
        <a:srgbClr val="003C59"/>
      </a:accent4>
      <a:accent5>
        <a:srgbClr val="DEAAAB"/>
      </a:accent5>
      <a:accent6>
        <a:srgbClr val="C8DF94"/>
      </a:accent6>
      <a:hlink>
        <a:srgbClr val="FF7200"/>
      </a:hlink>
      <a:folHlink>
        <a:srgbClr val="CCB37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