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embeddedFontLst>
    <p:embeddedFont>
      <p:font typeface="Arimo" panose="020B0604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p:restoredTop sz="94631"/>
  </p:normalViewPr>
  <p:slideViewPr>
    <p:cSldViewPr snapToGrid="0">
      <p:cViewPr varScale="1">
        <p:scale>
          <a:sx n="97" d="100"/>
          <a:sy n="97" d="100"/>
        </p:scale>
        <p:origin x="157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
        <p:nvSpPr>
          <p:cNvPr id="29" name="Google Shape;2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 name="Google Shape;3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GB" sz="1200" b="0" i="0" u="none" strike="noStrike" cap="none">
                <a:solidFill>
                  <a:schemeClr val="dk1"/>
                </a:solidFill>
                <a:latin typeface="Calibri"/>
                <a:ea typeface="Calibri"/>
                <a:cs typeface="Calibri"/>
                <a:sym typeface="Calibri"/>
              </a:rPr>
              <a:t>- this morning we will start to learn some basic UNIX skills, excited?</a:t>
            </a:r>
            <a:endParaRPr/>
          </a:p>
          <a:p>
            <a:pPr marL="0" marR="0" lvl="0" indent="0" algn="l" rtl="0">
              <a:lnSpc>
                <a:spcPct val="100000"/>
              </a:lnSpc>
              <a:spcBef>
                <a:spcPts val="0"/>
              </a:spcBef>
              <a:spcAft>
                <a:spcPts val="0"/>
              </a:spcAft>
              <a:buSzPts val="1400"/>
              <a:buNone/>
            </a:pPr>
            <a:r>
              <a:rPr lang="en-GB" sz="1200" b="0" i="0" u="none" strike="noStrike" cap="none">
                <a:solidFill>
                  <a:schemeClr val="dk1"/>
                </a:solidFill>
                <a:latin typeface="Calibri"/>
                <a:ea typeface="Calibri"/>
                <a:cs typeface="Calibri"/>
                <a:sym typeface="Calibri"/>
              </a:rPr>
              <a:t>- how many used UNIX/command line before?</a:t>
            </a:r>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anyone that hasn’t used UNIX before don’t panic when see the UNIX prompt, all exercises this morning are step by step and all commands are provided</a:t>
            </a:r>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anyone who has used UNIX, be patient, exercises are short and in the later we will introduce more advanced UNIX concepts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 name="Google Shape;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 name="Google Shape;4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How do you use the UNIX operating system?  </a:t>
            </a:r>
            <a:endParaRPr/>
          </a:p>
          <a:p>
            <a:pPr marL="171450" marR="0" lvl="0" indent="-17145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Just like any other operating system, have a graphical user interface,  click on icons to launch programs, explore files and folders on disk using a file manager</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4" name="Google Shape;4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 name="Google Shape;5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However another really cool feature about UNIX is the ability to interact and provide instructions to the computer using a series of text based commands</a:t>
            </a:r>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The commands/instructions are provided to the computer in a terminal window on the commandline</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Very powerful as it allows you to carry out certain tasks very quickly that otherwise may take be time consuming if using the file manager e.g. moving or deleting hundreds of files </a:t>
            </a:r>
            <a:endParaRPr sz="1200" b="0" i="0" u="none" strike="noStrike" cap="none">
              <a:solidFill>
                <a:schemeClr val="dk1"/>
              </a:solidFill>
              <a:latin typeface="Calibri"/>
              <a:ea typeface="Calibri"/>
              <a:cs typeface="Calibri"/>
              <a:sym typeface="Calibri"/>
            </a:endParaRPr>
          </a:p>
        </p:txBody>
      </p:sp>
      <p:sp>
        <p:nvSpPr>
          <p:cNvPr id="51" name="Google Shape;51;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Mention the terseness of the commands</a:t>
            </a:r>
            <a:endParaRPr/>
          </a:p>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99" name="Google Shape;9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06" name="Google Shape;10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Shows a typical directory structure in UNIX, a directory is equivalent to folder in Windows</a:t>
            </a:r>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Organised in a hierarchy, directories can have subdirectories and so on</a:t>
            </a:r>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Very useful for organising your work – organise files for different projects into different directories to keep them </a:t>
            </a:r>
            <a:r>
              <a:rPr lang="en-GB"/>
              <a:t>separate</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The most top level directory in the hierarchy is called the root directory and is denoted by a forward slash</a:t>
            </a:r>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 The full location or path of a specific files given by listing it’s location from the root directory</a:t>
            </a:r>
            <a:endParaRPr sz="1200" b="0" i="0" u="none" strike="noStrike" cap="none">
              <a:solidFill>
                <a:schemeClr val="dk1"/>
              </a:solidFill>
              <a:latin typeface="Calibri"/>
              <a:ea typeface="Calibri"/>
              <a:cs typeface="Calibri"/>
              <a:sym typeface="Calibri"/>
            </a:endParaRPr>
          </a:p>
        </p:txBody>
      </p:sp>
      <p:sp>
        <p:nvSpPr>
          <p:cNvPr id="113" name="Google Shape;11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When learning UNIX some common mistakes we see happen over and over </a:t>
            </a:r>
            <a:endParaRPr/>
          </a:p>
          <a:p>
            <a:pPr marL="0" marR="0" lvl="0" indent="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Forgetting that UNIX is case sensitive, to add spaces and mis-spelling commands/file names</a:t>
            </a:r>
            <a:endParaRPr/>
          </a:p>
          <a:p>
            <a:pPr marL="0" marR="0" lvl="0" indent="0" algn="l" rtl="0">
              <a:lnSpc>
                <a:spcPct val="100000"/>
              </a:lnSpc>
              <a:spcBef>
                <a:spcPts val="0"/>
              </a:spcBef>
              <a:spcAft>
                <a:spcPts val="0"/>
              </a:spcAft>
              <a:buSzPts val="1400"/>
              <a:buNone/>
            </a:pPr>
            <a:r>
              <a:rPr lang="en-GB" sz="1200" b="0" i="0" u="none" strike="noStrike" cap="none">
                <a:solidFill>
                  <a:schemeClr val="dk1"/>
                </a:solidFill>
                <a:latin typeface="Calibri"/>
                <a:ea typeface="Calibri"/>
                <a:cs typeface="Calibri"/>
                <a:sym typeface="Calibri"/>
              </a:rPr>
              <a:t>-Some of this may not make sense until you start looking at examples, therefore open Introduction to UNIX module under section 4, read through the module which gives a bit more background to UNIX and make a start on the exercises – as always if you have any questions on UNIX please feel free to ask any of us</a:t>
            </a:r>
            <a:endParaRPr/>
          </a:p>
        </p:txBody>
      </p:sp>
      <p:sp>
        <p:nvSpPr>
          <p:cNvPr id="124" name="Google Shape;12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11188" y="6597650"/>
            <a:ext cx="8064500" cy="7143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4869"/>
              </a:solidFill>
              <a:latin typeface="Arial"/>
              <a:ea typeface="Arial"/>
              <a:cs typeface="Arial"/>
              <a:sym typeface="Arial"/>
            </a:endParaRPr>
          </a:p>
        </p:txBody>
      </p:sp>
      <p:cxnSp>
        <p:nvCxnSpPr>
          <p:cNvPr id="19" name="Google Shape;19;p2"/>
          <p:cNvCxnSpPr/>
          <p:nvPr/>
        </p:nvCxnSpPr>
        <p:spPr>
          <a:xfrm>
            <a:off x="611188" y="6248400"/>
            <a:ext cx="8064500" cy="0"/>
          </a:xfrm>
          <a:prstGeom prst="straightConnector1">
            <a:avLst/>
          </a:prstGeom>
          <a:noFill/>
          <a:ln w="9525" cap="flat" cmpd="sng">
            <a:solidFill>
              <a:schemeClr val="dk1"/>
            </a:solidFill>
            <a:prstDash val="solid"/>
            <a:round/>
            <a:headEnd type="none" w="sm" len="sm"/>
            <a:tailEnd type="none" w="sm" len="sm"/>
          </a:ln>
        </p:spPr>
      </p:cxnSp>
      <p:cxnSp>
        <p:nvCxnSpPr>
          <p:cNvPr id="20" name="Google Shape;20;p2"/>
          <p:cNvCxnSpPr/>
          <p:nvPr/>
        </p:nvCxnSpPr>
        <p:spPr>
          <a:xfrm>
            <a:off x="731838" y="3213100"/>
            <a:ext cx="7907337" cy="0"/>
          </a:xfrm>
          <a:prstGeom prst="straightConnector1">
            <a:avLst/>
          </a:prstGeom>
          <a:noFill/>
          <a:ln w="9525" cap="flat" cmpd="sng">
            <a:solidFill>
              <a:schemeClr val="dk1"/>
            </a:solidFill>
            <a:prstDash val="solid"/>
            <a:round/>
            <a:headEnd type="none" w="sm" len="sm"/>
            <a:tailEnd type="none" w="sm" len="sm"/>
          </a:ln>
        </p:spPr>
      </p:cxnSp>
      <p:sp>
        <p:nvSpPr>
          <p:cNvPr id="21" name="Google Shape;21;p2"/>
          <p:cNvSpPr/>
          <p:nvPr/>
        </p:nvSpPr>
        <p:spPr>
          <a:xfrm>
            <a:off x="731838" y="1877400"/>
            <a:ext cx="7886700" cy="1094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1" u="none" strike="noStrike" cap="none">
              <a:solidFill>
                <a:srgbClr val="FFFFFF"/>
              </a:solidFill>
              <a:latin typeface="Arial"/>
              <a:ea typeface="Arial"/>
              <a:cs typeface="Arial"/>
              <a:sym typeface="Arial"/>
            </a:endParaRPr>
          </a:p>
        </p:txBody>
      </p:sp>
      <p:sp>
        <p:nvSpPr>
          <p:cNvPr id="22" name="Google Shape;22;p2"/>
          <p:cNvSpPr txBox="1"/>
          <p:nvPr/>
        </p:nvSpPr>
        <p:spPr>
          <a:xfrm>
            <a:off x="649288" y="6250237"/>
            <a:ext cx="8037512" cy="246221"/>
          </a:xfrm>
          <a:prstGeom prst="rect">
            <a:avLst/>
          </a:prstGeom>
          <a:noFill/>
          <a:ln>
            <a:noFill/>
          </a:ln>
        </p:spPr>
        <p:txBody>
          <a:bodyPr spcFirstLastPara="1" wrap="square" lIns="0"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4869"/>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3" name="Google Shape;23;p2"/>
          <p:cNvPicPr preferRelativeResize="0"/>
          <p:nvPr/>
        </p:nvPicPr>
        <p:blipFill rotWithShape="1">
          <a:blip r:embed="rId2">
            <a:alphaModFix/>
          </a:blip>
          <a:srcRect/>
          <a:stretch/>
        </p:blipFill>
        <p:spPr>
          <a:xfrm>
            <a:off x="709892" y="5390900"/>
            <a:ext cx="7895415" cy="79612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2pPr>
            <a:lvl3pPr marR="0" lvl="2"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3pPr>
            <a:lvl4pPr marR="0" lvl="3"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4pPr>
            <a:lvl5pPr marR="0" lvl="4"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5pPr>
            <a:lvl6pPr marR="0" lvl="5"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6pPr>
            <a:lvl7pPr marR="0" lvl="6"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7pPr>
            <a:lvl8pPr marR="0" lvl="7"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8pPr>
            <a:lvl9pPr marR="0" lvl="8" algn="l">
              <a:lnSpc>
                <a:spcPct val="100000"/>
              </a:lnSpc>
              <a:spcBef>
                <a:spcPts val="0"/>
              </a:spcBef>
              <a:spcAft>
                <a:spcPts val="0"/>
              </a:spcAft>
              <a:buSzPts val="1400"/>
              <a:buNone/>
              <a:defRPr sz="2800" b="1" i="0" u="none" strike="noStrike" cap="none">
                <a:solidFill>
                  <a:schemeClr val="lt1"/>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539750" y="1011050"/>
            <a:ext cx="8064600" cy="5029200"/>
          </a:xfrm>
          <a:prstGeom prst="rect">
            <a:avLst/>
          </a:prstGeom>
          <a:noFill/>
          <a:ln>
            <a:noFill/>
          </a:ln>
        </p:spPr>
        <p:txBody>
          <a:bodyPr spcFirstLastPara="1" wrap="square" lIns="91425" tIns="45700" rIns="91425" bIns="45700" anchor="t" anchorCtr="0">
            <a:noAutofit/>
          </a:bodyPr>
          <a:lstStyle>
            <a:lvl1pPr marL="457200" marR="0" lvl="0" indent="-368300" algn="l">
              <a:lnSpc>
                <a:spcPct val="100000"/>
              </a:lnSpc>
              <a:spcBef>
                <a:spcPts val="600"/>
              </a:spcBef>
              <a:spcAft>
                <a:spcPts val="0"/>
              </a:spcAft>
              <a:buClr>
                <a:schemeClr val="dk1"/>
              </a:buClr>
              <a:buSzPts val="2200"/>
              <a:buFont typeface="Merriweather Sans"/>
              <a:buChar char="▸"/>
              <a:defRPr sz="2200" b="0" i="0" u="none" strike="noStrike" cap="none">
                <a:solidFill>
                  <a:schemeClr val="dk1"/>
                </a:solidFill>
                <a:latin typeface="Arial"/>
                <a:ea typeface="Arial"/>
                <a:cs typeface="Arial"/>
                <a:sym typeface="Arial"/>
              </a:defRPr>
            </a:lvl1pPr>
            <a:lvl2pPr marL="914400" marR="0" lvl="1" indent="-228600" algn="l">
              <a:lnSpc>
                <a:spcPct val="100000"/>
              </a:lnSpc>
              <a:spcBef>
                <a:spcPts val="400"/>
              </a:spcBef>
              <a:spcAft>
                <a:spcPts val="0"/>
              </a:spcAft>
              <a:buClr>
                <a:schemeClr val="dk1"/>
              </a:buClr>
              <a:buSzPts val="2000"/>
              <a:buFont typeface="Arimo"/>
              <a:buNone/>
              <a:defRPr sz="2000" b="0" i="0" u="none" strike="noStrike" cap="none">
                <a:solidFill>
                  <a:schemeClr val="dk1"/>
                </a:solidFill>
                <a:latin typeface="Arial"/>
                <a:ea typeface="Arial"/>
                <a:cs typeface="Arial"/>
                <a:sym typeface="Arial"/>
              </a:defRPr>
            </a:lvl2pPr>
            <a:lvl3pPr marL="1371600" marR="0" lvl="2" indent="-355600" algn="l">
              <a:lnSpc>
                <a:spcPct val="100000"/>
              </a:lnSpc>
              <a:spcBef>
                <a:spcPts val="600"/>
              </a:spcBef>
              <a:spcAft>
                <a:spcPts val="0"/>
              </a:spcAft>
              <a:buClr>
                <a:schemeClr val="dk1"/>
              </a:buClr>
              <a:buSzPts val="2000"/>
              <a:buFont typeface="Merriweather Sans"/>
              <a:buChar char="▸"/>
              <a:defRPr sz="2000" b="0" i="0" u="none" strike="noStrike" cap="none">
                <a:solidFill>
                  <a:schemeClr val="dk1"/>
                </a:solidFill>
                <a:latin typeface="Arial"/>
                <a:ea typeface="Arial"/>
                <a:cs typeface="Arial"/>
                <a:sym typeface="Arial"/>
              </a:defRPr>
            </a:lvl3pPr>
            <a:lvl4pPr marL="1828800" marR="0" lvl="3" indent="-342900" algn="l">
              <a:lnSpc>
                <a:spcPct val="100000"/>
              </a:lnSpc>
              <a:spcBef>
                <a:spcPts val="600"/>
              </a:spcBef>
              <a:spcAft>
                <a:spcPts val="0"/>
              </a:spcAft>
              <a:buClr>
                <a:schemeClr val="dk1"/>
              </a:buClr>
              <a:buSzPts val="1800"/>
              <a:buFont typeface="Merriweather Sans"/>
              <a:buChar char="▸"/>
              <a:defRPr sz="1800" b="0" i="0" u="none" strike="noStrike" cap="none">
                <a:solidFill>
                  <a:schemeClr val="dk1"/>
                </a:solidFill>
                <a:latin typeface="Arial"/>
                <a:ea typeface="Arial"/>
                <a:cs typeface="Arial"/>
                <a:sym typeface="Arial"/>
              </a:defRPr>
            </a:lvl4pPr>
            <a:lvl5pPr marL="2286000" marR="0" lvl="4" indent="-330200" algn="l">
              <a:lnSpc>
                <a:spcPct val="100000"/>
              </a:lnSpc>
              <a:spcBef>
                <a:spcPts val="600"/>
              </a:spcBef>
              <a:spcAft>
                <a:spcPts val="0"/>
              </a:spcAft>
              <a:buClr>
                <a:schemeClr val="dk1"/>
              </a:buClr>
              <a:buSzPts val="1600"/>
              <a:buFont typeface="Merriweather Sans"/>
              <a:buChar char="▸"/>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Arimo"/>
              <a:buNone/>
              <a:defRPr sz="1400" b="0" i="0" u="none" strike="noStrike" cap="none">
                <a:solidFill>
                  <a:schemeClr val="dk1"/>
                </a:solidFill>
                <a:latin typeface="Arial"/>
                <a:ea typeface="Arial"/>
                <a:cs typeface="Arial"/>
                <a:sym typeface="Arial"/>
              </a:defRPr>
            </a:lvl6pPr>
            <a:lvl7pPr marL="3200400" marR="0" lvl="6" indent="-317500" algn="l">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7pPr>
            <a:lvl8pPr marL="3657600" marR="0" lvl="7" indent="-317500" algn="l">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8pPr>
            <a:lvl9pPr marL="4114800" marR="0" lvl="8" indent="-317500" algn="l">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chemeClr val="lt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9750" y="1066800"/>
            <a:ext cx="8064500" cy="5029200"/>
          </a:xfrm>
          <a:prstGeom prst="rect">
            <a:avLst/>
          </a:prstGeom>
          <a:noFill/>
          <a:ln>
            <a:noFill/>
          </a:ln>
        </p:spPr>
        <p:txBody>
          <a:bodyPr spcFirstLastPara="1" wrap="square" lIns="91425" tIns="45700" rIns="91425" bIns="45700" anchor="t" anchorCtr="0">
            <a:noAutofit/>
          </a:bodyPr>
          <a:lstStyle>
            <a:lvl1pPr marL="457200" marR="0" lvl="0" indent="-368300" algn="l" rtl="0">
              <a:lnSpc>
                <a:spcPct val="200000"/>
              </a:lnSpc>
              <a:spcBef>
                <a:spcPts val="0"/>
              </a:spcBef>
              <a:spcAft>
                <a:spcPts val="0"/>
              </a:spcAft>
              <a:buClr>
                <a:schemeClr val="dk1"/>
              </a:buClr>
              <a:buSzPts val="2200"/>
              <a:buFont typeface="Merriweather Sans"/>
              <a:buChar char="▸"/>
              <a:defRPr sz="22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mo"/>
              <a:buChar char="4"/>
              <a:defRPr sz="2000" b="0" i="0" u="none" strike="noStrike" cap="none">
                <a:solidFill>
                  <a:schemeClr val="dk1"/>
                </a:solidFill>
                <a:latin typeface="Arial"/>
                <a:ea typeface="Arial"/>
                <a:cs typeface="Arial"/>
                <a:sym typeface="Arial"/>
              </a:defRPr>
            </a:lvl2pPr>
            <a:lvl3pPr marL="1371600" marR="0" lvl="2" indent="-342900" algn="l" rtl="0">
              <a:lnSpc>
                <a:spcPct val="200000"/>
              </a:lnSpc>
              <a:spcBef>
                <a:spcPts val="0"/>
              </a:spcBef>
              <a:spcAft>
                <a:spcPts val="0"/>
              </a:spcAft>
              <a:buClr>
                <a:schemeClr val="dk1"/>
              </a:buClr>
              <a:buSzPts val="1800"/>
              <a:buFont typeface="Arimo"/>
              <a:buChar char="4"/>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650"/>
              </a:spcBef>
              <a:spcAft>
                <a:spcPts val="0"/>
              </a:spcAft>
              <a:buClr>
                <a:schemeClr val="dk1"/>
              </a:buClr>
              <a:buSzPts val="1600"/>
              <a:buFont typeface="Arimo"/>
              <a:buChar char="4"/>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65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65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65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9pPr>
          </a:lstStyle>
          <a:p>
            <a:endParaRPr/>
          </a:p>
        </p:txBody>
      </p:sp>
      <p:sp>
        <p:nvSpPr>
          <p:cNvPr id="12" name="Google Shape;12;p1"/>
          <p:cNvSpPr/>
          <p:nvPr/>
        </p:nvSpPr>
        <p:spPr>
          <a:xfrm>
            <a:off x="539750" y="6597650"/>
            <a:ext cx="8064500" cy="71438"/>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4869"/>
              </a:solidFill>
              <a:latin typeface="Arial"/>
              <a:ea typeface="Arial"/>
              <a:cs typeface="Arial"/>
              <a:sym typeface="Arial"/>
            </a:endParaRPr>
          </a:p>
        </p:txBody>
      </p:sp>
      <p:cxnSp>
        <p:nvCxnSpPr>
          <p:cNvPr id="13" name="Google Shape;13;p1"/>
          <p:cNvCxnSpPr/>
          <p:nvPr/>
        </p:nvCxnSpPr>
        <p:spPr>
          <a:xfrm>
            <a:off x="539750" y="6248400"/>
            <a:ext cx="8064500" cy="0"/>
          </a:xfrm>
          <a:prstGeom prst="straightConnector1">
            <a:avLst/>
          </a:prstGeom>
          <a:noFill/>
          <a:ln w="9525" cap="flat" cmpd="sng">
            <a:solidFill>
              <a:schemeClr val="dk1"/>
            </a:solidFill>
            <a:prstDash val="solid"/>
            <a:round/>
            <a:headEnd type="none" w="sm" len="sm"/>
            <a:tailEnd type="none" w="sm" len="sm"/>
          </a:ln>
        </p:spPr>
      </p:cxnSp>
      <p:sp>
        <p:nvSpPr>
          <p:cNvPr id="14" name="Google Shape;14;p1"/>
          <p:cNvSpPr/>
          <p:nvPr/>
        </p:nvSpPr>
        <p:spPr>
          <a:xfrm>
            <a:off x="4556125" y="606425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4869"/>
              </a:solidFill>
              <a:latin typeface="Arial"/>
              <a:ea typeface="Arial"/>
              <a:cs typeface="Arial"/>
              <a:sym typeface="Arial"/>
            </a:endParaRPr>
          </a:p>
        </p:txBody>
      </p:sp>
      <p:sp>
        <p:nvSpPr>
          <p:cNvPr id="15" name="Google Shape;15;p1"/>
          <p:cNvSpPr/>
          <p:nvPr/>
        </p:nvSpPr>
        <p:spPr>
          <a:xfrm>
            <a:off x="4727575" y="6022975"/>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4869"/>
              </a:solidFill>
              <a:latin typeface="Arial"/>
              <a:ea typeface="Arial"/>
              <a:cs typeface="Arial"/>
              <a:sym typeface="Arial"/>
            </a:endParaRPr>
          </a:p>
        </p:txBody>
      </p:sp>
      <p:pic>
        <p:nvPicPr>
          <p:cNvPr id="16" name="Google Shape;16;p1"/>
          <p:cNvPicPr preferRelativeResize="0"/>
          <p:nvPr/>
        </p:nvPicPr>
        <p:blipFill rotWithShape="1">
          <a:blip r:embed="rId4">
            <a:alphaModFix/>
          </a:blip>
          <a:srcRect/>
          <a:stretch/>
        </p:blipFill>
        <p:spPr>
          <a:xfrm>
            <a:off x="550750" y="6284738"/>
            <a:ext cx="2164250" cy="2906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4"/>
          <p:cNvSpPr txBox="1">
            <a:spLocks noGrp="1"/>
          </p:cNvSpPr>
          <p:nvPr>
            <p:ph type="ctrTitle" idx="4294967295"/>
          </p:nvPr>
        </p:nvSpPr>
        <p:spPr>
          <a:xfrm>
            <a:off x="762000" y="1981200"/>
            <a:ext cx="77724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3200" b="1" i="0" u="none" strike="noStrike" cap="none">
                <a:solidFill>
                  <a:schemeClr val="lt1"/>
                </a:solidFill>
                <a:latin typeface="Arial"/>
                <a:ea typeface="Arial"/>
                <a:cs typeface="Arial"/>
                <a:sym typeface="Arial"/>
              </a:rPr>
              <a:t>Introduction to Unix</a:t>
            </a:r>
            <a:endParaRPr sz="3200" b="1" i="1" u="none" strike="noStrike" cap="none">
              <a:solidFill>
                <a:schemeClr val="lt1"/>
              </a:solidFill>
              <a:latin typeface="Arial"/>
              <a:ea typeface="Arial"/>
              <a:cs typeface="Arial"/>
              <a:sym typeface="Arial"/>
            </a:endParaRPr>
          </a:p>
        </p:txBody>
      </p:sp>
      <p:sp>
        <p:nvSpPr>
          <p:cNvPr id="33" name="Google Shape;33;p4"/>
          <p:cNvSpPr txBox="1">
            <a:spLocks noGrp="1"/>
          </p:cNvSpPr>
          <p:nvPr>
            <p:ph type="subTitle" idx="4294967295"/>
          </p:nvPr>
        </p:nvSpPr>
        <p:spPr>
          <a:xfrm>
            <a:off x="762000" y="3505200"/>
            <a:ext cx="4191000" cy="236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200"/>
              <a:buFont typeface="Merriweather Sans"/>
              <a:buNone/>
            </a:pPr>
            <a:r>
              <a:rPr lang="en-US" sz="2400" b="0" i="0" u="none" strike="noStrike" cap="none" dirty="0">
                <a:solidFill>
                  <a:schemeClr val="dk1"/>
                </a:solidFill>
                <a:latin typeface="Arial"/>
                <a:ea typeface="Arial"/>
                <a:cs typeface="Arial"/>
                <a:sym typeface="Arial"/>
              </a:rPr>
              <a:t>Alejandra Medina Rivera</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Merriweather Sans"/>
              <a:buNone/>
            </a:pPr>
            <a:endParaRPr lang="en-CA" sz="2400" b="0" i="0" u="none" strike="noStrike" cap="none" dirty="0">
              <a:solidFill>
                <a:schemeClr val="dk1"/>
              </a:solidFill>
              <a:latin typeface="Arial"/>
              <a:ea typeface="Arial"/>
              <a:cs typeface="Arial"/>
              <a:sym typeface="Arial"/>
            </a:endParaRPr>
          </a:p>
          <a:p>
            <a:pPr marL="0" lvl="0" indent="0">
              <a:lnSpc>
                <a:spcPct val="100000"/>
              </a:lnSpc>
              <a:buNone/>
            </a:pPr>
            <a:r>
              <a:rPr lang="en-GB" sz="1800" dirty="0"/>
              <a:t>     @</a:t>
            </a:r>
            <a:r>
              <a:rPr lang="en-GB" sz="1800" dirty="0" err="1"/>
              <a:t>AleMedinaRivera</a:t>
            </a:r>
            <a:endParaRPr lang="en-GB" sz="1800" dirty="0"/>
          </a:p>
          <a:p>
            <a:pPr marL="0" lvl="0" indent="0">
              <a:lnSpc>
                <a:spcPct val="100000"/>
              </a:lnSpc>
              <a:buNone/>
            </a:pPr>
            <a:r>
              <a:rPr lang="en-GB" sz="1800" dirty="0" err="1"/>
              <a:t>amedina@liigh.unam.mx</a:t>
            </a:r>
            <a:endParaRPr lang="en-GB" sz="1800" dirty="0"/>
          </a:p>
          <a:p>
            <a:pPr marL="0" marR="0" lvl="0" indent="0" algn="l" rtl="0">
              <a:lnSpc>
                <a:spcPct val="100000"/>
              </a:lnSpc>
              <a:spcBef>
                <a:spcPts val="0"/>
              </a:spcBef>
              <a:spcAft>
                <a:spcPts val="0"/>
              </a:spcAft>
              <a:buClr>
                <a:schemeClr val="dk1"/>
              </a:buClr>
              <a:buSzPts val="1800"/>
              <a:buFont typeface="Merriweather Sans"/>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Merriweather Sans"/>
              <a:buNone/>
            </a:pPr>
            <a:endParaRPr sz="2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Merriweather Sans"/>
              <a:buNone/>
            </a:pPr>
            <a:endParaRPr sz="2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Merriweather Sans"/>
              <a:buNone/>
            </a:pPr>
            <a:endParaRPr sz="2200" b="0" i="0" u="none" strike="noStrike" cap="none" dirty="0">
              <a:solidFill>
                <a:schemeClr val="dk1"/>
              </a:solidFill>
              <a:latin typeface="Arial"/>
              <a:ea typeface="Arial"/>
              <a:cs typeface="Arial"/>
              <a:sym typeface="Arial"/>
            </a:endParaRPr>
          </a:p>
        </p:txBody>
      </p:sp>
      <p:pic>
        <p:nvPicPr>
          <p:cNvPr id="34" name="Google Shape;34;p4"/>
          <p:cNvPicPr preferRelativeResize="0"/>
          <p:nvPr/>
        </p:nvPicPr>
        <p:blipFill rotWithShape="1">
          <a:blip r:embed="rId3">
            <a:alphaModFix/>
          </a:blip>
          <a:srcRect/>
          <a:stretch/>
        </p:blipFill>
        <p:spPr>
          <a:xfrm>
            <a:off x="796750" y="4242425"/>
            <a:ext cx="366750" cy="315225"/>
          </a:xfrm>
          <a:prstGeom prst="rect">
            <a:avLst/>
          </a:prstGeom>
          <a:noFill/>
          <a:ln>
            <a:noFill/>
          </a:ln>
        </p:spPr>
      </p:pic>
      <p:sp>
        <p:nvSpPr>
          <p:cNvPr id="5" name="Google Shape;33;p4">
            <a:extLst>
              <a:ext uri="{FF2B5EF4-FFF2-40B4-BE49-F238E27FC236}">
                <a16:creationId xmlns:a16="http://schemas.microsoft.com/office/drawing/2014/main" id="{C8A4D2B5-9B71-EA49-92D2-F760867A93CE}"/>
              </a:ext>
            </a:extLst>
          </p:cNvPr>
          <p:cNvSpPr txBox="1">
            <a:spLocks/>
          </p:cNvSpPr>
          <p:nvPr/>
        </p:nvSpPr>
        <p:spPr>
          <a:xfrm>
            <a:off x="5923722" y="4242424"/>
            <a:ext cx="4191000" cy="14963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200000"/>
              </a:lnSpc>
              <a:spcBef>
                <a:spcPts val="0"/>
              </a:spcBef>
              <a:spcAft>
                <a:spcPts val="0"/>
              </a:spcAft>
              <a:buClr>
                <a:schemeClr val="dk1"/>
              </a:buClr>
              <a:buSzPts val="2200"/>
              <a:buFont typeface="Merriweather Sans"/>
              <a:buChar char="▸"/>
              <a:defRPr sz="22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mo"/>
              <a:buChar char="4"/>
              <a:defRPr sz="2000" b="0" i="0" u="none" strike="noStrike" cap="none">
                <a:solidFill>
                  <a:schemeClr val="dk1"/>
                </a:solidFill>
                <a:latin typeface="Arial"/>
                <a:ea typeface="Arial"/>
                <a:cs typeface="Arial"/>
                <a:sym typeface="Arial"/>
              </a:defRPr>
            </a:lvl2pPr>
            <a:lvl3pPr marL="1371600" marR="0" lvl="2" indent="-342900" algn="l" rtl="0">
              <a:lnSpc>
                <a:spcPct val="200000"/>
              </a:lnSpc>
              <a:spcBef>
                <a:spcPts val="0"/>
              </a:spcBef>
              <a:spcAft>
                <a:spcPts val="0"/>
              </a:spcAft>
              <a:buClr>
                <a:schemeClr val="dk1"/>
              </a:buClr>
              <a:buSzPts val="1800"/>
              <a:buFont typeface="Arimo"/>
              <a:buChar char="4"/>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650"/>
              </a:spcBef>
              <a:spcAft>
                <a:spcPts val="0"/>
              </a:spcAft>
              <a:buClr>
                <a:schemeClr val="dk1"/>
              </a:buClr>
              <a:buSzPts val="1600"/>
              <a:buFont typeface="Arimo"/>
              <a:buChar char="4"/>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65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65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65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1"/>
              </a:buClr>
              <a:buSzPts val="1400"/>
              <a:buFont typeface="Arimo"/>
              <a:buChar char="4"/>
              <a:defRPr sz="1400" b="0" i="0" u="none" strike="noStrike" cap="none">
                <a:solidFill>
                  <a:schemeClr val="dk1"/>
                </a:solidFill>
                <a:latin typeface="Arial"/>
                <a:ea typeface="Arial"/>
                <a:cs typeface="Arial"/>
                <a:sym typeface="Arial"/>
              </a:defRPr>
            </a:lvl9pPr>
          </a:lstStyle>
          <a:p>
            <a:pPr marL="0" indent="0">
              <a:lnSpc>
                <a:spcPct val="100000"/>
              </a:lnSpc>
              <a:buFont typeface="Merriweather Sans"/>
              <a:buNone/>
            </a:pPr>
            <a:r>
              <a:rPr lang="en-GB" sz="1600" dirty="0"/>
              <a:t>Material by Jacqui Keane</a:t>
            </a:r>
          </a:p>
          <a:p>
            <a:pPr marL="0" indent="0">
              <a:lnSpc>
                <a:spcPct val="100000"/>
              </a:lnSpc>
              <a:buFont typeface="Merriweather Sans"/>
              <a:buNone/>
            </a:pPr>
            <a:endParaRPr lang="en-GB" sz="1600" dirty="0"/>
          </a:p>
          <a:p>
            <a:pPr marL="0" indent="0">
              <a:lnSpc>
                <a:spcPct val="100000"/>
              </a:lnSpc>
              <a:buFont typeface="Merriweather Sans"/>
              <a:buNone/>
            </a:pPr>
            <a:r>
              <a:rPr lang="en-GB" sz="1200" dirty="0"/>
              <a:t>     @</a:t>
            </a:r>
            <a:r>
              <a:rPr lang="en-GB" sz="1200" dirty="0" err="1"/>
              <a:t>drjkeane</a:t>
            </a:r>
            <a:endParaRPr lang="en-GB" sz="1200" dirty="0"/>
          </a:p>
          <a:p>
            <a:pPr marL="0" indent="0">
              <a:lnSpc>
                <a:spcPct val="100000"/>
              </a:lnSpc>
              <a:buFont typeface="Merriweather Sans"/>
              <a:buNone/>
            </a:pPr>
            <a:r>
              <a:rPr lang="en-GB" sz="1200" dirty="0" err="1"/>
              <a:t>drjkeane@gmail.com</a:t>
            </a:r>
            <a:endParaRPr lang="en-GB" sz="1200" dirty="0"/>
          </a:p>
          <a:p>
            <a:pPr marL="0" indent="0">
              <a:lnSpc>
                <a:spcPct val="100000"/>
              </a:lnSpc>
              <a:buSzPts val="1800"/>
              <a:buFont typeface="Merriweather Sans"/>
              <a:buNone/>
            </a:pPr>
            <a:endParaRPr lang="en-GB" sz="1200" dirty="0"/>
          </a:p>
          <a:p>
            <a:pPr marL="0" indent="0">
              <a:lnSpc>
                <a:spcPct val="100000"/>
              </a:lnSpc>
              <a:buSzPts val="1800"/>
              <a:buFont typeface="Merriweather Sans"/>
              <a:buNone/>
            </a:pPr>
            <a:endParaRPr lang="en-GB" sz="1600" dirty="0"/>
          </a:p>
          <a:p>
            <a:pPr marL="0" indent="0">
              <a:lnSpc>
                <a:spcPct val="100000"/>
              </a:lnSpc>
              <a:buFont typeface="Merriweather Sans"/>
              <a:buNone/>
            </a:pPr>
            <a:endParaRPr lang="en-GB" sz="1600" dirty="0"/>
          </a:p>
          <a:p>
            <a:pPr marL="0" indent="0">
              <a:lnSpc>
                <a:spcPct val="100000"/>
              </a:lnSpc>
              <a:buFont typeface="Merriweather Sans"/>
              <a:buNone/>
            </a:pPr>
            <a:endParaRPr lang="en-GB" sz="1600" dirty="0"/>
          </a:p>
        </p:txBody>
      </p:sp>
      <p:pic>
        <p:nvPicPr>
          <p:cNvPr id="6" name="Google Shape;34;p4">
            <a:extLst>
              <a:ext uri="{FF2B5EF4-FFF2-40B4-BE49-F238E27FC236}">
                <a16:creationId xmlns:a16="http://schemas.microsoft.com/office/drawing/2014/main" id="{9EF5399B-9A11-494F-AB31-B85C611029EE}"/>
              </a:ext>
            </a:extLst>
          </p:cNvPr>
          <p:cNvPicPr preferRelativeResize="0"/>
          <p:nvPr/>
        </p:nvPicPr>
        <p:blipFill rotWithShape="1">
          <a:blip r:embed="rId3">
            <a:alphaModFix/>
          </a:blip>
          <a:srcRect/>
          <a:stretch/>
        </p:blipFill>
        <p:spPr>
          <a:xfrm>
            <a:off x="6045148" y="4837043"/>
            <a:ext cx="183375" cy="1644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chemeClr val="lt1"/>
                </a:solidFill>
                <a:latin typeface="Arial"/>
                <a:ea typeface="Arial"/>
                <a:cs typeface="Arial"/>
                <a:sym typeface="Arial"/>
              </a:rPr>
              <a:t>Unix</a:t>
            </a:r>
            <a:endParaRPr sz="2800" b="1" i="0" u="none" strike="noStrike" cap="none">
              <a:solidFill>
                <a:schemeClr val="lt1"/>
              </a:solidFill>
              <a:latin typeface="Arial"/>
              <a:ea typeface="Arial"/>
              <a:cs typeface="Arial"/>
              <a:sym typeface="Arial"/>
            </a:endParaRPr>
          </a:p>
        </p:txBody>
      </p:sp>
      <p:sp>
        <p:nvSpPr>
          <p:cNvPr id="40" name="Google Shape;40;p5"/>
          <p:cNvSpPr txBox="1">
            <a:spLocks noGrp="1"/>
          </p:cNvSpPr>
          <p:nvPr>
            <p:ph type="body" idx="1"/>
          </p:nvPr>
        </p:nvSpPr>
        <p:spPr>
          <a:xfrm>
            <a:off x="539750" y="1011050"/>
            <a:ext cx="8064600"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200"/>
              <a:buFont typeface="Merriweather Sans"/>
              <a:buChar char="▸"/>
            </a:pPr>
            <a:r>
              <a:rPr lang="en-GB" sz="2200" b="0" i="0" u="none" strike="noStrike" cap="none">
                <a:solidFill>
                  <a:schemeClr val="dk1"/>
                </a:solidFill>
                <a:latin typeface="Arial"/>
                <a:ea typeface="Arial"/>
                <a:cs typeface="Arial"/>
                <a:sym typeface="Arial"/>
              </a:rPr>
              <a:t>What is Unix?</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Standard operating system (alternative to MS Windows, Mac OS)</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Provides a way for you to interact with the computer</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Many ‘flavours’ of Unix, using Linux</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Originally created to provide a free UNIX-like OS for PCs</a:t>
            </a:r>
            <a:endParaRPr/>
          </a:p>
          <a:p>
            <a:pPr marL="901700" marR="0" lvl="2" indent="-335700" algn="l" rtl="0">
              <a:lnSpc>
                <a:spcPct val="100000"/>
              </a:lnSpc>
              <a:spcBef>
                <a:spcPts val="600"/>
              </a:spcBef>
              <a:spcAft>
                <a:spcPts val="0"/>
              </a:spcAft>
              <a:buClr>
                <a:schemeClr val="dk1"/>
              </a:buClr>
              <a:buSzPts val="1800"/>
              <a:buFont typeface="Merriweather Sans"/>
              <a:buNone/>
            </a:pP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600"/>
              </a:spcBef>
              <a:spcAft>
                <a:spcPts val="0"/>
              </a:spcAft>
              <a:buClr>
                <a:schemeClr val="dk1"/>
              </a:buClr>
              <a:buSzPts val="2200"/>
              <a:buFont typeface="Merriweather Sans"/>
              <a:buChar char="▸"/>
            </a:pPr>
            <a:r>
              <a:rPr lang="en-GB" sz="2200" b="0" i="0" u="none" strike="noStrike" cap="none">
                <a:solidFill>
                  <a:schemeClr val="dk1"/>
                </a:solidFill>
                <a:latin typeface="Arial"/>
                <a:ea typeface="Arial"/>
                <a:cs typeface="Arial"/>
                <a:sym typeface="Arial"/>
              </a:rPr>
              <a:t>Why use Unix?</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Output of lots of biological research exists in large text files</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Very suitable for working with such files</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Powerful and flexible commands for processing large text files</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Save you time</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Widely used in scientific community</a:t>
            </a:r>
            <a:endParaRPr/>
          </a:p>
          <a:p>
            <a:pPr marL="901700" marR="0" lvl="2" indent="-450000" algn="l" rtl="0">
              <a:lnSpc>
                <a:spcPct val="100000"/>
              </a:lnSpc>
              <a:spcBef>
                <a:spcPts val="600"/>
              </a:spcBef>
              <a:spcAft>
                <a:spcPts val="0"/>
              </a:spcAft>
              <a:buClr>
                <a:schemeClr val="dk1"/>
              </a:buClr>
              <a:buSzPts val="1800"/>
              <a:buFont typeface="Merriweather Sans"/>
              <a:buChar char="▸"/>
            </a:pPr>
            <a:r>
              <a:rPr lang="en-GB" sz="1800" b="0" i="0" u="none" strike="noStrike" cap="none">
                <a:solidFill>
                  <a:schemeClr val="dk1"/>
                </a:solidFill>
                <a:latin typeface="Arial"/>
                <a:ea typeface="Arial"/>
                <a:cs typeface="Arial"/>
                <a:sym typeface="Arial"/>
              </a:rPr>
              <a:t>Powerful, robust and stable operating system</a:t>
            </a:r>
            <a:endParaRPr/>
          </a:p>
          <a:p>
            <a:pPr marL="342900" marR="0" lvl="0" indent="-203200" algn="l" rtl="0">
              <a:lnSpc>
                <a:spcPct val="100000"/>
              </a:lnSpc>
              <a:spcBef>
                <a:spcPts val="600"/>
              </a:spcBef>
              <a:spcAft>
                <a:spcPts val="0"/>
              </a:spcAft>
              <a:buClr>
                <a:schemeClr val="dk1"/>
              </a:buClr>
              <a:buSzPts val="2200"/>
              <a:buFont typeface="Merriweather Sans"/>
              <a:buNone/>
            </a:pPr>
            <a:endParaRPr sz="22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chemeClr val="lt1"/>
                </a:solidFill>
                <a:latin typeface="Arial"/>
                <a:ea typeface="Arial"/>
                <a:cs typeface="Arial"/>
                <a:sym typeface="Arial"/>
              </a:rPr>
              <a:t>Using Unix</a:t>
            </a:r>
            <a:endParaRPr sz="2800" b="1" i="0" u="none" strike="noStrike" cap="none">
              <a:solidFill>
                <a:schemeClr val="lt1"/>
              </a:solidFill>
              <a:latin typeface="Arial"/>
              <a:ea typeface="Arial"/>
              <a:cs typeface="Arial"/>
              <a:sym typeface="Arial"/>
            </a:endParaRPr>
          </a:p>
        </p:txBody>
      </p:sp>
      <p:pic>
        <p:nvPicPr>
          <p:cNvPr id="47" name="Google Shape;47;p6" descr="Screen shot 2012-12-11 at 00.58.26.png"/>
          <p:cNvPicPr preferRelativeResize="0"/>
          <p:nvPr/>
        </p:nvPicPr>
        <p:blipFill rotWithShape="1">
          <a:blip r:embed="rId3">
            <a:alphaModFix/>
          </a:blip>
          <a:srcRect/>
          <a:stretch/>
        </p:blipFill>
        <p:spPr>
          <a:xfrm>
            <a:off x="812800" y="990600"/>
            <a:ext cx="7588250" cy="51768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chemeClr val="lt1"/>
                </a:solidFill>
                <a:latin typeface="Arial"/>
                <a:ea typeface="Arial"/>
                <a:cs typeface="Arial"/>
                <a:sym typeface="Arial"/>
              </a:rPr>
              <a:t>Terminals and Commandline</a:t>
            </a:r>
            <a:endParaRPr sz="2800" b="1" i="0" u="none" strike="noStrike" cap="none">
              <a:solidFill>
                <a:schemeClr val="lt1"/>
              </a:solidFill>
              <a:latin typeface="Arial"/>
              <a:ea typeface="Arial"/>
              <a:cs typeface="Arial"/>
              <a:sym typeface="Arial"/>
            </a:endParaRPr>
          </a:p>
        </p:txBody>
      </p:sp>
      <p:pic>
        <p:nvPicPr>
          <p:cNvPr id="54" name="Google Shape;54;p7" descr="VM_win"/>
          <p:cNvPicPr preferRelativeResize="0"/>
          <p:nvPr/>
        </p:nvPicPr>
        <p:blipFill rotWithShape="1">
          <a:blip r:embed="rId3">
            <a:alphaModFix/>
          </a:blip>
          <a:srcRect/>
          <a:stretch/>
        </p:blipFill>
        <p:spPr>
          <a:xfrm>
            <a:off x="1016000" y="1155700"/>
            <a:ext cx="6883400" cy="4946650"/>
          </a:xfrm>
          <a:prstGeom prst="rect">
            <a:avLst/>
          </a:prstGeom>
          <a:noFill/>
          <a:ln>
            <a:noFill/>
          </a:ln>
        </p:spPr>
      </p:pic>
      <p:pic>
        <p:nvPicPr>
          <p:cNvPr id="55" name="Google Shape;55;p7"/>
          <p:cNvPicPr preferRelativeResize="0"/>
          <p:nvPr/>
        </p:nvPicPr>
        <p:blipFill rotWithShape="1">
          <a:blip r:embed="rId4">
            <a:alphaModFix/>
          </a:blip>
          <a:srcRect r="238"/>
          <a:stretch/>
        </p:blipFill>
        <p:spPr>
          <a:xfrm>
            <a:off x="2463800" y="2451100"/>
            <a:ext cx="5356225" cy="3084513"/>
          </a:xfrm>
          <a:prstGeom prst="rect">
            <a:avLst/>
          </a:prstGeom>
          <a:noFill/>
          <a:ln>
            <a:noFill/>
          </a:ln>
        </p:spPr>
      </p:pic>
      <p:sp>
        <p:nvSpPr>
          <p:cNvPr id="56" name="Google Shape;56;p7"/>
          <p:cNvSpPr txBox="1"/>
          <p:nvPr/>
        </p:nvSpPr>
        <p:spPr>
          <a:xfrm>
            <a:off x="6121400" y="3760788"/>
            <a:ext cx="156210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mo"/>
                <a:ea typeface="Arimo"/>
                <a:cs typeface="Arimo"/>
                <a:sym typeface="Arimo"/>
              </a:rPr>
              <a:t> </a:t>
            </a:r>
            <a:r>
              <a:rPr lang="en-GB" sz="1800" b="1" i="0" u="none" strike="noStrike" cap="none">
                <a:solidFill>
                  <a:schemeClr val="lt1"/>
                </a:solidFill>
                <a:latin typeface="Arimo"/>
                <a:ea typeface="Arimo"/>
                <a:cs typeface="Arimo"/>
                <a:sym typeface="Arimo"/>
              </a:rPr>
              <a:t>UNIX prompt</a:t>
            </a:r>
            <a:endParaRPr sz="1800" b="1" i="0" u="none" strike="noStrike" cap="none">
              <a:solidFill>
                <a:schemeClr val="folHlink"/>
              </a:solidFill>
              <a:latin typeface="Arimo"/>
              <a:ea typeface="Arimo"/>
              <a:cs typeface="Arimo"/>
              <a:sym typeface="Arimo"/>
            </a:endParaRPr>
          </a:p>
        </p:txBody>
      </p:sp>
      <p:cxnSp>
        <p:nvCxnSpPr>
          <p:cNvPr id="57" name="Google Shape;57;p7"/>
          <p:cNvCxnSpPr/>
          <p:nvPr/>
        </p:nvCxnSpPr>
        <p:spPr>
          <a:xfrm rot="10800000">
            <a:off x="3911600" y="3060700"/>
            <a:ext cx="2514600" cy="703263"/>
          </a:xfrm>
          <a:prstGeom prst="straightConnector1">
            <a:avLst/>
          </a:prstGeom>
          <a:noFill/>
          <a:ln w="31750" cap="flat" cmpd="sng">
            <a:solidFill>
              <a:srgbClr val="00FF00"/>
            </a:solidFill>
            <a:prstDash val="solid"/>
            <a:round/>
            <a:headEnd type="none" w="sm" len="sm"/>
            <a:tailEnd type="triangle" w="med" len="med"/>
          </a:ln>
        </p:spPr>
      </p:cxnSp>
      <p:cxnSp>
        <p:nvCxnSpPr>
          <p:cNvPr id="58" name="Google Shape;58;p7"/>
          <p:cNvCxnSpPr/>
          <p:nvPr/>
        </p:nvCxnSpPr>
        <p:spPr>
          <a:xfrm rot="10800000" flipH="1">
            <a:off x="1473200" y="3594100"/>
            <a:ext cx="914400" cy="457200"/>
          </a:xfrm>
          <a:prstGeom prst="straightConnector1">
            <a:avLst/>
          </a:prstGeom>
          <a:noFill/>
          <a:ln w="38100" cap="flat" cmpd="sng">
            <a:solidFill>
              <a:srgbClr val="00FF00"/>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chemeClr val="lt1"/>
                </a:solidFill>
                <a:latin typeface="Arial"/>
                <a:ea typeface="Arial"/>
                <a:cs typeface="Arial"/>
                <a:sym typeface="Arial"/>
              </a:rPr>
              <a:t>Unix Commands</a:t>
            </a:r>
            <a:endParaRPr sz="2800" b="1" i="0" u="none" strike="noStrike" cap="none">
              <a:solidFill>
                <a:schemeClr val="lt1"/>
              </a:solidFill>
              <a:latin typeface="Arial"/>
              <a:ea typeface="Arial"/>
              <a:cs typeface="Arial"/>
              <a:sym typeface="Arial"/>
            </a:endParaRPr>
          </a:p>
        </p:txBody>
      </p:sp>
      <p:grpSp>
        <p:nvGrpSpPr>
          <p:cNvPr id="65" name="Google Shape;65;p8"/>
          <p:cNvGrpSpPr/>
          <p:nvPr/>
        </p:nvGrpSpPr>
        <p:grpSpPr>
          <a:xfrm>
            <a:off x="1676400" y="1371600"/>
            <a:ext cx="6537325" cy="4191000"/>
            <a:chOff x="1056" y="864"/>
            <a:chExt cx="4118" cy="2640"/>
          </a:xfrm>
        </p:grpSpPr>
        <p:sp>
          <p:nvSpPr>
            <p:cNvPr id="66" name="Google Shape;66;p8"/>
            <p:cNvSpPr/>
            <p:nvPr/>
          </p:nvSpPr>
          <p:spPr>
            <a:xfrm>
              <a:off x="1962" y="3300"/>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 name="Google Shape;67;p8"/>
            <p:cNvSpPr/>
            <p:nvPr/>
          </p:nvSpPr>
          <p:spPr>
            <a:xfrm>
              <a:off x="1056" y="3300"/>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urier"/>
                <a:ea typeface="Courier"/>
                <a:cs typeface="Courier"/>
                <a:sym typeface="Courier"/>
              </a:endParaRPr>
            </a:p>
          </p:txBody>
        </p:sp>
        <p:sp>
          <p:nvSpPr>
            <p:cNvPr id="68" name="Google Shape;68;p8"/>
            <p:cNvSpPr/>
            <p:nvPr/>
          </p:nvSpPr>
          <p:spPr>
            <a:xfrm>
              <a:off x="1962" y="3097"/>
              <a:ext cx="250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 name="Google Shape;69;p8"/>
            <p:cNvSpPr/>
            <p:nvPr/>
          </p:nvSpPr>
          <p:spPr>
            <a:xfrm>
              <a:off x="1056" y="3097"/>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ourier"/>
                <a:ea typeface="Courier"/>
                <a:cs typeface="Courier"/>
                <a:sym typeface="Courier"/>
              </a:endParaRPr>
            </a:p>
          </p:txBody>
        </p:sp>
        <p:sp>
          <p:nvSpPr>
            <p:cNvPr id="70" name="Google Shape;70;p8"/>
            <p:cNvSpPr/>
            <p:nvPr/>
          </p:nvSpPr>
          <p:spPr>
            <a:xfrm>
              <a:off x="1962" y="2893"/>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Print working directory</a:t>
              </a:r>
              <a:endParaRPr sz="1400" b="0" i="0" u="none" strike="noStrike" cap="none">
                <a:solidFill>
                  <a:srgbClr val="000000"/>
                </a:solidFill>
                <a:latin typeface="Arial"/>
                <a:ea typeface="Arial"/>
                <a:cs typeface="Arial"/>
                <a:sym typeface="Arial"/>
              </a:endParaRPr>
            </a:p>
          </p:txBody>
        </p:sp>
        <p:sp>
          <p:nvSpPr>
            <p:cNvPr id="71" name="Google Shape;71;p8"/>
            <p:cNvSpPr/>
            <p:nvPr/>
          </p:nvSpPr>
          <p:spPr>
            <a:xfrm>
              <a:off x="1056" y="2893"/>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pwd</a:t>
              </a:r>
              <a:endParaRPr sz="1800" b="1" i="0" u="none" strike="noStrike" cap="none">
                <a:solidFill>
                  <a:schemeClr val="dk1"/>
                </a:solidFill>
                <a:latin typeface="Courier"/>
                <a:ea typeface="Courier"/>
                <a:cs typeface="Courier"/>
                <a:sym typeface="Courier"/>
              </a:endParaRPr>
            </a:p>
          </p:txBody>
        </p:sp>
        <p:sp>
          <p:nvSpPr>
            <p:cNvPr id="72" name="Google Shape;72;p8"/>
            <p:cNvSpPr/>
            <p:nvPr/>
          </p:nvSpPr>
          <p:spPr>
            <a:xfrm>
              <a:off x="1962" y="2689"/>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Concatenate files together</a:t>
              </a: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a:off x="1056" y="2689"/>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cat</a:t>
              </a:r>
              <a:endParaRPr sz="1400" b="0" i="0" u="none" strike="noStrike" cap="none">
                <a:solidFill>
                  <a:srgbClr val="000000"/>
                </a:solidFill>
                <a:latin typeface="Arial"/>
                <a:ea typeface="Arial"/>
                <a:cs typeface="Arial"/>
                <a:sym typeface="Arial"/>
              </a:endParaRPr>
            </a:p>
          </p:txBody>
        </p:sp>
        <p:sp>
          <p:nvSpPr>
            <p:cNvPr id="74" name="Google Shape;74;p8"/>
            <p:cNvSpPr/>
            <p:nvPr/>
          </p:nvSpPr>
          <p:spPr>
            <a:xfrm>
              <a:off x="1962" y="2486"/>
              <a:ext cx="250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Displays the last ten lines of a file</a:t>
              </a:r>
              <a:endParaRPr sz="1400" b="0" i="0" u="none" strike="noStrike" cap="none">
                <a:solidFill>
                  <a:srgbClr val="000000"/>
                </a:solidFill>
                <a:latin typeface="Arial"/>
                <a:ea typeface="Arial"/>
                <a:cs typeface="Arial"/>
                <a:sym typeface="Arial"/>
              </a:endParaRPr>
            </a:p>
          </p:txBody>
        </p:sp>
        <p:sp>
          <p:nvSpPr>
            <p:cNvPr id="75" name="Google Shape;75;p8"/>
            <p:cNvSpPr/>
            <p:nvPr/>
          </p:nvSpPr>
          <p:spPr>
            <a:xfrm>
              <a:off x="1056" y="2486"/>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tail</a:t>
              </a: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a:off x="1962" y="2282"/>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Displays the first ten lines of a file</a:t>
              </a: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a:off x="1056" y="2282"/>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head</a:t>
              </a: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a:off x="1962" y="2079"/>
              <a:ext cx="250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Displays the contents of a file</a:t>
              </a: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a:off x="1056" y="2079"/>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less</a:t>
              </a: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a:off x="1962" y="1882"/>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Remove a file</a:t>
              </a: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a:off x="1056" y="1882"/>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rm</a:t>
              </a: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1962" y="1679"/>
              <a:ext cx="250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Copies a file</a:t>
              </a: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1056" y="1679"/>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cp</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1962" y="1475"/>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Moves a file</a:t>
              </a: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a:off x="1056" y="1475"/>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mv</a:t>
              </a: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a:off x="1962" y="1271"/>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Changes a directory</a:t>
              </a: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1056" y="1271"/>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cd</a:t>
              </a: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1962" y="1068"/>
              <a:ext cx="3212"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List the contents of the current directory</a:t>
              </a:r>
              <a:endParaRPr sz="1400" b="0" i="0" u="none" strike="noStrike" cap="none">
                <a:solidFill>
                  <a:srgbClr val="000000"/>
                </a:solidFill>
                <a:latin typeface="Arial"/>
                <a:ea typeface="Arial"/>
                <a:cs typeface="Arial"/>
                <a:sym typeface="Arial"/>
              </a:endParaRPr>
            </a:p>
          </p:txBody>
        </p:sp>
        <p:sp>
          <p:nvSpPr>
            <p:cNvPr id="89" name="Google Shape;89;p8"/>
            <p:cNvSpPr/>
            <p:nvPr/>
          </p:nvSpPr>
          <p:spPr>
            <a:xfrm>
              <a:off x="1056" y="1068"/>
              <a:ext cx="906" cy="2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ls</a:t>
              </a:r>
              <a:endParaRPr sz="1400" b="0" i="0" u="none" strike="noStrike" cap="none">
                <a:solidFill>
                  <a:srgbClr val="000000"/>
                </a:solidFill>
                <a:latin typeface="Arial"/>
                <a:ea typeface="Arial"/>
                <a:cs typeface="Arial"/>
                <a:sym typeface="Arial"/>
              </a:endParaRPr>
            </a:p>
          </p:txBody>
        </p:sp>
        <p:sp>
          <p:nvSpPr>
            <p:cNvPr id="90" name="Google Shape;90;p8"/>
            <p:cNvSpPr/>
            <p:nvPr/>
          </p:nvSpPr>
          <p:spPr>
            <a:xfrm>
              <a:off x="1962" y="864"/>
              <a:ext cx="2502"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Arial"/>
                  <a:ea typeface="Arial"/>
                  <a:cs typeface="Arial"/>
                  <a:sym typeface="Arial"/>
                </a:rPr>
                <a:t>What it does</a:t>
              </a: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1056" y="864"/>
              <a:ext cx="906" cy="2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Arial"/>
                  <a:ea typeface="Arial"/>
                  <a:cs typeface="Arial"/>
                  <a:sym typeface="Arial"/>
                </a:rPr>
                <a:t>Command</a:t>
              </a:r>
              <a:endParaRPr sz="1800" b="1" i="0" u="none" strike="noStrike" cap="none">
                <a:solidFill>
                  <a:schemeClr val="dk1"/>
                </a:solidFill>
                <a:latin typeface="Arial"/>
                <a:ea typeface="Arial"/>
                <a:cs typeface="Arial"/>
                <a:sym typeface="Arial"/>
              </a:endParaRPr>
            </a:p>
          </p:txBody>
        </p:sp>
        <p:cxnSp>
          <p:nvCxnSpPr>
            <p:cNvPr id="92" name="Google Shape;92;p8"/>
            <p:cNvCxnSpPr/>
            <p:nvPr/>
          </p:nvCxnSpPr>
          <p:spPr>
            <a:xfrm>
              <a:off x="1056" y="3504"/>
              <a:ext cx="3408" cy="0"/>
            </a:xfrm>
            <a:prstGeom prst="straightConnector1">
              <a:avLst/>
            </a:prstGeom>
            <a:noFill/>
            <a:ln w="12700" cap="flat" cmpd="sng">
              <a:solidFill>
                <a:schemeClr val="dk1"/>
              </a:solidFill>
              <a:prstDash val="solid"/>
              <a:round/>
              <a:headEnd type="none" w="sm" len="sm"/>
              <a:tailEnd type="none" w="sm" len="sm"/>
            </a:ln>
          </p:spPr>
        </p:cxnSp>
        <p:cxnSp>
          <p:nvCxnSpPr>
            <p:cNvPr id="93" name="Google Shape;93;p8"/>
            <p:cNvCxnSpPr/>
            <p:nvPr/>
          </p:nvCxnSpPr>
          <p:spPr>
            <a:xfrm>
              <a:off x="1056" y="1068"/>
              <a:ext cx="3408" cy="0"/>
            </a:xfrm>
            <a:prstGeom prst="straightConnector1">
              <a:avLst/>
            </a:prstGeom>
            <a:noFill/>
            <a:ln w="12700" cap="flat" cmpd="sng">
              <a:solidFill>
                <a:schemeClr val="dk1"/>
              </a:solidFill>
              <a:prstDash val="solid"/>
              <a:round/>
              <a:headEnd type="none" w="sm" len="sm"/>
              <a:tailEnd type="none" w="sm" len="sm"/>
            </a:ln>
          </p:spPr>
        </p:cxnSp>
      </p:grpSp>
      <p:sp>
        <p:nvSpPr>
          <p:cNvPr id="94" name="Google Shape;94;p8"/>
          <p:cNvSpPr/>
          <p:nvPr/>
        </p:nvSpPr>
        <p:spPr>
          <a:xfrm>
            <a:off x="1676400" y="4910138"/>
            <a:ext cx="1438275" cy="323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ourier"/>
                <a:ea typeface="Courier"/>
                <a:cs typeface="Courier"/>
                <a:sym typeface="Courier"/>
              </a:rPr>
              <a:t>mkdir</a:t>
            </a:r>
            <a:endParaRPr sz="1800" b="1" i="0" u="none" strike="noStrike" cap="none">
              <a:solidFill>
                <a:schemeClr val="dk1"/>
              </a:solidFill>
              <a:latin typeface="Courier"/>
              <a:ea typeface="Courier"/>
              <a:cs typeface="Courier"/>
              <a:sym typeface="Courier"/>
            </a:endParaRPr>
          </a:p>
        </p:txBody>
      </p:sp>
      <p:sp>
        <p:nvSpPr>
          <p:cNvPr id="95" name="Google Shape;95;p8"/>
          <p:cNvSpPr/>
          <p:nvPr/>
        </p:nvSpPr>
        <p:spPr>
          <a:xfrm>
            <a:off x="3101975" y="4897438"/>
            <a:ext cx="3971925" cy="323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Make a new directory</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chemeClr val="lt1"/>
                </a:solidFill>
                <a:latin typeface="Courier New"/>
                <a:ea typeface="Courier New"/>
                <a:cs typeface="Courier New"/>
                <a:sym typeface="Courier New"/>
              </a:rPr>
              <a:t>ls </a:t>
            </a:r>
            <a:r>
              <a:rPr lang="en-GB" sz="2800" b="1" i="0" u="none" strike="noStrike" cap="none">
                <a:solidFill>
                  <a:schemeClr val="lt1"/>
                </a:solidFill>
                <a:latin typeface="Arial"/>
                <a:ea typeface="Arial"/>
                <a:cs typeface="Arial"/>
                <a:sym typeface="Arial"/>
              </a:rPr>
              <a:t>command</a:t>
            </a:r>
            <a:endParaRPr sz="2800" b="1" i="0" u="none" strike="noStrike" cap="none">
              <a:solidFill>
                <a:schemeClr val="lt1"/>
              </a:solidFill>
              <a:latin typeface="Arial"/>
              <a:ea typeface="Arial"/>
              <a:cs typeface="Arial"/>
              <a:sym typeface="Arial"/>
            </a:endParaRPr>
          </a:p>
        </p:txBody>
      </p:sp>
      <p:pic>
        <p:nvPicPr>
          <p:cNvPr id="102" name="Google Shape;102;p9" descr="Screen shot 2012-12-11 at 01.02.44.png"/>
          <p:cNvPicPr preferRelativeResize="0"/>
          <p:nvPr/>
        </p:nvPicPr>
        <p:blipFill rotWithShape="1">
          <a:blip r:embed="rId3">
            <a:alphaModFix/>
          </a:blip>
          <a:srcRect/>
          <a:stretch/>
        </p:blipFill>
        <p:spPr>
          <a:xfrm>
            <a:off x="296332" y="1185334"/>
            <a:ext cx="8642350" cy="485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chemeClr val="lt1"/>
                </a:solidFill>
                <a:latin typeface="Courier New"/>
                <a:ea typeface="Courier New"/>
                <a:cs typeface="Courier New"/>
                <a:sym typeface="Courier New"/>
              </a:rPr>
              <a:t>mkdir </a:t>
            </a:r>
            <a:r>
              <a:rPr lang="en-GB" sz="2800" b="1" i="0" u="none" strike="noStrike" cap="none">
                <a:solidFill>
                  <a:schemeClr val="lt1"/>
                </a:solidFill>
                <a:latin typeface="Arial"/>
                <a:ea typeface="Arial"/>
                <a:cs typeface="Arial"/>
                <a:sym typeface="Arial"/>
              </a:rPr>
              <a:t>command</a:t>
            </a:r>
            <a:endParaRPr sz="2800" b="1" i="0" u="none" strike="noStrike" cap="none">
              <a:solidFill>
                <a:schemeClr val="lt1"/>
              </a:solidFill>
              <a:latin typeface="Arial"/>
              <a:ea typeface="Arial"/>
              <a:cs typeface="Arial"/>
              <a:sym typeface="Arial"/>
            </a:endParaRPr>
          </a:p>
        </p:txBody>
      </p:sp>
      <p:pic>
        <p:nvPicPr>
          <p:cNvPr id="109" name="Google Shape;109;p10" descr="Screen shot 2012-12-11 at 01.07.17.png"/>
          <p:cNvPicPr preferRelativeResize="0"/>
          <p:nvPr/>
        </p:nvPicPr>
        <p:blipFill rotWithShape="1">
          <a:blip r:embed="rId3">
            <a:alphaModFix/>
          </a:blip>
          <a:srcRect/>
          <a:stretch/>
        </p:blipFill>
        <p:spPr>
          <a:xfrm>
            <a:off x="84667" y="1149882"/>
            <a:ext cx="9008533" cy="50313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1"/>
          <p:cNvPicPr preferRelativeResize="0"/>
          <p:nvPr/>
        </p:nvPicPr>
        <p:blipFill>
          <a:blip r:embed="rId3">
            <a:alphaModFix/>
          </a:blip>
          <a:stretch>
            <a:fillRect/>
          </a:stretch>
        </p:blipFill>
        <p:spPr>
          <a:xfrm>
            <a:off x="1077175" y="1016525"/>
            <a:ext cx="6503899" cy="4877924"/>
          </a:xfrm>
          <a:prstGeom prst="rect">
            <a:avLst/>
          </a:prstGeom>
          <a:noFill/>
          <a:ln>
            <a:noFill/>
          </a:ln>
        </p:spPr>
      </p:pic>
      <p:sp>
        <p:nvSpPr>
          <p:cNvPr id="116" name="Google Shape;116;p11"/>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chemeClr val="lt1"/>
                </a:solidFill>
                <a:latin typeface="Arial"/>
                <a:ea typeface="Arial"/>
                <a:cs typeface="Arial"/>
                <a:sym typeface="Arial"/>
              </a:rPr>
              <a:t>Directory Structure</a:t>
            </a:r>
            <a:endParaRPr sz="2800" b="1" i="0" u="none" strike="noStrike" cap="none">
              <a:solidFill>
                <a:schemeClr val="lt1"/>
              </a:solidFill>
              <a:latin typeface="Arial"/>
              <a:ea typeface="Arial"/>
              <a:cs typeface="Arial"/>
              <a:sym typeface="Arial"/>
            </a:endParaRPr>
          </a:p>
        </p:txBody>
      </p:sp>
      <p:sp>
        <p:nvSpPr>
          <p:cNvPr id="117" name="Google Shape;117;p11"/>
          <p:cNvSpPr txBox="1"/>
          <p:nvPr/>
        </p:nvSpPr>
        <p:spPr>
          <a:xfrm>
            <a:off x="2546525" y="5899050"/>
            <a:ext cx="6801600" cy="47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GB" sz="1600" b="1" i="0" u="none" strike="noStrike" cap="none">
                <a:solidFill>
                  <a:schemeClr val="dk1"/>
                </a:solidFill>
                <a:latin typeface="Arial"/>
                <a:ea typeface="Arial"/>
                <a:cs typeface="Arial"/>
                <a:sym typeface="Arial"/>
              </a:rPr>
              <a:t>/home/</a:t>
            </a:r>
            <a:r>
              <a:rPr lang="en-GB" sz="1600" b="1">
                <a:solidFill>
                  <a:schemeClr val="dk1"/>
                </a:solidFill>
              </a:rPr>
              <a:t>manager/course_data</a:t>
            </a:r>
            <a:r>
              <a:rPr lang="en-GB" sz="1600" b="1" i="0" u="none" strike="noStrike" cap="none">
                <a:solidFill>
                  <a:schemeClr val="dk1"/>
                </a:solidFill>
                <a:latin typeface="Arial"/>
                <a:ea typeface="Arial"/>
                <a:cs typeface="Arial"/>
                <a:sym typeface="Arial"/>
              </a:rPr>
              <a:t>/</a:t>
            </a:r>
            <a:r>
              <a:rPr lang="en-GB" sz="1600" b="1">
                <a:solidFill>
                  <a:schemeClr val="dk1"/>
                </a:solidFill>
              </a:rPr>
              <a:t>u</a:t>
            </a:r>
            <a:r>
              <a:rPr lang="en-GB" sz="1600" b="1" i="0" u="none" strike="noStrike" cap="none">
                <a:solidFill>
                  <a:schemeClr val="dk1"/>
                </a:solidFill>
                <a:latin typeface="Arial"/>
                <a:ea typeface="Arial"/>
                <a:cs typeface="Arial"/>
                <a:sym typeface="Arial"/>
              </a:rPr>
              <a:t>nix/practical/</a:t>
            </a:r>
            <a:r>
              <a:rPr lang="en-GB" sz="1600" b="1">
                <a:solidFill>
                  <a:schemeClr val="dk1"/>
                </a:solidFill>
              </a:rPr>
              <a:t>Notebooks/index.ipynb</a:t>
            </a:r>
            <a:endParaRPr b="1" i="0" u="none" strike="noStrike" cap="none">
              <a:solidFill>
                <a:srgbClr val="000000"/>
              </a:solidFill>
              <a:latin typeface="Arial"/>
              <a:ea typeface="Arial"/>
              <a:cs typeface="Arial"/>
              <a:sym typeface="Arial"/>
            </a:endParaRPr>
          </a:p>
        </p:txBody>
      </p:sp>
      <p:cxnSp>
        <p:nvCxnSpPr>
          <p:cNvPr id="118" name="Google Shape;118;p11"/>
          <p:cNvCxnSpPr/>
          <p:nvPr/>
        </p:nvCxnSpPr>
        <p:spPr>
          <a:xfrm>
            <a:off x="5386095" y="5352325"/>
            <a:ext cx="952500" cy="476400"/>
          </a:xfrm>
          <a:prstGeom prst="straightConnector1">
            <a:avLst/>
          </a:prstGeom>
          <a:noFill/>
          <a:ln w="47625" cap="flat" cmpd="sng">
            <a:solidFill>
              <a:srgbClr val="800000"/>
            </a:solidFill>
            <a:prstDash val="solid"/>
            <a:round/>
            <a:headEnd type="triangle" w="med" len="med"/>
            <a:tailEnd type="none" w="sm" len="sm"/>
          </a:ln>
        </p:spPr>
      </p:cxnSp>
      <p:cxnSp>
        <p:nvCxnSpPr>
          <p:cNvPr id="119" name="Google Shape;119;p11"/>
          <p:cNvCxnSpPr/>
          <p:nvPr/>
        </p:nvCxnSpPr>
        <p:spPr>
          <a:xfrm>
            <a:off x="4267208" y="1168925"/>
            <a:ext cx="1428600" cy="0"/>
          </a:xfrm>
          <a:prstGeom prst="straightConnector1">
            <a:avLst/>
          </a:prstGeom>
          <a:noFill/>
          <a:ln w="47625" cap="flat" cmpd="sng">
            <a:solidFill>
              <a:srgbClr val="800000"/>
            </a:solidFill>
            <a:prstDash val="solid"/>
            <a:round/>
            <a:headEnd type="triangle" w="med" len="med"/>
            <a:tailEnd type="none" w="sm" len="sm"/>
          </a:ln>
        </p:spPr>
      </p:cxnSp>
      <p:sp>
        <p:nvSpPr>
          <p:cNvPr id="120" name="Google Shape;120;p11"/>
          <p:cNvSpPr txBox="1"/>
          <p:nvPr/>
        </p:nvSpPr>
        <p:spPr>
          <a:xfrm>
            <a:off x="5751177" y="1006925"/>
            <a:ext cx="2006700" cy="47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GB" sz="1600" b="1" i="0" u="none" strike="noStrike" cap="none">
                <a:solidFill>
                  <a:schemeClr val="dk1"/>
                </a:solidFill>
                <a:latin typeface="Arial"/>
                <a:ea typeface="Arial"/>
                <a:cs typeface="Arial"/>
                <a:sym typeface="Arial"/>
              </a:rPr>
              <a:t>root directory</a:t>
            </a:r>
            <a:endParaRPr b="1"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539750" y="76200"/>
            <a:ext cx="8064500" cy="83820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400"/>
              <a:buNone/>
            </a:pPr>
            <a:r>
              <a:rPr lang="en-GB" sz="2800" b="1" i="0" u="none" strike="noStrike" cap="none">
                <a:solidFill>
                  <a:schemeClr val="lt1"/>
                </a:solidFill>
                <a:latin typeface="Arial"/>
                <a:ea typeface="Arial"/>
                <a:cs typeface="Arial"/>
                <a:sym typeface="Arial"/>
              </a:rPr>
              <a:t>Unix Tips &amp; Tricks</a:t>
            </a:r>
            <a:endParaRPr sz="2800" b="1" i="0" u="none" strike="noStrike" cap="none">
              <a:solidFill>
                <a:schemeClr val="lt1"/>
              </a:solidFill>
              <a:latin typeface="Arial"/>
              <a:ea typeface="Arial"/>
              <a:cs typeface="Arial"/>
              <a:sym typeface="Arial"/>
            </a:endParaRPr>
          </a:p>
        </p:txBody>
      </p:sp>
      <p:sp>
        <p:nvSpPr>
          <p:cNvPr id="127" name="Google Shape;127;p12"/>
          <p:cNvSpPr txBox="1">
            <a:spLocks noGrp="1"/>
          </p:cNvSpPr>
          <p:nvPr>
            <p:ph type="body" idx="1"/>
          </p:nvPr>
        </p:nvSpPr>
        <p:spPr>
          <a:xfrm>
            <a:off x="539750" y="1011050"/>
            <a:ext cx="8064600"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400"/>
              <a:buFont typeface="Merriweather Sans"/>
              <a:buChar char="▸"/>
            </a:pPr>
            <a:r>
              <a:rPr lang="en-GB" sz="2400" b="0" i="0" u="none" strike="noStrike" cap="none">
                <a:solidFill>
                  <a:schemeClr val="dk1"/>
                </a:solidFill>
                <a:latin typeface="Arimo"/>
                <a:ea typeface="Arimo"/>
                <a:cs typeface="Arimo"/>
                <a:sym typeface="Arimo"/>
              </a:rPr>
              <a:t>Unix is case sensitive</a:t>
            </a:r>
            <a:endParaRPr/>
          </a:p>
          <a:p>
            <a:pPr marL="901700" marR="0" lvl="2" indent="-450000" algn="l" rtl="0">
              <a:lnSpc>
                <a:spcPct val="80000"/>
              </a:lnSpc>
              <a:spcBef>
                <a:spcPts val="600"/>
              </a:spcBef>
              <a:spcAft>
                <a:spcPts val="0"/>
              </a:spcAft>
              <a:buClr>
                <a:schemeClr val="dk1"/>
              </a:buClr>
              <a:buSzPts val="2000"/>
              <a:buFont typeface="Merriweather Sans"/>
              <a:buChar char="▸"/>
            </a:pPr>
            <a:r>
              <a:rPr lang="en-GB" sz="2000" b="0" i="0" u="none" strike="noStrike" cap="none">
                <a:solidFill>
                  <a:schemeClr val="dk1"/>
                </a:solidFill>
                <a:latin typeface="Arimo"/>
                <a:ea typeface="Arimo"/>
                <a:cs typeface="Arimo"/>
                <a:sym typeface="Arimo"/>
              </a:rPr>
              <a:t>Typing LS is NOT the same as typing ls</a:t>
            </a:r>
            <a:endParaRPr sz="2000" b="0" i="0" u="none" strike="noStrike" cap="none">
              <a:solidFill>
                <a:schemeClr val="dk1"/>
              </a:solidFill>
              <a:latin typeface="Arimo"/>
              <a:ea typeface="Arimo"/>
              <a:cs typeface="Arimo"/>
              <a:sym typeface="Arimo"/>
            </a:endParaRPr>
          </a:p>
          <a:p>
            <a:pPr marL="342900" marR="0" lvl="0" indent="-203200" algn="l" rtl="0">
              <a:lnSpc>
                <a:spcPct val="80000"/>
              </a:lnSpc>
              <a:spcBef>
                <a:spcPts val="600"/>
              </a:spcBef>
              <a:spcAft>
                <a:spcPts val="0"/>
              </a:spcAft>
              <a:buClr>
                <a:schemeClr val="dk1"/>
              </a:buClr>
              <a:buSzPts val="2200"/>
              <a:buFont typeface="Merriweather Sans"/>
              <a:buNone/>
            </a:pPr>
            <a:endParaRPr sz="2200" b="0" i="0" u="none" strike="noStrike" cap="none">
              <a:solidFill>
                <a:schemeClr val="dk1"/>
              </a:solidFill>
              <a:latin typeface="Arimo"/>
              <a:ea typeface="Arimo"/>
              <a:cs typeface="Arimo"/>
              <a:sym typeface="Arimo"/>
            </a:endParaRPr>
          </a:p>
          <a:p>
            <a:pPr marL="342900" marR="0" lvl="0" indent="-342900" algn="l" rtl="0">
              <a:lnSpc>
                <a:spcPct val="80000"/>
              </a:lnSpc>
              <a:spcBef>
                <a:spcPts val="600"/>
              </a:spcBef>
              <a:spcAft>
                <a:spcPts val="0"/>
              </a:spcAft>
              <a:buClr>
                <a:schemeClr val="dk1"/>
              </a:buClr>
              <a:buSzPts val="2400"/>
              <a:buFont typeface="Merriweather Sans"/>
              <a:buChar char="▸"/>
            </a:pPr>
            <a:r>
              <a:rPr lang="en-GB" sz="2400" b="0" i="0" u="none" strike="noStrike" cap="none">
                <a:solidFill>
                  <a:schemeClr val="dk1"/>
                </a:solidFill>
                <a:latin typeface="Arimo"/>
                <a:ea typeface="Arimo"/>
                <a:cs typeface="Arimo"/>
                <a:sym typeface="Arimo"/>
              </a:rPr>
              <a:t>You need to put spaces between </a:t>
            </a:r>
            <a:endParaRPr sz="2400" b="0" i="0" u="none" strike="noStrike" cap="none">
              <a:solidFill>
                <a:schemeClr val="dk1"/>
              </a:solidFill>
              <a:latin typeface="Arimo"/>
              <a:ea typeface="Arimo"/>
              <a:cs typeface="Arimo"/>
              <a:sym typeface="Arimo"/>
            </a:endParaRPr>
          </a:p>
          <a:p>
            <a:pPr marL="901700" marR="0" lvl="2" indent="-450000" algn="l" rtl="0">
              <a:lnSpc>
                <a:spcPct val="80000"/>
              </a:lnSpc>
              <a:spcBef>
                <a:spcPts val="600"/>
              </a:spcBef>
              <a:spcAft>
                <a:spcPts val="0"/>
              </a:spcAft>
              <a:buClr>
                <a:schemeClr val="dk1"/>
              </a:buClr>
              <a:buSzPts val="2000"/>
              <a:buFont typeface="Merriweather Sans"/>
              <a:buChar char="▸"/>
            </a:pPr>
            <a:r>
              <a:rPr lang="en-GB" sz="2000" b="0" i="0" u="none" strike="noStrike" cap="none">
                <a:solidFill>
                  <a:schemeClr val="dk1"/>
                </a:solidFill>
                <a:latin typeface="Arimo"/>
                <a:ea typeface="Arimo"/>
                <a:cs typeface="Arimo"/>
                <a:sym typeface="Arimo"/>
              </a:rPr>
              <a:t>a command </a:t>
            </a:r>
            <a:endParaRPr/>
          </a:p>
          <a:p>
            <a:pPr marL="901700" marR="0" lvl="2" indent="-450000" algn="l" rtl="0">
              <a:lnSpc>
                <a:spcPct val="80000"/>
              </a:lnSpc>
              <a:spcBef>
                <a:spcPts val="600"/>
              </a:spcBef>
              <a:spcAft>
                <a:spcPts val="0"/>
              </a:spcAft>
              <a:buClr>
                <a:schemeClr val="dk1"/>
              </a:buClr>
              <a:buSzPts val="2000"/>
              <a:buFont typeface="Merriweather Sans"/>
              <a:buChar char="▸"/>
            </a:pPr>
            <a:r>
              <a:rPr lang="en-GB" sz="2000" b="0" i="0" u="none" strike="noStrike" cap="none">
                <a:solidFill>
                  <a:schemeClr val="dk1"/>
                </a:solidFill>
                <a:latin typeface="Arimo"/>
                <a:ea typeface="Arimo"/>
                <a:cs typeface="Arimo"/>
                <a:sym typeface="Arimo"/>
              </a:rPr>
              <a:t>the values passed to the command</a:t>
            </a:r>
            <a:endParaRPr/>
          </a:p>
          <a:p>
            <a:pPr marL="451700" marR="0" lvl="2" indent="0" algn="l" rtl="0">
              <a:lnSpc>
                <a:spcPct val="80000"/>
              </a:lnSpc>
              <a:spcBef>
                <a:spcPts val="600"/>
              </a:spcBef>
              <a:spcAft>
                <a:spcPts val="0"/>
              </a:spcAft>
              <a:buClr>
                <a:schemeClr val="dk1"/>
              </a:buClr>
              <a:buSzPts val="2000"/>
              <a:buFont typeface="Merriweather Sans"/>
              <a:buNone/>
            </a:pPr>
            <a:endParaRPr sz="2000" b="0" i="0" u="none" strike="noStrike" cap="none">
              <a:solidFill>
                <a:schemeClr val="dk1"/>
              </a:solidFill>
              <a:latin typeface="Arimo"/>
              <a:ea typeface="Arimo"/>
              <a:cs typeface="Arimo"/>
              <a:sym typeface="Arimo"/>
            </a:endParaRPr>
          </a:p>
          <a:p>
            <a:pPr marL="1349375" marR="0" lvl="3" indent="-449999" algn="l" rtl="0">
              <a:lnSpc>
                <a:spcPct val="80000"/>
              </a:lnSpc>
              <a:spcBef>
                <a:spcPts val="600"/>
              </a:spcBef>
              <a:spcAft>
                <a:spcPts val="0"/>
              </a:spcAft>
              <a:buClr>
                <a:schemeClr val="lt2"/>
              </a:buClr>
              <a:buSzPts val="1800"/>
              <a:buFont typeface="Merriweather Sans"/>
              <a:buChar char="▸"/>
            </a:pPr>
            <a:r>
              <a:rPr lang="en-GB" sz="1800" b="1" i="0" u="none" strike="noStrike" cap="none">
                <a:solidFill>
                  <a:schemeClr val="lt2"/>
                </a:solidFill>
                <a:latin typeface="Arimo"/>
                <a:ea typeface="Arimo"/>
                <a:cs typeface="Arimo"/>
                <a:sym typeface="Arimo"/>
              </a:rPr>
              <a:t>mkdir new_dir will create a new directory</a:t>
            </a:r>
            <a:endParaRPr/>
          </a:p>
          <a:p>
            <a:pPr marL="1349375" marR="0" lvl="3" indent="-449999" algn="l" rtl="0">
              <a:lnSpc>
                <a:spcPct val="80000"/>
              </a:lnSpc>
              <a:spcBef>
                <a:spcPts val="600"/>
              </a:spcBef>
              <a:spcAft>
                <a:spcPts val="0"/>
              </a:spcAft>
              <a:buClr>
                <a:schemeClr val="lt2"/>
              </a:buClr>
              <a:buSzPts val="1800"/>
              <a:buFont typeface="Merriweather Sans"/>
              <a:buChar char="▸"/>
            </a:pPr>
            <a:r>
              <a:rPr lang="en-GB" sz="1800" b="1" i="0" u="none" strike="noStrike" cap="none">
                <a:solidFill>
                  <a:schemeClr val="lt2"/>
                </a:solidFill>
                <a:latin typeface="Arimo"/>
                <a:ea typeface="Arimo"/>
                <a:cs typeface="Arimo"/>
                <a:sym typeface="Arimo"/>
              </a:rPr>
              <a:t>mkdirnew_dir will just give an error!</a:t>
            </a:r>
            <a:endParaRPr/>
          </a:p>
          <a:p>
            <a:pPr marL="342900" marR="0" lvl="0" indent="-190500" algn="l" rtl="0">
              <a:lnSpc>
                <a:spcPct val="80000"/>
              </a:lnSpc>
              <a:spcBef>
                <a:spcPts val="600"/>
              </a:spcBef>
              <a:spcAft>
                <a:spcPts val="0"/>
              </a:spcAft>
              <a:buClr>
                <a:schemeClr val="dk1"/>
              </a:buClr>
              <a:buSzPts val="2400"/>
              <a:buFont typeface="Merriweather Sans"/>
              <a:buNone/>
            </a:pPr>
            <a:endParaRPr sz="2400" b="0" i="0" u="none" strike="noStrike" cap="none">
              <a:solidFill>
                <a:schemeClr val="dk1"/>
              </a:solidFill>
              <a:latin typeface="Arimo"/>
              <a:ea typeface="Arimo"/>
              <a:cs typeface="Arimo"/>
              <a:sym typeface="Arimo"/>
            </a:endParaRPr>
          </a:p>
          <a:p>
            <a:pPr marL="342900" marR="0" lvl="0" indent="-342900" algn="l" rtl="0">
              <a:lnSpc>
                <a:spcPct val="80000"/>
              </a:lnSpc>
              <a:spcBef>
                <a:spcPts val="600"/>
              </a:spcBef>
              <a:spcAft>
                <a:spcPts val="0"/>
              </a:spcAft>
              <a:buClr>
                <a:schemeClr val="dk1"/>
              </a:buClr>
              <a:buSzPts val="2400"/>
              <a:buFont typeface="Merriweather Sans"/>
              <a:buChar char="▸"/>
            </a:pPr>
            <a:r>
              <a:rPr lang="en-GB" sz="2400" b="0" i="0" u="none" strike="noStrike" cap="none">
                <a:solidFill>
                  <a:schemeClr val="dk1"/>
                </a:solidFill>
                <a:latin typeface="Arimo"/>
                <a:ea typeface="Arimo"/>
                <a:cs typeface="Arimo"/>
                <a:sym typeface="Arimo"/>
              </a:rPr>
              <a:t>Unix is not psychic! If you misspell the name of  command or a file it will not understand you</a:t>
            </a:r>
            <a:endParaRPr/>
          </a:p>
          <a:p>
            <a:pPr marL="342900" marR="0" lvl="0" indent="-203200" algn="l" rtl="0">
              <a:lnSpc>
                <a:spcPct val="100000"/>
              </a:lnSpc>
              <a:spcBef>
                <a:spcPts val="600"/>
              </a:spcBef>
              <a:spcAft>
                <a:spcPts val="0"/>
              </a:spcAft>
              <a:buClr>
                <a:schemeClr val="dk1"/>
              </a:buClr>
              <a:buSzPts val="2200"/>
              <a:buFont typeface="Merriweather Sans"/>
              <a:buNone/>
            </a:pPr>
            <a:endParaRPr sz="22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updated_sanger_logo_template">
  <a:themeElements>
    <a:clrScheme name="updated_sanger_logo_template 2">
      <a:dk1>
        <a:srgbClr val="004869"/>
      </a:dk1>
      <a:lt1>
        <a:srgbClr val="FFFFFF"/>
      </a:lt1>
      <a:dk2>
        <a:srgbClr val="004869"/>
      </a:dk2>
      <a:lt2>
        <a:srgbClr val="8D0017"/>
      </a:lt2>
      <a:accent1>
        <a:srgbClr val="C3001D"/>
      </a:accent1>
      <a:accent2>
        <a:srgbClr val="DDF6A4"/>
      </a:accent2>
      <a:accent3>
        <a:srgbClr val="FFFFFF"/>
      </a:accent3>
      <a:accent4>
        <a:srgbClr val="003C59"/>
      </a:accent4>
      <a:accent5>
        <a:srgbClr val="DEAAAB"/>
      </a:accent5>
      <a:accent6>
        <a:srgbClr val="C8DF94"/>
      </a:accent6>
      <a:hlink>
        <a:srgbClr val="FF7200"/>
      </a:hlink>
      <a:folHlink>
        <a:srgbClr val="CCB3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679</Words>
  <Application>Microsoft Macintosh PowerPoint</Application>
  <PresentationFormat>On-screen Show (4:3)</PresentationFormat>
  <Paragraphs>98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Courier</vt:lpstr>
      <vt:lpstr>Calibri</vt:lpstr>
      <vt:lpstr>Arial</vt:lpstr>
      <vt:lpstr>Arimo</vt:lpstr>
      <vt:lpstr>Merriweather Sans</vt:lpstr>
      <vt:lpstr>Courier New</vt:lpstr>
      <vt:lpstr>updated_sanger_logo_template</vt:lpstr>
      <vt:lpstr>Introduction to Unix</vt:lpstr>
      <vt:lpstr>Unix</vt:lpstr>
      <vt:lpstr>Using Unix</vt:lpstr>
      <vt:lpstr>Terminals and Commandline</vt:lpstr>
      <vt:lpstr>Unix Commands</vt:lpstr>
      <vt:lpstr>ls command</vt:lpstr>
      <vt:lpstr>mkdir command</vt:lpstr>
      <vt:lpstr>Directory Structure</vt:lpstr>
      <vt:lpstr>Unix Tips &amp; Tricks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dc:title>
  <cp:lastModifiedBy>Microsoft Office User</cp:lastModifiedBy>
  <cp:revision>1</cp:revision>
  <dcterms:modified xsi:type="dcterms:W3CDTF">2020-11-18T16:46:01Z</dcterms:modified>
</cp:coreProperties>
</file>