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Arim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rimo-regular.fntdata"/><Relationship Id="rId14" Type="http://schemas.openxmlformats.org/officeDocument/2006/relationships/slide" Target="slides/slide9.xml"/><Relationship Id="rId17" Type="http://schemas.openxmlformats.org/officeDocument/2006/relationships/font" Target="fonts/Arimo-italic.fntdata"/><Relationship Id="rId16"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rim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29" name="Google Shape;2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200" u="none" cap="none" strike="noStrike">
                <a:solidFill>
                  <a:schemeClr val="dk1"/>
                </a:solidFill>
                <a:latin typeface="Calibri"/>
                <a:ea typeface="Calibri"/>
                <a:cs typeface="Calibri"/>
                <a:sym typeface="Calibri"/>
              </a:rPr>
              <a:t>- this morning we will start to learn some basic UNIX skills, excited?</a:t>
            </a:r>
            <a:endParaRPr/>
          </a:p>
          <a:p>
            <a:pPr indent="0" lvl="0" marL="0" marR="0" rtl="0" algn="l">
              <a:spcBef>
                <a:spcPts val="0"/>
              </a:spcBef>
              <a:spcAft>
                <a:spcPts val="0"/>
              </a:spcAft>
              <a:buNone/>
            </a:pPr>
            <a:r>
              <a:rPr b="0" i="0" lang="en-GB" sz="1200" u="none" cap="none" strike="noStrike">
                <a:solidFill>
                  <a:schemeClr val="dk1"/>
                </a:solidFill>
                <a:latin typeface="Calibri"/>
                <a:ea typeface="Calibri"/>
                <a:cs typeface="Calibri"/>
                <a:sym typeface="Calibri"/>
              </a:rPr>
              <a:t>- how many used UNIX/command line before?</a:t>
            </a:r>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anyone that hasn’t used UNIX before don’t panic when see the UNIX prompt, all exercises this morning are step by step and all commands are provided</a:t>
            </a:r>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anyone who has used UNIX, be patient, exercises are short and in the later we will introduce more advanced UNIX concepts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How do you use the UNIX operating system?  </a:t>
            </a:r>
            <a:endParaRPr/>
          </a:p>
          <a:p>
            <a:pPr indent="-171450" lvl="0" marL="17145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Just like any other operating system, have a graphical user interface,  click on icons to launch programs, explore files and folders on disk using a file manager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 name="Google Shape;4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However another really cool feature about UNIX is the ability to interact and provide instructions to the computer using a series of text based commands</a:t>
            </a:r>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The commands/instructions are provided to the computer in a terminal window on the commandline</a:t>
            </a:r>
            <a:endParaRPr b="0" i="0" sz="1200" u="none" cap="none" strike="noStrike">
              <a:solidFill>
                <a:schemeClr val="dk1"/>
              </a:solidFill>
              <a:latin typeface="Calibri"/>
              <a:ea typeface="Calibri"/>
              <a:cs typeface="Calibri"/>
              <a:sym typeface="Calibri"/>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Very powerful as it allows you to carry out certain tasks very quickly that otherwise may take be time consuming if using the file manager e.g. moving or deleting hundreds of files </a:t>
            </a:r>
            <a:endParaRPr b="0" i="0" sz="1200" u="none" cap="none" strike="noStrike">
              <a:solidFill>
                <a:schemeClr val="dk1"/>
              </a:solidFill>
              <a:latin typeface="Calibri"/>
              <a:ea typeface="Calibri"/>
              <a:cs typeface="Calibri"/>
              <a:sym typeface="Calibri"/>
            </a:endParaRPr>
          </a:p>
        </p:txBody>
      </p:sp>
      <p:sp>
        <p:nvSpPr>
          <p:cNvPr id="51" name="Google Shape;5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1" name="Google Shape;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Mention the terseness of the commands</a:t>
            </a:r>
            <a:endParaRPr/>
          </a:p>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9" name="Google Shape;9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6" name="Google Shape;10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Shows a typical directory structure in UNIX, a directory is equivalent to folder in Windows</a:t>
            </a:r>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Organised in a hierarchy, directories can have subdirectories and so on</a:t>
            </a:r>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Very useful for organising your work – organise files for different projects into different directories to keep them seperte</a:t>
            </a:r>
            <a:endParaRPr b="0" i="0" sz="1200" u="none" cap="none" strike="noStrike">
              <a:solidFill>
                <a:schemeClr val="dk1"/>
              </a:solidFill>
              <a:latin typeface="Calibri"/>
              <a:ea typeface="Calibri"/>
              <a:cs typeface="Calibri"/>
              <a:sym typeface="Calibri"/>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The most top level directory in the hierarchy is called the root directory and is denoted by a forward slash</a:t>
            </a:r>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The full location or path of a specific files given by listing it’s location from the root directory</a:t>
            </a:r>
            <a:endParaRPr b="0" i="0" sz="1200" u="none" cap="none" strike="noStrike">
              <a:solidFill>
                <a:schemeClr val="dk1"/>
              </a:solidFill>
              <a:latin typeface="Calibri"/>
              <a:ea typeface="Calibri"/>
              <a:cs typeface="Calibri"/>
              <a:sym typeface="Calibri"/>
            </a:endParaRPr>
          </a:p>
        </p:txBody>
      </p:sp>
      <p:sp>
        <p:nvSpPr>
          <p:cNvPr id="113" name="Google Shape;11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When learning UNIX some common mistakes we see happen over and over </a:t>
            </a:r>
            <a:endParaRPr/>
          </a:p>
          <a:p>
            <a:pPr indent="-76200" lvl="0" marL="0" marR="0" rtl="0" algn="l">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Forgetting that UNIX is case sensitive, to add spaces and mis-spelling commands/file names</a:t>
            </a:r>
            <a:endParaRPr/>
          </a:p>
          <a:p>
            <a:pPr indent="0" lvl="0" marL="0" marR="0" rtl="0" algn="l">
              <a:spcBef>
                <a:spcPts val="0"/>
              </a:spcBef>
              <a:spcAft>
                <a:spcPts val="0"/>
              </a:spcAft>
              <a:buNone/>
            </a:pPr>
            <a:r>
              <a:rPr b="0" i="0" lang="en-GB" sz="1200" u="none" cap="none" strike="noStrike">
                <a:solidFill>
                  <a:schemeClr val="dk1"/>
                </a:solidFill>
                <a:latin typeface="Calibri"/>
                <a:ea typeface="Calibri"/>
                <a:cs typeface="Calibri"/>
                <a:sym typeface="Calibri"/>
              </a:rPr>
              <a:t>-Some of this may not make sense until you start looking at examples, therefore open Introduction to UNIX module under section 4, read through the module which gives a bit more background to UNIX and make a start on the exercises – as always if you have any questions on UNIX please feel free to ask any of us</a:t>
            </a:r>
            <a:endParaRPr/>
          </a:p>
        </p:txBody>
      </p:sp>
      <p:sp>
        <p:nvSpPr>
          <p:cNvPr id="124" name="Google Shape;12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611188" y="6597650"/>
            <a:ext cx="8064500" cy="71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4869"/>
              </a:solidFill>
              <a:latin typeface="Arial"/>
              <a:ea typeface="Arial"/>
              <a:cs typeface="Arial"/>
              <a:sym typeface="Arial"/>
            </a:endParaRPr>
          </a:p>
        </p:txBody>
      </p:sp>
      <p:cxnSp>
        <p:nvCxnSpPr>
          <p:cNvPr id="19" name="Google Shape;19;p2"/>
          <p:cNvCxnSpPr/>
          <p:nvPr/>
        </p:nvCxnSpPr>
        <p:spPr>
          <a:xfrm>
            <a:off x="611188" y="6248400"/>
            <a:ext cx="8064500" cy="0"/>
          </a:xfrm>
          <a:prstGeom prst="straightConnector1">
            <a:avLst/>
          </a:prstGeom>
          <a:noFill/>
          <a:ln cap="flat" cmpd="sng" w="9525">
            <a:solidFill>
              <a:schemeClr val="dk1"/>
            </a:solidFill>
            <a:prstDash val="solid"/>
            <a:round/>
            <a:headEnd len="med" w="med" type="none"/>
            <a:tailEnd len="med" w="med" type="none"/>
          </a:ln>
        </p:spPr>
      </p:cxnSp>
      <p:cxnSp>
        <p:nvCxnSpPr>
          <p:cNvPr id="20" name="Google Shape;20;p2"/>
          <p:cNvCxnSpPr/>
          <p:nvPr/>
        </p:nvCxnSpPr>
        <p:spPr>
          <a:xfrm>
            <a:off x="731838" y="3213100"/>
            <a:ext cx="7907337" cy="0"/>
          </a:xfrm>
          <a:prstGeom prst="straightConnector1">
            <a:avLst/>
          </a:prstGeom>
          <a:noFill/>
          <a:ln cap="flat" cmpd="sng" w="9525">
            <a:solidFill>
              <a:schemeClr val="dk1"/>
            </a:solidFill>
            <a:prstDash val="solid"/>
            <a:round/>
            <a:headEnd len="med" w="med" type="none"/>
            <a:tailEnd len="med" w="med" type="none"/>
          </a:ln>
        </p:spPr>
      </p:cxnSp>
      <p:sp>
        <p:nvSpPr>
          <p:cNvPr id="21" name="Google Shape;21;p2"/>
          <p:cNvSpPr/>
          <p:nvPr/>
        </p:nvSpPr>
        <p:spPr>
          <a:xfrm>
            <a:off x="731838" y="1877400"/>
            <a:ext cx="7886700" cy="1094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2400" u="none" cap="none" strike="noStrike">
              <a:solidFill>
                <a:srgbClr val="FFFFFF"/>
              </a:solidFill>
              <a:latin typeface="Arial"/>
              <a:ea typeface="Arial"/>
              <a:cs typeface="Arial"/>
              <a:sym typeface="Arial"/>
            </a:endParaRPr>
          </a:p>
        </p:txBody>
      </p:sp>
      <p:sp>
        <p:nvSpPr>
          <p:cNvPr id="22" name="Google Shape;22;p2"/>
          <p:cNvSpPr txBox="1"/>
          <p:nvPr/>
        </p:nvSpPr>
        <p:spPr>
          <a:xfrm>
            <a:off x="649288" y="6250237"/>
            <a:ext cx="8037512" cy="246221"/>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0" i="0" lang="en-GB" sz="1000" u="none" cap="none" strike="noStrike">
                <a:solidFill>
                  <a:srgbClr val="004869"/>
                </a:solidFill>
                <a:latin typeface="Arial"/>
                <a:ea typeface="Arial"/>
                <a:cs typeface="Arial"/>
                <a:sym typeface="Arial"/>
              </a:rPr>
              <a:t>				                                              	</a:t>
            </a:r>
            <a:endParaRPr/>
          </a:p>
        </p:txBody>
      </p:sp>
      <p:pic>
        <p:nvPicPr>
          <p:cNvPr id="23" name="Google Shape;23;p2"/>
          <p:cNvPicPr preferRelativeResize="0"/>
          <p:nvPr/>
        </p:nvPicPr>
        <p:blipFill rotWithShape="1">
          <a:blip r:embed="rId2">
            <a:alphaModFix/>
          </a:blip>
          <a:srcRect b="0" l="0" r="0" t="0"/>
          <a:stretch/>
        </p:blipFill>
        <p:spPr>
          <a:xfrm>
            <a:off x="709892" y="5390900"/>
            <a:ext cx="7895415" cy="7961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26" name="Google Shape;26;p3"/>
          <p:cNvSpPr txBox="1"/>
          <p:nvPr>
            <p:ph idx="1" type="body"/>
          </p:nvPr>
        </p:nvSpPr>
        <p:spPr>
          <a:xfrm>
            <a:off x="539750" y="1011050"/>
            <a:ext cx="8064600" cy="50292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60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000"/>
              <a:buFont typeface="Arimo"/>
              <a:buNone/>
              <a:defRPr b="0" i="0" sz="2000" u="none" cap="none" strike="noStrike">
                <a:solidFill>
                  <a:schemeClr val="dk1"/>
                </a:solidFill>
                <a:latin typeface="Arial"/>
                <a:ea typeface="Arial"/>
                <a:cs typeface="Arial"/>
                <a:sym typeface="Arial"/>
              </a:defRPr>
            </a:lvl2pPr>
            <a:lvl3pPr indent="-355600" lvl="2" marL="1371600" marR="0" rtl="0" algn="l">
              <a:lnSpc>
                <a:spcPct val="100000"/>
              </a:lnSpc>
              <a:spcBef>
                <a:spcPts val="600"/>
              </a:spcBef>
              <a:spcAft>
                <a:spcPts val="0"/>
              </a:spcAft>
              <a:buClr>
                <a:schemeClr val="dk1"/>
              </a:buClr>
              <a:buSzPts val="2000"/>
              <a:buFont typeface="Merriweather San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600"/>
              </a:spcBef>
              <a:spcAft>
                <a:spcPts val="0"/>
              </a:spcAft>
              <a:buClr>
                <a:schemeClr val="dk1"/>
              </a:buClr>
              <a:buSzPts val="1800"/>
              <a:buFont typeface="Merriweather Sans"/>
              <a:buChar char="▸"/>
              <a:defRPr b="0" i="0" sz="18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Merriweather Sans"/>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mo"/>
              <a:buNone/>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11" name="Google Shape;11;p1"/>
          <p:cNvSpPr txBox="1"/>
          <p:nvPr>
            <p:ph idx="1" type="body"/>
          </p:nvPr>
        </p:nvSpPr>
        <p:spPr>
          <a:xfrm>
            <a:off x="539750" y="1066800"/>
            <a:ext cx="8064500" cy="50292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200000"/>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mo"/>
              <a:buChar char="4"/>
              <a:defRPr b="0" i="0" sz="2000" u="none" cap="none" strike="noStrike">
                <a:solidFill>
                  <a:schemeClr val="dk1"/>
                </a:solidFill>
                <a:latin typeface="Arial"/>
                <a:ea typeface="Arial"/>
                <a:cs typeface="Arial"/>
                <a:sym typeface="Arial"/>
              </a:defRPr>
            </a:lvl2pPr>
            <a:lvl3pPr indent="-342900" lvl="2" marL="1371600" marR="0" rtl="0" algn="l">
              <a:lnSpc>
                <a:spcPct val="200000"/>
              </a:lnSpc>
              <a:spcBef>
                <a:spcPts val="0"/>
              </a:spcBef>
              <a:spcAft>
                <a:spcPts val="0"/>
              </a:spcAft>
              <a:buClr>
                <a:schemeClr val="dk1"/>
              </a:buClr>
              <a:buSzPts val="1800"/>
              <a:buFont typeface="Arimo"/>
              <a:buChar char="4"/>
              <a:defRPr b="0" i="0" sz="1800" u="none" cap="none" strike="noStrike">
                <a:solidFill>
                  <a:schemeClr val="dk1"/>
                </a:solidFill>
                <a:latin typeface="Arial"/>
                <a:ea typeface="Arial"/>
                <a:cs typeface="Arial"/>
                <a:sym typeface="Arial"/>
              </a:defRPr>
            </a:lvl3pPr>
            <a:lvl4pPr indent="-330200" lvl="3" marL="1828800" marR="0" rtl="0" algn="l">
              <a:spcBef>
                <a:spcPts val="650"/>
              </a:spcBef>
              <a:spcAft>
                <a:spcPts val="0"/>
              </a:spcAft>
              <a:buClr>
                <a:schemeClr val="dk1"/>
              </a:buClr>
              <a:buSzPts val="1600"/>
              <a:buFont typeface="Arimo"/>
              <a:buChar char="4"/>
              <a:defRPr b="0" i="0" sz="1600" u="none" cap="none" strike="noStrike">
                <a:solidFill>
                  <a:schemeClr val="dk1"/>
                </a:solidFill>
                <a:latin typeface="Arial"/>
                <a:ea typeface="Arial"/>
                <a:cs typeface="Arial"/>
                <a:sym typeface="Arial"/>
              </a:defRPr>
            </a:lvl4pPr>
            <a:lvl5pPr indent="-317500" lvl="4" marL="2286000" marR="0" rtl="0" algn="l">
              <a:spcBef>
                <a:spcPts val="65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65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6pPr>
            <a:lvl7pPr indent="-317500" lvl="6" marL="3200400" marR="0" rtl="0" algn="l">
              <a:spcBef>
                <a:spcPts val="65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9pPr>
          </a:lstStyle>
          <a:p/>
        </p:txBody>
      </p:sp>
      <p:sp>
        <p:nvSpPr>
          <p:cNvPr id="12" name="Google Shape;12;p1"/>
          <p:cNvSpPr/>
          <p:nvPr/>
        </p:nvSpPr>
        <p:spPr>
          <a:xfrm>
            <a:off x="539750" y="6597650"/>
            <a:ext cx="8064500" cy="71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4869"/>
              </a:solidFill>
              <a:latin typeface="Arial"/>
              <a:ea typeface="Arial"/>
              <a:cs typeface="Arial"/>
              <a:sym typeface="Arial"/>
            </a:endParaRPr>
          </a:p>
        </p:txBody>
      </p:sp>
      <p:cxnSp>
        <p:nvCxnSpPr>
          <p:cNvPr id="13" name="Google Shape;13;p1"/>
          <p:cNvCxnSpPr/>
          <p:nvPr/>
        </p:nvCxnSpPr>
        <p:spPr>
          <a:xfrm>
            <a:off x="539750" y="6248400"/>
            <a:ext cx="8064500" cy="0"/>
          </a:xfrm>
          <a:prstGeom prst="straightConnector1">
            <a:avLst/>
          </a:prstGeom>
          <a:noFill/>
          <a:ln cap="flat" cmpd="sng" w="9525">
            <a:solidFill>
              <a:schemeClr val="dk1"/>
            </a:solidFill>
            <a:prstDash val="solid"/>
            <a:round/>
            <a:headEnd len="med" w="med" type="none"/>
            <a:tailEnd len="med" w="med" type="none"/>
          </a:ln>
        </p:spPr>
      </p:cxnSp>
      <p:sp>
        <p:nvSpPr>
          <p:cNvPr id="14" name="Google Shape;14;p1"/>
          <p:cNvSpPr/>
          <p:nvPr/>
        </p:nvSpPr>
        <p:spPr>
          <a:xfrm>
            <a:off x="4556125" y="6064250"/>
            <a:ext cx="1841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4869"/>
              </a:solidFill>
              <a:latin typeface="Arial"/>
              <a:ea typeface="Arial"/>
              <a:cs typeface="Arial"/>
              <a:sym typeface="Arial"/>
            </a:endParaRPr>
          </a:p>
        </p:txBody>
      </p:sp>
      <p:sp>
        <p:nvSpPr>
          <p:cNvPr id="15" name="Google Shape;15;p1"/>
          <p:cNvSpPr/>
          <p:nvPr/>
        </p:nvSpPr>
        <p:spPr>
          <a:xfrm>
            <a:off x="4727575" y="6022975"/>
            <a:ext cx="1841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4869"/>
              </a:solidFill>
              <a:latin typeface="Arial"/>
              <a:ea typeface="Arial"/>
              <a:cs typeface="Arial"/>
              <a:sym typeface="Arial"/>
            </a:endParaRPr>
          </a:p>
        </p:txBody>
      </p:sp>
      <p:pic>
        <p:nvPicPr>
          <p:cNvPr id="16" name="Google Shape;16;p1"/>
          <p:cNvPicPr preferRelativeResize="0"/>
          <p:nvPr/>
        </p:nvPicPr>
        <p:blipFill>
          <a:blip r:embed="rId1">
            <a:alphaModFix/>
          </a:blip>
          <a:stretch>
            <a:fillRect/>
          </a:stretch>
        </p:blipFill>
        <p:spPr>
          <a:xfrm>
            <a:off x="550750" y="6284738"/>
            <a:ext cx="2164250" cy="2906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4"/>
          <p:cNvSpPr txBox="1"/>
          <p:nvPr>
            <p:ph idx="4294967295" type="ctrTitle"/>
          </p:nvPr>
        </p:nvSpPr>
        <p:spPr>
          <a:xfrm>
            <a:off x="762000" y="1981200"/>
            <a:ext cx="77724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3200" u="none" cap="none" strike="noStrike">
                <a:solidFill>
                  <a:schemeClr val="lt1"/>
                </a:solidFill>
                <a:latin typeface="Arial"/>
                <a:ea typeface="Arial"/>
                <a:cs typeface="Arial"/>
                <a:sym typeface="Arial"/>
              </a:rPr>
              <a:t>Introduction to Unix</a:t>
            </a:r>
            <a:endParaRPr b="1" i="1" sz="3200" u="none" cap="none" strike="noStrike">
              <a:solidFill>
                <a:schemeClr val="lt1"/>
              </a:solidFill>
              <a:latin typeface="Arial"/>
              <a:ea typeface="Arial"/>
              <a:cs typeface="Arial"/>
              <a:sym typeface="Arial"/>
            </a:endParaRPr>
          </a:p>
        </p:txBody>
      </p:sp>
      <p:sp>
        <p:nvSpPr>
          <p:cNvPr id="33" name="Google Shape;33;p4"/>
          <p:cNvSpPr txBox="1"/>
          <p:nvPr>
            <p:ph idx="4294967295" type="subTitle"/>
          </p:nvPr>
        </p:nvSpPr>
        <p:spPr>
          <a:xfrm>
            <a:off x="762000" y="3505200"/>
            <a:ext cx="4191000" cy="23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Merriweather Sans"/>
              <a:buNone/>
            </a:pPr>
            <a:r>
              <a:rPr b="0" i="0" lang="en-GB" sz="2400" u="none" cap="none" strike="noStrike">
                <a:solidFill>
                  <a:schemeClr val="dk1"/>
                </a:solidFill>
                <a:latin typeface="Arial"/>
                <a:ea typeface="Arial"/>
                <a:cs typeface="Arial"/>
                <a:sym typeface="Arial"/>
              </a:rPr>
              <a:t>Jacqui Keane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Merriweather Sans"/>
              <a:buNone/>
            </a:pPr>
            <a:r>
              <a:t/>
            </a:r>
            <a:endParaRPr sz="2400"/>
          </a:p>
          <a:p>
            <a:pPr indent="0" lvl="0" marL="0" marR="0" rtl="0" algn="l">
              <a:lnSpc>
                <a:spcPct val="100000"/>
              </a:lnSpc>
              <a:spcBef>
                <a:spcPts val="0"/>
              </a:spcBef>
              <a:spcAft>
                <a:spcPts val="0"/>
              </a:spcAft>
              <a:buClr>
                <a:schemeClr val="dk1"/>
              </a:buClr>
              <a:buSzPts val="2200"/>
              <a:buFont typeface="Merriweather Sans"/>
              <a:buNone/>
            </a:pPr>
            <a:r>
              <a:rPr lang="en-GB" sz="1800"/>
              <a:t>     @drjkeane</a:t>
            </a:r>
            <a:endParaRPr sz="1800"/>
          </a:p>
          <a:p>
            <a:pPr indent="0" lvl="0" marL="0" marR="0" rtl="0" algn="l">
              <a:lnSpc>
                <a:spcPct val="100000"/>
              </a:lnSpc>
              <a:spcBef>
                <a:spcPts val="0"/>
              </a:spcBef>
              <a:spcAft>
                <a:spcPts val="0"/>
              </a:spcAft>
              <a:buClr>
                <a:schemeClr val="dk1"/>
              </a:buClr>
              <a:buSzPts val="2200"/>
              <a:buFont typeface="Merriweather Sans"/>
              <a:buNone/>
            </a:pPr>
            <a:r>
              <a:rPr lang="en-GB" sz="1800"/>
              <a:t>drjkeane@gmail.com</a:t>
            </a:r>
            <a:endParaRPr sz="1800"/>
          </a:p>
          <a:p>
            <a:pPr indent="0" lvl="0" marL="0" marR="0" rtl="0" algn="l">
              <a:lnSpc>
                <a:spcPct val="100000"/>
              </a:lnSpc>
              <a:spcBef>
                <a:spcPts val="0"/>
              </a:spcBef>
              <a:spcAft>
                <a:spcPts val="0"/>
              </a:spcAft>
              <a:buClr>
                <a:schemeClr val="dk1"/>
              </a:buClr>
              <a:buSzPts val="1800"/>
              <a:buFont typeface="Merriweather San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Merriweather Sans"/>
              <a:buNone/>
            </a:pPr>
            <a:r>
              <a:t/>
            </a:r>
            <a:endParaRPr/>
          </a:p>
          <a:p>
            <a:pPr indent="0" lvl="0" marL="0" marR="0" rtl="0" algn="l">
              <a:lnSpc>
                <a:spcPct val="100000"/>
              </a:lnSpc>
              <a:spcBef>
                <a:spcPts val="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p:txBody>
      </p:sp>
      <p:pic>
        <p:nvPicPr>
          <p:cNvPr id="34" name="Google Shape;34;p4"/>
          <p:cNvPicPr preferRelativeResize="0"/>
          <p:nvPr/>
        </p:nvPicPr>
        <p:blipFill>
          <a:blip r:embed="rId3">
            <a:alphaModFix/>
          </a:blip>
          <a:stretch>
            <a:fillRect/>
          </a:stretch>
        </p:blipFill>
        <p:spPr>
          <a:xfrm>
            <a:off x="796750" y="4242425"/>
            <a:ext cx="366750" cy="31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5"/>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Arial"/>
                <a:ea typeface="Arial"/>
                <a:cs typeface="Arial"/>
                <a:sym typeface="Arial"/>
              </a:rPr>
              <a:t>Unix</a:t>
            </a:r>
            <a:endParaRPr b="1" i="0" sz="2800" u="none" cap="none" strike="noStrike">
              <a:solidFill>
                <a:schemeClr val="lt1"/>
              </a:solidFill>
              <a:latin typeface="Arial"/>
              <a:ea typeface="Arial"/>
              <a:cs typeface="Arial"/>
              <a:sym typeface="Arial"/>
            </a:endParaRPr>
          </a:p>
        </p:txBody>
      </p:sp>
      <p:sp>
        <p:nvSpPr>
          <p:cNvPr id="40" name="Google Shape;40;p5"/>
          <p:cNvSpPr txBox="1"/>
          <p:nvPr>
            <p:ph idx="1" type="body"/>
          </p:nvPr>
        </p:nvSpPr>
        <p:spPr>
          <a:xfrm>
            <a:off x="539750" y="1011050"/>
            <a:ext cx="8064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Merriweather Sans"/>
              <a:buChar char="▸"/>
            </a:pPr>
            <a:r>
              <a:rPr b="0" i="0" lang="en-GB" sz="2200" u="none" cap="none" strike="noStrike">
                <a:solidFill>
                  <a:schemeClr val="dk1"/>
                </a:solidFill>
                <a:latin typeface="Arial"/>
                <a:ea typeface="Arial"/>
                <a:cs typeface="Arial"/>
                <a:sym typeface="Arial"/>
              </a:rPr>
              <a:t>What is Unix?</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Standard operating system (alternative to MS Windows, Mac OS)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Provides a way for you to interact with the computer</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Many ‘flavours’ of Unix, using Linux</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Originally created to provide a free UNIX-like OS for PCs</a:t>
            </a:r>
            <a:endParaRPr/>
          </a:p>
          <a:p>
            <a:pPr indent="-335700" lvl="2" marL="901700" marR="0" rtl="0" algn="l">
              <a:lnSpc>
                <a:spcPct val="100000"/>
              </a:lnSpc>
              <a:spcBef>
                <a:spcPts val="600"/>
              </a:spcBef>
              <a:spcAft>
                <a:spcPts val="0"/>
              </a:spcAft>
              <a:buClr>
                <a:schemeClr val="dk1"/>
              </a:buClr>
              <a:buSzPts val="1800"/>
              <a:buFont typeface="Merriweather San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1"/>
              </a:buClr>
              <a:buSzPts val="2200"/>
              <a:buFont typeface="Merriweather Sans"/>
              <a:buChar char="▸"/>
            </a:pPr>
            <a:r>
              <a:rPr b="0" i="0" lang="en-GB" sz="2200" u="none" cap="none" strike="noStrike">
                <a:solidFill>
                  <a:schemeClr val="dk1"/>
                </a:solidFill>
                <a:latin typeface="Arial"/>
                <a:ea typeface="Arial"/>
                <a:cs typeface="Arial"/>
                <a:sym typeface="Arial"/>
              </a:rPr>
              <a:t>Why use Unix?</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Output of lots of biological research exists in large text files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Very suitable for working with such files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Powerful and flexible commands for processing large text files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Save you time</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Widely used in scientific community</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Powerful, robust and stable operating system</a:t>
            </a:r>
            <a:endParaRPr/>
          </a:p>
          <a:p>
            <a:pPr indent="-203200" lvl="0" marL="342900" marR="0" rtl="0" algn="l">
              <a:lnSpc>
                <a:spcPct val="100000"/>
              </a:lnSpc>
              <a:spcBef>
                <a:spcPts val="60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Arial"/>
                <a:ea typeface="Arial"/>
                <a:cs typeface="Arial"/>
                <a:sym typeface="Arial"/>
              </a:rPr>
              <a:t>Using Unix</a:t>
            </a:r>
            <a:endParaRPr b="1" i="0" sz="2800" u="none" cap="none" strike="noStrike">
              <a:solidFill>
                <a:schemeClr val="lt1"/>
              </a:solidFill>
              <a:latin typeface="Arial"/>
              <a:ea typeface="Arial"/>
              <a:cs typeface="Arial"/>
              <a:sym typeface="Arial"/>
            </a:endParaRPr>
          </a:p>
        </p:txBody>
      </p:sp>
      <p:pic>
        <p:nvPicPr>
          <p:cNvPr descr="Screen shot 2012-12-11 at 00.58.26.png" id="47" name="Google Shape;47;p6"/>
          <p:cNvPicPr preferRelativeResize="0"/>
          <p:nvPr/>
        </p:nvPicPr>
        <p:blipFill rotWithShape="1">
          <a:blip r:embed="rId3">
            <a:alphaModFix/>
          </a:blip>
          <a:srcRect b="0" l="0" r="0" t="0"/>
          <a:stretch/>
        </p:blipFill>
        <p:spPr>
          <a:xfrm>
            <a:off x="812800" y="990600"/>
            <a:ext cx="7588250" cy="51768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7"/>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Arial"/>
                <a:ea typeface="Arial"/>
                <a:cs typeface="Arial"/>
                <a:sym typeface="Arial"/>
              </a:rPr>
              <a:t>Terminals and Commandline</a:t>
            </a:r>
            <a:endParaRPr b="1" i="0" sz="2800" u="none" cap="none" strike="noStrike">
              <a:solidFill>
                <a:schemeClr val="lt1"/>
              </a:solidFill>
              <a:latin typeface="Arial"/>
              <a:ea typeface="Arial"/>
              <a:cs typeface="Arial"/>
              <a:sym typeface="Arial"/>
            </a:endParaRPr>
          </a:p>
        </p:txBody>
      </p:sp>
      <p:pic>
        <p:nvPicPr>
          <p:cNvPr descr="VM_win" id="54" name="Google Shape;54;p7"/>
          <p:cNvPicPr preferRelativeResize="0"/>
          <p:nvPr/>
        </p:nvPicPr>
        <p:blipFill rotWithShape="1">
          <a:blip r:embed="rId3">
            <a:alphaModFix/>
          </a:blip>
          <a:srcRect b="0" l="0" r="0" t="0"/>
          <a:stretch/>
        </p:blipFill>
        <p:spPr>
          <a:xfrm>
            <a:off x="1016000" y="1155700"/>
            <a:ext cx="6883400" cy="4946650"/>
          </a:xfrm>
          <a:prstGeom prst="rect">
            <a:avLst/>
          </a:prstGeom>
          <a:noFill/>
          <a:ln>
            <a:noFill/>
          </a:ln>
        </p:spPr>
      </p:pic>
      <p:pic>
        <p:nvPicPr>
          <p:cNvPr id="55" name="Google Shape;55;p7"/>
          <p:cNvPicPr preferRelativeResize="0"/>
          <p:nvPr/>
        </p:nvPicPr>
        <p:blipFill rotWithShape="1">
          <a:blip r:embed="rId4">
            <a:alphaModFix/>
          </a:blip>
          <a:srcRect b="0" l="0" r="238" t="0"/>
          <a:stretch/>
        </p:blipFill>
        <p:spPr>
          <a:xfrm>
            <a:off x="2463800" y="2451100"/>
            <a:ext cx="5356225" cy="3084513"/>
          </a:xfrm>
          <a:prstGeom prst="rect">
            <a:avLst/>
          </a:prstGeom>
          <a:noFill/>
          <a:ln>
            <a:noFill/>
          </a:ln>
        </p:spPr>
      </p:pic>
      <p:sp>
        <p:nvSpPr>
          <p:cNvPr id="56" name="Google Shape;56;p7"/>
          <p:cNvSpPr txBox="1"/>
          <p:nvPr/>
        </p:nvSpPr>
        <p:spPr>
          <a:xfrm>
            <a:off x="6121400" y="3760788"/>
            <a:ext cx="15621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600" u="none" cap="none" strike="noStrike">
                <a:solidFill>
                  <a:schemeClr val="dk1"/>
                </a:solidFill>
                <a:latin typeface="Arimo"/>
                <a:ea typeface="Arimo"/>
                <a:cs typeface="Arimo"/>
                <a:sym typeface="Arimo"/>
              </a:rPr>
              <a:t> </a:t>
            </a:r>
            <a:r>
              <a:rPr b="1" i="0" lang="en-GB" sz="1800" u="none" cap="none" strike="noStrike">
                <a:solidFill>
                  <a:schemeClr val="lt1"/>
                </a:solidFill>
                <a:latin typeface="Arimo"/>
                <a:ea typeface="Arimo"/>
                <a:cs typeface="Arimo"/>
                <a:sym typeface="Arimo"/>
              </a:rPr>
              <a:t>UNIX prompt</a:t>
            </a:r>
            <a:endParaRPr b="1" i="0" sz="1800" u="none" cap="none" strike="noStrike">
              <a:solidFill>
                <a:schemeClr val="folHlink"/>
              </a:solidFill>
              <a:latin typeface="Arimo"/>
              <a:ea typeface="Arimo"/>
              <a:cs typeface="Arimo"/>
              <a:sym typeface="Arimo"/>
            </a:endParaRPr>
          </a:p>
        </p:txBody>
      </p:sp>
      <p:cxnSp>
        <p:nvCxnSpPr>
          <p:cNvPr id="57" name="Google Shape;57;p7"/>
          <p:cNvCxnSpPr/>
          <p:nvPr/>
        </p:nvCxnSpPr>
        <p:spPr>
          <a:xfrm rot="10800000">
            <a:off x="3911600" y="3060700"/>
            <a:ext cx="2514600" cy="703263"/>
          </a:xfrm>
          <a:prstGeom prst="straightConnector1">
            <a:avLst/>
          </a:prstGeom>
          <a:noFill/>
          <a:ln cap="flat" cmpd="sng" w="31750">
            <a:solidFill>
              <a:srgbClr val="00FF00"/>
            </a:solidFill>
            <a:prstDash val="solid"/>
            <a:round/>
            <a:headEnd len="med" w="med" type="none"/>
            <a:tailEnd len="med" w="med" type="triangle"/>
          </a:ln>
        </p:spPr>
      </p:cxnSp>
      <p:cxnSp>
        <p:nvCxnSpPr>
          <p:cNvPr id="58" name="Google Shape;58;p7"/>
          <p:cNvCxnSpPr/>
          <p:nvPr/>
        </p:nvCxnSpPr>
        <p:spPr>
          <a:xfrm flipH="1" rot="10800000">
            <a:off x="1473200" y="3594100"/>
            <a:ext cx="914400" cy="457200"/>
          </a:xfrm>
          <a:prstGeom prst="straightConnector1">
            <a:avLst/>
          </a:prstGeom>
          <a:noFill/>
          <a:ln cap="flat" cmpd="sng" w="38100">
            <a:solidFill>
              <a:srgbClr val="00FF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Arial"/>
                <a:ea typeface="Arial"/>
                <a:cs typeface="Arial"/>
                <a:sym typeface="Arial"/>
              </a:rPr>
              <a:t>Unix Commands</a:t>
            </a:r>
            <a:endParaRPr b="1" i="0" sz="2800" u="none" cap="none" strike="noStrike">
              <a:solidFill>
                <a:schemeClr val="lt1"/>
              </a:solidFill>
              <a:latin typeface="Arial"/>
              <a:ea typeface="Arial"/>
              <a:cs typeface="Arial"/>
              <a:sym typeface="Arial"/>
            </a:endParaRPr>
          </a:p>
        </p:txBody>
      </p:sp>
      <p:grpSp>
        <p:nvGrpSpPr>
          <p:cNvPr id="65" name="Google Shape;65;p8"/>
          <p:cNvGrpSpPr/>
          <p:nvPr/>
        </p:nvGrpSpPr>
        <p:grpSpPr>
          <a:xfrm>
            <a:off x="1676400" y="1371600"/>
            <a:ext cx="6537325" cy="4191000"/>
            <a:chOff x="1056" y="864"/>
            <a:chExt cx="4118" cy="2640"/>
          </a:xfrm>
        </p:grpSpPr>
        <p:sp>
          <p:nvSpPr>
            <p:cNvPr id="66" name="Google Shape;66;p8"/>
            <p:cNvSpPr/>
            <p:nvPr/>
          </p:nvSpPr>
          <p:spPr>
            <a:xfrm>
              <a:off x="1962" y="3300"/>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7" name="Google Shape;67;p8"/>
            <p:cNvSpPr/>
            <p:nvPr/>
          </p:nvSpPr>
          <p:spPr>
            <a:xfrm>
              <a:off x="1056" y="3300"/>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Courier"/>
                <a:ea typeface="Courier"/>
                <a:cs typeface="Courier"/>
                <a:sym typeface="Courier"/>
              </a:endParaRPr>
            </a:p>
          </p:txBody>
        </p:sp>
        <p:sp>
          <p:nvSpPr>
            <p:cNvPr id="68" name="Google Shape;68;p8"/>
            <p:cNvSpPr/>
            <p:nvPr/>
          </p:nvSpPr>
          <p:spPr>
            <a:xfrm>
              <a:off x="1962" y="3097"/>
              <a:ext cx="2502"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9" name="Google Shape;69;p8"/>
            <p:cNvSpPr/>
            <p:nvPr/>
          </p:nvSpPr>
          <p:spPr>
            <a:xfrm>
              <a:off x="1056" y="3097"/>
              <a:ext cx="906"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Courier"/>
                <a:ea typeface="Courier"/>
                <a:cs typeface="Courier"/>
                <a:sym typeface="Courier"/>
              </a:endParaRPr>
            </a:p>
          </p:txBody>
        </p:sp>
        <p:sp>
          <p:nvSpPr>
            <p:cNvPr id="70" name="Google Shape;70;p8"/>
            <p:cNvSpPr/>
            <p:nvPr/>
          </p:nvSpPr>
          <p:spPr>
            <a:xfrm>
              <a:off x="1962" y="2893"/>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Print working directory</a:t>
              </a:r>
              <a:endParaRPr/>
            </a:p>
          </p:txBody>
        </p:sp>
        <p:sp>
          <p:nvSpPr>
            <p:cNvPr id="71" name="Google Shape;71;p8"/>
            <p:cNvSpPr/>
            <p:nvPr/>
          </p:nvSpPr>
          <p:spPr>
            <a:xfrm>
              <a:off x="1056" y="2893"/>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pwd</a:t>
              </a:r>
              <a:endParaRPr b="1" i="0" sz="1800" u="none" cap="none" strike="noStrike">
                <a:solidFill>
                  <a:schemeClr val="dk1"/>
                </a:solidFill>
                <a:latin typeface="Courier"/>
                <a:ea typeface="Courier"/>
                <a:cs typeface="Courier"/>
                <a:sym typeface="Courier"/>
              </a:endParaRPr>
            </a:p>
          </p:txBody>
        </p:sp>
        <p:sp>
          <p:nvSpPr>
            <p:cNvPr id="72" name="Google Shape;72;p8"/>
            <p:cNvSpPr/>
            <p:nvPr/>
          </p:nvSpPr>
          <p:spPr>
            <a:xfrm>
              <a:off x="1962" y="2689"/>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Concatenate files together</a:t>
              </a:r>
              <a:endParaRPr/>
            </a:p>
          </p:txBody>
        </p:sp>
        <p:sp>
          <p:nvSpPr>
            <p:cNvPr id="73" name="Google Shape;73;p8"/>
            <p:cNvSpPr/>
            <p:nvPr/>
          </p:nvSpPr>
          <p:spPr>
            <a:xfrm>
              <a:off x="1056" y="2689"/>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cat</a:t>
              </a:r>
              <a:endParaRPr/>
            </a:p>
          </p:txBody>
        </p:sp>
        <p:sp>
          <p:nvSpPr>
            <p:cNvPr id="74" name="Google Shape;74;p8"/>
            <p:cNvSpPr/>
            <p:nvPr/>
          </p:nvSpPr>
          <p:spPr>
            <a:xfrm>
              <a:off x="1962" y="2486"/>
              <a:ext cx="2502"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Displays the last ten lines of a file</a:t>
              </a:r>
              <a:endParaRPr/>
            </a:p>
          </p:txBody>
        </p:sp>
        <p:sp>
          <p:nvSpPr>
            <p:cNvPr id="75" name="Google Shape;75;p8"/>
            <p:cNvSpPr/>
            <p:nvPr/>
          </p:nvSpPr>
          <p:spPr>
            <a:xfrm>
              <a:off x="1056" y="2486"/>
              <a:ext cx="906"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tail</a:t>
              </a:r>
              <a:endParaRPr/>
            </a:p>
          </p:txBody>
        </p:sp>
        <p:sp>
          <p:nvSpPr>
            <p:cNvPr id="76" name="Google Shape;76;p8"/>
            <p:cNvSpPr/>
            <p:nvPr/>
          </p:nvSpPr>
          <p:spPr>
            <a:xfrm>
              <a:off x="1962" y="2282"/>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Displays the first ten lines of a file</a:t>
              </a:r>
              <a:endParaRPr/>
            </a:p>
          </p:txBody>
        </p:sp>
        <p:sp>
          <p:nvSpPr>
            <p:cNvPr id="77" name="Google Shape;77;p8"/>
            <p:cNvSpPr/>
            <p:nvPr/>
          </p:nvSpPr>
          <p:spPr>
            <a:xfrm>
              <a:off x="1056" y="2282"/>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head</a:t>
              </a:r>
              <a:endParaRPr/>
            </a:p>
          </p:txBody>
        </p:sp>
        <p:sp>
          <p:nvSpPr>
            <p:cNvPr id="78" name="Google Shape;78;p8"/>
            <p:cNvSpPr/>
            <p:nvPr/>
          </p:nvSpPr>
          <p:spPr>
            <a:xfrm>
              <a:off x="1962" y="2079"/>
              <a:ext cx="2502"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Displays the contents of a file</a:t>
              </a:r>
              <a:endParaRPr/>
            </a:p>
          </p:txBody>
        </p:sp>
        <p:sp>
          <p:nvSpPr>
            <p:cNvPr id="79" name="Google Shape;79;p8"/>
            <p:cNvSpPr/>
            <p:nvPr/>
          </p:nvSpPr>
          <p:spPr>
            <a:xfrm>
              <a:off x="1056" y="2079"/>
              <a:ext cx="906"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less</a:t>
              </a:r>
              <a:endParaRPr/>
            </a:p>
          </p:txBody>
        </p:sp>
        <p:sp>
          <p:nvSpPr>
            <p:cNvPr id="80" name="Google Shape;80;p8"/>
            <p:cNvSpPr/>
            <p:nvPr/>
          </p:nvSpPr>
          <p:spPr>
            <a:xfrm>
              <a:off x="1962" y="1882"/>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Remove a file</a:t>
              </a:r>
              <a:endParaRPr/>
            </a:p>
          </p:txBody>
        </p:sp>
        <p:sp>
          <p:nvSpPr>
            <p:cNvPr id="81" name="Google Shape;81;p8"/>
            <p:cNvSpPr/>
            <p:nvPr/>
          </p:nvSpPr>
          <p:spPr>
            <a:xfrm>
              <a:off x="1056" y="1882"/>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rm</a:t>
              </a:r>
              <a:endParaRPr/>
            </a:p>
          </p:txBody>
        </p:sp>
        <p:sp>
          <p:nvSpPr>
            <p:cNvPr id="82" name="Google Shape;82;p8"/>
            <p:cNvSpPr/>
            <p:nvPr/>
          </p:nvSpPr>
          <p:spPr>
            <a:xfrm>
              <a:off x="1962" y="1679"/>
              <a:ext cx="2502"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Copies a file</a:t>
              </a:r>
              <a:endParaRPr/>
            </a:p>
          </p:txBody>
        </p:sp>
        <p:sp>
          <p:nvSpPr>
            <p:cNvPr id="83" name="Google Shape;83;p8"/>
            <p:cNvSpPr/>
            <p:nvPr/>
          </p:nvSpPr>
          <p:spPr>
            <a:xfrm>
              <a:off x="1056" y="1679"/>
              <a:ext cx="906"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cp</a:t>
              </a:r>
              <a:endParaRPr/>
            </a:p>
          </p:txBody>
        </p:sp>
        <p:sp>
          <p:nvSpPr>
            <p:cNvPr id="84" name="Google Shape;84;p8"/>
            <p:cNvSpPr/>
            <p:nvPr/>
          </p:nvSpPr>
          <p:spPr>
            <a:xfrm>
              <a:off x="1962" y="1475"/>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Moves a file</a:t>
              </a:r>
              <a:endParaRPr/>
            </a:p>
          </p:txBody>
        </p:sp>
        <p:sp>
          <p:nvSpPr>
            <p:cNvPr id="85" name="Google Shape;85;p8"/>
            <p:cNvSpPr/>
            <p:nvPr/>
          </p:nvSpPr>
          <p:spPr>
            <a:xfrm>
              <a:off x="1056" y="1475"/>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mv</a:t>
              </a:r>
              <a:endParaRPr/>
            </a:p>
          </p:txBody>
        </p:sp>
        <p:sp>
          <p:nvSpPr>
            <p:cNvPr id="86" name="Google Shape;86;p8"/>
            <p:cNvSpPr/>
            <p:nvPr/>
          </p:nvSpPr>
          <p:spPr>
            <a:xfrm>
              <a:off x="1962" y="1271"/>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Changes a directory</a:t>
              </a:r>
              <a:endParaRPr/>
            </a:p>
          </p:txBody>
        </p:sp>
        <p:sp>
          <p:nvSpPr>
            <p:cNvPr id="87" name="Google Shape;87;p8"/>
            <p:cNvSpPr/>
            <p:nvPr/>
          </p:nvSpPr>
          <p:spPr>
            <a:xfrm>
              <a:off x="1056" y="1271"/>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cd</a:t>
              </a:r>
              <a:endParaRPr/>
            </a:p>
          </p:txBody>
        </p:sp>
        <p:sp>
          <p:nvSpPr>
            <p:cNvPr id="88" name="Google Shape;88;p8"/>
            <p:cNvSpPr/>
            <p:nvPr/>
          </p:nvSpPr>
          <p:spPr>
            <a:xfrm>
              <a:off x="1962" y="1068"/>
              <a:ext cx="3212"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List the contents of the current directory</a:t>
              </a:r>
              <a:endParaRPr/>
            </a:p>
          </p:txBody>
        </p:sp>
        <p:sp>
          <p:nvSpPr>
            <p:cNvPr id="89" name="Google Shape;89;p8"/>
            <p:cNvSpPr/>
            <p:nvPr/>
          </p:nvSpPr>
          <p:spPr>
            <a:xfrm>
              <a:off x="1056" y="1068"/>
              <a:ext cx="906" cy="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ls</a:t>
              </a:r>
              <a:endParaRPr/>
            </a:p>
          </p:txBody>
        </p:sp>
        <p:sp>
          <p:nvSpPr>
            <p:cNvPr id="90" name="Google Shape;90;p8"/>
            <p:cNvSpPr/>
            <p:nvPr/>
          </p:nvSpPr>
          <p:spPr>
            <a:xfrm>
              <a:off x="1962" y="864"/>
              <a:ext cx="2502"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Arial"/>
                  <a:ea typeface="Arial"/>
                  <a:cs typeface="Arial"/>
                  <a:sym typeface="Arial"/>
                </a:rPr>
                <a:t>What it does</a:t>
              </a:r>
              <a:endParaRPr/>
            </a:p>
          </p:txBody>
        </p:sp>
        <p:sp>
          <p:nvSpPr>
            <p:cNvPr id="91" name="Google Shape;91;p8"/>
            <p:cNvSpPr/>
            <p:nvPr/>
          </p:nvSpPr>
          <p:spPr>
            <a:xfrm>
              <a:off x="1056" y="864"/>
              <a:ext cx="906" cy="2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Arial"/>
                  <a:ea typeface="Arial"/>
                  <a:cs typeface="Arial"/>
                  <a:sym typeface="Arial"/>
                </a:rPr>
                <a:t>Command</a:t>
              </a:r>
              <a:endParaRPr b="1" i="0" sz="1800" u="none" cap="none" strike="noStrike">
                <a:solidFill>
                  <a:schemeClr val="dk1"/>
                </a:solidFill>
                <a:latin typeface="Arial"/>
                <a:ea typeface="Arial"/>
                <a:cs typeface="Arial"/>
                <a:sym typeface="Arial"/>
              </a:endParaRPr>
            </a:p>
          </p:txBody>
        </p:sp>
        <p:cxnSp>
          <p:nvCxnSpPr>
            <p:cNvPr id="92" name="Google Shape;92;p8"/>
            <p:cNvCxnSpPr/>
            <p:nvPr/>
          </p:nvCxnSpPr>
          <p:spPr>
            <a:xfrm>
              <a:off x="1056" y="3504"/>
              <a:ext cx="3408" cy="0"/>
            </a:xfrm>
            <a:prstGeom prst="straightConnector1">
              <a:avLst/>
            </a:prstGeom>
            <a:noFill/>
            <a:ln cap="flat" cmpd="sng" w="12700">
              <a:solidFill>
                <a:schemeClr val="dk1"/>
              </a:solidFill>
              <a:prstDash val="solid"/>
              <a:round/>
              <a:headEnd len="med" w="med" type="none"/>
              <a:tailEnd len="med" w="med" type="none"/>
            </a:ln>
          </p:spPr>
        </p:cxnSp>
        <p:cxnSp>
          <p:nvCxnSpPr>
            <p:cNvPr id="93" name="Google Shape;93;p8"/>
            <p:cNvCxnSpPr/>
            <p:nvPr/>
          </p:nvCxnSpPr>
          <p:spPr>
            <a:xfrm>
              <a:off x="1056" y="1068"/>
              <a:ext cx="3408" cy="0"/>
            </a:xfrm>
            <a:prstGeom prst="straightConnector1">
              <a:avLst/>
            </a:prstGeom>
            <a:noFill/>
            <a:ln cap="flat" cmpd="sng" w="12700">
              <a:solidFill>
                <a:schemeClr val="dk1"/>
              </a:solidFill>
              <a:prstDash val="solid"/>
              <a:round/>
              <a:headEnd len="med" w="med" type="none"/>
              <a:tailEnd len="med" w="med" type="none"/>
            </a:ln>
          </p:spPr>
        </p:cxnSp>
      </p:grpSp>
      <p:sp>
        <p:nvSpPr>
          <p:cNvPr id="94" name="Google Shape;94;p8"/>
          <p:cNvSpPr/>
          <p:nvPr/>
        </p:nvSpPr>
        <p:spPr>
          <a:xfrm>
            <a:off x="1676400" y="4910138"/>
            <a:ext cx="1438275" cy="323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ourier"/>
                <a:ea typeface="Courier"/>
                <a:cs typeface="Courier"/>
                <a:sym typeface="Courier"/>
              </a:rPr>
              <a:t>mkdir</a:t>
            </a:r>
            <a:endParaRPr b="1" i="0" sz="1800" u="none" cap="none" strike="noStrike">
              <a:solidFill>
                <a:schemeClr val="dk1"/>
              </a:solidFill>
              <a:latin typeface="Courier"/>
              <a:ea typeface="Courier"/>
              <a:cs typeface="Courier"/>
              <a:sym typeface="Courier"/>
            </a:endParaRPr>
          </a:p>
        </p:txBody>
      </p:sp>
      <p:sp>
        <p:nvSpPr>
          <p:cNvPr id="95" name="Google Shape;95;p8"/>
          <p:cNvSpPr/>
          <p:nvPr/>
        </p:nvSpPr>
        <p:spPr>
          <a:xfrm>
            <a:off x="3101975" y="4897438"/>
            <a:ext cx="3971925" cy="323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Make a new directory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Courier New"/>
                <a:ea typeface="Courier New"/>
                <a:cs typeface="Courier New"/>
                <a:sym typeface="Courier New"/>
              </a:rPr>
              <a:t>ls </a:t>
            </a:r>
            <a:r>
              <a:rPr b="1" i="0" lang="en-GB" sz="2800" u="none" cap="none" strike="noStrike">
                <a:solidFill>
                  <a:schemeClr val="lt1"/>
                </a:solidFill>
                <a:latin typeface="Arial"/>
                <a:ea typeface="Arial"/>
                <a:cs typeface="Arial"/>
                <a:sym typeface="Arial"/>
              </a:rPr>
              <a:t>command</a:t>
            </a:r>
            <a:endParaRPr b="1" i="0" sz="2800" u="none" cap="none" strike="noStrike">
              <a:solidFill>
                <a:schemeClr val="lt1"/>
              </a:solidFill>
              <a:latin typeface="Arial"/>
              <a:ea typeface="Arial"/>
              <a:cs typeface="Arial"/>
              <a:sym typeface="Arial"/>
            </a:endParaRPr>
          </a:p>
        </p:txBody>
      </p:sp>
      <p:pic>
        <p:nvPicPr>
          <p:cNvPr descr="Screen shot 2012-12-11 at 01.02.44.png" id="102" name="Google Shape;102;p9"/>
          <p:cNvPicPr preferRelativeResize="0"/>
          <p:nvPr/>
        </p:nvPicPr>
        <p:blipFill rotWithShape="1">
          <a:blip r:embed="rId3">
            <a:alphaModFix/>
          </a:blip>
          <a:srcRect b="0" l="0" r="0" t="0"/>
          <a:stretch/>
        </p:blipFill>
        <p:spPr>
          <a:xfrm>
            <a:off x="296332" y="1185334"/>
            <a:ext cx="8642350" cy="485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Courier New"/>
                <a:ea typeface="Courier New"/>
                <a:cs typeface="Courier New"/>
                <a:sym typeface="Courier New"/>
              </a:rPr>
              <a:t>mkdir </a:t>
            </a:r>
            <a:r>
              <a:rPr b="1" i="0" lang="en-GB" sz="2800" u="none" cap="none" strike="noStrike">
                <a:solidFill>
                  <a:schemeClr val="lt1"/>
                </a:solidFill>
                <a:latin typeface="Arial"/>
                <a:ea typeface="Arial"/>
                <a:cs typeface="Arial"/>
                <a:sym typeface="Arial"/>
              </a:rPr>
              <a:t>command</a:t>
            </a:r>
            <a:endParaRPr b="1" i="0" sz="2800" u="none" cap="none" strike="noStrike">
              <a:solidFill>
                <a:schemeClr val="lt1"/>
              </a:solidFill>
              <a:latin typeface="Arial"/>
              <a:ea typeface="Arial"/>
              <a:cs typeface="Arial"/>
              <a:sym typeface="Arial"/>
            </a:endParaRPr>
          </a:p>
        </p:txBody>
      </p:sp>
      <p:pic>
        <p:nvPicPr>
          <p:cNvPr descr="Screen shot 2012-12-11 at 01.07.17.png" id="109" name="Google Shape;109;p10"/>
          <p:cNvPicPr preferRelativeResize="0"/>
          <p:nvPr/>
        </p:nvPicPr>
        <p:blipFill rotWithShape="1">
          <a:blip r:embed="rId3">
            <a:alphaModFix/>
          </a:blip>
          <a:srcRect b="0" l="0" r="0" t="0"/>
          <a:stretch/>
        </p:blipFill>
        <p:spPr>
          <a:xfrm>
            <a:off x="84667" y="1149882"/>
            <a:ext cx="9008533" cy="50313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1"/>
          <p:cNvPicPr preferRelativeResize="0"/>
          <p:nvPr/>
        </p:nvPicPr>
        <p:blipFill>
          <a:blip r:embed="rId3">
            <a:alphaModFix/>
          </a:blip>
          <a:stretch>
            <a:fillRect/>
          </a:stretch>
        </p:blipFill>
        <p:spPr>
          <a:xfrm>
            <a:off x="796425" y="984025"/>
            <a:ext cx="7037776" cy="5112350"/>
          </a:xfrm>
          <a:prstGeom prst="rect">
            <a:avLst/>
          </a:prstGeom>
          <a:noFill/>
          <a:ln>
            <a:noFill/>
          </a:ln>
        </p:spPr>
      </p:pic>
      <p:sp>
        <p:nvSpPr>
          <p:cNvPr id="116" name="Google Shape;116;p11"/>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Arial"/>
                <a:ea typeface="Arial"/>
                <a:cs typeface="Arial"/>
                <a:sym typeface="Arial"/>
              </a:rPr>
              <a:t>Directory Structure</a:t>
            </a:r>
            <a:endParaRPr b="1" i="0" sz="2800" u="none" cap="none" strike="noStrike">
              <a:solidFill>
                <a:schemeClr val="lt1"/>
              </a:solidFill>
              <a:latin typeface="Arial"/>
              <a:ea typeface="Arial"/>
              <a:cs typeface="Arial"/>
              <a:sym typeface="Arial"/>
            </a:endParaRPr>
          </a:p>
        </p:txBody>
      </p:sp>
      <p:sp>
        <p:nvSpPr>
          <p:cNvPr id="117" name="Google Shape;117;p11"/>
          <p:cNvSpPr txBox="1"/>
          <p:nvPr/>
        </p:nvSpPr>
        <p:spPr>
          <a:xfrm>
            <a:off x="2954775" y="5822850"/>
            <a:ext cx="6393600" cy="4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700" u="none" cap="none" strike="noStrike">
                <a:solidFill>
                  <a:schemeClr val="dk1"/>
                </a:solidFill>
              </a:rPr>
              <a:t>/home/</a:t>
            </a:r>
            <a:r>
              <a:rPr b="1" lang="en-GB" sz="1700">
                <a:solidFill>
                  <a:schemeClr val="dk1"/>
                </a:solidFill>
              </a:rPr>
              <a:t>pathogen-informatics-training</a:t>
            </a:r>
            <a:r>
              <a:rPr b="1" i="0" lang="en-GB" sz="1700" u="none" cap="none" strike="noStrike">
                <a:solidFill>
                  <a:schemeClr val="dk1"/>
                </a:solidFill>
              </a:rPr>
              <a:t>/</a:t>
            </a:r>
            <a:r>
              <a:rPr b="1" lang="en-GB" sz="1700">
                <a:solidFill>
                  <a:schemeClr val="dk1"/>
                </a:solidFill>
              </a:rPr>
              <a:t>Notebooks/Unix/grep</a:t>
            </a:r>
            <a:endParaRPr b="1" sz="1500"/>
          </a:p>
        </p:txBody>
      </p:sp>
      <p:cxnSp>
        <p:nvCxnSpPr>
          <p:cNvPr id="118" name="Google Shape;118;p11"/>
          <p:cNvCxnSpPr/>
          <p:nvPr/>
        </p:nvCxnSpPr>
        <p:spPr>
          <a:xfrm>
            <a:off x="4928895" y="5352325"/>
            <a:ext cx="952500" cy="476400"/>
          </a:xfrm>
          <a:prstGeom prst="straightConnector1">
            <a:avLst/>
          </a:prstGeom>
          <a:noFill/>
          <a:ln cap="flat" cmpd="sng" w="47625">
            <a:solidFill>
              <a:srgbClr val="800000"/>
            </a:solidFill>
            <a:prstDash val="solid"/>
            <a:round/>
            <a:headEnd len="med" w="med" type="triangle"/>
            <a:tailEnd len="med" w="med" type="none"/>
          </a:ln>
        </p:spPr>
      </p:cxnSp>
      <p:cxnSp>
        <p:nvCxnSpPr>
          <p:cNvPr id="119" name="Google Shape;119;p11"/>
          <p:cNvCxnSpPr/>
          <p:nvPr/>
        </p:nvCxnSpPr>
        <p:spPr>
          <a:xfrm>
            <a:off x="4267208" y="1168925"/>
            <a:ext cx="1428600" cy="0"/>
          </a:xfrm>
          <a:prstGeom prst="straightConnector1">
            <a:avLst/>
          </a:prstGeom>
          <a:noFill/>
          <a:ln cap="flat" cmpd="sng" w="47625">
            <a:solidFill>
              <a:srgbClr val="800000"/>
            </a:solidFill>
            <a:prstDash val="solid"/>
            <a:round/>
            <a:headEnd len="med" w="med" type="triangle"/>
            <a:tailEnd len="med" w="med" type="none"/>
          </a:ln>
        </p:spPr>
      </p:cxnSp>
      <p:sp>
        <p:nvSpPr>
          <p:cNvPr id="120" name="Google Shape;120;p11"/>
          <p:cNvSpPr txBox="1"/>
          <p:nvPr/>
        </p:nvSpPr>
        <p:spPr>
          <a:xfrm>
            <a:off x="5751177" y="1006925"/>
            <a:ext cx="2006700" cy="4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700" u="none" cap="none" strike="noStrike">
                <a:solidFill>
                  <a:schemeClr val="dk1"/>
                </a:solidFill>
              </a:rPr>
              <a:t>root directory</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800" u="none" cap="none" strike="noStrike">
                <a:solidFill>
                  <a:schemeClr val="lt1"/>
                </a:solidFill>
                <a:latin typeface="Arial"/>
                <a:ea typeface="Arial"/>
                <a:cs typeface="Arial"/>
                <a:sym typeface="Arial"/>
              </a:rPr>
              <a:t>Unix Tips &amp; Tricks</a:t>
            </a:r>
            <a:endParaRPr b="1" i="0" sz="2800" u="none" cap="none" strike="noStrike">
              <a:solidFill>
                <a:schemeClr val="lt1"/>
              </a:solidFill>
              <a:latin typeface="Arial"/>
              <a:ea typeface="Arial"/>
              <a:cs typeface="Arial"/>
              <a:sym typeface="Arial"/>
            </a:endParaRPr>
          </a:p>
        </p:txBody>
      </p:sp>
      <p:sp>
        <p:nvSpPr>
          <p:cNvPr id="127" name="Google Shape;127;p12"/>
          <p:cNvSpPr txBox="1"/>
          <p:nvPr>
            <p:ph idx="1" type="body"/>
          </p:nvPr>
        </p:nvSpPr>
        <p:spPr>
          <a:xfrm>
            <a:off x="539750" y="1011050"/>
            <a:ext cx="8064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Merriweather Sans"/>
              <a:buChar char="▸"/>
            </a:pPr>
            <a:r>
              <a:rPr b="0" i="0" lang="en-GB" sz="2400" u="none" cap="none" strike="noStrike">
                <a:solidFill>
                  <a:schemeClr val="dk1"/>
                </a:solidFill>
                <a:latin typeface="Arimo"/>
                <a:ea typeface="Arimo"/>
                <a:cs typeface="Arimo"/>
                <a:sym typeface="Arimo"/>
              </a:rPr>
              <a:t>Unix is case sensitive</a:t>
            </a:r>
            <a:endParaRPr/>
          </a:p>
          <a:p>
            <a:pPr indent="-450000" lvl="2" marL="901700" marR="0" rtl="0" algn="l">
              <a:lnSpc>
                <a:spcPct val="80000"/>
              </a:lnSpc>
              <a:spcBef>
                <a:spcPts val="600"/>
              </a:spcBef>
              <a:spcAft>
                <a:spcPts val="0"/>
              </a:spcAft>
              <a:buClr>
                <a:schemeClr val="dk1"/>
              </a:buClr>
              <a:buSzPts val="2000"/>
              <a:buFont typeface="Merriweather Sans"/>
              <a:buChar char="▸"/>
            </a:pPr>
            <a:r>
              <a:rPr b="0" i="0" lang="en-GB" sz="2000" u="none" cap="none" strike="noStrike">
                <a:solidFill>
                  <a:schemeClr val="dk1"/>
                </a:solidFill>
                <a:latin typeface="Arimo"/>
                <a:ea typeface="Arimo"/>
                <a:cs typeface="Arimo"/>
                <a:sym typeface="Arimo"/>
              </a:rPr>
              <a:t>Typing LS is NOT the same as typing ls</a:t>
            </a:r>
            <a:endParaRPr b="0" i="0" sz="2000" u="none" cap="none" strike="noStrike">
              <a:solidFill>
                <a:schemeClr val="dk1"/>
              </a:solidFill>
              <a:latin typeface="Arimo"/>
              <a:ea typeface="Arimo"/>
              <a:cs typeface="Arimo"/>
              <a:sym typeface="Arimo"/>
            </a:endParaRPr>
          </a:p>
          <a:p>
            <a:pPr indent="-203200" lvl="0" marL="342900" marR="0" rtl="0" algn="l">
              <a:lnSpc>
                <a:spcPct val="80000"/>
              </a:lnSpc>
              <a:spcBef>
                <a:spcPts val="600"/>
              </a:spcBef>
              <a:spcAft>
                <a:spcPts val="0"/>
              </a:spcAft>
              <a:buClr>
                <a:schemeClr val="dk1"/>
              </a:buClr>
              <a:buSzPts val="2200"/>
              <a:buFont typeface="Merriweather Sans"/>
              <a:buNone/>
            </a:pPr>
            <a:r>
              <a:t/>
            </a:r>
            <a:endParaRPr b="0" i="0" sz="2200" u="none" cap="none" strike="noStrike">
              <a:solidFill>
                <a:schemeClr val="dk1"/>
              </a:solidFill>
              <a:latin typeface="Arimo"/>
              <a:ea typeface="Arimo"/>
              <a:cs typeface="Arimo"/>
              <a:sym typeface="Arimo"/>
            </a:endParaRPr>
          </a:p>
          <a:p>
            <a:pPr indent="-342900" lvl="0" marL="342900" marR="0" rtl="0" algn="l">
              <a:lnSpc>
                <a:spcPct val="80000"/>
              </a:lnSpc>
              <a:spcBef>
                <a:spcPts val="600"/>
              </a:spcBef>
              <a:spcAft>
                <a:spcPts val="0"/>
              </a:spcAft>
              <a:buClr>
                <a:schemeClr val="dk1"/>
              </a:buClr>
              <a:buSzPts val="2400"/>
              <a:buFont typeface="Merriweather Sans"/>
              <a:buChar char="▸"/>
            </a:pPr>
            <a:r>
              <a:rPr b="0" i="0" lang="en-GB" sz="2400" u="none" cap="none" strike="noStrike">
                <a:solidFill>
                  <a:schemeClr val="dk1"/>
                </a:solidFill>
                <a:latin typeface="Arimo"/>
                <a:ea typeface="Arimo"/>
                <a:cs typeface="Arimo"/>
                <a:sym typeface="Arimo"/>
              </a:rPr>
              <a:t>You need to put spaces between </a:t>
            </a:r>
            <a:endParaRPr b="0" i="0" sz="2400" u="none" cap="none" strike="noStrike">
              <a:solidFill>
                <a:schemeClr val="dk1"/>
              </a:solidFill>
              <a:latin typeface="Arimo"/>
              <a:ea typeface="Arimo"/>
              <a:cs typeface="Arimo"/>
              <a:sym typeface="Arimo"/>
            </a:endParaRPr>
          </a:p>
          <a:p>
            <a:pPr indent="-450000" lvl="2" marL="901700" marR="0" rtl="0" algn="l">
              <a:lnSpc>
                <a:spcPct val="80000"/>
              </a:lnSpc>
              <a:spcBef>
                <a:spcPts val="600"/>
              </a:spcBef>
              <a:spcAft>
                <a:spcPts val="0"/>
              </a:spcAft>
              <a:buClr>
                <a:schemeClr val="dk1"/>
              </a:buClr>
              <a:buSzPts val="2000"/>
              <a:buFont typeface="Merriweather Sans"/>
              <a:buChar char="▸"/>
            </a:pPr>
            <a:r>
              <a:rPr b="0" i="0" lang="en-GB" sz="2000" u="none" cap="none" strike="noStrike">
                <a:solidFill>
                  <a:schemeClr val="dk1"/>
                </a:solidFill>
                <a:latin typeface="Arimo"/>
                <a:ea typeface="Arimo"/>
                <a:cs typeface="Arimo"/>
                <a:sym typeface="Arimo"/>
              </a:rPr>
              <a:t>a command </a:t>
            </a:r>
            <a:endParaRPr/>
          </a:p>
          <a:p>
            <a:pPr indent="-450000" lvl="2" marL="901700" marR="0" rtl="0" algn="l">
              <a:lnSpc>
                <a:spcPct val="80000"/>
              </a:lnSpc>
              <a:spcBef>
                <a:spcPts val="600"/>
              </a:spcBef>
              <a:spcAft>
                <a:spcPts val="0"/>
              </a:spcAft>
              <a:buClr>
                <a:schemeClr val="dk1"/>
              </a:buClr>
              <a:buSzPts val="2000"/>
              <a:buFont typeface="Merriweather Sans"/>
              <a:buChar char="▸"/>
            </a:pPr>
            <a:r>
              <a:rPr b="0" i="0" lang="en-GB" sz="2000" u="none" cap="none" strike="noStrike">
                <a:solidFill>
                  <a:schemeClr val="dk1"/>
                </a:solidFill>
                <a:latin typeface="Arimo"/>
                <a:ea typeface="Arimo"/>
                <a:cs typeface="Arimo"/>
                <a:sym typeface="Arimo"/>
              </a:rPr>
              <a:t>the values passed to the command</a:t>
            </a:r>
            <a:endParaRPr/>
          </a:p>
          <a:p>
            <a:pPr indent="0" lvl="2" marL="451700" marR="0" rtl="0" algn="l">
              <a:lnSpc>
                <a:spcPct val="80000"/>
              </a:lnSpc>
              <a:spcBef>
                <a:spcPts val="600"/>
              </a:spcBef>
              <a:spcAft>
                <a:spcPts val="0"/>
              </a:spcAft>
              <a:buClr>
                <a:schemeClr val="dk1"/>
              </a:buClr>
              <a:buSzPts val="2000"/>
              <a:buFont typeface="Merriweather Sans"/>
              <a:buNone/>
            </a:pPr>
            <a:r>
              <a:t/>
            </a:r>
            <a:endParaRPr b="0" i="0" sz="2000" u="none" cap="none" strike="noStrike">
              <a:solidFill>
                <a:schemeClr val="dk1"/>
              </a:solidFill>
              <a:latin typeface="Arimo"/>
              <a:ea typeface="Arimo"/>
              <a:cs typeface="Arimo"/>
              <a:sym typeface="Arimo"/>
            </a:endParaRPr>
          </a:p>
          <a:p>
            <a:pPr indent="-449999" lvl="3" marL="1349375" marR="0" rtl="0" algn="l">
              <a:lnSpc>
                <a:spcPct val="80000"/>
              </a:lnSpc>
              <a:spcBef>
                <a:spcPts val="600"/>
              </a:spcBef>
              <a:spcAft>
                <a:spcPts val="0"/>
              </a:spcAft>
              <a:buClr>
                <a:schemeClr val="lt2"/>
              </a:buClr>
              <a:buSzPts val="1800"/>
              <a:buFont typeface="Merriweather Sans"/>
              <a:buChar char="▸"/>
            </a:pPr>
            <a:r>
              <a:rPr b="1" i="0" lang="en-GB" sz="1800" u="none" cap="none" strike="noStrike">
                <a:solidFill>
                  <a:schemeClr val="lt2"/>
                </a:solidFill>
                <a:latin typeface="Arimo"/>
                <a:ea typeface="Arimo"/>
                <a:cs typeface="Arimo"/>
                <a:sym typeface="Arimo"/>
              </a:rPr>
              <a:t>mkdir new_dir will create a new directory</a:t>
            </a:r>
            <a:endParaRPr/>
          </a:p>
          <a:p>
            <a:pPr indent="-449999" lvl="3" marL="1349375" marR="0" rtl="0" algn="l">
              <a:lnSpc>
                <a:spcPct val="80000"/>
              </a:lnSpc>
              <a:spcBef>
                <a:spcPts val="600"/>
              </a:spcBef>
              <a:spcAft>
                <a:spcPts val="0"/>
              </a:spcAft>
              <a:buClr>
                <a:schemeClr val="lt2"/>
              </a:buClr>
              <a:buSzPts val="1800"/>
              <a:buFont typeface="Merriweather Sans"/>
              <a:buChar char="▸"/>
            </a:pPr>
            <a:r>
              <a:rPr b="1" i="0" lang="en-GB" sz="1800" u="none" cap="none" strike="noStrike">
                <a:solidFill>
                  <a:schemeClr val="lt2"/>
                </a:solidFill>
                <a:latin typeface="Arimo"/>
                <a:ea typeface="Arimo"/>
                <a:cs typeface="Arimo"/>
                <a:sym typeface="Arimo"/>
              </a:rPr>
              <a:t>mkdirnew_dir will just give an error!</a:t>
            </a:r>
            <a:endParaRPr/>
          </a:p>
          <a:p>
            <a:pPr indent="-190500" lvl="0" marL="342900" marR="0" rtl="0" algn="l">
              <a:lnSpc>
                <a:spcPct val="80000"/>
              </a:lnSpc>
              <a:spcBef>
                <a:spcPts val="600"/>
              </a:spcBef>
              <a:spcAft>
                <a:spcPts val="0"/>
              </a:spcAft>
              <a:buClr>
                <a:schemeClr val="dk1"/>
              </a:buClr>
              <a:buSzPts val="2400"/>
              <a:buFont typeface="Merriweather Sans"/>
              <a:buNone/>
            </a:pPr>
            <a:r>
              <a:t/>
            </a:r>
            <a:endParaRPr b="0" i="0" sz="2400" u="none" cap="none" strike="noStrike">
              <a:solidFill>
                <a:schemeClr val="dk1"/>
              </a:solidFill>
              <a:latin typeface="Arimo"/>
              <a:ea typeface="Arimo"/>
              <a:cs typeface="Arimo"/>
              <a:sym typeface="Arimo"/>
            </a:endParaRPr>
          </a:p>
          <a:p>
            <a:pPr indent="-342900" lvl="0" marL="342900" marR="0" rtl="0" algn="l">
              <a:lnSpc>
                <a:spcPct val="80000"/>
              </a:lnSpc>
              <a:spcBef>
                <a:spcPts val="600"/>
              </a:spcBef>
              <a:spcAft>
                <a:spcPts val="0"/>
              </a:spcAft>
              <a:buClr>
                <a:schemeClr val="dk1"/>
              </a:buClr>
              <a:buSzPts val="2400"/>
              <a:buFont typeface="Merriweather Sans"/>
              <a:buChar char="▸"/>
            </a:pPr>
            <a:r>
              <a:rPr b="0" i="0" lang="en-GB" sz="2400" u="none" cap="none" strike="noStrike">
                <a:solidFill>
                  <a:schemeClr val="dk1"/>
                </a:solidFill>
                <a:latin typeface="Arimo"/>
                <a:ea typeface="Arimo"/>
                <a:cs typeface="Arimo"/>
                <a:sym typeface="Arimo"/>
              </a:rPr>
              <a:t>Unix is not psychic! If you misspell the name of  command or a file it will not understand you</a:t>
            </a:r>
            <a:endParaRPr/>
          </a:p>
          <a:p>
            <a:pPr indent="-203200" lvl="0" marL="342900" marR="0" rtl="0" algn="l">
              <a:lnSpc>
                <a:spcPct val="100000"/>
              </a:lnSpc>
              <a:spcBef>
                <a:spcPts val="60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updated_sanger_logo_template">
  <a:themeElements>
    <a:clrScheme name="updated_sanger_logo_template 2">
      <a:dk1>
        <a:srgbClr val="004869"/>
      </a:dk1>
      <a:lt1>
        <a:srgbClr val="FFFFFF"/>
      </a:lt1>
      <a:dk2>
        <a:srgbClr val="004869"/>
      </a:dk2>
      <a:lt2>
        <a:srgbClr val="8D0017"/>
      </a:lt2>
      <a:accent1>
        <a:srgbClr val="C3001D"/>
      </a:accent1>
      <a:accent2>
        <a:srgbClr val="DDF6A4"/>
      </a:accent2>
      <a:accent3>
        <a:srgbClr val="FFFFFF"/>
      </a:accent3>
      <a:accent4>
        <a:srgbClr val="003C59"/>
      </a:accent4>
      <a:accent5>
        <a:srgbClr val="DEAAAB"/>
      </a:accent5>
      <a:accent6>
        <a:srgbClr val="C8DF94"/>
      </a:accent6>
      <a:hlink>
        <a:srgbClr val="FF7200"/>
      </a:hlink>
      <a:folHlink>
        <a:srgbClr val="CCB3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