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DBC8-22E4-4739-8E93-7027A282E3CE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E337-273E-48A4-930B-BDBD0F2E8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DBC8-22E4-4739-8E93-7027A282E3CE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E337-273E-48A4-930B-BDBD0F2E8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DBC8-22E4-4739-8E93-7027A282E3CE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E337-273E-48A4-930B-BDBD0F2E8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DBC8-22E4-4739-8E93-7027A282E3CE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E337-273E-48A4-930B-BDBD0F2E8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DBC8-22E4-4739-8E93-7027A282E3CE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E337-273E-48A4-930B-BDBD0F2E8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DBC8-22E4-4739-8E93-7027A282E3CE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E337-273E-48A4-930B-BDBD0F2E8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DBC8-22E4-4739-8E93-7027A282E3CE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E337-273E-48A4-930B-BDBD0F2E8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DBC8-22E4-4739-8E93-7027A282E3CE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E337-273E-48A4-930B-BDBD0F2E8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DBC8-22E4-4739-8E93-7027A282E3CE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E337-273E-48A4-930B-BDBD0F2E8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DBC8-22E4-4739-8E93-7027A282E3CE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E337-273E-48A4-930B-BDBD0F2E8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DBC8-22E4-4739-8E93-7027A282E3CE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E337-273E-48A4-930B-BDBD0F2E8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8DBC8-22E4-4739-8E93-7027A282E3CE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EE337-273E-48A4-930B-BDBD0F2E8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/>
          <p:nvPr/>
        </p:nvGrpSpPr>
        <p:grpSpPr>
          <a:xfrm>
            <a:off x="152400" y="533400"/>
            <a:ext cx="8775897" cy="6097726"/>
            <a:chOff x="152400" y="533400"/>
            <a:chExt cx="8775897" cy="6097726"/>
          </a:xfrm>
        </p:grpSpPr>
        <p:pic>
          <p:nvPicPr>
            <p:cNvPr id="266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3089" b="8881"/>
            <a:stretch>
              <a:fillRect/>
            </a:stretch>
          </p:blipFill>
          <p:spPr bwMode="auto">
            <a:xfrm>
              <a:off x="152400" y="533400"/>
              <a:ext cx="8775897" cy="434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ight Brace 4"/>
            <p:cNvSpPr/>
            <p:nvPr/>
          </p:nvSpPr>
          <p:spPr>
            <a:xfrm rot="5400000">
              <a:off x="1905000" y="4267200"/>
              <a:ext cx="228600" cy="990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ight Brace 5"/>
            <p:cNvSpPr/>
            <p:nvPr/>
          </p:nvSpPr>
          <p:spPr>
            <a:xfrm rot="5400000">
              <a:off x="3048000" y="4114800"/>
              <a:ext cx="228600" cy="12954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/>
            <p:cNvSpPr/>
            <p:nvPr/>
          </p:nvSpPr>
          <p:spPr>
            <a:xfrm rot="5400000">
              <a:off x="4838700" y="3619500"/>
              <a:ext cx="228600" cy="22860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e 7"/>
            <p:cNvSpPr/>
            <p:nvPr/>
          </p:nvSpPr>
          <p:spPr>
            <a:xfrm rot="5400000">
              <a:off x="7277100" y="3467100"/>
              <a:ext cx="228600" cy="25908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14800" y="4876800"/>
              <a:ext cx="1447800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“Sprint 2 - Functionality”</a:t>
              </a:r>
            </a:p>
            <a:p>
              <a:pPr algn="ctr"/>
              <a:endParaRPr lang="en-US" sz="900" dirty="0" smtClean="0"/>
            </a:p>
            <a:p>
              <a:pPr>
                <a:buFont typeface="Arial" charset="0"/>
                <a:buChar char="•"/>
              </a:pPr>
              <a:r>
                <a:rPr lang="en-US" sz="900" dirty="0" smtClean="0"/>
                <a:t> Functional Enhancements Driven by Field User Feedback after Sprint 1 Review</a:t>
              </a:r>
            </a:p>
            <a:p>
              <a:r>
                <a:rPr lang="en-US" sz="900" dirty="0" smtClean="0"/>
                <a:t> </a:t>
              </a:r>
            </a:p>
            <a:p>
              <a:pPr>
                <a:buFont typeface="Arial" charset="0"/>
                <a:buChar char="•"/>
              </a:pPr>
              <a:r>
                <a:rPr lang="en-US" sz="900" dirty="0" err="1" smtClean="0"/>
                <a:t>DevOps</a:t>
              </a:r>
              <a:r>
                <a:rPr lang="en-US" sz="900" dirty="0" smtClean="0"/>
                <a:t> Build Automation Enhancements and Container Definitions</a:t>
              </a:r>
            </a:p>
            <a:p>
              <a:pPr>
                <a:buFont typeface="Arial" charset="0"/>
                <a:buChar char="•"/>
              </a:pPr>
              <a:endParaRPr lang="en-US" sz="900" dirty="0" smtClean="0"/>
            </a:p>
            <a:p>
              <a:pPr>
                <a:buFont typeface="Arial" charset="0"/>
                <a:buChar char="•"/>
              </a:pPr>
              <a:endParaRPr lang="en-US" sz="900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90800" y="4876800"/>
              <a:ext cx="1219200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“Sprint 1 - MVP”</a:t>
              </a:r>
            </a:p>
            <a:p>
              <a:pPr algn="ctr"/>
              <a:endParaRPr lang="en-US" sz="900" dirty="0" smtClean="0"/>
            </a:p>
            <a:p>
              <a:pPr>
                <a:buFont typeface="Arial" charset="0"/>
                <a:buChar char="•"/>
              </a:pPr>
              <a:r>
                <a:rPr lang="en-US" sz="900" dirty="0" smtClean="0"/>
                <a:t> Delivery of Minimal Viable Product (MVP) Driven by </a:t>
              </a:r>
              <a:r>
                <a:rPr lang="en-US" sz="900" dirty="0" err="1" smtClean="0"/>
                <a:t>Protosketching</a:t>
              </a:r>
              <a:r>
                <a:rPr lang="en-US" sz="900" dirty="0" smtClean="0"/>
                <a:t> Session and Initial Field User Input</a:t>
              </a:r>
            </a:p>
            <a:p>
              <a:r>
                <a:rPr lang="en-US" sz="900" dirty="0" smtClean="0"/>
                <a:t> </a:t>
              </a:r>
            </a:p>
            <a:p>
              <a:pPr>
                <a:buFont typeface="Arial" charset="0"/>
                <a:buChar char="•"/>
              </a:pPr>
              <a:r>
                <a:rPr lang="en-US" sz="900" dirty="0" err="1" smtClean="0"/>
                <a:t>DevOps</a:t>
              </a:r>
              <a:r>
                <a:rPr lang="en-US" sz="900" dirty="0" smtClean="0"/>
                <a:t> CI and CM Enhancements </a:t>
              </a:r>
            </a:p>
            <a:p>
              <a:pPr>
                <a:buFont typeface="Arial" charset="0"/>
                <a:buChar char="•"/>
              </a:pPr>
              <a:endParaRPr lang="en-US" sz="9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7800" y="4876800"/>
              <a:ext cx="1143000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“</a:t>
              </a:r>
              <a:r>
                <a:rPr lang="en-US" sz="900" dirty="0" smtClean="0"/>
                <a:t>Inception</a:t>
              </a:r>
              <a:r>
                <a:rPr lang="en-US" sz="900" dirty="0" smtClean="0"/>
                <a:t>”</a:t>
              </a:r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>
                <a:buFont typeface="Arial" charset="0"/>
                <a:buChar char="•"/>
              </a:pPr>
              <a:r>
                <a:rPr lang="en-US" sz="900" dirty="0" smtClean="0"/>
                <a:t> Establishment of the ADSI </a:t>
              </a:r>
              <a:r>
                <a:rPr lang="en-US" sz="900" dirty="0" err="1" smtClean="0"/>
                <a:t>DevOps</a:t>
              </a:r>
              <a:r>
                <a:rPr lang="en-US" sz="900" dirty="0" smtClean="0"/>
                <a:t> and Delivery Infrastructure</a:t>
              </a:r>
            </a:p>
            <a:p>
              <a:pPr>
                <a:buFont typeface="Arial" charset="0"/>
                <a:buChar char="•"/>
              </a:pPr>
              <a:endParaRPr lang="en-US" sz="900" dirty="0" smtClean="0"/>
            </a:p>
            <a:p>
              <a:pPr>
                <a:buFont typeface="Arial" charset="0"/>
                <a:buChar char="•"/>
              </a:pPr>
              <a:endParaRPr lang="en-US" sz="900" dirty="0" smtClean="0"/>
            </a:p>
            <a:p>
              <a:pPr>
                <a:buFont typeface="Arial" charset="0"/>
                <a:buChar char="•"/>
              </a:pPr>
              <a:endParaRPr lang="en-US" sz="900" dirty="0" smtClean="0"/>
            </a:p>
            <a:p>
              <a:endParaRPr lang="en-US" sz="900" dirty="0" smtClean="0"/>
            </a:p>
            <a:p>
              <a:pPr>
                <a:buFont typeface="Arial" charset="0"/>
                <a:buChar char="•"/>
              </a:pPr>
              <a:endParaRPr lang="en-US" sz="900" dirty="0" smtClean="0"/>
            </a:p>
            <a:p>
              <a:pPr>
                <a:buFont typeface="Arial" charset="0"/>
                <a:buChar char="•"/>
              </a:pPr>
              <a:endParaRPr lang="en-US" sz="9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9400" y="4876800"/>
              <a:ext cx="1524000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“Sprint 3 -Simplicity”</a:t>
              </a:r>
            </a:p>
            <a:p>
              <a:pPr algn="ctr"/>
              <a:endParaRPr lang="en-US" sz="900" dirty="0" smtClean="0"/>
            </a:p>
            <a:p>
              <a:pPr>
                <a:buFont typeface="Arial" charset="0"/>
                <a:buChar char="•"/>
              </a:pPr>
              <a:r>
                <a:rPr lang="en-US" sz="900" dirty="0" smtClean="0"/>
                <a:t> Usability Enhancements Driven by Field User Feedback after Sprint 2 Review</a:t>
              </a:r>
            </a:p>
            <a:p>
              <a:r>
                <a:rPr lang="en-US" sz="900" dirty="0" smtClean="0"/>
                <a:t> </a:t>
              </a:r>
            </a:p>
            <a:p>
              <a:pPr>
                <a:buFont typeface="Arial" charset="0"/>
                <a:buChar char="•"/>
              </a:pPr>
              <a:r>
                <a:rPr lang="en-US" sz="900" dirty="0" err="1" smtClean="0"/>
                <a:t>DevOps</a:t>
              </a:r>
              <a:r>
                <a:rPr lang="en-US" sz="900" dirty="0" smtClean="0"/>
                <a:t> Deployment Automation Enhancements and Container Publication</a:t>
              </a:r>
            </a:p>
            <a:p>
              <a:pPr>
                <a:buFont typeface="Arial" charset="0"/>
                <a:buChar char="•"/>
              </a:pPr>
              <a:endParaRPr lang="en-US" sz="900" dirty="0" smtClean="0"/>
            </a:p>
            <a:p>
              <a:pPr>
                <a:buFont typeface="Arial" charset="0"/>
                <a:buChar char="•"/>
              </a:pPr>
              <a:endParaRPr lang="en-US" sz="9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914400" y="152400"/>
            <a:ext cx="7315200" cy="6172200"/>
            <a:chOff x="914400" y="152400"/>
            <a:chExt cx="7315200" cy="6172200"/>
          </a:xfrm>
        </p:grpSpPr>
        <p:pic>
          <p:nvPicPr>
            <p:cNvPr id="7373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11407" t="24242" r="31519" b="30303"/>
            <a:stretch>
              <a:fillRect/>
            </a:stretch>
          </p:blipFill>
          <p:spPr bwMode="auto">
            <a:xfrm>
              <a:off x="914400" y="3083257"/>
              <a:ext cx="7239000" cy="32413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14761" t="33977" r="1884" b="8881"/>
            <a:stretch>
              <a:fillRect/>
            </a:stretch>
          </p:blipFill>
          <p:spPr bwMode="auto">
            <a:xfrm>
              <a:off x="914400" y="152400"/>
              <a:ext cx="7315200" cy="281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ight Brace 4"/>
            <p:cNvSpPr/>
            <p:nvPr/>
          </p:nvSpPr>
          <p:spPr>
            <a:xfrm rot="5400000">
              <a:off x="1371600" y="2438400"/>
              <a:ext cx="228600" cy="990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38200" y="0"/>
            <a:ext cx="7239000" cy="6781800"/>
            <a:chOff x="838200" y="0"/>
            <a:chExt cx="7239000" cy="6781800"/>
          </a:xfrm>
        </p:grpSpPr>
        <p:pic>
          <p:nvPicPr>
            <p:cNvPr id="7475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11407" t="24242" r="30667" b="4545"/>
            <a:stretch>
              <a:fillRect/>
            </a:stretch>
          </p:blipFill>
          <p:spPr bwMode="auto">
            <a:xfrm>
              <a:off x="1752600" y="2819400"/>
              <a:ext cx="5732834" cy="396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3" name="Group 15"/>
            <p:cNvGrpSpPr/>
            <p:nvPr/>
          </p:nvGrpSpPr>
          <p:grpSpPr>
            <a:xfrm>
              <a:off x="838200" y="0"/>
              <a:ext cx="7239000" cy="2819400"/>
              <a:chOff x="1447800" y="2057400"/>
              <a:chExt cx="7239000" cy="2819400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4761" t="33977" r="2752" b="8881"/>
              <a:stretch>
                <a:fillRect/>
              </a:stretch>
            </p:blipFill>
            <p:spPr bwMode="auto">
              <a:xfrm>
                <a:off x="1447800" y="2057400"/>
                <a:ext cx="7239000" cy="2819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Right Brace 5"/>
              <p:cNvSpPr/>
              <p:nvPr/>
            </p:nvSpPr>
            <p:spPr>
              <a:xfrm rot="5400000">
                <a:off x="3048000" y="4114800"/>
                <a:ext cx="228600" cy="129540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914400" y="0"/>
            <a:ext cx="7239000" cy="6781800"/>
            <a:chOff x="914400" y="0"/>
            <a:chExt cx="7239000" cy="6781800"/>
          </a:xfrm>
        </p:grpSpPr>
        <p:pic>
          <p:nvPicPr>
            <p:cNvPr id="7577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11504" t="11018" r="32744" b="7133"/>
            <a:stretch>
              <a:fillRect/>
            </a:stretch>
          </p:blipFill>
          <p:spPr bwMode="auto">
            <a:xfrm>
              <a:off x="2209800" y="2819400"/>
              <a:ext cx="4800600" cy="396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3" name="Group 15"/>
            <p:cNvGrpSpPr/>
            <p:nvPr/>
          </p:nvGrpSpPr>
          <p:grpSpPr>
            <a:xfrm>
              <a:off x="914400" y="0"/>
              <a:ext cx="7239000" cy="2819400"/>
              <a:chOff x="1447800" y="2057400"/>
              <a:chExt cx="7239000" cy="2819400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4761" t="33977" r="2752" b="8881"/>
              <a:stretch>
                <a:fillRect/>
              </a:stretch>
            </p:blipFill>
            <p:spPr bwMode="auto">
              <a:xfrm>
                <a:off x="1447800" y="2057400"/>
                <a:ext cx="7239000" cy="2819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Right Brace 6"/>
              <p:cNvSpPr/>
              <p:nvPr/>
            </p:nvSpPr>
            <p:spPr>
              <a:xfrm rot="5400000">
                <a:off x="4838700" y="3619500"/>
                <a:ext cx="228600" cy="228600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38200" y="0"/>
            <a:ext cx="7239000" cy="6629400"/>
            <a:chOff x="838200" y="0"/>
            <a:chExt cx="7239000" cy="6629400"/>
          </a:xfrm>
        </p:grpSpPr>
        <p:pic>
          <p:nvPicPr>
            <p:cNvPr id="7680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11926" t="24242" r="31851" b="22007"/>
            <a:stretch>
              <a:fillRect/>
            </a:stretch>
          </p:blipFill>
          <p:spPr bwMode="auto">
            <a:xfrm>
              <a:off x="988828" y="2819400"/>
              <a:ext cx="7088372" cy="381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3" name="Group 15"/>
            <p:cNvGrpSpPr/>
            <p:nvPr/>
          </p:nvGrpSpPr>
          <p:grpSpPr>
            <a:xfrm>
              <a:off x="838200" y="0"/>
              <a:ext cx="7239000" cy="2819400"/>
              <a:chOff x="1447800" y="2057400"/>
              <a:chExt cx="7239000" cy="2819400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4761" t="33977" r="2752" b="8881"/>
              <a:stretch>
                <a:fillRect/>
              </a:stretch>
            </p:blipFill>
            <p:spPr bwMode="auto">
              <a:xfrm>
                <a:off x="1447800" y="2057400"/>
                <a:ext cx="7239000" cy="2819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Right Brace 7"/>
              <p:cNvSpPr/>
              <p:nvPr/>
            </p:nvSpPr>
            <p:spPr>
              <a:xfrm rot="5400000">
                <a:off x="7277100" y="3467100"/>
                <a:ext cx="228600" cy="259080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94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Development</dc:creator>
  <cp:lastModifiedBy>Development</cp:lastModifiedBy>
  <cp:revision>17</cp:revision>
  <dcterms:created xsi:type="dcterms:W3CDTF">2015-06-30T18:06:38Z</dcterms:created>
  <dcterms:modified xsi:type="dcterms:W3CDTF">2015-07-07T00:15:38Z</dcterms:modified>
</cp:coreProperties>
</file>