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4"/>
    <p:sldMasterId id="2147483683" r:id="rId5"/>
    <p:sldMasterId id="214748368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y="5143500" cx="9144000"/>
  <p:notesSz cx="6858000" cy="9144000"/>
  <p:embeddedFontLst>
    <p:embeddedFont>
      <p:font typeface="Lato"/>
      <p:regular r:id="rId16"/>
      <p:bold r:id="rId17"/>
      <p:italic r:id="rId18"/>
      <p:boldItalic r:id="rId19"/>
    </p:embeddedFont>
    <p:embeddedFont>
      <p:font typeface="Century Schoolbook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Schoolbook-regular.fntdata"/><Relationship Id="rId11" Type="http://schemas.openxmlformats.org/officeDocument/2006/relationships/slide" Target="slides/slide4.xml"/><Relationship Id="rId22" Type="http://schemas.openxmlformats.org/officeDocument/2006/relationships/font" Target="fonts/CenturySchoolbook-italic.fntdata"/><Relationship Id="rId10" Type="http://schemas.openxmlformats.org/officeDocument/2006/relationships/slide" Target="slides/slide3.xml"/><Relationship Id="rId21" Type="http://schemas.openxmlformats.org/officeDocument/2006/relationships/font" Target="fonts/CenturySchoolbook-bold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23" Type="http://schemas.openxmlformats.org/officeDocument/2006/relationships/font" Target="fonts/CenturySchoolbook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Lato-boldItalic.fntdata"/><Relationship Id="rId6" Type="http://schemas.openxmlformats.org/officeDocument/2006/relationships/slideMaster" Target="slideMasters/slideMaster3.xml"/><Relationship Id="rId18" Type="http://schemas.openxmlformats.org/officeDocument/2006/relationships/font" Target="fonts/Lato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5ca84649d4_2_50:notes"/>
          <p:cNvSpPr txBox="1"/>
          <p:nvPr>
            <p:ph idx="1" type="body"/>
          </p:nvPr>
        </p:nvSpPr>
        <p:spPr>
          <a:xfrm>
            <a:off x="756000" y="5145120"/>
            <a:ext cx="6043320" cy="4205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15ca84649d4_2_50:notes"/>
          <p:cNvSpPr/>
          <p:nvPr/>
        </p:nvSpPr>
        <p:spPr>
          <a:xfrm>
            <a:off x="4282200" y="10155240"/>
            <a:ext cx="3271320" cy="531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15ca84649d4_2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5ca84649d4_2_1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g15ca84649d4_2_1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5ca84649d4_2_1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15ca84649d4_2_1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5ca84649d4_2_16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g15ca84649d4_2_1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5ca84649d4_2_16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15ca84649d4_2_1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5ca84649d4_2_18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g15ca84649d4_2_1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5ca84649d4_2_1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g15ca84649d4_2_1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5ca84649d4_2_20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g15ca84649d4_2_2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/>
          <p:nvPr>
            <p:ph type="title"/>
          </p:nvPr>
        </p:nvSpPr>
        <p:spPr>
          <a:xfrm>
            <a:off x="457172" y="205014"/>
            <a:ext cx="8229090" cy="858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" type="subTitle"/>
          </p:nvPr>
        </p:nvSpPr>
        <p:spPr>
          <a:xfrm>
            <a:off x="457172" y="1203386"/>
            <a:ext cx="8229090" cy="298286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600"/>
              <a:buChar char="●"/>
              <a:defRPr/>
            </a:lvl1pPr>
            <a:lvl2pPr lvl="1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type="title"/>
          </p:nvPr>
        </p:nvSpPr>
        <p:spPr>
          <a:xfrm>
            <a:off x="457172" y="205014"/>
            <a:ext cx="8229090" cy="858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" type="body"/>
          </p:nvPr>
        </p:nvSpPr>
        <p:spPr>
          <a:xfrm>
            <a:off x="457172" y="1203386"/>
            <a:ext cx="8229090" cy="29828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667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6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457172" y="205014"/>
            <a:ext cx="8229090" cy="858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" type="body"/>
          </p:nvPr>
        </p:nvSpPr>
        <p:spPr>
          <a:xfrm>
            <a:off x="457171" y="1203386"/>
            <a:ext cx="4015600" cy="29828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667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6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2" type="body"/>
          </p:nvPr>
        </p:nvSpPr>
        <p:spPr>
          <a:xfrm>
            <a:off x="4673927" y="1203386"/>
            <a:ext cx="4015600" cy="29828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667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6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type="title"/>
          </p:nvPr>
        </p:nvSpPr>
        <p:spPr>
          <a:xfrm>
            <a:off x="457172" y="205014"/>
            <a:ext cx="8229090" cy="858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9"/>
          <p:cNvSpPr txBox="1"/>
          <p:nvPr>
            <p:ph idx="1" type="subTitle"/>
          </p:nvPr>
        </p:nvSpPr>
        <p:spPr>
          <a:xfrm>
            <a:off x="457172" y="205014"/>
            <a:ext cx="8229090" cy="398050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600"/>
              <a:buChar char="●"/>
              <a:defRPr/>
            </a:lvl1pPr>
            <a:lvl2pPr lvl="1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0"/>
          <p:cNvSpPr txBox="1"/>
          <p:nvPr>
            <p:ph type="title"/>
          </p:nvPr>
        </p:nvSpPr>
        <p:spPr>
          <a:xfrm>
            <a:off x="457172" y="205014"/>
            <a:ext cx="8229090" cy="858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" type="body"/>
          </p:nvPr>
        </p:nvSpPr>
        <p:spPr>
          <a:xfrm>
            <a:off x="457171" y="1203386"/>
            <a:ext cx="4015600" cy="14226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667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6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2" type="body"/>
          </p:nvPr>
        </p:nvSpPr>
        <p:spPr>
          <a:xfrm>
            <a:off x="457171" y="2761444"/>
            <a:ext cx="4015600" cy="14226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667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6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3" type="body"/>
          </p:nvPr>
        </p:nvSpPr>
        <p:spPr>
          <a:xfrm>
            <a:off x="4673927" y="1203386"/>
            <a:ext cx="4015600" cy="29828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667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6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>
            <a:off x="457172" y="205014"/>
            <a:ext cx="8229090" cy="858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>
            <a:off x="457171" y="1203386"/>
            <a:ext cx="4015600" cy="29828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667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6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2" type="body"/>
          </p:nvPr>
        </p:nvSpPr>
        <p:spPr>
          <a:xfrm>
            <a:off x="4673927" y="1203386"/>
            <a:ext cx="4015600" cy="14226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667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6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3" type="body"/>
          </p:nvPr>
        </p:nvSpPr>
        <p:spPr>
          <a:xfrm>
            <a:off x="4673927" y="2761444"/>
            <a:ext cx="4015600" cy="14226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667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6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 txBox="1"/>
          <p:nvPr>
            <p:ph type="title"/>
          </p:nvPr>
        </p:nvSpPr>
        <p:spPr>
          <a:xfrm>
            <a:off x="457172" y="205014"/>
            <a:ext cx="8229090" cy="858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" type="body"/>
          </p:nvPr>
        </p:nvSpPr>
        <p:spPr>
          <a:xfrm>
            <a:off x="457171" y="1203386"/>
            <a:ext cx="4015600" cy="14226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667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6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2" type="body"/>
          </p:nvPr>
        </p:nvSpPr>
        <p:spPr>
          <a:xfrm>
            <a:off x="4673927" y="1203386"/>
            <a:ext cx="4015600" cy="14226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667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6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3" type="body"/>
          </p:nvPr>
        </p:nvSpPr>
        <p:spPr>
          <a:xfrm>
            <a:off x="457172" y="2761444"/>
            <a:ext cx="8229090" cy="14226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667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6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3"/>
          <p:cNvSpPr txBox="1"/>
          <p:nvPr>
            <p:ph type="title"/>
          </p:nvPr>
        </p:nvSpPr>
        <p:spPr>
          <a:xfrm>
            <a:off x="457172" y="205014"/>
            <a:ext cx="8229090" cy="858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23"/>
          <p:cNvSpPr txBox="1"/>
          <p:nvPr>
            <p:ph idx="1" type="body"/>
          </p:nvPr>
        </p:nvSpPr>
        <p:spPr>
          <a:xfrm>
            <a:off x="457172" y="1203386"/>
            <a:ext cx="8229090" cy="14226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667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6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2" type="body"/>
          </p:nvPr>
        </p:nvSpPr>
        <p:spPr>
          <a:xfrm>
            <a:off x="457172" y="2761444"/>
            <a:ext cx="8229090" cy="14226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667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6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4"/>
          <p:cNvSpPr txBox="1"/>
          <p:nvPr>
            <p:ph type="title"/>
          </p:nvPr>
        </p:nvSpPr>
        <p:spPr>
          <a:xfrm>
            <a:off x="457172" y="205014"/>
            <a:ext cx="8229090" cy="858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24"/>
          <p:cNvSpPr txBox="1"/>
          <p:nvPr>
            <p:ph idx="1" type="body"/>
          </p:nvPr>
        </p:nvSpPr>
        <p:spPr>
          <a:xfrm>
            <a:off x="457171" y="1203386"/>
            <a:ext cx="4015600" cy="14226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667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6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1" name="Google Shape;91;p24"/>
          <p:cNvSpPr txBox="1"/>
          <p:nvPr>
            <p:ph idx="2" type="body"/>
          </p:nvPr>
        </p:nvSpPr>
        <p:spPr>
          <a:xfrm>
            <a:off x="4673927" y="1203386"/>
            <a:ext cx="4015600" cy="14226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667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6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3" type="body"/>
          </p:nvPr>
        </p:nvSpPr>
        <p:spPr>
          <a:xfrm>
            <a:off x="4673927" y="2761444"/>
            <a:ext cx="4015600" cy="14226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667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6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4" type="body"/>
          </p:nvPr>
        </p:nvSpPr>
        <p:spPr>
          <a:xfrm>
            <a:off x="457171" y="2761444"/>
            <a:ext cx="4015600" cy="14226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667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6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/>
          <p:nvPr>
            <p:ph type="title"/>
          </p:nvPr>
        </p:nvSpPr>
        <p:spPr>
          <a:xfrm>
            <a:off x="457172" y="205014"/>
            <a:ext cx="8229090" cy="858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25"/>
          <p:cNvSpPr txBox="1"/>
          <p:nvPr>
            <p:ph idx="1" type="body"/>
          </p:nvPr>
        </p:nvSpPr>
        <p:spPr>
          <a:xfrm>
            <a:off x="457172" y="1203386"/>
            <a:ext cx="8229090" cy="29828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667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6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2" type="body"/>
          </p:nvPr>
        </p:nvSpPr>
        <p:spPr>
          <a:xfrm>
            <a:off x="457172" y="1203386"/>
            <a:ext cx="8229090" cy="29828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667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6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id="98" name="Google Shape;98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478" y="1203386"/>
            <a:ext cx="4984151" cy="2982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478" y="1203386"/>
            <a:ext cx="4984151" cy="2982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8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8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13" name="Google Shape;113;p2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9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9" name="Google Shape;119;p2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2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0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30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5" name="Google Shape;125;p3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3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3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31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1" name="Google Shape;131;p31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2" name="Google Shape;132;p3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3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4" name="Google Shape;134;p3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7" name="Google Shape;137;p32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38" name="Google Shape;138;p32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9" name="Google Shape;139;p32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40" name="Google Shape;140;p32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1" name="Google Shape;141;p3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2" name="Google Shape;142;p3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3" name="Google Shape;143;p3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6" name="Google Shape;146;p3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7" name="Google Shape;147;p3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8" name="Google Shape;148;p3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4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1" name="Google Shape;151;p34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52" name="Google Shape;152;p34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53" name="Google Shape;153;p3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4" name="Google Shape;154;p3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5" name="Google Shape;155;p3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5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8" name="Google Shape;158;p35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59" name="Google Shape;159;p35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60" name="Google Shape;160;p3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1" name="Google Shape;161;p3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2" name="Google Shape;162;p3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5" name="Google Shape;165;p36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6" name="Google Shape;166;p3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7" name="Google Shape;167;p3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8" name="Google Shape;168;p3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7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1" name="Google Shape;171;p37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2" name="Google Shape;172;p3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3" name="Google Shape;173;p3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4" name="Google Shape;174;p3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26" y="0"/>
            <a:ext cx="9139841" cy="5140292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/>
          <p:nvPr>
            <p:ph type="title"/>
          </p:nvPr>
        </p:nvSpPr>
        <p:spPr>
          <a:xfrm>
            <a:off x="457172" y="205014"/>
            <a:ext cx="8229090" cy="858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457172" y="1203386"/>
            <a:ext cx="8229090" cy="29828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2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2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2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2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hyperlink" Target="http://www.youtube.com/watch?v=bdCEAM9sIxA" TargetMode="External"/><Relationship Id="rId5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hyperlink" Target="mailto:lowendgaming00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8"/>
          <p:cNvSpPr/>
          <p:nvPr/>
        </p:nvSpPr>
        <p:spPr>
          <a:xfrm>
            <a:off x="2023931" y="707140"/>
            <a:ext cx="5090080" cy="3722339"/>
          </a:xfrm>
          <a:custGeom>
            <a:rect b="b" l="l" r="r" t="t"/>
            <a:pathLst>
              <a:path extrusionOk="0" h="3129" w="5703">
                <a:moveTo>
                  <a:pt x="1722" y="476"/>
                </a:moveTo>
                <a:lnTo>
                  <a:pt x="4097" y="476"/>
                </a:lnTo>
                <a:lnTo>
                  <a:pt x="4378" y="159"/>
                </a:lnTo>
                <a:lnTo>
                  <a:pt x="5237" y="159"/>
                </a:lnTo>
                <a:lnTo>
                  <a:pt x="5303" y="235"/>
                </a:lnTo>
                <a:lnTo>
                  <a:pt x="5556" y="235"/>
                </a:lnTo>
                <a:lnTo>
                  <a:pt x="5556" y="654"/>
                </a:lnTo>
                <a:lnTo>
                  <a:pt x="5628" y="726"/>
                </a:lnTo>
                <a:lnTo>
                  <a:pt x="5628" y="2331"/>
                </a:lnTo>
                <a:lnTo>
                  <a:pt x="5556" y="2391"/>
                </a:lnTo>
                <a:lnTo>
                  <a:pt x="5556" y="2797"/>
                </a:lnTo>
                <a:lnTo>
                  <a:pt x="5278" y="2797"/>
                </a:lnTo>
                <a:lnTo>
                  <a:pt x="5059" y="3070"/>
                </a:lnTo>
                <a:lnTo>
                  <a:pt x="4984" y="2970"/>
                </a:lnTo>
                <a:lnTo>
                  <a:pt x="3981" y="2970"/>
                </a:lnTo>
                <a:lnTo>
                  <a:pt x="3900" y="3070"/>
                </a:lnTo>
                <a:lnTo>
                  <a:pt x="3747" y="2879"/>
                </a:lnTo>
                <a:lnTo>
                  <a:pt x="153" y="2879"/>
                </a:lnTo>
                <a:lnTo>
                  <a:pt x="153" y="159"/>
                </a:lnTo>
                <a:lnTo>
                  <a:pt x="1428" y="159"/>
                </a:lnTo>
                <a:lnTo>
                  <a:pt x="1722" y="476"/>
                </a:lnTo>
                <a:moveTo>
                  <a:pt x="541" y="0"/>
                </a:moveTo>
                <a:lnTo>
                  <a:pt x="181" y="0"/>
                </a:lnTo>
                <a:lnTo>
                  <a:pt x="6" y="181"/>
                </a:lnTo>
                <a:lnTo>
                  <a:pt x="6" y="554"/>
                </a:lnTo>
                <a:lnTo>
                  <a:pt x="94" y="626"/>
                </a:lnTo>
                <a:lnTo>
                  <a:pt x="94" y="1076"/>
                </a:lnTo>
                <a:lnTo>
                  <a:pt x="9" y="1161"/>
                </a:lnTo>
                <a:lnTo>
                  <a:pt x="9" y="1890"/>
                </a:lnTo>
                <a:lnTo>
                  <a:pt x="94" y="1956"/>
                </a:lnTo>
                <a:lnTo>
                  <a:pt x="94" y="2425"/>
                </a:lnTo>
                <a:lnTo>
                  <a:pt x="3" y="2488"/>
                </a:lnTo>
                <a:lnTo>
                  <a:pt x="0" y="2854"/>
                </a:lnTo>
                <a:lnTo>
                  <a:pt x="187" y="3048"/>
                </a:lnTo>
                <a:lnTo>
                  <a:pt x="531" y="3048"/>
                </a:lnTo>
                <a:lnTo>
                  <a:pt x="616" y="2944"/>
                </a:lnTo>
                <a:lnTo>
                  <a:pt x="3256" y="2944"/>
                </a:lnTo>
                <a:lnTo>
                  <a:pt x="3325" y="3048"/>
                </a:lnTo>
                <a:lnTo>
                  <a:pt x="3637" y="3048"/>
                </a:lnTo>
                <a:lnTo>
                  <a:pt x="3716" y="2944"/>
                </a:lnTo>
                <a:lnTo>
                  <a:pt x="3859" y="3129"/>
                </a:lnTo>
                <a:lnTo>
                  <a:pt x="5106" y="3129"/>
                </a:lnTo>
                <a:lnTo>
                  <a:pt x="5250" y="2944"/>
                </a:lnTo>
                <a:lnTo>
                  <a:pt x="5700" y="2944"/>
                </a:lnTo>
                <a:lnTo>
                  <a:pt x="5703" y="91"/>
                </a:lnTo>
                <a:lnTo>
                  <a:pt x="619" y="91"/>
                </a:lnTo>
                <a:lnTo>
                  <a:pt x="541" y="0"/>
                </a:lnTo>
              </a:path>
            </a:pathLst>
          </a:custGeom>
          <a:noFill/>
          <a:ln>
            <a:noFill/>
          </a:ln>
        </p:spPr>
      </p:sp>
      <p:sp>
        <p:nvSpPr>
          <p:cNvPr id="181" name="Google Shape;181;p38"/>
          <p:cNvSpPr/>
          <p:nvPr/>
        </p:nvSpPr>
        <p:spPr>
          <a:xfrm>
            <a:off x="1141171" y="88178"/>
            <a:ext cx="2978705" cy="385044"/>
          </a:xfrm>
          <a:custGeom>
            <a:rect b="b" l="l" r="r" t="t"/>
            <a:pathLst>
              <a:path extrusionOk="0" h="326" w="3339">
                <a:moveTo>
                  <a:pt x="0" y="0"/>
                </a:moveTo>
                <a:lnTo>
                  <a:pt x="1229" y="0"/>
                </a:lnTo>
                <a:lnTo>
                  <a:pt x="1362" y="96"/>
                </a:lnTo>
                <a:lnTo>
                  <a:pt x="2991" y="96"/>
                </a:lnTo>
                <a:lnTo>
                  <a:pt x="3339" y="326"/>
                </a:lnTo>
              </a:path>
            </a:pathLst>
          </a:custGeom>
          <a:noFill/>
          <a:ln cap="flat" cmpd="sng" w="2842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2" name="Google Shape;182;p38"/>
          <p:cNvSpPr/>
          <p:nvPr/>
        </p:nvSpPr>
        <p:spPr>
          <a:xfrm>
            <a:off x="1141171" y="235632"/>
            <a:ext cx="5075628" cy="407578"/>
          </a:xfrm>
          <a:custGeom>
            <a:rect b="b" l="l" r="r" t="t"/>
            <a:pathLst>
              <a:path extrusionOk="0" h="345" w="5687">
                <a:moveTo>
                  <a:pt x="0" y="230"/>
                </a:moveTo>
                <a:lnTo>
                  <a:pt x="2941" y="230"/>
                </a:lnTo>
                <a:lnTo>
                  <a:pt x="3074" y="345"/>
                </a:lnTo>
                <a:lnTo>
                  <a:pt x="3611" y="345"/>
                </a:lnTo>
                <a:lnTo>
                  <a:pt x="3786" y="194"/>
                </a:lnTo>
                <a:lnTo>
                  <a:pt x="4126" y="194"/>
                </a:lnTo>
                <a:lnTo>
                  <a:pt x="4330" y="0"/>
                </a:lnTo>
                <a:lnTo>
                  <a:pt x="5687" y="0"/>
                </a:lnTo>
              </a:path>
            </a:pathLst>
          </a:custGeom>
          <a:noFill/>
          <a:ln cap="flat" cmpd="sng" w="2842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3" name="Google Shape;183;p38"/>
          <p:cNvSpPr/>
          <p:nvPr/>
        </p:nvSpPr>
        <p:spPr>
          <a:xfrm>
            <a:off x="6219983" y="153822"/>
            <a:ext cx="107283" cy="144024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8"/>
          <p:cNvSpPr/>
          <p:nvPr/>
        </p:nvSpPr>
        <p:spPr>
          <a:xfrm>
            <a:off x="4067948" y="392393"/>
            <a:ext cx="107283" cy="144024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8"/>
          <p:cNvSpPr/>
          <p:nvPr/>
        </p:nvSpPr>
        <p:spPr>
          <a:xfrm>
            <a:off x="5854779" y="4925481"/>
            <a:ext cx="2138564" cy="135941"/>
          </a:xfrm>
          <a:custGeom>
            <a:rect b="b" l="l" r="r" t="t"/>
            <a:pathLst>
              <a:path extrusionOk="0" h="105" w="2158">
                <a:moveTo>
                  <a:pt x="0" y="0"/>
                </a:moveTo>
                <a:lnTo>
                  <a:pt x="1543" y="0"/>
                </a:lnTo>
                <a:lnTo>
                  <a:pt x="1713" y="105"/>
                </a:lnTo>
                <a:lnTo>
                  <a:pt x="2158" y="105"/>
                </a:lnTo>
              </a:path>
            </a:pathLst>
          </a:custGeom>
          <a:noFill/>
          <a:ln cap="flat" cmpd="sng" w="284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6" name="Google Shape;186;p38"/>
          <p:cNvSpPr/>
          <p:nvPr/>
        </p:nvSpPr>
        <p:spPr>
          <a:xfrm>
            <a:off x="3847258" y="4314358"/>
            <a:ext cx="4146084" cy="484979"/>
          </a:xfrm>
          <a:custGeom>
            <a:rect b="b" l="l" r="r" t="t"/>
            <a:pathLst>
              <a:path extrusionOk="0" h="369" w="4181">
                <a:moveTo>
                  <a:pt x="4181" y="0"/>
                </a:moveTo>
                <a:lnTo>
                  <a:pt x="3706" y="275"/>
                </a:lnTo>
                <a:lnTo>
                  <a:pt x="1621" y="275"/>
                </a:lnTo>
                <a:lnTo>
                  <a:pt x="1463" y="369"/>
                </a:lnTo>
                <a:lnTo>
                  <a:pt x="0" y="369"/>
                </a:lnTo>
              </a:path>
            </a:pathLst>
          </a:custGeom>
          <a:noFill/>
          <a:ln cap="flat" cmpd="sng" w="284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7" name="Google Shape;187;p38"/>
          <p:cNvSpPr/>
          <p:nvPr/>
        </p:nvSpPr>
        <p:spPr>
          <a:xfrm>
            <a:off x="3721604" y="4714099"/>
            <a:ext cx="119531" cy="16043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8"/>
          <p:cNvSpPr/>
          <p:nvPr/>
        </p:nvSpPr>
        <p:spPr>
          <a:xfrm>
            <a:off x="5789135" y="4853224"/>
            <a:ext cx="119531" cy="16043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38"/>
          <p:cNvSpPr/>
          <p:nvPr/>
        </p:nvSpPr>
        <p:spPr>
          <a:xfrm>
            <a:off x="1487849" y="1201918"/>
            <a:ext cx="6168375" cy="221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-GB" sz="27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Video Analytics - </a:t>
            </a:r>
            <a:r>
              <a:rPr b="1" lang="en-GB" sz="27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BOB</a:t>
            </a:r>
            <a:endParaRPr b="1" i="0" sz="2700" u="none" cap="none" strike="noStrike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1" i="0" sz="2700" u="none" cap="none" strike="noStrike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-GB" sz="27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Powered By - Microsoft Corporation Pvt Ltd.</a:t>
            </a:r>
            <a:endParaRPr b="1" i="0" sz="2700" u="none" cap="none" strike="noStrike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9"/>
          <p:cNvSpPr/>
          <p:nvPr/>
        </p:nvSpPr>
        <p:spPr>
          <a:xfrm>
            <a:off x="0" y="0"/>
            <a:ext cx="9089100" cy="5143500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anchorCtr="0" anchor="t" bIns="30600" lIns="61225" spcFirstLastPara="1" rIns="61225" wrap="square" tIns="30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39"/>
          <p:cNvSpPr/>
          <p:nvPr/>
        </p:nvSpPr>
        <p:spPr>
          <a:xfrm>
            <a:off x="1691084" y="897822"/>
            <a:ext cx="5284125" cy="802350"/>
          </a:xfrm>
          <a:prstGeom prst="rect">
            <a:avLst/>
          </a:prstGeom>
          <a:noFill/>
          <a:ln>
            <a:noFill/>
          </a:ln>
        </p:spPr>
        <p:txBody>
          <a:bodyPr anchorCtr="0" anchor="t" bIns="30600" lIns="61225" spcFirstLastPara="1" rIns="61225" wrap="square" tIns="30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Problem Being Solved:</a:t>
            </a:r>
            <a:endParaRPr b="0" i="0" sz="1200" u="sng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87982" y="4565665"/>
            <a:ext cx="1369700" cy="331158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9"/>
          <p:cNvSpPr txBox="1"/>
          <p:nvPr/>
        </p:nvSpPr>
        <p:spPr>
          <a:xfrm>
            <a:off x="1460090" y="1836174"/>
            <a:ext cx="5619136" cy="60198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Video analytics Solution to remotely monitor  ATMs, Branches, and Offices as a proactive measure  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anchorCtr="0" anchor="t" bIns="30600" lIns="61225" spcFirstLastPara="1" rIns="61225" wrap="square" tIns="30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40"/>
          <p:cNvSpPr/>
          <p:nvPr/>
        </p:nvSpPr>
        <p:spPr>
          <a:xfrm>
            <a:off x="1772600" y="1052290"/>
            <a:ext cx="5284125" cy="802350"/>
          </a:xfrm>
          <a:prstGeom prst="rect">
            <a:avLst/>
          </a:prstGeom>
          <a:noFill/>
          <a:ln>
            <a:noFill/>
          </a:ln>
        </p:spPr>
        <p:txBody>
          <a:bodyPr anchorCtr="0" anchor="t" bIns="30600" lIns="61225" spcFirstLastPara="1" rIns="61225" wrap="square" tIns="30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2300" u="sng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Approach taken to create the model:</a:t>
            </a:r>
            <a:endParaRPr b="1" i="0" sz="2300" u="sng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23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87982" y="4565665"/>
            <a:ext cx="1369700" cy="331158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40"/>
          <p:cNvSpPr txBox="1"/>
          <p:nvPr/>
        </p:nvSpPr>
        <p:spPr>
          <a:xfrm>
            <a:off x="1883577" y="1758299"/>
            <a:ext cx="5611762" cy="8686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Open source model based learning , custom CCTV clips ,custom CCTV clips , custom weapon training ,head count.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1"/>
          <p:cNvSpPr/>
          <p:nvPr/>
        </p:nvSpPr>
        <p:spPr>
          <a:xfrm>
            <a:off x="0" y="0"/>
            <a:ext cx="9116400" cy="5143500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anchorCtr="0" anchor="t" bIns="30600" lIns="61225" spcFirstLastPara="1" rIns="61225" wrap="square" tIns="30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41"/>
          <p:cNvSpPr/>
          <p:nvPr/>
        </p:nvSpPr>
        <p:spPr>
          <a:xfrm>
            <a:off x="1677350" y="948862"/>
            <a:ext cx="5284125" cy="802350"/>
          </a:xfrm>
          <a:prstGeom prst="rect">
            <a:avLst/>
          </a:prstGeom>
          <a:noFill/>
          <a:ln>
            <a:noFill/>
          </a:ln>
        </p:spPr>
        <p:txBody>
          <a:bodyPr anchorCtr="0" anchor="t" bIns="30600" lIns="61225" spcFirstLastPara="1" rIns="61225" wrap="square" tIns="30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1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Any supporting assumptions, functional requirements(FR) and non-functional requirements(NFR):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100" u="sng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Installing open cv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Telegram bots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Wrapper packages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Requirement in .txt file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87982" y="4614652"/>
            <a:ext cx="1369700" cy="331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2"/>
          <p:cNvSpPr/>
          <p:nvPr/>
        </p:nvSpPr>
        <p:spPr>
          <a:xfrm>
            <a:off x="0" y="0"/>
            <a:ext cx="9082200" cy="5143500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42"/>
          <p:cNvSpPr/>
          <p:nvPr/>
        </p:nvSpPr>
        <p:spPr>
          <a:xfrm>
            <a:off x="1620024" y="1203859"/>
            <a:ext cx="5284125" cy="802350"/>
          </a:xfrm>
          <a:prstGeom prst="rect">
            <a:avLst/>
          </a:prstGeom>
          <a:noFill/>
          <a:ln>
            <a:noFill/>
          </a:ln>
        </p:spPr>
        <p:txBody>
          <a:bodyPr anchorCtr="0" anchor="t" bIns="30600" lIns="61225" spcFirstLastPara="1" rIns="61225" wrap="square" tIns="30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Reason why your solution should be considered: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sng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capabilities of video analytics are very beneficial within a CCTV system. Video analytics uses computer algorithms to monitor real-time video captured by CCTV cameras to enhance security surveillance of people, vehicles, objects, and their associated behaviors within a camera’s view which can keep a deep eye check on ATMs and offices.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GB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200" u="sng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42"/>
          <p:cNvSpPr/>
          <p:nvPr/>
        </p:nvSpPr>
        <p:spPr>
          <a:xfrm>
            <a:off x="2385216" y="1588186"/>
            <a:ext cx="2510871" cy="223139"/>
          </a:xfrm>
          <a:prstGeom prst="rect">
            <a:avLst/>
          </a:prstGeom>
          <a:noFill/>
          <a:ln>
            <a:noFill/>
          </a:ln>
        </p:spPr>
        <p:txBody>
          <a:bodyPr anchorCtr="0" anchor="t" bIns="30600" lIns="61225" spcFirstLastPara="1" rIns="61225" wrap="square" tIns="30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42"/>
          <p:cNvSpPr/>
          <p:nvPr/>
        </p:nvSpPr>
        <p:spPr>
          <a:xfrm>
            <a:off x="2385217" y="1830920"/>
            <a:ext cx="4681276" cy="305929"/>
          </a:xfrm>
          <a:prstGeom prst="rect">
            <a:avLst/>
          </a:prstGeom>
          <a:noFill/>
          <a:ln>
            <a:noFill/>
          </a:ln>
        </p:spPr>
        <p:txBody>
          <a:bodyPr anchorCtr="0" anchor="t" bIns="30600" lIns="61225" spcFirstLastPara="1" rIns="61225" wrap="square" tIns="30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42"/>
          <p:cNvSpPr/>
          <p:nvPr/>
        </p:nvSpPr>
        <p:spPr>
          <a:xfrm>
            <a:off x="2352884" y="3030387"/>
            <a:ext cx="4365305" cy="305929"/>
          </a:xfrm>
          <a:prstGeom prst="rect">
            <a:avLst/>
          </a:prstGeom>
          <a:noFill/>
          <a:ln>
            <a:noFill/>
          </a:ln>
        </p:spPr>
        <p:txBody>
          <a:bodyPr anchorCtr="0" anchor="t" bIns="30600" lIns="61225" spcFirstLastPara="1" rIns="61225" wrap="square" tIns="30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42"/>
          <p:cNvSpPr/>
          <p:nvPr/>
        </p:nvSpPr>
        <p:spPr>
          <a:xfrm>
            <a:off x="1821367" y="1567366"/>
            <a:ext cx="739716" cy="438931"/>
          </a:xfrm>
          <a:prstGeom prst="rect">
            <a:avLst/>
          </a:prstGeom>
          <a:noFill/>
          <a:ln>
            <a:noFill/>
          </a:ln>
        </p:spPr>
        <p:txBody>
          <a:bodyPr anchorCtr="0" anchor="t" bIns="30600" lIns="61225" spcFirstLastPara="1" rIns="61225" wrap="square" tIns="30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42"/>
          <p:cNvSpPr/>
          <p:nvPr/>
        </p:nvSpPr>
        <p:spPr>
          <a:xfrm>
            <a:off x="1821367" y="2767812"/>
            <a:ext cx="529313" cy="365204"/>
          </a:xfrm>
          <a:prstGeom prst="rect">
            <a:avLst/>
          </a:prstGeom>
          <a:noFill/>
          <a:ln>
            <a:noFill/>
          </a:ln>
        </p:spPr>
        <p:txBody>
          <a:bodyPr anchorCtr="0" anchor="t" bIns="30600" lIns="61225" spcFirstLastPara="1" rIns="61225" wrap="square" tIns="30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42"/>
          <p:cNvSpPr/>
          <p:nvPr/>
        </p:nvSpPr>
        <p:spPr>
          <a:xfrm>
            <a:off x="2385217" y="1830920"/>
            <a:ext cx="4681276" cy="305929"/>
          </a:xfrm>
          <a:prstGeom prst="rect">
            <a:avLst/>
          </a:prstGeom>
          <a:noFill/>
          <a:ln>
            <a:noFill/>
          </a:ln>
        </p:spPr>
        <p:txBody>
          <a:bodyPr anchorCtr="0" anchor="t" bIns="30600" lIns="61225" spcFirstLastPara="1" rIns="61225" wrap="square" tIns="30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42"/>
          <p:cNvSpPr/>
          <p:nvPr/>
        </p:nvSpPr>
        <p:spPr>
          <a:xfrm>
            <a:off x="2385216" y="1588186"/>
            <a:ext cx="2510871" cy="223139"/>
          </a:xfrm>
          <a:prstGeom prst="rect">
            <a:avLst/>
          </a:prstGeom>
          <a:noFill/>
          <a:ln>
            <a:noFill/>
          </a:ln>
        </p:spPr>
        <p:txBody>
          <a:bodyPr anchorCtr="0" anchor="t" bIns="30600" lIns="61225" spcFirstLastPara="1" rIns="61225" wrap="square" tIns="30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42"/>
          <p:cNvSpPr/>
          <p:nvPr/>
        </p:nvSpPr>
        <p:spPr>
          <a:xfrm>
            <a:off x="2385216" y="1588186"/>
            <a:ext cx="2510871" cy="223139"/>
          </a:xfrm>
          <a:prstGeom prst="rect">
            <a:avLst/>
          </a:prstGeom>
          <a:noFill/>
          <a:ln>
            <a:noFill/>
          </a:ln>
        </p:spPr>
        <p:txBody>
          <a:bodyPr anchorCtr="0" anchor="t" bIns="30600" lIns="61225" spcFirstLastPara="1" rIns="61225" wrap="square" tIns="30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42"/>
          <p:cNvSpPr/>
          <p:nvPr/>
        </p:nvSpPr>
        <p:spPr>
          <a:xfrm>
            <a:off x="2395748" y="2792061"/>
            <a:ext cx="2510871" cy="223139"/>
          </a:xfrm>
          <a:prstGeom prst="rect">
            <a:avLst/>
          </a:prstGeom>
          <a:noFill/>
          <a:ln>
            <a:noFill/>
          </a:ln>
        </p:spPr>
        <p:txBody>
          <a:bodyPr anchorCtr="0" anchor="t" bIns="30600" lIns="61225" spcFirstLastPara="1" rIns="61225" wrap="square" tIns="30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" name="Google Shape;22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87982" y="4614652"/>
            <a:ext cx="1369700" cy="331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3"/>
          <p:cNvSpPr/>
          <p:nvPr/>
        </p:nvSpPr>
        <p:spPr>
          <a:xfrm>
            <a:off x="1215898" y="542573"/>
            <a:ext cx="6217289" cy="3376241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anchorCtr="0" anchor="t" bIns="30600" lIns="61225" spcFirstLastPara="1" rIns="61225" wrap="square" tIns="30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43"/>
          <p:cNvSpPr/>
          <p:nvPr/>
        </p:nvSpPr>
        <p:spPr>
          <a:xfrm>
            <a:off x="1407237" y="934988"/>
            <a:ext cx="6025950" cy="802350"/>
          </a:xfrm>
          <a:prstGeom prst="rect">
            <a:avLst/>
          </a:prstGeom>
          <a:noFill/>
          <a:ln>
            <a:noFill/>
          </a:ln>
        </p:spPr>
        <p:txBody>
          <a:bodyPr anchorCtr="0" anchor="t" bIns="30600" lIns="61225" spcFirstLastPara="1" rIns="61225" wrap="square" tIns="30600">
            <a:noAutofit/>
          </a:bodyPr>
          <a:lstStyle/>
          <a:p>
            <a:pPr indent="0" lvl="0" marL="0" marR="0" rtl="0" algn="l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2700" u="sng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Source code (Github Repository Link)</a:t>
            </a:r>
            <a:endParaRPr b="0" i="0" sz="1500" u="sng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8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" name="Google Shape;23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87982" y="4614652"/>
            <a:ext cx="1369700" cy="331158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43"/>
          <p:cNvSpPr txBox="1"/>
          <p:nvPr/>
        </p:nvSpPr>
        <p:spPr>
          <a:xfrm>
            <a:off x="1510670" y="1904989"/>
            <a:ext cx="56277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00FFFF"/>
                </a:solidFill>
              </a:rPr>
              <a:t>https://github.com/WTS007/Video-Analysis-Theft-Detection/tree/main/source</a:t>
            </a:r>
            <a:endParaRPr b="0" i="0" sz="1100" u="none" cap="none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4"/>
          <p:cNvSpPr/>
          <p:nvPr/>
        </p:nvSpPr>
        <p:spPr>
          <a:xfrm>
            <a:off x="1273786" y="649006"/>
            <a:ext cx="6217200" cy="3376350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anchorCtr="0" anchor="t" bIns="30600" lIns="61225" spcFirstLastPara="1" rIns="61225" wrap="square" tIns="30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44"/>
          <p:cNvSpPr/>
          <p:nvPr/>
        </p:nvSpPr>
        <p:spPr>
          <a:xfrm>
            <a:off x="1559006" y="881571"/>
            <a:ext cx="6026175" cy="13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0600" lIns="61225" spcFirstLastPara="1" rIns="61225" wrap="square" tIns="30600">
            <a:noAutofit/>
          </a:bodyPr>
          <a:lstStyle/>
          <a:p>
            <a:pPr indent="0" lvl="0" marL="0" marR="0" rtl="0" algn="l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2400" u="sng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Demonstration Video showing the </a:t>
            </a:r>
            <a:endParaRPr b="1" i="0" sz="2400" u="sng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2400" u="sng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2400" u="sng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functionalities/working of the solution.</a:t>
            </a:r>
            <a:endParaRPr b="0" i="0" sz="1400" u="sng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5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" name="Google Shape;24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87982" y="4614652"/>
            <a:ext cx="1369702" cy="331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44" title="Video Demo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6000" y="1445975"/>
            <a:ext cx="4572000" cy="250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5"/>
          <p:cNvSpPr/>
          <p:nvPr/>
        </p:nvSpPr>
        <p:spPr>
          <a:xfrm>
            <a:off x="-125" y="0"/>
            <a:ext cx="9144000" cy="5143500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Submitted By :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Email :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Mobile No: 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5"/>
          <p:cNvSpPr/>
          <p:nvPr/>
        </p:nvSpPr>
        <p:spPr>
          <a:xfrm>
            <a:off x="1583286" y="614552"/>
            <a:ext cx="5284071" cy="802421"/>
          </a:xfrm>
          <a:prstGeom prst="rect">
            <a:avLst/>
          </a:prstGeom>
          <a:noFill/>
          <a:ln>
            <a:noFill/>
          </a:ln>
        </p:spPr>
        <p:txBody>
          <a:bodyPr anchorCtr="0" anchor="t" bIns="30600" lIns="61225" spcFirstLastPara="1" rIns="61225" wrap="square" tIns="30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1" name="Google Shape;251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4353" y="967007"/>
            <a:ext cx="5655154" cy="1196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87982" y="4614652"/>
            <a:ext cx="1369700" cy="331158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45"/>
          <p:cNvSpPr txBox="1"/>
          <p:nvPr/>
        </p:nvSpPr>
        <p:spPr>
          <a:xfrm>
            <a:off x="2886997" y="2205562"/>
            <a:ext cx="3370007" cy="8686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Team WTS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lowendgaming00@gmail.com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934855470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