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58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08721"/>
            <a:ext cx="8565805" cy="2971801"/>
          </a:xfrm>
        </p:spPr>
        <p:txBody>
          <a:bodyPr/>
          <a:lstStyle/>
          <a:p>
            <a:pPr algn="r"/>
            <a:r>
              <a:rPr lang="zh-TW" altLang="en-US" b="1" dirty="0"/>
              <a:t>金融科技</a:t>
            </a:r>
            <a:r>
              <a:rPr lang="en-US" altLang="zh-TW" b="1" dirty="0"/>
              <a:t>-</a:t>
            </a:r>
            <a:r>
              <a:rPr lang="zh-TW" altLang="en-US" b="1" dirty="0"/>
              <a:t>文字探勘與機器學習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CN" sz="4400" b="1" dirty="0"/>
              <a:t>— </a:t>
            </a:r>
            <a:r>
              <a:rPr lang="zh-CN" altLang="en-US" sz="3200" b="1" dirty="0"/>
              <a:t>客服資料的文字探勘淘金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  第五組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R07525091 </a:t>
            </a:r>
            <a:r>
              <a:rPr lang="zh-CN" altLang="en-US" dirty="0">
                <a:solidFill>
                  <a:schemeClr val="tx1"/>
                </a:solidFill>
              </a:rPr>
              <a:t>許瀠心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R07525066 </a:t>
            </a:r>
            <a:r>
              <a:rPr lang="zh-CN" altLang="en-US" dirty="0">
                <a:solidFill>
                  <a:schemeClr val="tx1"/>
                </a:solidFill>
              </a:rPr>
              <a:t>吳題羽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1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63826"/>
            <a:ext cx="5106988" cy="848139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6</a:t>
            </a:r>
            <a:r>
              <a:rPr lang="zh-TW" altLang="en-US" sz="4400" b="1" dirty="0"/>
              <a:t>月通話內容共現圖</a:t>
            </a:r>
            <a:endParaRPr lang="zh-CN" altLang="en-US" sz="44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78174"/>
            <a:ext cx="4868449" cy="4495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內容分析：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推中國債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2.EC</a:t>
            </a:r>
            <a:r>
              <a:rPr lang="zh-TW" altLang="en-US" dirty="0">
                <a:solidFill>
                  <a:schemeClr val="tx1"/>
                </a:solidFill>
              </a:rPr>
              <a:t>追蹤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3.</a:t>
            </a:r>
            <a:r>
              <a:rPr lang="zh-TW" altLang="en-US" dirty="0">
                <a:solidFill>
                  <a:schemeClr val="tx1"/>
                </a:solidFill>
              </a:rPr>
              <a:t>寄送</a:t>
            </a:r>
            <a:r>
              <a:rPr lang="en-US" altLang="zh-TW" dirty="0">
                <a:solidFill>
                  <a:schemeClr val="tx1"/>
                </a:solidFill>
              </a:rPr>
              <a:t>Money </a:t>
            </a:r>
            <a:r>
              <a:rPr lang="zh-TW" altLang="en-US" dirty="0">
                <a:solidFill>
                  <a:schemeClr val="tx1"/>
                </a:solidFill>
              </a:rPr>
              <a:t>電子報訂閱名單、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   </a:t>
            </a:r>
            <a:r>
              <a:rPr lang="zh-TW" altLang="en-US" dirty="0">
                <a:solidFill>
                  <a:schemeClr val="tx1"/>
                </a:solidFill>
              </a:rPr>
              <a:t>退休專刊、開戶文件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4.</a:t>
            </a:r>
            <a:r>
              <a:rPr lang="zh-TW" altLang="en-US" dirty="0">
                <a:solidFill>
                  <a:schemeClr val="tx1"/>
                </a:solidFill>
              </a:rPr>
              <a:t>中信分配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Thoughts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中國債討論度和前面分析一致，討論度高，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了解中國債的後續銷售情況，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確認中國債是否為暢銷產品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820F127C-0DDD-471E-9B78-D7A3371DE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9" t="6763" r="9228" b="9759"/>
          <a:stretch/>
        </p:blipFill>
        <p:spPr>
          <a:xfrm>
            <a:off x="5791200" y="97617"/>
            <a:ext cx="6308035" cy="66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4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91067"/>
            <a:ext cx="8565805" cy="874644"/>
          </a:xfrm>
        </p:spPr>
        <p:txBody>
          <a:bodyPr/>
          <a:lstStyle/>
          <a:p>
            <a:r>
              <a:rPr lang="zh-TW" altLang="en-US" b="1" dirty="0"/>
              <a:t>每位客戶每個月的被聯絡次數</a:t>
            </a:r>
            <a:endParaRPr lang="zh-CN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53A80F6-B8EF-4AAD-9725-EB3A3416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01418"/>
            <a:ext cx="7622078" cy="30254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60F2AE72-97B4-4E88-9437-FFF3E44A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219" y="1501418"/>
            <a:ext cx="3108049" cy="31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95" y="304800"/>
            <a:ext cx="8565805" cy="1524000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每位客戶</a:t>
            </a:r>
            <a:r>
              <a:rPr lang="en-US" altLang="zh-TW" b="1" dirty="0"/>
              <a:t>callout</a:t>
            </a:r>
            <a:r>
              <a:rPr lang="zh-TW" altLang="en-US" b="1" dirty="0"/>
              <a:t>次數最多的那個月的通話內容</a:t>
            </a:r>
            <a:endParaRPr lang="zh-CN" altLang="en-US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xmlns="" id="{952D93D7-8AE2-41D9-A4F9-02B4A4D85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FDC85AAD-72D6-4F8F-8C38-AD853B2E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69189"/>
            <a:ext cx="11189736" cy="44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9746721" cy="1507067"/>
          </a:xfrm>
        </p:spPr>
        <p:txBody>
          <a:bodyPr/>
          <a:lstStyle/>
          <a:p>
            <a:r>
              <a:rPr kumimoji="1" lang="zh-TW" altLang="en-US" dirty="0" smtClean="0"/>
              <a:t>第二部分 原先客服資料</a:t>
            </a:r>
            <a:r>
              <a:rPr kumimoji="1" lang="en-US" altLang="zh-TW" dirty="0" smtClean="0"/>
              <a:t> VS </a:t>
            </a:r>
            <a:r>
              <a:rPr kumimoji="1" lang="zh-TW" altLang="en-US" dirty="0" smtClean="0"/>
              <a:t>客戶後續互動資料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955799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客戶</a:t>
            </a:r>
            <a:r>
              <a:rPr lang="zh-TW" altLang="en-US" sz="2800" dirty="0" smtClean="0"/>
              <a:t>名單</a:t>
            </a:r>
            <a:endParaRPr lang="en-US" altLang="zh-TW" sz="2800" dirty="0" smtClean="0"/>
          </a:p>
          <a:p>
            <a:r>
              <a:rPr lang="zh-TW" altLang="en-US" sz="2800" dirty="0"/>
              <a:t>客戶聯繫</a:t>
            </a:r>
            <a:r>
              <a:rPr lang="zh-TW" altLang="en-US" sz="2800" dirty="0" smtClean="0"/>
              <a:t>紀錄</a:t>
            </a:r>
            <a:endParaRPr lang="en-US" altLang="zh-TW" sz="2800" dirty="0" smtClean="0"/>
          </a:p>
          <a:p>
            <a:r>
              <a:rPr kumimoji="1" lang="zh-TW" altLang="en-US" sz="2800" dirty="0" smtClean="0"/>
              <a:t>交易資料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7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kumimoji="1" lang="zh-TW" altLang="en-US" dirty="0" smtClean="0"/>
              <a:t>客戶聯繫紀錄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2192867"/>
            <a:ext cx="6360055" cy="4038600"/>
          </a:xfrm>
        </p:spPr>
        <p:txBody>
          <a:bodyPr/>
          <a:lstStyle/>
          <a:p>
            <a:r>
              <a:rPr kumimoji="1" lang="zh-TW" altLang="en-US" sz="2800" dirty="0" smtClean="0"/>
              <a:t>開戶成功與否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聯絡次數的對照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客戶談話內容</a:t>
            </a:r>
            <a:endParaRPr kumimoji="1" lang="en-US" altLang="zh-TW" sz="2800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zh-TW" altLang="en-US" sz="2400" dirty="0" smtClean="0"/>
              <a:t>聯絡較多次的客戶竟然與開戶與否不成正比</a:t>
            </a:r>
            <a:endParaRPr kumimoji="1" lang="en-US" altLang="zh-TW" sz="2400" dirty="0" smtClean="0"/>
          </a:p>
          <a:p>
            <a:pPr lvl="1"/>
            <a:r>
              <a:rPr kumimoji="1" lang="zh-TW" altLang="en-US" sz="2200" dirty="0" smtClean="0"/>
              <a:t>開不開戶的影響是否能由談話內容得知</a:t>
            </a:r>
            <a:endParaRPr kumimoji="1" lang="zh-TW" altLang="en-US" sz="2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66" y="422425"/>
            <a:ext cx="2497435" cy="63170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1" y="422425"/>
            <a:ext cx="1953424" cy="63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8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kumimoji="1" lang="zh-TW" altLang="en-US" dirty="0" smtClean="0"/>
              <a:t>聯絡一次就開戶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5783" r="7359" b="7534"/>
          <a:stretch/>
        </p:blipFill>
        <p:spPr>
          <a:xfrm>
            <a:off x="5425544" y="562126"/>
            <a:ext cx="5801256" cy="5974141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84212" y="2192867"/>
            <a:ext cx="6360055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家庭戶</a:t>
            </a:r>
            <a:endParaRPr kumimoji="1" lang="en-US" altLang="zh-TW" dirty="0" smtClean="0"/>
          </a:p>
          <a:p>
            <a:r>
              <a:rPr kumimoji="1" lang="zh-TW" altLang="en-US" dirty="0" smtClean="0"/>
              <a:t>開戶文件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申請</a:t>
            </a:r>
            <a:endParaRPr kumimoji="1" lang="en-US" altLang="zh-TW" dirty="0" smtClean="0"/>
          </a:p>
          <a:p>
            <a:r>
              <a:rPr kumimoji="1" lang="zh-TW" altLang="en-US" dirty="0" smtClean="0"/>
              <a:t>需要</a:t>
            </a:r>
            <a:endParaRPr kumimoji="1" lang="en-US" altLang="zh-TW" dirty="0" smtClean="0"/>
          </a:p>
          <a:p>
            <a:r>
              <a:rPr kumimoji="1" lang="zh-TW" altLang="en-US" dirty="0" smtClean="0"/>
              <a:t>好好</a:t>
            </a:r>
            <a:endParaRPr kumimoji="1" lang="en-US" altLang="zh-TW" dirty="0" smtClean="0"/>
          </a:p>
          <a:p>
            <a:r>
              <a:rPr kumimoji="1" lang="zh-TW" altLang="en-US" dirty="0" smtClean="0"/>
              <a:t>手機</a:t>
            </a:r>
            <a:endParaRPr kumimoji="1" lang="en-US" altLang="zh-TW" dirty="0" smtClean="0"/>
          </a:p>
          <a:p>
            <a:r>
              <a:rPr kumimoji="1" lang="en-US" altLang="zh-TW" dirty="0" smtClean="0"/>
              <a:t>Mail</a:t>
            </a:r>
          </a:p>
          <a:p>
            <a:r>
              <a:rPr kumimoji="1" lang="zh-TW" altLang="en-US" dirty="0" smtClean="0"/>
              <a:t>推薦</a:t>
            </a:r>
            <a:endParaRPr kumimoji="1" lang="en-US" altLang="zh-TW" dirty="0" smtClean="0"/>
          </a:p>
          <a:p>
            <a:r>
              <a:rPr kumimoji="1" lang="zh-TW" altLang="en-US" dirty="0" smtClean="0"/>
              <a:t>需要</a:t>
            </a:r>
            <a:endParaRPr kumimoji="1" lang="en-US" altLang="zh-TW" dirty="0" smtClean="0"/>
          </a:p>
          <a:p>
            <a:endParaRPr kumimoji="1"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9852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kumimoji="1" lang="zh-TW" altLang="en-US" dirty="0" smtClean="0"/>
              <a:t>聯絡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多次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三次以上但未開戶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6336" r="7112" b="8443"/>
          <a:stretch/>
        </p:blipFill>
        <p:spPr>
          <a:xfrm>
            <a:off x="6651301" y="931333"/>
            <a:ext cx="5439415" cy="5469467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4212" y="2192866"/>
            <a:ext cx="6360055" cy="122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沒有</a:t>
            </a:r>
            <a:endParaRPr kumimoji="1" lang="en-US" altLang="zh-TW" dirty="0" smtClean="0"/>
          </a:p>
          <a:p>
            <a:r>
              <a:rPr kumimoji="1" lang="zh-TW" altLang="en-US" dirty="0" smtClean="0"/>
              <a:t>轉介</a:t>
            </a:r>
            <a:endParaRPr kumimoji="1" lang="en-US" altLang="zh-TW" dirty="0" smtClean="0"/>
          </a:p>
          <a:p>
            <a:r>
              <a:rPr kumimoji="1" lang="zh-TW" altLang="en-US" dirty="0" smtClean="0"/>
              <a:t>追蹤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6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TW" altLang="en-US" dirty="0"/>
              <a:t>開戶且有交易</a:t>
            </a:r>
            <a:r>
              <a:rPr lang="en-US" altLang="zh-TW" dirty="0"/>
              <a:t>(</a:t>
            </a:r>
            <a:r>
              <a:rPr lang="zh-TW" altLang="en-US" dirty="0"/>
              <a:t>話</a:t>
            </a:r>
            <a:r>
              <a:rPr lang="zh-TW" altLang="en-US" dirty="0" smtClean="0"/>
              <a:t>術成功</a:t>
            </a:r>
            <a:r>
              <a:rPr lang="en-US" altLang="zh-TW" dirty="0" smtClean="0"/>
              <a:t>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t="5385" r="7112" b="8926"/>
          <a:stretch/>
        </p:blipFill>
        <p:spPr>
          <a:xfrm>
            <a:off x="6214533" y="685800"/>
            <a:ext cx="5540625" cy="5571067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84212" y="2192867"/>
            <a:ext cx="6360055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家庭戶</a:t>
            </a:r>
            <a:endParaRPr kumimoji="1" lang="en-US" altLang="zh-TW" dirty="0" smtClean="0"/>
          </a:p>
          <a:p>
            <a:r>
              <a:rPr kumimoji="1" lang="zh-TW" altLang="en-US" dirty="0" smtClean="0"/>
              <a:t>買</a:t>
            </a:r>
            <a:endParaRPr kumimoji="1" lang="en-US" altLang="zh-TW" dirty="0" smtClean="0"/>
          </a:p>
          <a:p>
            <a:r>
              <a:rPr kumimoji="1" lang="zh-TW" altLang="en-US" dirty="0" smtClean="0"/>
              <a:t>扣款</a:t>
            </a:r>
            <a:endParaRPr kumimoji="1" lang="en-US" altLang="zh-TW" dirty="0" smtClean="0"/>
          </a:p>
          <a:p>
            <a:r>
              <a:rPr kumimoji="1" lang="zh-TW" altLang="en-US" dirty="0" smtClean="0"/>
              <a:t>手機</a:t>
            </a:r>
            <a:endParaRPr kumimoji="1" lang="en-US" altLang="zh-TW" dirty="0" smtClean="0"/>
          </a:p>
          <a:p>
            <a:r>
              <a:rPr kumimoji="1" lang="zh-TW" altLang="en-US" dirty="0" smtClean="0"/>
              <a:t>中國債</a:t>
            </a:r>
            <a:endParaRPr kumimoji="1" lang="en-US" altLang="zh-TW" dirty="0" smtClean="0"/>
          </a:p>
          <a:p>
            <a:r>
              <a:rPr kumimoji="1" lang="zh-TW" altLang="en-US" dirty="0" smtClean="0"/>
              <a:t>人民幣</a:t>
            </a:r>
            <a:endParaRPr kumimoji="1" lang="en-US" altLang="zh-TW" dirty="0" smtClean="0"/>
          </a:p>
          <a:p>
            <a:r>
              <a:rPr kumimoji="1" lang="zh-TW" altLang="en-US" dirty="0" smtClean="0"/>
              <a:t>環球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364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TW" altLang="en-US" dirty="0"/>
              <a:t>開戶但未</a:t>
            </a:r>
            <a:r>
              <a:rPr lang="zh-TW" altLang="en-US" dirty="0" smtClean="0"/>
              <a:t>交易</a:t>
            </a:r>
            <a:r>
              <a:rPr lang="en-US" altLang="zh-TW" dirty="0" smtClean="0"/>
              <a:t>(</a:t>
            </a:r>
            <a:r>
              <a:rPr lang="zh-TW" altLang="en-US" dirty="0" smtClean="0"/>
              <a:t>話術失敗</a:t>
            </a:r>
            <a:r>
              <a:rPr lang="en-US" altLang="zh-TW" dirty="0" smtClean="0"/>
              <a:t>)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" t="5198" r="7091" b="8932"/>
          <a:stretch/>
        </p:blipFill>
        <p:spPr>
          <a:xfrm>
            <a:off x="6442442" y="880534"/>
            <a:ext cx="5552339" cy="5664200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684212" y="2192867"/>
            <a:ext cx="6360055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開戶</a:t>
            </a:r>
            <a:endParaRPr kumimoji="1" lang="en-US" altLang="zh-TW" dirty="0" smtClean="0"/>
          </a:p>
          <a:p>
            <a:r>
              <a:rPr kumimoji="1" lang="zh-TW" altLang="en-US" dirty="0" smtClean="0"/>
              <a:t>無庫存</a:t>
            </a:r>
            <a:endParaRPr kumimoji="1" lang="en-US" altLang="zh-TW" dirty="0" smtClean="0"/>
          </a:p>
          <a:p>
            <a:r>
              <a:rPr kumimoji="1" lang="zh-TW" altLang="en-US" dirty="0" smtClean="0"/>
              <a:t>推說</a:t>
            </a:r>
            <a:endParaRPr kumimoji="1" lang="en-US" altLang="zh-TW" dirty="0" smtClean="0"/>
          </a:p>
          <a:p>
            <a:r>
              <a:rPr kumimoji="1" lang="zh-TW" altLang="en-US" dirty="0" smtClean="0"/>
              <a:t>再看</a:t>
            </a:r>
            <a:endParaRPr kumimoji="1" lang="en-US" altLang="zh-TW" dirty="0" smtClean="0"/>
          </a:p>
          <a:p>
            <a:r>
              <a:rPr kumimoji="1" lang="zh-TW" altLang="en-US" dirty="0" smtClean="0"/>
              <a:t>看看</a:t>
            </a:r>
            <a:endParaRPr kumimoji="1" lang="en-US" altLang="zh-TW" dirty="0" smtClean="0"/>
          </a:p>
          <a:p>
            <a:r>
              <a:rPr kumimoji="1" lang="zh-TW" altLang="en-US" dirty="0" smtClean="0"/>
              <a:t>看到</a:t>
            </a:r>
            <a:endParaRPr kumimoji="1" lang="en-US" altLang="zh-TW" dirty="0" smtClean="0"/>
          </a:p>
          <a:p>
            <a:r>
              <a:rPr kumimoji="1" lang="zh-TW" altLang="en-US" dirty="0" smtClean="0"/>
              <a:t>沒有</a:t>
            </a:r>
            <a:endParaRPr kumimoji="1" lang="en-US" altLang="zh-TW" dirty="0" smtClean="0"/>
          </a:p>
          <a:p>
            <a:r>
              <a:rPr kumimoji="1" lang="zh-TW" altLang="en-US" dirty="0" smtClean="0"/>
              <a:t>目前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0739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TW" altLang="en-US" dirty="0"/>
              <a:t>從「未開戶」到「已開戶」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t="6336" r="7579" b="7975"/>
          <a:stretch/>
        </p:blipFill>
        <p:spPr>
          <a:xfrm>
            <a:off x="6197600" y="685800"/>
            <a:ext cx="5645679" cy="5676699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84212" y="2192867"/>
            <a:ext cx="6360055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家庭戶</a:t>
            </a:r>
            <a:endParaRPr kumimoji="1" lang="en-US" altLang="zh-TW" dirty="0" smtClean="0"/>
          </a:p>
          <a:p>
            <a:r>
              <a:rPr kumimoji="1" lang="zh-TW" altLang="en-US" dirty="0" smtClean="0"/>
              <a:t>開戶文件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申請</a:t>
            </a:r>
            <a:endParaRPr kumimoji="1" lang="en-US" altLang="zh-TW" dirty="0" smtClean="0"/>
          </a:p>
          <a:p>
            <a:r>
              <a:rPr kumimoji="1" lang="zh-TW" altLang="en-US" dirty="0" smtClean="0"/>
              <a:t>需要</a:t>
            </a:r>
            <a:endParaRPr kumimoji="1" lang="en-US" altLang="zh-TW" dirty="0" smtClean="0"/>
          </a:p>
          <a:p>
            <a:r>
              <a:rPr kumimoji="1" lang="zh-TW" altLang="en-US" dirty="0" smtClean="0"/>
              <a:t>好好</a:t>
            </a:r>
            <a:endParaRPr kumimoji="1" lang="en-US" altLang="zh-TW" dirty="0" smtClean="0"/>
          </a:p>
          <a:p>
            <a:r>
              <a:rPr kumimoji="1" lang="zh-TW" altLang="en-US" dirty="0" smtClean="0"/>
              <a:t>手機</a:t>
            </a:r>
            <a:endParaRPr kumimoji="1" lang="en-US" altLang="zh-TW" dirty="0" smtClean="0"/>
          </a:p>
          <a:p>
            <a:r>
              <a:rPr kumimoji="1" lang="en-US" altLang="zh-TW" dirty="0" smtClean="0"/>
              <a:t>Mail</a:t>
            </a:r>
          </a:p>
          <a:p>
            <a:r>
              <a:rPr kumimoji="1" lang="zh-TW" altLang="en-US" dirty="0" smtClean="0"/>
              <a:t>推薦</a:t>
            </a:r>
            <a:endParaRPr kumimoji="1" lang="en-US" altLang="zh-TW" dirty="0" smtClean="0"/>
          </a:p>
          <a:p>
            <a:r>
              <a:rPr kumimoji="1" lang="zh-TW" altLang="en-US" dirty="0" smtClean="0"/>
              <a:t>需要</a:t>
            </a:r>
            <a:endParaRPr kumimoji="1" lang="en-US" altLang="zh-TW" dirty="0" smtClean="0"/>
          </a:p>
          <a:p>
            <a:endParaRPr kumimoji="1"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1390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91548"/>
            <a:ext cx="4590153" cy="954157"/>
          </a:xfrm>
        </p:spPr>
        <p:txBody>
          <a:bodyPr/>
          <a:lstStyle/>
          <a:p>
            <a:r>
              <a:rPr lang="zh-CN" altLang="en-US" b="1" dirty="0"/>
              <a:t>資料介紹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9CE5FACD-1CFC-4B2D-8E1F-55CD72D5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1683808"/>
            <a:ext cx="10111755" cy="35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9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TW" altLang="en-US" dirty="0"/>
              <a:t>「未開戶」經聯絡後還是「未開戶」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761" r="7579" b="9379"/>
          <a:stretch/>
        </p:blipFill>
        <p:spPr>
          <a:xfrm>
            <a:off x="7186612" y="1684138"/>
            <a:ext cx="4802188" cy="5004529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84212" y="2192867"/>
            <a:ext cx="6360055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追蹤</a:t>
            </a:r>
            <a:endParaRPr kumimoji="1" lang="en-US" altLang="zh-TW" dirty="0" smtClean="0"/>
          </a:p>
          <a:p>
            <a:r>
              <a:rPr kumimoji="1" lang="zh-TW" altLang="en-US" dirty="0" smtClean="0"/>
              <a:t>問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詢問</a:t>
            </a:r>
            <a:endParaRPr kumimoji="1" lang="en-US" altLang="zh-TW" dirty="0" smtClean="0"/>
          </a:p>
          <a:p>
            <a:r>
              <a:rPr kumimoji="1" lang="en-US" altLang="zh-TW" dirty="0" smtClean="0"/>
              <a:t>Line</a:t>
            </a:r>
          </a:p>
          <a:p>
            <a:r>
              <a:rPr kumimoji="1" lang="zh-TW" altLang="en-US" dirty="0" smtClean="0"/>
              <a:t>亞債</a:t>
            </a:r>
            <a:endParaRPr kumimoji="1" lang="en-US" altLang="zh-TW" dirty="0" smtClean="0"/>
          </a:p>
          <a:p>
            <a:r>
              <a:rPr kumimoji="1" lang="zh-TW" altLang="en-US" dirty="0" smtClean="0"/>
              <a:t>基金</a:t>
            </a:r>
            <a:endParaRPr kumimoji="1" lang="en-US" altLang="zh-TW" dirty="0" smtClean="0"/>
          </a:p>
          <a:p>
            <a:r>
              <a:rPr kumimoji="1" lang="zh-TW" altLang="en-US" dirty="0" smtClean="0"/>
              <a:t>金融債</a:t>
            </a:r>
            <a:endParaRPr kumimoji="1" lang="en-US" altLang="zh-TW" dirty="0" smtClean="0"/>
          </a:p>
          <a:p>
            <a:r>
              <a:rPr kumimoji="1" lang="zh-TW" altLang="en-US" dirty="0" smtClean="0"/>
              <a:t>台幣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美金</a:t>
            </a:r>
            <a:endParaRPr kumimoji="1" lang="en-US" altLang="zh-TW" dirty="0" smtClean="0"/>
          </a:p>
          <a:p>
            <a:r>
              <a:rPr kumimoji="1" lang="zh-TW" altLang="en-US" dirty="0" smtClean="0"/>
              <a:t>華南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永豐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9590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51" y="2332383"/>
            <a:ext cx="8565805" cy="1205948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/>
              <a:t>Thank you</a:t>
            </a:r>
            <a:r>
              <a:rPr lang="zh-CN" altLang="en-US" sz="6000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6246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31" y="386378"/>
            <a:ext cx="8565805" cy="941909"/>
          </a:xfrm>
        </p:spPr>
        <p:txBody>
          <a:bodyPr/>
          <a:lstStyle/>
          <a:p>
            <a:r>
              <a:rPr lang="zh-CN" altLang="en-US" b="1" dirty="0"/>
              <a:t>每位客戶都被撥打了幾次電話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xmlns="" id="{69BB65D4-4FCC-4973-BA7B-A80E398D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47" y="2040374"/>
            <a:ext cx="6400800" cy="1947333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絕大多數客戶接電話次數為</a:t>
            </a:r>
            <a:r>
              <a:rPr lang="en-US" altLang="zh-TW" dirty="0">
                <a:solidFill>
                  <a:schemeClr val="tx1"/>
                </a:solidFill>
              </a:rPr>
              <a:t>1-2</a:t>
            </a:r>
            <a:r>
              <a:rPr lang="zh-TW" altLang="en-US" dirty="0">
                <a:solidFill>
                  <a:schemeClr val="tx1"/>
                </a:solidFill>
              </a:rPr>
              <a:t>次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3BC3C7D0-F3D2-4370-BDD0-05B262BBE1FA}"/>
              </a:ext>
            </a:extLst>
          </p:cNvPr>
          <p:cNvGrpSpPr/>
          <p:nvPr/>
        </p:nvGrpSpPr>
        <p:grpSpPr>
          <a:xfrm>
            <a:off x="5184292" y="1493437"/>
            <a:ext cx="6729412" cy="4854354"/>
            <a:chOff x="3024187" y="2462587"/>
            <a:chExt cx="6027049" cy="429776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xmlns="" id="{2EE6FCCF-7DE2-4C7C-99B3-889087E75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35" r="1788" b="4019"/>
            <a:stretch/>
          </p:blipFill>
          <p:spPr>
            <a:xfrm>
              <a:off x="3024187" y="2462587"/>
              <a:ext cx="6027049" cy="269250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xmlns="" id="{C1E11A81-0B3C-46D6-B166-F154DC4CA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187" y="4452317"/>
              <a:ext cx="6027049" cy="230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0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30086"/>
            <a:ext cx="8565805" cy="874644"/>
          </a:xfrm>
        </p:spPr>
        <p:txBody>
          <a:bodyPr/>
          <a:lstStyle/>
          <a:p>
            <a:r>
              <a:rPr lang="zh-TW" altLang="en-US" b="1" dirty="0"/>
              <a:t>通話</a:t>
            </a:r>
            <a:r>
              <a:rPr lang="en-US" altLang="zh-TW" b="1" dirty="0"/>
              <a:t>1-2</a:t>
            </a:r>
            <a:r>
              <a:rPr lang="zh-TW" altLang="en-US" b="1" dirty="0"/>
              <a:t>次的通話內容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40354"/>
            <a:ext cx="6400800" cy="1947333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大部分在講：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Money </a:t>
            </a:r>
            <a:r>
              <a:rPr lang="zh-TW" altLang="en-US" dirty="0">
                <a:solidFill>
                  <a:schemeClr val="tx1"/>
                </a:solidFill>
              </a:rPr>
              <a:t>電子報訂閱名單，寄送退休專刊。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69A4998-210A-4521-91B7-1213A86B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9" y="763512"/>
            <a:ext cx="3606248" cy="53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89577"/>
            <a:ext cx="5106988" cy="874644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1-2</a:t>
            </a:r>
            <a:r>
              <a:rPr lang="zh-TW" altLang="en-US" sz="4000" b="1" dirty="0"/>
              <a:t>次通話內容共現圖</a:t>
            </a:r>
            <a:endParaRPr lang="zh-CN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164221"/>
            <a:ext cx="6400800" cy="5043439"/>
          </a:xfrm>
        </p:spPr>
        <p:txBody>
          <a:bodyPr>
            <a:no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</a:rPr>
              <a:t>內容</a:t>
            </a:r>
            <a:r>
              <a:rPr lang="zh-CN" altLang="en-US" sz="1800" b="1" dirty="0">
                <a:solidFill>
                  <a:schemeClr val="tx1"/>
                </a:solidFill>
              </a:rPr>
              <a:t>分析</a:t>
            </a:r>
            <a:endParaRPr lang="zh-TW" altLang="en-US" sz="1800" b="1" dirty="0">
              <a:solidFill>
                <a:schemeClr val="tx1"/>
              </a:solidFill>
            </a:endParaRPr>
          </a:p>
          <a:p>
            <a:r>
              <a:rPr lang="en-US" altLang="zh-TW" sz="1600" b="1" dirty="0">
                <a:solidFill>
                  <a:schemeClr val="tx1"/>
                </a:solidFill>
              </a:rPr>
              <a:t>1.LINE</a:t>
            </a:r>
            <a:r>
              <a:rPr lang="zh-TW" altLang="en-US" sz="1600" b="1" dirty="0">
                <a:solidFill>
                  <a:schemeClr val="tx1"/>
                </a:solidFill>
              </a:rPr>
              <a:t>留資料送咖啡的促銷活動 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2.</a:t>
            </a:r>
            <a:r>
              <a:rPr lang="zh-TW" altLang="en-US" sz="1600" b="1" dirty="0">
                <a:solidFill>
                  <a:schemeClr val="tx1"/>
                </a:solidFill>
              </a:rPr>
              <a:t>寄送退休專刊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3.</a:t>
            </a:r>
            <a:r>
              <a:rPr lang="zh-TW" altLang="en-US" sz="1600" b="1" dirty="0">
                <a:solidFill>
                  <a:schemeClr val="tx1"/>
                </a:solidFill>
              </a:rPr>
              <a:t>追蹤</a:t>
            </a:r>
            <a:r>
              <a:rPr lang="en-US" altLang="zh-TW" sz="1600" b="1" dirty="0">
                <a:solidFill>
                  <a:schemeClr val="tx1"/>
                </a:solidFill>
              </a:rPr>
              <a:t>EC</a:t>
            </a:r>
            <a:r>
              <a:rPr lang="zh-TW" altLang="en-US" sz="1600" b="1" dirty="0">
                <a:solidFill>
                  <a:schemeClr val="tx1"/>
                </a:solidFill>
              </a:rPr>
              <a:t>電子商務事宜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4.</a:t>
            </a:r>
            <a:r>
              <a:rPr lang="zh-TW" altLang="en-US" sz="1600" b="1" dirty="0">
                <a:solidFill>
                  <a:schemeClr val="tx1"/>
                </a:solidFill>
              </a:rPr>
              <a:t>想開戶買基金 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5.</a:t>
            </a:r>
            <a:r>
              <a:rPr lang="zh-TW" altLang="en-US" sz="1600" b="1" dirty="0">
                <a:solidFill>
                  <a:schemeClr val="tx1"/>
                </a:solidFill>
              </a:rPr>
              <a:t>客服在推</a:t>
            </a:r>
            <a:r>
              <a:rPr lang="en-US" altLang="zh-TW" sz="1600" b="1" dirty="0">
                <a:solidFill>
                  <a:schemeClr val="tx1"/>
                </a:solidFill>
              </a:rPr>
              <a:t>Q1</a:t>
            </a:r>
            <a:r>
              <a:rPr lang="zh-TW" altLang="en-US" sz="1600" b="1" dirty="0">
                <a:solidFill>
                  <a:schemeClr val="tx1"/>
                </a:solidFill>
              </a:rPr>
              <a:t>、推</a:t>
            </a:r>
            <a:r>
              <a:rPr lang="en-US" altLang="zh-TW" sz="1600" b="1" dirty="0">
                <a:solidFill>
                  <a:schemeClr val="tx1"/>
                </a:solidFill>
              </a:rPr>
              <a:t>IPO</a:t>
            </a:r>
            <a:r>
              <a:rPr lang="zh-TW" altLang="en-US" sz="1600" b="1" dirty="0">
                <a:solidFill>
                  <a:schemeClr val="tx1"/>
                </a:solidFill>
              </a:rPr>
              <a:t>、推外幣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6.</a:t>
            </a:r>
            <a:r>
              <a:rPr lang="zh-TW" altLang="en-US" sz="1600" b="1" dirty="0">
                <a:solidFill>
                  <a:schemeClr val="tx1"/>
                </a:solidFill>
              </a:rPr>
              <a:t>中信分配</a:t>
            </a:r>
            <a:endParaRPr lang="zh-TW" altLang="en-US" sz="1200" dirty="0">
              <a:solidFill>
                <a:schemeClr val="tx1"/>
              </a:solidFill>
            </a:endParaRPr>
          </a:p>
          <a:p>
            <a:r>
              <a:rPr lang="en-US" altLang="zh-TW" sz="1800" b="1" dirty="0">
                <a:solidFill>
                  <a:schemeClr val="tx1"/>
                </a:solidFill>
              </a:rPr>
              <a:t>thoughts</a:t>
            </a:r>
            <a:endParaRPr lang="zh-TW" altLang="en-US" sz="1800" b="1" dirty="0">
              <a:solidFill>
                <a:schemeClr val="tx1"/>
              </a:solidFill>
            </a:endParaRPr>
          </a:p>
          <a:p>
            <a:r>
              <a:rPr lang="en-US" altLang="zh-TW" sz="1600" b="1" dirty="0">
                <a:solidFill>
                  <a:schemeClr val="tx1"/>
                </a:solidFill>
              </a:rPr>
              <a:t>1.</a:t>
            </a:r>
            <a:r>
              <a:rPr lang="zh-CN" altLang="en-US" sz="1600" b="1" dirty="0">
                <a:solidFill>
                  <a:schemeClr val="tx1"/>
                </a:solidFill>
              </a:rPr>
              <a:t>從中</a:t>
            </a:r>
            <a:r>
              <a:rPr lang="zh-TW" altLang="en-US" sz="1600" b="1" dirty="0">
                <a:solidFill>
                  <a:schemeClr val="tx1"/>
                </a:solidFill>
              </a:rPr>
              <a:t>篩選</a:t>
            </a:r>
            <a:r>
              <a:rPr lang="zh-CN" altLang="en-US" sz="1600" b="1" dirty="0">
                <a:solidFill>
                  <a:schemeClr val="tx1"/>
                </a:solidFill>
              </a:rPr>
              <a:t>出有</a:t>
            </a:r>
            <a:r>
              <a:rPr lang="zh-TW" altLang="en-US" sz="1600" b="1" dirty="0">
                <a:solidFill>
                  <a:schemeClr val="tx1"/>
                </a:solidFill>
              </a:rPr>
              <a:t>提到開戶的用戶</a:t>
            </a:r>
            <a:r>
              <a:rPr lang="en-US" altLang="zh-TW" sz="1600" b="1" dirty="0">
                <a:solidFill>
                  <a:schemeClr val="tx1"/>
                </a:solidFill>
              </a:rPr>
              <a:t>ID</a:t>
            </a:r>
            <a:r>
              <a:rPr lang="zh-TW" altLang="en-US" sz="1600" b="1" dirty="0">
                <a:solidFill>
                  <a:schemeClr val="tx1"/>
                </a:solidFill>
              </a:rPr>
              <a:t>，了解後續的開戶狀況， </a:t>
            </a:r>
          </a:p>
          <a:p>
            <a:r>
              <a:rPr lang="zh-TW" altLang="en-US" sz="1600" b="1" dirty="0">
                <a:solidFill>
                  <a:schemeClr val="tx1"/>
                </a:solidFill>
              </a:rPr>
              <a:t>評估</a:t>
            </a:r>
            <a:r>
              <a:rPr lang="en-US" altLang="zh-TW" sz="1600" b="1" dirty="0">
                <a:solidFill>
                  <a:schemeClr val="tx1"/>
                </a:solidFill>
              </a:rPr>
              <a:t>callout</a:t>
            </a:r>
            <a:r>
              <a:rPr lang="zh-TW" altLang="en-US" sz="1600" b="1" dirty="0">
                <a:solidFill>
                  <a:schemeClr val="tx1"/>
                </a:solidFill>
              </a:rPr>
              <a:t>次數較小和開戶成功之間的關係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zh-TW" altLang="en-US" sz="1600" b="1" dirty="0">
                <a:solidFill>
                  <a:schemeClr val="tx1"/>
                </a:solidFill>
              </a:rPr>
              <a:t>（接電話越少，就越不能成功拓展業務） 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2.LINE</a:t>
            </a:r>
            <a:r>
              <a:rPr lang="zh-TW" altLang="en-US" sz="1600" b="1" dirty="0">
                <a:solidFill>
                  <a:schemeClr val="tx1"/>
                </a:solidFill>
              </a:rPr>
              <a:t>活動期間，大部分通話沒有進行後續聯繫，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zh-TW" altLang="en-US" sz="1600" b="1" dirty="0">
                <a:solidFill>
                  <a:schemeClr val="tx1"/>
                </a:solidFill>
              </a:rPr>
              <a:t>也許可以藉此推薦產品</a:t>
            </a:r>
            <a:r>
              <a:rPr lang="zh-CN" altLang="en-US" sz="1600" b="1" dirty="0">
                <a:solidFill>
                  <a:schemeClr val="tx1"/>
                </a:solidFill>
              </a:rPr>
              <a:t>，增加活動與產品銷售的聯繫</a:t>
            </a:r>
            <a:endParaRPr lang="zh-TW" altLang="en-US" sz="1600" b="1" dirty="0">
              <a:solidFill>
                <a:schemeClr val="tx1"/>
              </a:solidFill>
            </a:endParaRPr>
          </a:p>
          <a:p>
            <a:r>
              <a:rPr lang="en-US" altLang="zh-TW" sz="1600" b="1" dirty="0">
                <a:solidFill>
                  <a:schemeClr val="tx1"/>
                </a:solidFill>
              </a:rPr>
              <a:t>3.</a:t>
            </a:r>
            <a:r>
              <a:rPr lang="zh-TW" altLang="en-US" sz="1600" b="1" dirty="0">
                <a:solidFill>
                  <a:schemeClr val="tx1"/>
                </a:solidFill>
              </a:rPr>
              <a:t>客服有主動在推</a:t>
            </a:r>
            <a:r>
              <a:rPr lang="en-US" altLang="zh-TW" sz="1600" b="1" dirty="0">
                <a:solidFill>
                  <a:schemeClr val="tx1"/>
                </a:solidFill>
              </a:rPr>
              <a:t>Q1</a:t>
            </a:r>
            <a:r>
              <a:rPr lang="zh-TW" altLang="en-US" sz="1600" b="1" dirty="0">
                <a:solidFill>
                  <a:schemeClr val="tx1"/>
                </a:solidFill>
              </a:rPr>
              <a:t>、</a:t>
            </a:r>
            <a:r>
              <a:rPr lang="en-US" altLang="zh-TW" sz="1600" b="1" dirty="0">
                <a:solidFill>
                  <a:schemeClr val="tx1"/>
                </a:solidFill>
              </a:rPr>
              <a:t>IPO</a:t>
            </a:r>
            <a:r>
              <a:rPr lang="zh-TW" altLang="en-US" sz="1600" b="1" dirty="0">
                <a:solidFill>
                  <a:schemeClr val="tx1"/>
                </a:solidFill>
              </a:rPr>
              <a:t>、外幣，要看後續的銷售情況，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zh-TW" altLang="en-US" sz="1600" b="1" dirty="0">
                <a:solidFill>
                  <a:schemeClr val="tx1"/>
                </a:solidFill>
              </a:rPr>
              <a:t>比較客服力推的產品和其他產品的銷售情況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27AD29F7-5489-4CA2-90AE-AFB490991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9" t="10241" r="8744" b="9179"/>
          <a:stretch/>
        </p:blipFill>
        <p:spPr>
          <a:xfrm>
            <a:off x="5963479" y="409831"/>
            <a:ext cx="5936974" cy="60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2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30086"/>
            <a:ext cx="8565805" cy="874644"/>
          </a:xfrm>
        </p:spPr>
        <p:txBody>
          <a:bodyPr/>
          <a:lstStyle/>
          <a:p>
            <a:r>
              <a:rPr lang="zh-TW" altLang="en-US" b="1" dirty="0"/>
              <a:t>通話</a:t>
            </a:r>
            <a:r>
              <a:rPr lang="en-US" altLang="zh-TW" b="1" dirty="0"/>
              <a:t>4</a:t>
            </a:r>
            <a:r>
              <a:rPr lang="zh-TW" altLang="en-US" b="1" dirty="0"/>
              <a:t>次以上的通話內容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40354"/>
            <a:ext cx="6400800" cy="1947333"/>
          </a:xfrm>
        </p:spPr>
        <p:txBody>
          <a:bodyPr/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推</a:t>
            </a:r>
            <a:r>
              <a:rPr lang="en-US" altLang="zh-CN" dirty="0">
                <a:solidFill>
                  <a:schemeClr val="tx1"/>
                </a:solidFill>
              </a:rPr>
              <a:t>IPO</a:t>
            </a:r>
            <a:r>
              <a:rPr lang="zh-CN" altLang="en-US" dirty="0">
                <a:solidFill>
                  <a:schemeClr val="tx1"/>
                </a:solidFill>
              </a:rPr>
              <a:t>、開戶、</a:t>
            </a:r>
            <a:r>
              <a:rPr lang="en-US" altLang="zh-CN" dirty="0">
                <a:solidFill>
                  <a:schemeClr val="tx1"/>
                </a:solidFill>
              </a:rPr>
              <a:t>EC</a:t>
            </a:r>
            <a:r>
              <a:rPr lang="zh-CN" altLang="en-US" dirty="0">
                <a:solidFill>
                  <a:schemeClr val="tx1"/>
                </a:solidFill>
              </a:rPr>
              <a:t>追蹤、中國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境內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債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053B675-9AED-4264-AB4C-772E2F7C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30" y="157756"/>
            <a:ext cx="2668036" cy="65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89577"/>
            <a:ext cx="5106988" cy="874644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/>
              <a:t>4</a:t>
            </a:r>
            <a:r>
              <a:rPr lang="zh-TW" altLang="en-US" sz="4000" b="1" dirty="0"/>
              <a:t>次以上通話內容共現圖</a:t>
            </a:r>
            <a:endParaRPr lang="zh-CN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371107"/>
            <a:ext cx="5226257" cy="5043439"/>
          </a:xfrm>
        </p:spPr>
        <p:txBody>
          <a:bodyPr>
            <a:no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內容分析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1.</a:t>
            </a:r>
            <a:r>
              <a:rPr lang="zh-TW" altLang="en-US" sz="2400" b="1" dirty="0">
                <a:solidFill>
                  <a:schemeClr val="tx1"/>
                </a:solidFill>
              </a:rPr>
              <a:t>說明中國境內債 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2.</a:t>
            </a:r>
            <a:r>
              <a:rPr lang="zh-TW" altLang="en-US" sz="2400" b="1" dirty="0">
                <a:solidFill>
                  <a:schemeClr val="tx1"/>
                </a:solidFill>
              </a:rPr>
              <a:t>買人民幣產品 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3.</a:t>
            </a:r>
            <a:r>
              <a:rPr lang="zh-TW" altLang="en-US" sz="2400" b="1" dirty="0">
                <a:solidFill>
                  <a:schemeClr val="tx1"/>
                </a:solidFill>
              </a:rPr>
              <a:t>開戶追蹤 </a:t>
            </a:r>
            <a:r>
              <a:rPr lang="en-US" altLang="zh-TW" sz="2400" b="1" dirty="0">
                <a:solidFill>
                  <a:schemeClr val="tx1"/>
                </a:solidFill>
              </a:rPr>
              <a:t>EC</a:t>
            </a:r>
            <a:r>
              <a:rPr lang="zh-TW" altLang="en-US" sz="2400" b="1" dirty="0">
                <a:solidFill>
                  <a:schemeClr val="tx1"/>
                </a:solidFill>
              </a:rPr>
              <a:t>追蹤</a:t>
            </a:r>
          </a:p>
          <a:p>
            <a:endParaRPr lang="zh-TW" altLang="en-US" sz="2400" b="1" dirty="0">
              <a:solidFill>
                <a:schemeClr val="tx1"/>
              </a:solidFill>
            </a:endParaRPr>
          </a:p>
          <a:p>
            <a:r>
              <a:rPr lang="en-US" altLang="zh-TW" sz="2400" b="1" dirty="0">
                <a:solidFill>
                  <a:schemeClr val="tx1"/>
                </a:solidFill>
              </a:rPr>
              <a:t>thoughts</a:t>
            </a:r>
          </a:p>
          <a:p>
            <a:r>
              <a:rPr lang="zh-TW" altLang="en-US" sz="2400" b="1" dirty="0">
                <a:solidFill>
                  <a:schemeClr val="tx1"/>
                </a:solidFill>
              </a:rPr>
              <a:t>野村公司的客戶群體可能有蠻多人對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中國境內債以及人民產品感興趣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E2388F3-76B6-44C7-BED1-7B67FF5B5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3" t="9483" r="8454" b="9483"/>
          <a:stretch/>
        </p:blipFill>
        <p:spPr>
          <a:xfrm>
            <a:off x="5910469" y="443454"/>
            <a:ext cx="6096000" cy="62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67954"/>
            <a:ext cx="6008136" cy="808383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每個月</a:t>
            </a:r>
            <a:r>
              <a:rPr lang="en-US" altLang="zh-TW" b="1" dirty="0"/>
              <a:t>call out</a:t>
            </a:r>
            <a:r>
              <a:rPr lang="zh-TW" altLang="en-US" b="1" dirty="0"/>
              <a:t>總次數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901227"/>
            <a:ext cx="4232345" cy="256475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callout</a:t>
            </a:r>
            <a:r>
              <a:rPr lang="zh-CN" altLang="en-US" dirty="0">
                <a:solidFill>
                  <a:schemeClr val="tx1"/>
                </a:solidFill>
              </a:rPr>
              <a:t>次數較多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客服日均的</a:t>
            </a:r>
            <a:r>
              <a:rPr lang="en-US" altLang="zh-CN" dirty="0">
                <a:solidFill>
                  <a:schemeClr val="tx1"/>
                </a:solidFill>
              </a:rPr>
              <a:t>callout</a:t>
            </a:r>
            <a:r>
              <a:rPr lang="zh-CN" altLang="en-US" dirty="0">
                <a:solidFill>
                  <a:schemeClr val="tx1"/>
                </a:solidFill>
              </a:rPr>
              <a:t>情況：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月：</a:t>
            </a:r>
            <a:r>
              <a:rPr lang="en-US" altLang="zh-CN" dirty="0">
                <a:solidFill>
                  <a:schemeClr val="tx1"/>
                </a:solidFill>
              </a:rPr>
              <a:t>0.8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天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月：</a:t>
            </a:r>
            <a:r>
              <a:rPr lang="en-US" altLang="zh-CN" dirty="0">
                <a:solidFill>
                  <a:schemeClr val="tx1"/>
                </a:solidFill>
              </a:rPr>
              <a:t>9.1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天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8FB92C4-61BF-4E3A-9060-8885B173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3" y="1176337"/>
            <a:ext cx="6689034" cy="53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97565"/>
            <a:ext cx="3880128" cy="980661"/>
          </a:xfrm>
        </p:spPr>
        <p:txBody>
          <a:bodyPr/>
          <a:lstStyle/>
          <a:p>
            <a:r>
              <a:rPr lang="en-US" altLang="zh-TW" b="1" dirty="0"/>
              <a:t>6</a:t>
            </a:r>
            <a:r>
              <a:rPr lang="zh-TW" altLang="en-US" b="1" dirty="0"/>
              <a:t>月通話內容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882545"/>
            <a:ext cx="6400800" cy="2848481"/>
          </a:xfrm>
        </p:spPr>
        <p:txBody>
          <a:bodyPr>
            <a:normAutofit lnSpcReduction="10000"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1.LINE</a:t>
            </a:r>
            <a:r>
              <a:rPr lang="zh-TW" altLang="en-US" sz="2400" b="1" dirty="0">
                <a:solidFill>
                  <a:schemeClr val="tx1"/>
                </a:solidFill>
              </a:rPr>
              <a:t>活動 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2.</a:t>
            </a:r>
            <a:r>
              <a:rPr lang="zh-TW" altLang="en-US" sz="2400" b="1" dirty="0">
                <a:solidFill>
                  <a:schemeClr val="tx1"/>
                </a:solidFill>
              </a:rPr>
              <a:t>寄送退休專刊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3.</a:t>
            </a:r>
            <a:r>
              <a:rPr lang="zh-TW" altLang="en-US" sz="2400" b="1" dirty="0">
                <a:solidFill>
                  <a:schemeClr val="tx1"/>
                </a:solidFill>
              </a:rPr>
              <a:t>追蹤</a:t>
            </a:r>
            <a:r>
              <a:rPr lang="en-US" altLang="zh-TW" sz="2400" b="1" dirty="0">
                <a:solidFill>
                  <a:schemeClr val="tx1"/>
                </a:solidFill>
              </a:rPr>
              <a:t>EC</a:t>
            </a:r>
            <a:r>
              <a:rPr lang="zh-TW" altLang="en-US" sz="2400" b="1" dirty="0">
                <a:solidFill>
                  <a:schemeClr val="tx1"/>
                </a:solidFill>
              </a:rPr>
              <a:t>電子商務事宜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4.</a:t>
            </a:r>
            <a:r>
              <a:rPr lang="zh-TW" altLang="en-US" sz="2400" b="1" dirty="0">
                <a:solidFill>
                  <a:schemeClr val="tx1"/>
                </a:solidFill>
              </a:rPr>
              <a:t>開戶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5.</a:t>
            </a:r>
            <a:r>
              <a:rPr lang="zh-TW" altLang="en-US" sz="2400" b="1" dirty="0">
                <a:solidFill>
                  <a:schemeClr val="tx1"/>
                </a:solidFill>
              </a:rPr>
              <a:t>客服在推</a:t>
            </a:r>
            <a:r>
              <a:rPr lang="en-US" altLang="zh-TW" sz="2400" b="1" dirty="0">
                <a:solidFill>
                  <a:schemeClr val="tx1"/>
                </a:solidFill>
              </a:rPr>
              <a:t>EC</a:t>
            </a:r>
            <a:r>
              <a:rPr lang="zh-TW" altLang="en-US" sz="2400" b="1" dirty="0">
                <a:solidFill>
                  <a:schemeClr val="tx1"/>
                </a:solidFill>
              </a:rPr>
              <a:t>、推</a:t>
            </a:r>
            <a:r>
              <a:rPr lang="en-US" altLang="zh-TW" sz="2400" b="1" dirty="0">
                <a:solidFill>
                  <a:schemeClr val="tx1"/>
                </a:solidFill>
              </a:rPr>
              <a:t>IPO</a:t>
            </a:r>
            <a:r>
              <a:rPr lang="zh-TW" altLang="en-US" sz="2400" b="1" dirty="0">
                <a:solidFill>
                  <a:schemeClr val="tx1"/>
                </a:solidFill>
              </a:rPr>
              <a:t>、推中債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6.</a:t>
            </a:r>
            <a:r>
              <a:rPr lang="zh-TW" altLang="en-US" sz="2400" b="1" dirty="0">
                <a:solidFill>
                  <a:schemeClr val="tx1"/>
                </a:solidFill>
              </a:rPr>
              <a:t>名單分配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FFE2D43-7260-42F3-8C12-CF758932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61" y="986743"/>
            <a:ext cx="3244712" cy="48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916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</TotalTime>
  <Words>621</Words>
  <Application>Microsoft Macintosh PowerPoint</Application>
  <PresentationFormat>寬螢幕</PresentationFormat>
  <Paragraphs>128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Century Gothic</vt:lpstr>
      <vt:lpstr>Wingdings 3</vt:lpstr>
      <vt:lpstr>幼圆</vt:lpstr>
      <vt:lpstr>微軟正黑體</vt:lpstr>
      <vt:lpstr>切割線</vt:lpstr>
      <vt:lpstr>金融科技-文字探勘與機器學習 — 客服資料的文字探勘淘金</vt:lpstr>
      <vt:lpstr>資料介紹</vt:lpstr>
      <vt:lpstr>每位客戶都被撥打了幾次電話</vt:lpstr>
      <vt:lpstr>通話1-2次的通話內容</vt:lpstr>
      <vt:lpstr>1-2次通話內容共現圖</vt:lpstr>
      <vt:lpstr>通話4次以上的通話內容</vt:lpstr>
      <vt:lpstr>4次以上通話內容共現圖</vt:lpstr>
      <vt:lpstr>每個月call out總次數</vt:lpstr>
      <vt:lpstr>6月通話內容</vt:lpstr>
      <vt:lpstr>6月通話內容共現圖</vt:lpstr>
      <vt:lpstr>每位客戶每個月的被聯絡次數</vt:lpstr>
      <vt:lpstr>每位客戶callout次數最多的那個月的通話內容</vt:lpstr>
      <vt:lpstr>第二部分 原先客服資料 VS 客戶後續互動資料</vt:lpstr>
      <vt:lpstr>客戶聯繫紀錄</vt:lpstr>
      <vt:lpstr>聯絡一次就開戶</vt:lpstr>
      <vt:lpstr>聯絡(多次)三次以上但未開戶</vt:lpstr>
      <vt:lpstr>開戶且有交易(話術成功)</vt:lpstr>
      <vt:lpstr>開戶但未交易(話術失敗)</vt:lpstr>
      <vt:lpstr>從「未開戶」到「已開戶」</vt:lpstr>
      <vt:lpstr>「未開戶」經聯絡後還是「未開戶」</vt:lpstr>
      <vt:lpstr>Thank you！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金融科技-文字探勘與機器學習 — 客服資料的文字探勘淘金</dc:title>
  <dc:creator>Hsu Eva</dc:creator>
  <cp:lastModifiedBy>j6wu6m31112@gmail.com</cp:lastModifiedBy>
  <cp:revision>23</cp:revision>
  <dcterms:created xsi:type="dcterms:W3CDTF">2019-05-16T20:08:17Z</dcterms:created>
  <dcterms:modified xsi:type="dcterms:W3CDTF">2019-06-15T19:54:28Z</dcterms:modified>
</cp:coreProperties>
</file>