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79" r:id="rId2"/>
    <p:sldId id="280" r:id="rId3"/>
    <p:sldId id="256" r:id="rId4"/>
    <p:sldId id="282" r:id="rId5"/>
    <p:sldId id="258" r:id="rId6"/>
    <p:sldId id="259" r:id="rId7"/>
    <p:sldId id="260" r:id="rId8"/>
    <p:sldId id="261" r:id="rId9"/>
    <p:sldId id="262" r:id="rId10"/>
    <p:sldId id="263" r:id="rId11"/>
    <p:sldId id="264" r:id="rId12"/>
    <p:sldId id="312"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6" r:id="rId26"/>
    <p:sldId id="278" r:id="rId27"/>
    <p:sldId id="281" r:id="rId28"/>
    <p:sldId id="283" r:id="rId29"/>
    <p:sldId id="309" r:id="rId30"/>
    <p:sldId id="310" r:id="rId31"/>
    <p:sldId id="313" r:id="rId32"/>
    <p:sldId id="284" r:id="rId33"/>
    <p:sldId id="311" r:id="rId34"/>
    <p:sldId id="288" r:id="rId35"/>
    <p:sldId id="289" r:id="rId36"/>
    <p:sldId id="287" r:id="rId37"/>
    <p:sldId id="285" r:id="rId38"/>
    <p:sldId id="314" r:id="rId39"/>
    <p:sldId id="291" r:id="rId40"/>
    <p:sldId id="290" r:id="rId41"/>
    <p:sldId id="315" r:id="rId42"/>
    <p:sldId id="292" r:id="rId43"/>
    <p:sldId id="295" r:id="rId44"/>
    <p:sldId id="296" r:id="rId45"/>
    <p:sldId id="297" r:id="rId46"/>
    <p:sldId id="298" r:id="rId47"/>
    <p:sldId id="294" r:id="rId48"/>
    <p:sldId id="316" r:id="rId49"/>
    <p:sldId id="293" r:id="rId50"/>
    <p:sldId id="299" r:id="rId51"/>
    <p:sldId id="300" r:id="rId52"/>
    <p:sldId id="317" r:id="rId53"/>
    <p:sldId id="301" r:id="rId54"/>
    <p:sldId id="302" r:id="rId55"/>
    <p:sldId id="318" r:id="rId56"/>
    <p:sldId id="303" r:id="rId57"/>
    <p:sldId id="304" r:id="rId58"/>
    <p:sldId id="305" r:id="rId59"/>
    <p:sldId id="306" r:id="rId60"/>
    <p:sldId id="307" r:id="rId61"/>
    <p:sldId id="308" r:id="rId62"/>
    <p:sldId id="31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7A7"/>
    <a:srgbClr val="F6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729" autoAdjust="0"/>
  </p:normalViewPr>
  <p:slideViewPr>
    <p:cSldViewPr snapToGrid="0">
      <p:cViewPr varScale="1">
        <p:scale>
          <a:sx n="40" d="100"/>
          <a:sy n="40" d="100"/>
        </p:scale>
        <p:origin x="53"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00677-7B1E-4F84-975C-505691E1896D}" type="doc">
      <dgm:prSet loTypeId="urn:microsoft.com/office/officeart/2005/8/layout/hProcess9" loCatId="process" qsTypeId="urn:microsoft.com/office/officeart/2005/8/quickstyle/simple1" qsCatId="simple" csTypeId="urn:microsoft.com/office/officeart/2005/8/colors/accent1_2" csCatId="accent1" phldr="1"/>
      <dgm:spPr/>
    </dgm:pt>
    <dgm:pt modelId="{116B1EA9-816D-4B86-A362-02BF5FA0E13F}">
      <dgm:prSet phldrT="[Text]"/>
      <dgm:spPr/>
      <dgm:t>
        <a:bodyPr/>
        <a:lstStyle/>
        <a:p>
          <a:r>
            <a:rPr lang="en-GB" dirty="0" smtClean="0"/>
            <a:t>1</a:t>
          </a:r>
          <a:endParaRPr lang="pl-PL" dirty="0"/>
        </a:p>
      </dgm:t>
    </dgm:pt>
    <dgm:pt modelId="{7DC477F8-00A0-4FA9-8182-FC2FE1795169}" type="parTrans" cxnId="{65F7E391-32EA-41CA-BE3A-BD22D985E06A}">
      <dgm:prSet/>
      <dgm:spPr/>
      <dgm:t>
        <a:bodyPr/>
        <a:lstStyle/>
        <a:p>
          <a:endParaRPr lang="pl-PL"/>
        </a:p>
      </dgm:t>
    </dgm:pt>
    <dgm:pt modelId="{93619499-2753-4988-891E-7FB914103B7B}" type="sibTrans" cxnId="{65F7E391-32EA-41CA-BE3A-BD22D985E06A}">
      <dgm:prSet/>
      <dgm:spPr/>
      <dgm:t>
        <a:bodyPr/>
        <a:lstStyle/>
        <a:p>
          <a:endParaRPr lang="pl-PL"/>
        </a:p>
      </dgm:t>
    </dgm:pt>
    <dgm:pt modelId="{F4B9A1A6-1A2D-4085-ACC1-6753C78E05E8}">
      <dgm:prSet phldrT="[Text]"/>
      <dgm:spPr/>
      <dgm:t>
        <a:bodyPr/>
        <a:lstStyle/>
        <a:p>
          <a:r>
            <a:rPr lang="en-GB" dirty="0" smtClean="0"/>
            <a:t>2</a:t>
          </a:r>
          <a:endParaRPr lang="pl-PL" dirty="0"/>
        </a:p>
      </dgm:t>
    </dgm:pt>
    <dgm:pt modelId="{2A9AA369-3B1A-4D1A-9774-E157170B4E25}" type="parTrans" cxnId="{F4271816-8719-4A33-BFC6-16405BB1F14B}">
      <dgm:prSet/>
      <dgm:spPr/>
      <dgm:t>
        <a:bodyPr/>
        <a:lstStyle/>
        <a:p>
          <a:endParaRPr lang="pl-PL"/>
        </a:p>
      </dgm:t>
    </dgm:pt>
    <dgm:pt modelId="{8CCC5E83-0759-4799-AC27-6AD95B69D70D}" type="sibTrans" cxnId="{F4271816-8719-4A33-BFC6-16405BB1F14B}">
      <dgm:prSet/>
      <dgm:spPr/>
      <dgm:t>
        <a:bodyPr/>
        <a:lstStyle/>
        <a:p>
          <a:endParaRPr lang="pl-PL"/>
        </a:p>
      </dgm:t>
    </dgm:pt>
    <dgm:pt modelId="{85DE505E-1D04-420F-A4E7-A987E5A655A8}">
      <dgm:prSet phldrT="[Text]"/>
      <dgm:spPr/>
      <dgm:t>
        <a:bodyPr/>
        <a:lstStyle/>
        <a:p>
          <a:r>
            <a:rPr lang="en-GB" dirty="0" smtClean="0"/>
            <a:t>3</a:t>
          </a:r>
          <a:endParaRPr lang="pl-PL" dirty="0"/>
        </a:p>
      </dgm:t>
    </dgm:pt>
    <dgm:pt modelId="{C12067BB-3CE5-4DCA-BCFB-15C1C12601AC}" type="parTrans" cxnId="{14034180-4220-49BF-B004-F8E7C6C0839F}">
      <dgm:prSet/>
      <dgm:spPr/>
      <dgm:t>
        <a:bodyPr/>
        <a:lstStyle/>
        <a:p>
          <a:endParaRPr lang="pl-PL"/>
        </a:p>
      </dgm:t>
    </dgm:pt>
    <dgm:pt modelId="{CFA22A38-C6C1-47CD-B35B-89FAE0CAEF2B}" type="sibTrans" cxnId="{14034180-4220-49BF-B004-F8E7C6C0839F}">
      <dgm:prSet/>
      <dgm:spPr/>
      <dgm:t>
        <a:bodyPr/>
        <a:lstStyle/>
        <a:p>
          <a:endParaRPr lang="pl-PL"/>
        </a:p>
      </dgm:t>
    </dgm:pt>
    <dgm:pt modelId="{057CABDC-8752-4DBC-979B-834B118C17C1}" type="pres">
      <dgm:prSet presAssocID="{6B000677-7B1E-4F84-975C-505691E1896D}" presName="CompostProcess" presStyleCnt="0">
        <dgm:presLayoutVars>
          <dgm:dir/>
          <dgm:resizeHandles val="exact"/>
        </dgm:presLayoutVars>
      </dgm:prSet>
      <dgm:spPr/>
    </dgm:pt>
    <dgm:pt modelId="{528ADDA9-AC08-48FD-8A32-6952EB2B90F1}" type="pres">
      <dgm:prSet presAssocID="{6B000677-7B1E-4F84-975C-505691E1896D}" presName="arrow" presStyleLbl="bgShp" presStyleIdx="0" presStyleCnt="1" custLinFactY="-4301" custLinFactNeighborX="-36171" custLinFactNeighborY="-100000"/>
      <dgm:spPr/>
    </dgm:pt>
    <dgm:pt modelId="{D4302B31-CF0C-492F-AAFA-DC1621EBA323}" type="pres">
      <dgm:prSet presAssocID="{6B000677-7B1E-4F84-975C-505691E1896D}" presName="linearProcess" presStyleCnt="0"/>
      <dgm:spPr/>
    </dgm:pt>
    <dgm:pt modelId="{C188DC92-3E98-4AD8-92DF-A12A1DC6743C}" type="pres">
      <dgm:prSet presAssocID="{116B1EA9-816D-4B86-A362-02BF5FA0E13F}" presName="textNode" presStyleLbl="node1" presStyleIdx="0" presStyleCnt="3">
        <dgm:presLayoutVars>
          <dgm:bulletEnabled val="1"/>
        </dgm:presLayoutVars>
      </dgm:prSet>
      <dgm:spPr/>
      <dgm:t>
        <a:bodyPr/>
        <a:lstStyle/>
        <a:p>
          <a:endParaRPr lang="pl-PL"/>
        </a:p>
      </dgm:t>
    </dgm:pt>
    <dgm:pt modelId="{FCD2E5B5-93CC-4B1F-8EDB-FEFBB4AD8893}" type="pres">
      <dgm:prSet presAssocID="{93619499-2753-4988-891E-7FB914103B7B}" presName="sibTrans" presStyleCnt="0"/>
      <dgm:spPr/>
    </dgm:pt>
    <dgm:pt modelId="{3395927A-1C02-40CD-BF4D-F85BD8BC8CEA}" type="pres">
      <dgm:prSet presAssocID="{F4B9A1A6-1A2D-4085-ACC1-6753C78E05E8}" presName="textNode" presStyleLbl="node1" presStyleIdx="1" presStyleCnt="3">
        <dgm:presLayoutVars>
          <dgm:bulletEnabled val="1"/>
        </dgm:presLayoutVars>
      </dgm:prSet>
      <dgm:spPr/>
      <dgm:t>
        <a:bodyPr/>
        <a:lstStyle/>
        <a:p>
          <a:endParaRPr lang="pl-PL"/>
        </a:p>
      </dgm:t>
    </dgm:pt>
    <dgm:pt modelId="{16F28BE2-1B96-413E-8596-A1AFE6136769}" type="pres">
      <dgm:prSet presAssocID="{8CCC5E83-0759-4799-AC27-6AD95B69D70D}" presName="sibTrans" presStyleCnt="0"/>
      <dgm:spPr/>
    </dgm:pt>
    <dgm:pt modelId="{B029DAC3-A91F-4600-8966-9680BAD5D684}" type="pres">
      <dgm:prSet presAssocID="{85DE505E-1D04-420F-A4E7-A987E5A655A8}" presName="textNode" presStyleLbl="node1" presStyleIdx="2" presStyleCnt="3">
        <dgm:presLayoutVars>
          <dgm:bulletEnabled val="1"/>
        </dgm:presLayoutVars>
      </dgm:prSet>
      <dgm:spPr/>
      <dgm:t>
        <a:bodyPr/>
        <a:lstStyle/>
        <a:p>
          <a:endParaRPr lang="pl-PL"/>
        </a:p>
      </dgm:t>
    </dgm:pt>
  </dgm:ptLst>
  <dgm:cxnLst>
    <dgm:cxn modelId="{65F7E391-32EA-41CA-BE3A-BD22D985E06A}" srcId="{6B000677-7B1E-4F84-975C-505691E1896D}" destId="{116B1EA9-816D-4B86-A362-02BF5FA0E13F}" srcOrd="0" destOrd="0" parTransId="{7DC477F8-00A0-4FA9-8182-FC2FE1795169}" sibTransId="{93619499-2753-4988-891E-7FB914103B7B}"/>
    <dgm:cxn modelId="{C2B44441-3FBB-4F44-8BBC-0E7CFE2FA0D2}" type="presOf" srcId="{85DE505E-1D04-420F-A4E7-A987E5A655A8}" destId="{B029DAC3-A91F-4600-8966-9680BAD5D684}" srcOrd="0" destOrd="0" presId="urn:microsoft.com/office/officeart/2005/8/layout/hProcess9"/>
    <dgm:cxn modelId="{F4271816-8719-4A33-BFC6-16405BB1F14B}" srcId="{6B000677-7B1E-4F84-975C-505691E1896D}" destId="{F4B9A1A6-1A2D-4085-ACC1-6753C78E05E8}" srcOrd="1" destOrd="0" parTransId="{2A9AA369-3B1A-4D1A-9774-E157170B4E25}" sibTransId="{8CCC5E83-0759-4799-AC27-6AD95B69D70D}"/>
    <dgm:cxn modelId="{14034180-4220-49BF-B004-F8E7C6C0839F}" srcId="{6B000677-7B1E-4F84-975C-505691E1896D}" destId="{85DE505E-1D04-420F-A4E7-A987E5A655A8}" srcOrd="2" destOrd="0" parTransId="{C12067BB-3CE5-4DCA-BCFB-15C1C12601AC}" sibTransId="{CFA22A38-C6C1-47CD-B35B-89FAE0CAEF2B}"/>
    <dgm:cxn modelId="{78ACDE1E-0328-4C6C-B83C-E34DDF9DF951}" type="presOf" srcId="{6B000677-7B1E-4F84-975C-505691E1896D}" destId="{057CABDC-8752-4DBC-979B-834B118C17C1}" srcOrd="0" destOrd="0" presId="urn:microsoft.com/office/officeart/2005/8/layout/hProcess9"/>
    <dgm:cxn modelId="{758B79D0-B523-465B-88B9-19A711CA8C85}" type="presOf" srcId="{F4B9A1A6-1A2D-4085-ACC1-6753C78E05E8}" destId="{3395927A-1C02-40CD-BF4D-F85BD8BC8CEA}" srcOrd="0" destOrd="0" presId="urn:microsoft.com/office/officeart/2005/8/layout/hProcess9"/>
    <dgm:cxn modelId="{E56419E9-23B4-48AA-9774-A00071F6E2D7}" type="presOf" srcId="{116B1EA9-816D-4B86-A362-02BF5FA0E13F}" destId="{C188DC92-3E98-4AD8-92DF-A12A1DC6743C}" srcOrd="0" destOrd="0" presId="urn:microsoft.com/office/officeart/2005/8/layout/hProcess9"/>
    <dgm:cxn modelId="{94EEA733-97F5-4E32-8A7B-4F2D6E869CD2}" type="presParOf" srcId="{057CABDC-8752-4DBC-979B-834B118C17C1}" destId="{528ADDA9-AC08-48FD-8A32-6952EB2B90F1}" srcOrd="0" destOrd="0" presId="urn:microsoft.com/office/officeart/2005/8/layout/hProcess9"/>
    <dgm:cxn modelId="{47C06435-51A8-4B0C-89E3-305CC0D9E595}" type="presParOf" srcId="{057CABDC-8752-4DBC-979B-834B118C17C1}" destId="{D4302B31-CF0C-492F-AAFA-DC1621EBA323}" srcOrd="1" destOrd="0" presId="urn:microsoft.com/office/officeart/2005/8/layout/hProcess9"/>
    <dgm:cxn modelId="{290CF885-D004-43B5-954D-A59E3D95F429}" type="presParOf" srcId="{D4302B31-CF0C-492F-AAFA-DC1621EBA323}" destId="{C188DC92-3E98-4AD8-92DF-A12A1DC6743C}" srcOrd="0" destOrd="0" presId="urn:microsoft.com/office/officeart/2005/8/layout/hProcess9"/>
    <dgm:cxn modelId="{04388701-ECF0-4F2A-9EC7-26FF3FC14922}" type="presParOf" srcId="{D4302B31-CF0C-492F-AAFA-DC1621EBA323}" destId="{FCD2E5B5-93CC-4B1F-8EDB-FEFBB4AD8893}" srcOrd="1" destOrd="0" presId="urn:microsoft.com/office/officeart/2005/8/layout/hProcess9"/>
    <dgm:cxn modelId="{DF4439FA-38AE-4ED3-B000-9ECB3BF4F7FF}" type="presParOf" srcId="{D4302B31-CF0C-492F-AAFA-DC1621EBA323}" destId="{3395927A-1C02-40CD-BF4D-F85BD8BC8CEA}" srcOrd="2" destOrd="0" presId="urn:microsoft.com/office/officeart/2005/8/layout/hProcess9"/>
    <dgm:cxn modelId="{C881EBB4-97F8-4424-BD72-441A49C02FE8}" type="presParOf" srcId="{D4302B31-CF0C-492F-AAFA-DC1621EBA323}" destId="{16F28BE2-1B96-413E-8596-A1AFE6136769}" srcOrd="3" destOrd="0" presId="urn:microsoft.com/office/officeart/2005/8/layout/hProcess9"/>
    <dgm:cxn modelId="{D7E87D36-BE0C-4F28-8BA4-AED2FFCD4A11}" type="presParOf" srcId="{D4302B31-CF0C-492F-AAFA-DC1621EBA323}" destId="{B029DAC3-A91F-4600-8966-9680BAD5D68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ADDA9-AC08-48FD-8A32-6952EB2B90F1}">
      <dsp:nvSpPr>
        <dsp:cNvPr id="0" name=""/>
        <dsp:cNvSpPr/>
      </dsp:nvSpPr>
      <dsp:spPr>
        <a:xfrm>
          <a:off x="0" y="0"/>
          <a:ext cx="2150581" cy="107546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8DC92-3E98-4AD8-92DF-A12A1DC6743C}">
      <dsp:nvSpPr>
        <dsp:cNvPr id="0" name=""/>
        <dsp:cNvSpPr/>
      </dsp:nvSpPr>
      <dsp:spPr>
        <a:xfrm>
          <a:off x="26313" y="322638"/>
          <a:ext cx="759028" cy="430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1</a:t>
          </a:r>
          <a:endParaRPr lang="pl-PL" sz="1700" kern="1200" dirty="0"/>
        </a:p>
      </dsp:txBody>
      <dsp:txXfrm>
        <a:off x="47313" y="343638"/>
        <a:ext cx="717028" cy="388184"/>
      </dsp:txXfrm>
    </dsp:sp>
    <dsp:sp modelId="{3395927A-1C02-40CD-BF4D-F85BD8BC8CEA}">
      <dsp:nvSpPr>
        <dsp:cNvPr id="0" name=""/>
        <dsp:cNvSpPr/>
      </dsp:nvSpPr>
      <dsp:spPr>
        <a:xfrm>
          <a:off x="885533" y="322638"/>
          <a:ext cx="759028" cy="430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2</a:t>
          </a:r>
          <a:endParaRPr lang="pl-PL" sz="1700" kern="1200" dirty="0"/>
        </a:p>
      </dsp:txBody>
      <dsp:txXfrm>
        <a:off x="906533" y="343638"/>
        <a:ext cx="717028" cy="388184"/>
      </dsp:txXfrm>
    </dsp:sp>
    <dsp:sp modelId="{B029DAC3-A91F-4600-8966-9680BAD5D684}">
      <dsp:nvSpPr>
        <dsp:cNvPr id="0" name=""/>
        <dsp:cNvSpPr/>
      </dsp:nvSpPr>
      <dsp:spPr>
        <a:xfrm>
          <a:off x="1744753" y="322638"/>
          <a:ext cx="759028" cy="430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3</a:t>
          </a:r>
          <a:endParaRPr lang="pl-PL" sz="1700" kern="1200" dirty="0"/>
        </a:p>
      </dsp:txBody>
      <dsp:txXfrm>
        <a:off x="1765753" y="343638"/>
        <a:ext cx="717028" cy="38818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B3DD9-F966-4984-B2C9-A264702B8DD6}" type="datetimeFigureOut">
              <a:rPr lang="pl-PL" smtClean="0"/>
              <a:t>2015-05-19</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AF4A5-DB3C-4E9F-B413-DD8467115C25}" type="slidenum">
              <a:rPr lang="pl-PL" smtClean="0"/>
              <a:t>‹#›</a:t>
            </a:fld>
            <a:endParaRPr lang="pl-PL"/>
          </a:p>
        </p:txBody>
      </p:sp>
    </p:spTree>
    <p:extLst>
      <p:ext uri="{BB962C8B-B14F-4D97-AF65-F5344CB8AC3E}">
        <p14:creationId xmlns:p14="http://schemas.microsoft.com/office/powerpoint/2010/main" val="136731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youtu.be/2yko4TbC8cI"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artinfowler.com/articles/microservices.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6</a:t>
            </a:fld>
            <a:endParaRPr lang="pl-PL"/>
          </a:p>
        </p:txBody>
      </p:sp>
    </p:spTree>
    <p:extLst>
      <p:ext uri="{BB962C8B-B14F-4D97-AF65-F5344CB8AC3E}">
        <p14:creationId xmlns:p14="http://schemas.microsoft.com/office/powerpoint/2010/main" val="4113796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17</a:t>
            </a:fld>
            <a:endParaRPr lang="pl-PL"/>
          </a:p>
        </p:txBody>
      </p:sp>
    </p:spTree>
    <p:extLst>
      <p:ext uri="{BB962C8B-B14F-4D97-AF65-F5344CB8AC3E}">
        <p14:creationId xmlns:p14="http://schemas.microsoft.com/office/powerpoint/2010/main" val="3593216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18</a:t>
            </a:fld>
            <a:endParaRPr lang="pl-PL"/>
          </a:p>
        </p:txBody>
      </p:sp>
    </p:spTree>
    <p:extLst>
      <p:ext uri="{BB962C8B-B14F-4D97-AF65-F5344CB8AC3E}">
        <p14:creationId xmlns:p14="http://schemas.microsoft.com/office/powerpoint/2010/main" val="2547411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19</a:t>
            </a:fld>
            <a:endParaRPr lang="pl-PL"/>
          </a:p>
        </p:txBody>
      </p:sp>
    </p:spTree>
    <p:extLst>
      <p:ext uri="{BB962C8B-B14F-4D97-AF65-F5344CB8AC3E}">
        <p14:creationId xmlns:p14="http://schemas.microsoft.com/office/powerpoint/2010/main" val="1951955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err="1" smtClean="0">
                <a:solidFill>
                  <a:schemeClr val="tx1"/>
                </a:solidFill>
                <a:effectLst/>
                <a:latin typeface="+mn-lt"/>
                <a:ea typeface="+mn-ea"/>
                <a:cs typeface="+mn-cs"/>
              </a:rPr>
              <a:t>Monolith</a:t>
            </a:r>
            <a:r>
              <a:rPr lang="pl-PL" sz="1200" b="0" i="0" kern="1200" dirty="0" smtClean="0">
                <a:solidFill>
                  <a:schemeClr val="tx1"/>
                </a:solidFill>
                <a:effectLst/>
                <a:latin typeface="+mn-lt"/>
                <a:ea typeface="+mn-ea"/>
                <a:cs typeface="+mn-cs"/>
              </a:rPr>
              <a:t> vs </a:t>
            </a:r>
            <a:r>
              <a:rPr lang="pl-PL" sz="1200" b="0" i="0" kern="1200" dirty="0" err="1" smtClean="0">
                <a:solidFill>
                  <a:schemeClr val="tx1"/>
                </a:solidFill>
                <a:effectLst/>
                <a:latin typeface="+mn-lt"/>
                <a:ea typeface="+mn-ea"/>
                <a:cs typeface="+mn-cs"/>
              </a:rPr>
              <a:t>Microservice</a:t>
            </a:r>
            <a:r>
              <a:rPr lang="pl-PL" sz="1200" b="0" i="0" kern="1200" dirty="0" smtClean="0">
                <a:solidFill>
                  <a:schemeClr val="tx1"/>
                </a:solidFill>
                <a:effectLst/>
                <a:latin typeface="+mn-lt"/>
                <a:ea typeface="+mn-ea"/>
                <a:cs typeface="+mn-cs"/>
              </a:rPr>
              <a:t> </a:t>
            </a:r>
          </a:p>
          <a:p>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simple</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local</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calls</a:t>
            </a:r>
            <a:r>
              <a:rPr lang="pl-PL" sz="1200" b="0" i="0" kern="1200" dirty="0" smtClean="0">
                <a:solidFill>
                  <a:schemeClr val="tx1"/>
                </a:solidFill>
                <a:effectLst/>
                <a:latin typeface="+mn-lt"/>
                <a:ea typeface="+mn-ea"/>
                <a:cs typeface="+mn-cs"/>
              </a:rPr>
              <a:t> vs </a:t>
            </a:r>
            <a:r>
              <a:rPr lang="pl-PL" sz="1200" b="0" i="0" kern="1200" dirty="0" err="1" smtClean="0">
                <a:solidFill>
                  <a:schemeClr val="tx1"/>
                </a:solidFill>
                <a:effectLst/>
                <a:latin typeface="+mn-lt"/>
                <a:ea typeface="+mn-ea"/>
                <a:cs typeface="+mn-cs"/>
              </a:rPr>
              <a:t>distributed</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complex</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asynchronous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messaging</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     - Full-Deployment vs </a:t>
            </a:r>
            <a:r>
              <a:rPr lang="pl-PL" sz="1200" b="0" i="0" kern="1200" dirty="0" err="1" smtClean="0">
                <a:solidFill>
                  <a:schemeClr val="tx1"/>
                </a:solidFill>
                <a:effectLst/>
                <a:latin typeface="+mn-lt"/>
                <a:ea typeface="+mn-ea"/>
                <a:cs typeface="+mn-cs"/>
              </a:rPr>
              <a:t>Partial</a:t>
            </a:r>
            <a:r>
              <a:rPr lang="pl-PL" sz="1200" b="0" i="0" kern="1200" dirty="0" smtClean="0">
                <a:solidFill>
                  <a:schemeClr val="tx1"/>
                </a:solidFill>
                <a:effectLst/>
                <a:latin typeface="+mn-lt"/>
                <a:ea typeface="+mn-ea"/>
                <a:cs typeface="+mn-cs"/>
              </a:rPr>
              <a:t> Deployment </a:t>
            </a:r>
          </a:p>
          <a:p>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Consistency</a:t>
            </a:r>
            <a:r>
              <a:rPr lang="pl-PL" sz="1200" b="0" i="0" kern="1200" dirty="0" smtClean="0">
                <a:solidFill>
                  <a:schemeClr val="tx1"/>
                </a:solidFill>
                <a:effectLst/>
                <a:latin typeface="+mn-lt"/>
                <a:ea typeface="+mn-ea"/>
                <a:cs typeface="+mn-cs"/>
              </a:rPr>
              <a:t> vs </a:t>
            </a:r>
            <a:r>
              <a:rPr lang="pl-PL" sz="1200" b="0" i="0" kern="1200" dirty="0" err="1" smtClean="0">
                <a:solidFill>
                  <a:schemeClr val="tx1"/>
                </a:solidFill>
                <a:effectLst/>
                <a:latin typeface="+mn-lt"/>
                <a:ea typeface="+mn-ea"/>
                <a:cs typeface="+mn-cs"/>
              </a:rPr>
              <a:t>Availability</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eventual</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consistency</a:t>
            </a:r>
            <a:r>
              <a:rPr lang="pl-PL" sz="1200" b="0" i="0" kern="1200" dirty="0" smtClean="0">
                <a:solidFill>
                  <a:schemeClr val="tx1"/>
                </a:solidFill>
                <a:effectLst/>
                <a:latin typeface="+mn-lt"/>
                <a:ea typeface="+mn-ea"/>
                <a:cs typeface="+mn-cs"/>
              </a:rPr>
              <a:t>)</a:t>
            </a:r>
          </a:p>
          <a:p>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Easier</a:t>
            </a:r>
            <a:r>
              <a:rPr lang="pl-PL" sz="1200" b="0" i="0" kern="1200" dirty="0" smtClean="0">
                <a:solidFill>
                  <a:schemeClr val="tx1"/>
                </a:solidFill>
                <a:effectLst/>
                <a:latin typeface="+mn-lt"/>
                <a:ea typeface="+mn-ea"/>
                <a:cs typeface="+mn-cs"/>
              </a:rPr>
              <a:t> to </a:t>
            </a:r>
            <a:r>
              <a:rPr lang="pl-PL" sz="1200" b="0" i="0" kern="1200" dirty="0" err="1" smtClean="0">
                <a:solidFill>
                  <a:schemeClr val="tx1"/>
                </a:solidFill>
                <a:effectLst/>
                <a:latin typeface="+mn-lt"/>
                <a:ea typeface="+mn-ea"/>
                <a:cs typeface="+mn-cs"/>
              </a:rPr>
              <a:t>refactor</a:t>
            </a:r>
            <a:r>
              <a:rPr lang="pl-PL" sz="1200" b="0" i="0" kern="1200" dirty="0" smtClean="0">
                <a:solidFill>
                  <a:schemeClr val="tx1"/>
                </a:solidFill>
                <a:effectLst/>
                <a:latin typeface="+mn-lt"/>
                <a:ea typeface="+mn-ea"/>
                <a:cs typeface="+mn-cs"/>
              </a:rPr>
              <a:t> (same </a:t>
            </a:r>
            <a:r>
              <a:rPr lang="pl-PL" sz="1200" b="0" i="0" kern="1200" dirty="0" err="1" smtClean="0">
                <a:solidFill>
                  <a:schemeClr val="tx1"/>
                </a:solidFill>
                <a:effectLst/>
                <a:latin typeface="+mn-lt"/>
                <a:ea typeface="+mn-ea"/>
                <a:cs typeface="+mn-cs"/>
              </a:rPr>
              <a:t>process</a:t>
            </a:r>
            <a:r>
              <a:rPr lang="pl-PL" sz="1200" b="0" i="0" kern="1200" dirty="0" smtClean="0">
                <a:solidFill>
                  <a:schemeClr val="tx1"/>
                </a:solidFill>
                <a:effectLst/>
                <a:latin typeface="+mn-lt"/>
                <a:ea typeface="+mn-ea"/>
                <a:cs typeface="+mn-cs"/>
              </a:rPr>
              <a:t>) vs Service </a:t>
            </a:r>
            <a:r>
              <a:rPr lang="pl-PL" sz="1200" b="0" i="0" kern="1200" dirty="0" err="1" smtClean="0">
                <a:solidFill>
                  <a:schemeClr val="tx1"/>
                </a:solidFill>
                <a:effectLst/>
                <a:latin typeface="+mn-lt"/>
                <a:ea typeface="+mn-ea"/>
                <a:cs typeface="+mn-cs"/>
              </a:rPr>
              <a:t>boundaries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harder</a:t>
            </a:r>
            <a:r>
              <a:rPr lang="pl-PL" sz="1200" b="0" i="0" kern="1200" dirty="0" smtClean="0">
                <a:solidFill>
                  <a:schemeClr val="tx1"/>
                </a:solidFill>
                <a:effectLst/>
                <a:latin typeface="+mn-lt"/>
                <a:ea typeface="+mn-ea"/>
                <a:cs typeface="+mn-cs"/>
              </a:rPr>
              <a:t> to </a:t>
            </a:r>
            <a:r>
              <a:rPr lang="pl-PL" sz="1200" b="0" i="0" kern="1200" dirty="0" err="1" smtClean="0">
                <a:solidFill>
                  <a:schemeClr val="tx1"/>
                </a:solidFill>
                <a:effectLst/>
                <a:latin typeface="+mn-lt"/>
                <a:ea typeface="+mn-ea"/>
                <a:cs typeface="+mn-cs"/>
              </a:rPr>
              <a:t>refactor</a:t>
            </a:r>
            <a:r>
              <a:rPr lang="pl-PL" sz="1200" b="0" i="0" kern="1200" dirty="0" smtClean="0">
                <a:solidFill>
                  <a:schemeClr val="tx1"/>
                </a:solidFill>
                <a:effectLst/>
                <a:latin typeface="+mn-lt"/>
                <a:ea typeface="+mn-ea"/>
                <a:cs typeface="+mn-cs"/>
              </a:rPr>
              <a:t>)</a:t>
            </a:r>
          </a:p>
          <a:p>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Easy</a:t>
            </a:r>
            <a:r>
              <a:rPr lang="pl-PL" sz="1200" b="0" i="0" kern="1200" dirty="0" smtClean="0">
                <a:solidFill>
                  <a:schemeClr val="tx1"/>
                </a:solidFill>
                <a:effectLst/>
                <a:latin typeface="+mn-lt"/>
                <a:ea typeface="+mn-ea"/>
                <a:cs typeface="+mn-cs"/>
              </a:rPr>
              <a:t> to </a:t>
            </a:r>
            <a:r>
              <a:rPr lang="pl-PL" sz="1200" b="0" i="0" kern="1200" dirty="0" err="1" smtClean="0">
                <a:solidFill>
                  <a:schemeClr val="tx1"/>
                </a:solidFill>
                <a:effectLst/>
                <a:latin typeface="+mn-lt"/>
                <a:ea typeface="+mn-ea"/>
                <a:cs typeface="+mn-cs"/>
              </a:rPr>
              <a:t>corrupt</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modularity</a:t>
            </a:r>
            <a:r>
              <a:rPr lang="pl-PL" sz="1200" b="0" i="0" kern="1200" dirty="0" smtClean="0">
                <a:solidFill>
                  <a:schemeClr val="tx1"/>
                </a:solidFill>
                <a:effectLst/>
                <a:latin typeface="+mn-lt"/>
                <a:ea typeface="+mn-ea"/>
                <a:cs typeface="+mn-cs"/>
              </a:rPr>
              <a:t> in </a:t>
            </a:r>
            <a:r>
              <a:rPr lang="pl-PL" sz="1200" b="0" i="0" kern="1200" dirty="0" err="1" smtClean="0">
                <a:solidFill>
                  <a:schemeClr val="tx1"/>
                </a:solidFill>
                <a:effectLst/>
                <a:latin typeface="+mn-lt"/>
                <a:ea typeface="+mn-ea"/>
                <a:cs typeface="+mn-cs"/>
              </a:rPr>
              <a:t>monolith</a:t>
            </a:r>
            <a:r>
              <a:rPr lang="pl-PL" sz="1200" b="0" i="0" kern="1200" dirty="0" smtClean="0">
                <a:solidFill>
                  <a:schemeClr val="tx1"/>
                </a:solidFill>
                <a:effectLst/>
                <a:latin typeface="+mn-lt"/>
                <a:ea typeface="+mn-ea"/>
                <a:cs typeface="+mn-cs"/>
              </a:rPr>
              <a:t> vs </a:t>
            </a:r>
            <a:r>
              <a:rPr lang="pl-PL" sz="1200" b="0" i="0" kern="1200" dirty="0" err="1" smtClean="0">
                <a:solidFill>
                  <a:schemeClr val="tx1"/>
                </a:solidFill>
                <a:effectLst/>
                <a:latin typeface="+mn-lt"/>
                <a:ea typeface="+mn-ea"/>
                <a:cs typeface="+mn-cs"/>
              </a:rPr>
              <a:t>Easier</a:t>
            </a:r>
            <a:r>
              <a:rPr lang="pl-PL" sz="1200" b="0" i="0" kern="1200" dirty="0" smtClean="0">
                <a:solidFill>
                  <a:schemeClr val="tx1"/>
                </a:solidFill>
                <a:effectLst/>
                <a:latin typeface="+mn-lt"/>
                <a:ea typeface="+mn-ea"/>
                <a:cs typeface="+mn-cs"/>
              </a:rPr>
              <a:t> to </a:t>
            </a:r>
            <a:r>
              <a:rPr lang="pl-PL" sz="1200" b="0" i="0" kern="1200" dirty="0" err="1" smtClean="0">
                <a:solidFill>
                  <a:schemeClr val="tx1"/>
                </a:solidFill>
                <a:effectLst/>
                <a:latin typeface="+mn-lt"/>
                <a:ea typeface="+mn-ea"/>
                <a:cs typeface="+mn-cs"/>
              </a:rPr>
              <a:t>preserve</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Modularity</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     - Single Platform vs </a:t>
            </a:r>
            <a:r>
              <a:rPr lang="pl-PL" sz="1200" b="0" i="0" kern="1200" dirty="0" err="1" smtClean="0">
                <a:solidFill>
                  <a:schemeClr val="tx1"/>
                </a:solidFill>
                <a:effectLst/>
                <a:latin typeface="+mn-lt"/>
                <a:ea typeface="+mn-ea"/>
                <a:cs typeface="+mn-cs"/>
              </a:rPr>
              <a:t>Multiple</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Platforms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only</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shared</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communication</a:t>
            </a:r>
            <a:r>
              <a:rPr lang="pl-PL" sz="1200" b="0" i="0" kern="1200" dirty="0" smtClean="0">
                <a:solidFill>
                  <a:schemeClr val="tx1"/>
                </a:solidFill>
                <a:effectLst/>
                <a:latin typeface="+mn-lt"/>
                <a:ea typeface="+mn-ea"/>
                <a:cs typeface="+mn-cs"/>
              </a:rPr>
              <a:t>)</a:t>
            </a:r>
          </a:p>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20</a:t>
            </a:fld>
            <a:endParaRPr lang="pl-PL"/>
          </a:p>
        </p:txBody>
      </p:sp>
    </p:spTree>
    <p:extLst>
      <p:ext uri="{BB962C8B-B14F-4D97-AF65-F5344CB8AC3E}">
        <p14:creationId xmlns:p14="http://schemas.microsoft.com/office/powerpoint/2010/main" val="1581681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Requirements: </a:t>
            </a:r>
          </a:p>
          <a:p>
            <a:r>
              <a:rPr lang="en-US" sz="1200" b="0" i="0" kern="1200" dirty="0" smtClean="0">
                <a:solidFill>
                  <a:schemeClr val="tx1"/>
                </a:solidFill>
                <a:effectLst/>
                <a:latin typeface="+mn-lt"/>
                <a:ea typeface="+mn-ea"/>
                <a:cs typeface="+mn-cs"/>
              </a:rPr>
              <a:t>     - Creating new machines in hours, automatically</a:t>
            </a:r>
          </a:p>
          <a:p>
            <a:r>
              <a:rPr lang="en-US" sz="1200" b="0" i="0" kern="1200" dirty="0" smtClean="0">
                <a:solidFill>
                  <a:schemeClr val="tx1"/>
                </a:solidFill>
                <a:effectLst/>
                <a:latin typeface="+mn-lt"/>
                <a:ea typeface="+mn-ea"/>
                <a:cs typeface="+mn-cs"/>
              </a:rPr>
              <a:t>     - Monitoring required</a:t>
            </a:r>
          </a:p>
          <a:p>
            <a:r>
              <a:rPr lang="en-US" sz="1200" b="0" i="0" kern="1200" dirty="0" smtClean="0">
                <a:solidFill>
                  <a:schemeClr val="tx1"/>
                </a:solidFill>
                <a:effectLst/>
                <a:latin typeface="+mn-lt"/>
                <a:ea typeface="+mn-ea"/>
                <a:cs typeface="+mn-cs"/>
              </a:rPr>
              <a:t>     - Rapid application deployment </a:t>
            </a:r>
          </a:p>
          <a:p>
            <a:r>
              <a:rPr lang="en-US" sz="1200" b="0" i="0" kern="1200" dirty="0" smtClean="0">
                <a:solidFill>
                  <a:schemeClr val="tx1"/>
                </a:solidFill>
                <a:effectLst/>
                <a:latin typeface="+mn-lt"/>
                <a:ea typeface="+mn-ea"/>
                <a:cs typeface="+mn-cs"/>
              </a:rPr>
              <a:t>     - DevOps Culture</a:t>
            </a:r>
          </a:p>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21</a:t>
            </a:fld>
            <a:endParaRPr lang="pl-PL"/>
          </a:p>
        </p:txBody>
      </p:sp>
    </p:spTree>
    <p:extLst>
      <p:ext uri="{BB962C8B-B14F-4D97-AF65-F5344CB8AC3E}">
        <p14:creationId xmlns:p14="http://schemas.microsoft.com/office/powerpoint/2010/main" val="397544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22</a:t>
            </a:fld>
            <a:endParaRPr lang="pl-PL"/>
          </a:p>
        </p:txBody>
      </p:sp>
    </p:spTree>
    <p:extLst>
      <p:ext uri="{BB962C8B-B14F-4D97-AF65-F5344CB8AC3E}">
        <p14:creationId xmlns:p14="http://schemas.microsoft.com/office/powerpoint/2010/main" val="1126061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23</a:t>
            </a:fld>
            <a:endParaRPr lang="pl-PL"/>
          </a:p>
        </p:txBody>
      </p:sp>
    </p:spTree>
    <p:extLst>
      <p:ext uri="{BB962C8B-B14F-4D97-AF65-F5344CB8AC3E}">
        <p14:creationId xmlns:p14="http://schemas.microsoft.com/office/powerpoint/2010/main" val="1605006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24</a:t>
            </a:fld>
            <a:endParaRPr lang="pl-PL"/>
          </a:p>
        </p:txBody>
      </p:sp>
    </p:spTree>
    <p:extLst>
      <p:ext uri="{BB962C8B-B14F-4D97-AF65-F5344CB8AC3E}">
        <p14:creationId xmlns:p14="http://schemas.microsoft.com/office/powerpoint/2010/main" val="3788909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4FAF4A5-DB3C-4E9F-B413-DD8467115C25}" type="slidenum">
              <a:rPr lang="pl-PL" smtClean="0"/>
              <a:t>54</a:t>
            </a:fld>
            <a:endParaRPr lang="pl-PL"/>
          </a:p>
        </p:txBody>
      </p:sp>
    </p:spTree>
    <p:extLst>
      <p:ext uri="{BB962C8B-B14F-4D97-AF65-F5344CB8AC3E}">
        <p14:creationId xmlns:p14="http://schemas.microsoft.com/office/powerpoint/2010/main" val="16732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Distruibution</a:t>
            </a:r>
            <a:r>
              <a:rPr lang="en-US" sz="1200" b="0" i="0" kern="1200" dirty="0" smtClean="0">
                <a:solidFill>
                  <a:schemeClr val="tx1"/>
                </a:solidFill>
                <a:effectLst/>
                <a:latin typeface="+mn-lt"/>
                <a:ea typeface="+mn-ea"/>
                <a:cs typeface="+mn-cs"/>
              </a:rPr>
              <a:t> / Scaling </a:t>
            </a:r>
          </a:p>
          <a:p>
            <a:r>
              <a:rPr lang="en-US" sz="1200" b="0" i="0" kern="1200" dirty="0" smtClean="0">
                <a:solidFill>
                  <a:schemeClr val="tx1"/>
                </a:solidFill>
                <a:effectLst/>
                <a:latin typeface="+mn-lt"/>
                <a:ea typeface="+mn-ea"/>
                <a:cs typeface="+mn-cs"/>
              </a:rPr>
              <a:t>     - Monolith - need to deploy the same process on many machines</a:t>
            </a:r>
          </a:p>
          <a:p>
            <a:r>
              <a:rPr lang="en-US" sz="1200" b="0" i="0" kern="1200" dirty="0" smtClean="0">
                <a:solidFill>
                  <a:schemeClr val="tx1"/>
                </a:solidFill>
                <a:effectLst/>
                <a:latin typeface="+mn-lt"/>
                <a:ea typeface="+mn-ea"/>
                <a:cs typeface="+mn-cs"/>
              </a:rPr>
              <a:t>This solution has a number of benefits:</a:t>
            </a:r>
          </a:p>
          <a:p>
            <a:r>
              <a:rPr lang="en-US" sz="1200" b="0" i="0" kern="1200" dirty="0" smtClean="0">
                <a:solidFill>
                  <a:schemeClr val="tx1"/>
                </a:solidFill>
                <a:effectLst/>
                <a:latin typeface="+mn-lt"/>
                <a:ea typeface="+mn-ea"/>
                <a:cs typeface="+mn-cs"/>
              </a:rPr>
              <a:t>* Simple to develop - the goal of current development tools and IDEs is to support the development of monolithic applications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Simple to deploy - you simply need to deploy the WAR file (or directory hierarchy) on the appropriate runtime</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Drawbacks that become increasingly significant: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large monolithic code base </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application can be difficult to understand and modify. </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development </a:t>
            </a:r>
            <a:r>
              <a:rPr lang="en-US" sz="1200" b="0" i="0" kern="1200" dirty="0" smtClean="0">
                <a:solidFill>
                  <a:schemeClr val="tx1"/>
                </a:solidFill>
                <a:effectLst/>
                <a:latin typeface="+mn-lt"/>
                <a:ea typeface="+mn-ea"/>
                <a:cs typeface="+mn-cs"/>
              </a:rPr>
              <a:t>typically slows down. </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No hard </a:t>
            </a:r>
            <a:r>
              <a:rPr lang="en-US" sz="1200" b="0" i="0" kern="1200" dirty="0" smtClean="0">
                <a:solidFill>
                  <a:schemeClr val="tx1"/>
                </a:solidFill>
                <a:effectLst/>
                <a:latin typeface="+mn-lt"/>
                <a:ea typeface="+mn-ea"/>
                <a:cs typeface="+mn-cs"/>
              </a:rPr>
              <a:t>module boundaries, modularity breaks down over time. </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Moreover</a:t>
            </a:r>
            <a:r>
              <a:rPr lang="en-US" sz="1200" b="0" i="0" kern="1200" dirty="0" smtClean="0">
                <a:solidFill>
                  <a:schemeClr val="tx1"/>
                </a:solidFill>
                <a:effectLst/>
                <a:latin typeface="+mn-lt"/>
                <a:ea typeface="+mn-ea"/>
                <a:cs typeface="+mn-cs"/>
              </a:rPr>
              <a:t>, because it can be difficult to understand how to correctly implement a change the quality of the code declines over time.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Overloaded IDE - the larger the code base the slower the IDE and the less productive developers are.</a:t>
            </a:r>
          </a:p>
          <a:p>
            <a:r>
              <a:rPr lang="en-US" sz="1200" b="0" i="0" kern="1200" dirty="0" smtClean="0">
                <a:solidFill>
                  <a:schemeClr val="tx1"/>
                </a:solidFill>
                <a:effectLst/>
                <a:latin typeface="+mn-lt"/>
                <a:ea typeface="+mn-ea"/>
                <a:cs typeface="+mn-cs"/>
              </a:rPr>
              <a:t>* Overloaded web container - the larger the application the longer it takes to start up.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Continuous </a:t>
            </a:r>
            <a:r>
              <a:rPr lang="en-US" sz="1200" b="0" i="0" kern="1200" dirty="0" smtClean="0">
                <a:solidFill>
                  <a:schemeClr val="tx1"/>
                </a:solidFill>
                <a:effectLst/>
                <a:latin typeface="+mn-lt"/>
                <a:ea typeface="+mn-ea"/>
                <a:cs typeface="+mn-cs"/>
              </a:rPr>
              <a:t>deployment is difficult - a large monolithic application is also an obstacle to frequent deployments. </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order to update one component you have to redeploy the entire application. </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As </a:t>
            </a:r>
            <a:r>
              <a:rPr lang="en-US" sz="1200" b="0" i="0" kern="1200" dirty="0" smtClean="0">
                <a:solidFill>
                  <a:schemeClr val="tx1"/>
                </a:solidFill>
                <a:effectLst/>
                <a:latin typeface="+mn-lt"/>
                <a:ea typeface="+mn-ea"/>
                <a:cs typeface="+mn-cs"/>
              </a:rPr>
              <a:t>a result, the risk associated with redeployment increases, which discourages frequent updates.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Scaling </a:t>
            </a:r>
            <a:r>
              <a:rPr lang="en-US" sz="1200" b="0" i="0" kern="1200" dirty="0" smtClean="0">
                <a:solidFill>
                  <a:schemeClr val="tx1"/>
                </a:solidFill>
                <a:effectLst/>
                <a:latin typeface="+mn-lt"/>
                <a:ea typeface="+mn-ea"/>
                <a:cs typeface="+mn-cs"/>
              </a:rPr>
              <a:t>the application can be difficult - a monolithic architecture is that it can only scale in one dimension. </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On </a:t>
            </a:r>
            <a:r>
              <a:rPr lang="en-US" sz="1200" b="0" i="0" kern="1200" dirty="0" smtClean="0">
                <a:solidFill>
                  <a:schemeClr val="tx1"/>
                </a:solidFill>
                <a:effectLst/>
                <a:latin typeface="+mn-lt"/>
                <a:ea typeface="+mn-ea"/>
                <a:cs typeface="+mn-cs"/>
              </a:rPr>
              <a:t>the one hand, it can scale with an increasing transaction volume by running more copies of the application. </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But </a:t>
            </a:r>
            <a:r>
              <a:rPr lang="en-US" sz="1200" b="0" i="0" kern="1200" dirty="0" smtClean="0">
                <a:solidFill>
                  <a:schemeClr val="tx1"/>
                </a:solidFill>
                <a:effectLst/>
                <a:latin typeface="+mn-lt"/>
                <a:ea typeface="+mn-ea"/>
                <a:cs typeface="+mn-cs"/>
              </a:rPr>
              <a:t>on the other hand, this architecture can’t scale with an increasing data volume</a:t>
            </a:r>
            <a:r>
              <a:rPr lang="en-US"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With </a:t>
            </a:r>
            <a:r>
              <a:rPr lang="en-US" sz="1200" b="0" i="0" kern="1200" dirty="0" smtClean="0">
                <a:solidFill>
                  <a:schemeClr val="tx1"/>
                </a:solidFill>
                <a:effectLst/>
                <a:latin typeface="+mn-lt"/>
                <a:ea typeface="+mn-ea"/>
                <a:cs typeface="+mn-cs"/>
              </a:rPr>
              <a:t>a monolithic architecture we cannot scale each component independently</a:t>
            </a:r>
          </a:p>
          <a:p>
            <a:r>
              <a:rPr lang="en-US" sz="1200" b="0" i="0" kern="1200" dirty="0" smtClean="0">
                <a:solidFill>
                  <a:schemeClr val="tx1"/>
                </a:solidFill>
                <a:effectLst/>
                <a:latin typeface="+mn-lt"/>
                <a:ea typeface="+mn-ea"/>
                <a:cs typeface="+mn-cs"/>
              </a:rPr>
              <a:t>* Obstacle to scaling development - A monolithic application is also an obstacle to scaling development. Once the application gets to a certain size its useful to divide up the engineering organization into teams that focus on specific functional areas. For example, we might want to have the UI team, accounting team, inventory team, etc. The trouble with a monolithic application is that it prevents the teams from working independently. The teams must coordinate their development efforts and redeployments. It is much more difficult for a team to make a change and update production.</a:t>
            </a:r>
          </a:p>
          <a:p>
            <a:r>
              <a:rPr lang="en-US" sz="1200" b="0" i="0" kern="1200" dirty="0" smtClean="0">
                <a:solidFill>
                  <a:schemeClr val="tx1"/>
                </a:solidFill>
                <a:effectLst/>
                <a:latin typeface="+mn-lt"/>
                <a:ea typeface="+mn-ea"/>
                <a:cs typeface="+mn-cs"/>
              </a:rPr>
              <a:t>* Requires a long-term commitment to a technology stack - a monolithic architecture forces you to be married to the technology stack (and in some cases, to a particular version of that technology) you chose at the start of development . With a monolithic application, can be difficult to incrementally adopt a newer technology. For example, let’s imagine that you chose the JVM. You have some language choices since as well as Java you can use other JVM languages that inter-operate nicely with Java such as Groovy and Scala. But components written in non-JVM languages do not have a place within your monolithic architecture. Also, if your application uses a platform framework that subsequently becomes obsolete then it can be challenging to incrementally migrate the application to a newer and better framework. It’s possible that in order to adopt a newer platform framework you have to rewrite the entire application, which is a risky undertaking.</a:t>
            </a:r>
          </a:p>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7</a:t>
            </a:fld>
            <a:endParaRPr lang="pl-PL"/>
          </a:p>
        </p:txBody>
      </p:sp>
    </p:spTree>
    <p:extLst>
      <p:ext uri="{BB962C8B-B14F-4D97-AF65-F5344CB8AC3E}">
        <p14:creationId xmlns:p14="http://schemas.microsoft.com/office/powerpoint/2010/main" val="142943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Fowler </a:t>
            </a:r>
            <a:r>
              <a:rPr lang="pl-PL" sz="1200" b="0" i="0" kern="1200" dirty="0" smtClean="0">
                <a:solidFill>
                  <a:schemeClr val="tx1"/>
                </a:solidFill>
                <a:effectLst/>
                <a:latin typeface="+mn-lt"/>
                <a:ea typeface="+mn-ea"/>
                <a:cs typeface="+mn-cs"/>
                <a:hlinkClick r:id="rId3"/>
              </a:rPr>
              <a:t>https://youtu.be/2yko4TbC8cI</a:t>
            </a:r>
            <a:r>
              <a:rPr lang="pl-PL" sz="1200" b="0" i="0" kern="1200" dirty="0" smtClean="0">
                <a:solidFill>
                  <a:schemeClr val="tx1"/>
                </a:solidFill>
                <a:effectLst/>
                <a:latin typeface="+mn-lt"/>
                <a:ea typeface="+mn-ea"/>
                <a:cs typeface="+mn-cs"/>
              </a:rPr>
              <a:t> </a:t>
            </a:r>
          </a:p>
          <a:p>
            <a:r>
              <a:rPr lang="pl-PL" sz="1200" b="0" i="0" kern="1200" dirty="0" smtClean="0">
                <a:solidFill>
                  <a:schemeClr val="tx1"/>
                </a:solidFill>
                <a:effectLst/>
                <a:latin typeface="+mn-lt"/>
                <a:ea typeface="+mn-ea"/>
                <a:cs typeface="+mn-cs"/>
                <a:hlinkClick r:id="rId4"/>
              </a:rPr>
              <a:t>http://martinfowler.com/articles/microservices.html</a:t>
            </a:r>
            <a:r>
              <a:rPr lang="pl-PL" sz="1200" b="0" i="0" kern="1200" dirty="0" smtClean="0">
                <a:solidFill>
                  <a:schemeClr val="tx1"/>
                </a:solidFill>
                <a:effectLst/>
                <a:latin typeface="+mn-lt"/>
                <a:ea typeface="+mn-ea"/>
                <a:cs typeface="+mn-cs"/>
              </a:rPr>
              <a:t> </a:t>
            </a:r>
          </a:p>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8</a:t>
            </a:fld>
            <a:endParaRPr lang="pl-PL"/>
          </a:p>
        </p:txBody>
      </p:sp>
    </p:spTree>
    <p:extLst>
      <p:ext uri="{BB962C8B-B14F-4D97-AF65-F5344CB8AC3E}">
        <p14:creationId xmlns:p14="http://schemas.microsoft.com/office/powerpoint/2010/main" val="368015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http://microservices.io/patterns/monolithic.html</a:t>
            </a:r>
            <a:r>
              <a:rPr lang="en-GB" dirty="0" smtClean="0"/>
              <a:t> </a:t>
            </a:r>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9</a:t>
            </a:fld>
            <a:endParaRPr lang="pl-PL"/>
          </a:p>
        </p:txBody>
      </p:sp>
    </p:spTree>
    <p:extLst>
      <p:ext uri="{BB962C8B-B14F-4D97-AF65-F5344CB8AC3E}">
        <p14:creationId xmlns:p14="http://schemas.microsoft.com/office/powerpoint/2010/main" val="42769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http://en.wikipedia.org/wiki/Conway%27s_law</a:t>
            </a:r>
            <a:r>
              <a:rPr lang="en-GB" dirty="0" smtClean="0"/>
              <a:t> </a:t>
            </a:r>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10</a:t>
            </a:fld>
            <a:endParaRPr lang="pl-PL"/>
          </a:p>
        </p:txBody>
      </p:sp>
    </p:spTree>
    <p:extLst>
      <p:ext uri="{BB962C8B-B14F-4D97-AF65-F5344CB8AC3E}">
        <p14:creationId xmlns:p14="http://schemas.microsoft.com/office/powerpoint/2010/main" val="2297749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Smart </a:t>
            </a:r>
            <a:r>
              <a:rPr lang="pl-PL" sz="1200" b="0" i="0" kern="1200" dirty="0" err="1" smtClean="0">
                <a:solidFill>
                  <a:schemeClr val="tx1"/>
                </a:solidFill>
                <a:effectLst/>
                <a:latin typeface="+mn-lt"/>
                <a:ea typeface="+mn-ea"/>
                <a:cs typeface="+mn-cs"/>
              </a:rPr>
              <a:t>Endpoints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Dumb</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Pipes</a:t>
            </a:r>
            <a:r>
              <a:rPr lang="pl-PL" sz="1200" b="0" i="0" kern="1200" dirty="0" smtClean="0">
                <a:solidFill>
                  <a:schemeClr val="tx1"/>
                </a:solidFill>
                <a:effectLst/>
                <a:latin typeface="+mn-lt"/>
                <a:ea typeface="+mn-ea"/>
                <a:cs typeface="+mn-cs"/>
              </a:rPr>
              <a:t> </a:t>
            </a:r>
          </a:p>
          <a:p>
            <a:r>
              <a:rPr lang="pl-PL" sz="1200" b="0" i="0" kern="1200" dirty="0" smtClean="0">
                <a:solidFill>
                  <a:schemeClr val="tx1"/>
                </a:solidFill>
                <a:effectLst/>
                <a:latin typeface="+mn-lt"/>
                <a:ea typeface="+mn-ea"/>
                <a:cs typeface="+mn-cs"/>
              </a:rPr>
              <a:t>          * vs SOA </a:t>
            </a:r>
            <a:r>
              <a:rPr lang="pl-PL" sz="1200" b="0" i="0" kern="1200" dirty="0" err="1" smtClean="0">
                <a:solidFill>
                  <a:schemeClr val="tx1"/>
                </a:solidFill>
                <a:effectLst/>
                <a:latin typeface="+mn-lt"/>
                <a:ea typeface="+mn-ea"/>
                <a:cs typeface="+mn-cs"/>
              </a:rPr>
              <a:t>using</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Enterpraise</a:t>
            </a:r>
            <a:r>
              <a:rPr lang="pl-PL" sz="1200" b="0" i="0" kern="1200" dirty="0" smtClean="0">
                <a:solidFill>
                  <a:schemeClr val="tx1"/>
                </a:solidFill>
                <a:effectLst/>
                <a:latin typeface="+mn-lt"/>
                <a:ea typeface="+mn-ea"/>
                <a:cs typeface="+mn-cs"/>
              </a:rPr>
              <a:t> Service Bus (ESB) / </a:t>
            </a:r>
            <a:r>
              <a:rPr lang="pl-PL" sz="1200" b="0" i="0" kern="1200" dirty="0" err="1" smtClean="0">
                <a:solidFill>
                  <a:schemeClr val="tx1"/>
                </a:solidFill>
                <a:effectLst/>
                <a:latin typeface="+mn-lt"/>
                <a:ea typeface="+mn-ea"/>
                <a:cs typeface="+mn-cs"/>
              </a:rPr>
              <a:t>Complex</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Middleware</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          * SOA </a:t>
            </a:r>
            <a:r>
              <a:rPr lang="pl-PL" sz="1200" b="0" i="0" kern="1200" dirty="0" err="1" smtClean="0">
                <a:solidFill>
                  <a:schemeClr val="tx1"/>
                </a:solidFill>
                <a:effectLst/>
                <a:latin typeface="+mn-lt"/>
                <a:ea typeface="+mn-ea"/>
                <a:cs typeface="+mn-cs"/>
              </a:rPr>
              <a:t>usually</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keeps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workflow</a:t>
            </a:r>
            <a:r>
              <a:rPr lang="pl-PL" sz="1200" b="0" i="0" kern="1200" dirty="0" smtClean="0">
                <a:solidFill>
                  <a:schemeClr val="tx1"/>
                </a:solidFill>
                <a:effectLst/>
                <a:latin typeface="+mn-lt"/>
                <a:ea typeface="+mn-ea"/>
                <a:cs typeface="+mn-cs"/>
              </a:rPr>
              <a:t> in the ESB</a:t>
            </a:r>
          </a:p>
          <a:p>
            <a:r>
              <a:rPr lang="pl-PL" sz="1200" b="0" i="0" kern="1200" dirty="0" smtClean="0">
                <a:solidFill>
                  <a:schemeClr val="tx1"/>
                </a:solidFill>
                <a:effectLst/>
                <a:latin typeface="+mn-lt"/>
                <a:ea typeface="+mn-ea"/>
                <a:cs typeface="+mn-cs"/>
              </a:rPr>
              <a:t>          * ESB </a:t>
            </a:r>
            <a:r>
              <a:rPr lang="pl-PL" sz="1200" b="0" i="0" kern="1200" dirty="0" err="1" smtClean="0">
                <a:solidFill>
                  <a:schemeClr val="tx1"/>
                </a:solidFill>
                <a:effectLst/>
                <a:latin typeface="+mn-lt"/>
                <a:ea typeface="+mn-ea"/>
                <a:cs typeface="+mn-cs"/>
              </a:rPr>
              <a:t>keeps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whole</a:t>
            </a:r>
            <a:r>
              <a:rPr lang="pl-PL" sz="1200" b="0" i="0" kern="1200" dirty="0" smtClean="0">
                <a:solidFill>
                  <a:schemeClr val="tx1"/>
                </a:solidFill>
                <a:effectLst/>
                <a:latin typeface="+mn-lt"/>
                <a:ea typeface="+mn-ea"/>
                <a:cs typeface="+mn-cs"/>
              </a:rPr>
              <a:t> Business </a:t>
            </a:r>
            <a:r>
              <a:rPr lang="pl-PL" sz="1200" b="0" i="0" kern="1200" dirty="0" err="1" smtClean="0">
                <a:solidFill>
                  <a:schemeClr val="tx1"/>
                </a:solidFill>
                <a:effectLst/>
                <a:latin typeface="+mn-lt"/>
                <a:ea typeface="+mn-ea"/>
                <a:cs typeface="+mn-cs"/>
              </a:rPr>
              <a:t>process</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          * ESB do </a:t>
            </a:r>
            <a:r>
              <a:rPr lang="pl-PL" sz="1200" b="0" i="0" kern="1200" dirty="0" err="1" smtClean="0">
                <a:solidFill>
                  <a:schemeClr val="tx1"/>
                </a:solidFill>
                <a:effectLst/>
                <a:latin typeface="+mn-lt"/>
                <a:ea typeface="+mn-ea"/>
                <a:cs typeface="+mn-cs"/>
              </a:rPr>
              <a:t>translations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between</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systems</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Microservices</a:t>
            </a:r>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Smarts</a:t>
            </a:r>
            <a:r>
              <a:rPr lang="pl-PL" sz="1200" b="0" i="0" kern="1200" dirty="0" smtClean="0">
                <a:solidFill>
                  <a:schemeClr val="tx1"/>
                </a:solidFill>
                <a:effectLst/>
                <a:latin typeface="+mn-lt"/>
                <a:ea typeface="+mn-ea"/>
                <a:cs typeface="+mn-cs"/>
              </a:rPr>
              <a:t> go </a:t>
            </a:r>
            <a:r>
              <a:rPr lang="pl-PL" sz="1200" b="0" i="0" kern="1200" dirty="0" err="1" smtClean="0">
                <a:solidFill>
                  <a:schemeClr val="tx1"/>
                </a:solidFill>
                <a:effectLst/>
                <a:latin typeface="+mn-lt"/>
                <a:ea typeface="+mn-ea"/>
                <a:cs typeface="+mn-cs"/>
              </a:rPr>
              <a:t>into</a:t>
            </a:r>
            <a:r>
              <a:rPr lang="pl-PL" sz="1200" b="0" i="0" kern="1200" dirty="0" smtClean="0">
                <a:solidFill>
                  <a:schemeClr val="tx1"/>
                </a:solidFill>
                <a:effectLst/>
                <a:latin typeface="+mn-lt"/>
                <a:ea typeface="+mn-ea"/>
                <a:cs typeface="+mn-cs"/>
              </a:rPr>
              <a:t> the </a:t>
            </a:r>
            <a:r>
              <a:rPr lang="pl-PL" sz="1200" b="0" i="0" kern="1200" dirty="0" err="1" smtClean="0">
                <a:solidFill>
                  <a:schemeClr val="tx1"/>
                </a:solidFill>
                <a:effectLst/>
                <a:latin typeface="+mn-lt"/>
                <a:ea typeface="+mn-ea"/>
                <a:cs typeface="+mn-cs"/>
              </a:rPr>
              <a:t>endpoints</a:t>
            </a:r>
            <a:r>
              <a:rPr lang="pl-PL" sz="1200" b="0" i="0" kern="1200" dirty="0" smtClean="0">
                <a:solidFill>
                  <a:schemeClr val="tx1"/>
                </a:solidFill>
                <a:effectLst/>
                <a:latin typeface="+mn-lt"/>
                <a:ea typeface="+mn-ea"/>
                <a:cs typeface="+mn-cs"/>
              </a:rPr>
              <a:t> </a:t>
            </a:r>
          </a:p>
          <a:p>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Problems</a:t>
            </a:r>
            <a:r>
              <a:rPr lang="pl-PL" sz="1200" b="0" i="0" kern="1200" dirty="0" smtClean="0">
                <a:solidFill>
                  <a:schemeClr val="tx1"/>
                </a:solidFill>
                <a:effectLst/>
                <a:latin typeface="+mn-lt"/>
                <a:ea typeface="+mn-ea"/>
                <a:cs typeface="+mn-cs"/>
              </a:rPr>
              <a:t> with Smart </a:t>
            </a:r>
            <a:r>
              <a:rPr lang="pl-PL" sz="1200" b="0" i="0" kern="1200" dirty="0" err="1" smtClean="0">
                <a:solidFill>
                  <a:schemeClr val="tx1"/>
                </a:solidFill>
                <a:effectLst/>
                <a:latin typeface="+mn-lt"/>
                <a:ea typeface="+mn-ea"/>
                <a:cs typeface="+mn-cs"/>
              </a:rPr>
              <a:t>Infrastructure</a:t>
            </a:r>
            <a:r>
              <a:rPr lang="pl-PL" sz="1200" b="0" i="0" kern="1200" dirty="0" smtClean="0">
                <a:solidFill>
                  <a:schemeClr val="tx1"/>
                </a:solidFill>
                <a:effectLst/>
                <a:latin typeface="+mn-lt"/>
                <a:ea typeface="+mn-ea"/>
                <a:cs typeface="+mn-cs"/>
              </a:rPr>
              <a:t> - ESB </a:t>
            </a:r>
            <a:r>
              <a:rPr lang="pl-PL" sz="1200" b="0" i="0" kern="1200" dirty="0" err="1" smtClean="0">
                <a:solidFill>
                  <a:schemeClr val="tx1"/>
                </a:solidFill>
                <a:effectLst/>
                <a:latin typeface="+mn-lt"/>
                <a:ea typeface="+mn-ea"/>
                <a:cs typeface="+mn-cs"/>
              </a:rPr>
              <a:t>can't</a:t>
            </a:r>
            <a:r>
              <a:rPr lang="pl-PL" sz="1200" b="0" i="0" kern="1200" dirty="0" smtClean="0">
                <a:solidFill>
                  <a:schemeClr val="tx1"/>
                </a:solidFill>
                <a:effectLst/>
                <a:latin typeface="+mn-lt"/>
                <a:ea typeface="+mn-ea"/>
                <a:cs typeface="+mn-cs"/>
              </a:rPr>
              <a:t> go to Source Version Control</a:t>
            </a:r>
          </a:p>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13</a:t>
            </a:fld>
            <a:endParaRPr lang="pl-PL"/>
          </a:p>
        </p:txBody>
      </p:sp>
    </p:spTree>
    <p:extLst>
      <p:ext uri="{BB962C8B-B14F-4D97-AF65-F5344CB8AC3E}">
        <p14:creationId xmlns:p14="http://schemas.microsoft.com/office/powerpoint/2010/main" val="2532659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Smart </a:t>
            </a:r>
            <a:r>
              <a:rPr lang="pl-PL" sz="1200" b="0" i="0" kern="1200" dirty="0" err="1" smtClean="0">
                <a:solidFill>
                  <a:schemeClr val="tx1"/>
                </a:solidFill>
                <a:effectLst/>
                <a:latin typeface="+mn-lt"/>
                <a:ea typeface="+mn-ea"/>
                <a:cs typeface="+mn-cs"/>
              </a:rPr>
              <a:t>Endpoints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Dumb</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Pipes</a:t>
            </a:r>
            <a:r>
              <a:rPr lang="pl-PL" sz="1200" b="0" i="0" kern="1200" dirty="0" smtClean="0">
                <a:solidFill>
                  <a:schemeClr val="tx1"/>
                </a:solidFill>
                <a:effectLst/>
                <a:latin typeface="+mn-lt"/>
                <a:ea typeface="+mn-ea"/>
                <a:cs typeface="+mn-cs"/>
              </a:rPr>
              <a:t> </a:t>
            </a:r>
          </a:p>
          <a:p>
            <a:r>
              <a:rPr lang="pl-PL" sz="1200" b="0" i="0" kern="1200" dirty="0" smtClean="0">
                <a:solidFill>
                  <a:schemeClr val="tx1"/>
                </a:solidFill>
                <a:effectLst/>
                <a:latin typeface="+mn-lt"/>
                <a:ea typeface="+mn-ea"/>
                <a:cs typeface="+mn-cs"/>
              </a:rPr>
              <a:t>          * vs SOA </a:t>
            </a:r>
            <a:r>
              <a:rPr lang="pl-PL" sz="1200" b="0" i="0" kern="1200" dirty="0" err="1" smtClean="0">
                <a:solidFill>
                  <a:schemeClr val="tx1"/>
                </a:solidFill>
                <a:effectLst/>
                <a:latin typeface="+mn-lt"/>
                <a:ea typeface="+mn-ea"/>
                <a:cs typeface="+mn-cs"/>
              </a:rPr>
              <a:t>using</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Enterpraise</a:t>
            </a:r>
            <a:r>
              <a:rPr lang="pl-PL" sz="1200" b="0" i="0" kern="1200" dirty="0" smtClean="0">
                <a:solidFill>
                  <a:schemeClr val="tx1"/>
                </a:solidFill>
                <a:effectLst/>
                <a:latin typeface="+mn-lt"/>
                <a:ea typeface="+mn-ea"/>
                <a:cs typeface="+mn-cs"/>
              </a:rPr>
              <a:t> Service Bus (ESB) / </a:t>
            </a:r>
            <a:r>
              <a:rPr lang="pl-PL" sz="1200" b="0" i="0" kern="1200" dirty="0" err="1" smtClean="0">
                <a:solidFill>
                  <a:schemeClr val="tx1"/>
                </a:solidFill>
                <a:effectLst/>
                <a:latin typeface="+mn-lt"/>
                <a:ea typeface="+mn-ea"/>
                <a:cs typeface="+mn-cs"/>
              </a:rPr>
              <a:t>Complex</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Middleware</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          * SOA </a:t>
            </a:r>
            <a:r>
              <a:rPr lang="pl-PL" sz="1200" b="0" i="0" kern="1200" dirty="0" err="1" smtClean="0">
                <a:solidFill>
                  <a:schemeClr val="tx1"/>
                </a:solidFill>
                <a:effectLst/>
                <a:latin typeface="+mn-lt"/>
                <a:ea typeface="+mn-ea"/>
                <a:cs typeface="+mn-cs"/>
              </a:rPr>
              <a:t>usually</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keeps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workflow</a:t>
            </a:r>
            <a:r>
              <a:rPr lang="pl-PL" sz="1200" b="0" i="0" kern="1200" dirty="0" smtClean="0">
                <a:solidFill>
                  <a:schemeClr val="tx1"/>
                </a:solidFill>
                <a:effectLst/>
                <a:latin typeface="+mn-lt"/>
                <a:ea typeface="+mn-ea"/>
                <a:cs typeface="+mn-cs"/>
              </a:rPr>
              <a:t> in the ESB</a:t>
            </a:r>
          </a:p>
          <a:p>
            <a:r>
              <a:rPr lang="pl-PL" sz="1200" b="0" i="0" kern="1200" dirty="0" smtClean="0">
                <a:solidFill>
                  <a:schemeClr val="tx1"/>
                </a:solidFill>
                <a:effectLst/>
                <a:latin typeface="+mn-lt"/>
                <a:ea typeface="+mn-ea"/>
                <a:cs typeface="+mn-cs"/>
              </a:rPr>
              <a:t>          * ESB </a:t>
            </a:r>
            <a:r>
              <a:rPr lang="pl-PL" sz="1200" b="0" i="0" kern="1200" dirty="0" err="1" smtClean="0">
                <a:solidFill>
                  <a:schemeClr val="tx1"/>
                </a:solidFill>
                <a:effectLst/>
                <a:latin typeface="+mn-lt"/>
                <a:ea typeface="+mn-ea"/>
                <a:cs typeface="+mn-cs"/>
              </a:rPr>
              <a:t>keeps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whole</a:t>
            </a:r>
            <a:r>
              <a:rPr lang="pl-PL" sz="1200" b="0" i="0" kern="1200" dirty="0" smtClean="0">
                <a:solidFill>
                  <a:schemeClr val="tx1"/>
                </a:solidFill>
                <a:effectLst/>
                <a:latin typeface="+mn-lt"/>
                <a:ea typeface="+mn-ea"/>
                <a:cs typeface="+mn-cs"/>
              </a:rPr>
              <a:t> Business </a:t>
            </a:r>
            <a:r>
              <a:rPr lang="pl-PL" sz="1200" b="0" i="0" kern="1200" dirty="0" err="1" smtClean="0">
                <a:solidFill>
                  <a:schemeClr val="tx1"/>
                </a:solidFill>
                <a:effectLst/>
                <a:latin typeface="+mn-lt"/>
                <a:ea typeface="+mn-ea"/>
                <a:cs typeface="+mn-cs"/>
              </a:rPr>
              <a:t>process</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          * ESB do </a:t>
            </a:r>
            <a:r>
              <a:rPr lang="pl-PL" sz="1200" b="0" i="0" kern="1200" dirty="0" err="1" smtClean="0">
                <a:solidFill>
                  <a:schemeClr val="tx1"/>
                </a:solidFill>
                <a:effectLst/>
                <a:latin typeface="+mn-lt"/>
                <a:ea typeface="+mn-ea"/>
                <a:cs typeface="+mn-cs"/>
              </a:rPr>
              <a:t>translations</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between</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systems</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Microservices</a:t>
            </a:r>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Smarts</a:t>
            </a:r>
            <a:r>
              <a:rPr lang="pl-PL" sz="1200" b="0" i="0" kern="1200" dirty="0" smtClean="0">
                <a:solidFill>
                  <a:schemeClr val="tx1"/>
                </a:solidFill>
                <a:effectLst/>
                <a:latin typeface="+mn-lt"/>
                <a:ea typeface="+mn-ea"/>
                <a:cs typeface="+mn-cs"/>
              </a:rPr>
              <a:t> go </a:t>
            </a:r>
            <a:r>
              <a:rPr lang="pl-PL" sz="1200" b="0" i="0" kern="1200" dirty="0" err="1" smtClean="0">
                <a:solidFill>
                  <a:schemeClr val="tx1"/>
                </a:solidFill>
                <a:effectLst/>
                <a:latin typeface="+mn-lt"/>
                <a:ea typeface="+mn-ea"/>
                <a:cs typeface="+mn-cs"/>
              </a:rPr>
              <a:t>into</a:t>
            </a:r>
            <a:r>
              <a:rPr lang="pl-PL" sz="1200" b="0" i="0" kern="1200" dirty="0" smtClean="0">
                <a:solidFill>
                  <a:schemeClr val="tx1"/>
                </a:solidFill>
                <a:effectLst/>
                <a:latin typeface="+mn-lt"/>
                <a:ea typeface="+mn-ea"/>
                <a:cs typeface="+mn-cs"/>
              </a:rPr>
              <a:t> the </a:t>
            </a:r>
            <a:r>
              <a:rPr lang="pl-PL" sz="1200" b="0" i="0" kern="1200" dirty="0" err="1" smtClean="0">
                <a:solidFill>
                  <a:schemeClr val="tx1"/>
                </a:solidFill>
                <a:effectLst/>
                <a:latin typeface="+mn-lt"/>
                <a:ea typeface="+mn-ea"/>
                <a:cs typeface="+mn-cs"/>
              </a:rPr>
              <a:t>endpoints</a:t>
            </a:r>
            <a:r>
              <a:rPr lang="pl-PL" sz="1200" b="0" i="0" kern="1200" dirty="0" smtClean="0">
                <a:solidFill>
                  <a:schemeClr val="tx1"/>
                </a:solidFill>
                <a:effectLst/>
                <a:latin typeface="+mn-lt"/>
                <a:ea typeface="+mn-ea"/>
                <a:cs typeface="+mn-cs"/>
              </a:rPr>
              <a:t> </a:t>
            </a:r>
          </a:p>
          <a:p>
            <a:r>
              <a:rPr lang="pl-PL" sz="1200" b="0" i="0" kern="1200" dirty="0" smtClean="0">
                <a:solidFill>
                  <a:schemeClr val="tx1"/>
                </a:solidFill>
                <a:effectLst/>
                <a:latin typeface="+mn-lt"/>
                <a:ea typeface="+mn-ea"/>
                <a:cs typeface="+mn-cs"/>
              </a:rPr>
              <a:t>          * </a:t>
            </a:r>
            <a:r>
              <a:rPr lang="pl-PL" sz="1200" b="0" i="0" kern="1200" dirty="0" err="1" smtClean="0">
                <a:solidFill>
                  <a:schemeClr val="tx1"/>
                </a:solidFill>
                <a:effectLst/>
                <a:latin typeface="+mn-lt"/>
                <a:ea typeface="+mn-ea"/>
                <a:cs typeface="+mn-cs"/>
              </a:rPr>
              <a:t>Problems</a:t>
            </a:r>
            <a:r>
              <a:rPr lang="pl-PL" sz="1200" b="0" i="0" kern="1200" dirty="0" smtClean="0">
                <a:solidFill>
                  <a:schemeClr val="tx1"/>
                </a:solidFill>
                <a:effectLst/>
                <a:latin typeface="+mn-lt"/>
                <a:ea typeface="+mn-ea"/>
                <a:cs typeface="+mn-cs"/>
              </a:rPr>
              <a:t> with Smart </a:t>
            </a:r>
            <a:r>
              <a:rPr lang="pl-PL" sz="1200" b="0" i="0" kern="1200" dirty="0" err="1" smtClean="0">
                <a:solidFill>
                  <a:schemeClr val="tx1"/>
                </a:solidFill>
                <a:effectLst/>
                <a:latin typeface="+mn-lt"/>
                <a:ea typeface="+mn-ea"/>
                <a:cs typeface="+mn-cs"/>
              </a:rPr>
              <a:t>Infrastructure</a:t>
            </a:r>
            <a:r>
              <a:rPr lang="pl-PL" sz="1200" b="0" i="0" kern="1200" dirty="0" smtClean="0">
                <a:solidFill>
                  <a:schemeClr val="tx1"/>
                </a:solidFill>
                <a:effectLst/>
                <a:latin typeface="+mn-lt"/>
                <a:ea typeface="+mn-ea"/>
                <a:cs typeface="+mn-cs"/>
              </a:rPr>
              <a:t> - ESB </a:t>
            </a:r>
            <a:r>
              <a:rPr lang="pl-PL" sz="1200" b="0" i="0" kern="1200" dirty="0" err="1" smtClean="0">
                <a:solidFill>
                  <a:schemeClr val="tx1"/>
                </a:solidFill>
                <a:effectLst/>
                <a:latin typeface="+mn-lt"/>
                <a:ea typeface="+mn-ea"/>
                <a:cs typeface="+mn-cs"/>
              </a:rPr>
              <a:t>can't</a:t>
            </a:r>
            <a:r>
              <a:rPr lang="pl-PL" sz="1200" b="0" i="0" kern="1200" dirty="0" smtClean="0">
                <a:solidFill>
                  <a:schemeClr val="tx1"/>
                </a:solidFill>
                <a:effectLst/>
                <a:latin typeface="+mn-lt"/>
                <a:ea typeface="+mn-ea"/>
                <a:cs typeface="+mn-cs"/>
              </a:rPr>
              <a:t> go to Source Version Control</a:t>
            </a:r>
          </a:p>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14</a:t>
            </a:fld>
            <a:endParaRPr lang="pl-PL"/>
          </a:p>
        </p:txBody>
      </p:sp>
    </p:spTree>
    <p:extLst>
      <p:ext uri="{BB962C8B-B14F-4D97-AF65-F5344CB8AC3E}">
        <p14:creationId xmlns:p14="http://schemas.microsoft.com/office/powerpoint/2010/main" val="315925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6. Decentralized Data Management</a:t>
            </a:r>
          </a:p>
          <a:p>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Monolitic</a:t>
            </a:r>
            <a:r>
              <a:rPr lang="en-US" sz="1200" b="0" i="0" kern="1200" dirty="0" smtClean="0">
                <a:solidFill>
                  <a:schemeClr val="tx1"/>
                </a:solidFill>
                <a:effectLst/>
                <a:latin typeface="+mn-lt"/>
                <a:ea typeface="+mn-ea"/>
                <a:cs typeface="+mn-cs"/>
              </a:rPr>
              <a:t> - One Relational Database for whole system</a:t>
            </a:r>
          </a:p>
          <a:p>
            <a:r>
              <a:rPr lang="en-US" sz="1200" b="0" i="0" kern="1200" dirty="0" smtClean="0">
                <a:solidFill>
                  <a:schemeClr val="tx1"/>
                </a:solidFill>
                <a:effectLst/>
                <a:latin typeface="+mn-lt"/>
                <a:ea typeface="+mn-ea"/>
                <a:cs typeface="+mn-cs"/>
              </a:rPr>
              <a:t>          * Each Service has it's own Data storage</a:t>
            </a:r>
          </a:p>
          <a:p>
            <a:r>
              <a:rPr lang="en-US" sz="1200" b="0" i="0" kern="1200" dirty="0" smtClean="0">
                <a:solidFill>
                  <a:schemeClr val="tx1"/>
                </a:solidFill>
                <a:effectLst/>
                <a:latin typeface="+mn-lt"/>
                <a:ea typeface="+mn-ea"/>
                <a:cs typeface="+mn-cs"/>
              </a:rPr>
              <a:t>          * Services don't share the database directly</a:t>
            </a:r>
          </a:p>
          <a:p>
            <a:r>
              <a:rPr lang="en-US" sz="1200" b="0" i="0" kern="1200" dirty="0" smtClean="0">
                <a:solidFill>
                  <a:schemeClr val="tx1"/>
                </a:solidFill>
                <a:effectLst/>
                <a:latin typeface="+mn-lt"/>
                <a:ea typeface="+mn-ea"/>
                <a:cs typeface="+mn-cs"/>
              </a:rPr>
              <a:t>          * Started by AMAZON - Never share data directly, sharing goes thru Services</a:t>
            </a:r>
          </a:p>
          <a:p>
            <a:r>
              <a:rPr lang="en-US" sz="1200" b="0" i="0" kern="1200" dirty="0" smtClean="0">
                <a:solidFill>
                  <a:schemeClr val="tx1"/>
                </a:solidFill>
                <a:effectLst/>
                <a:latin typeface="+mn-lt"/>
                <a:ea typeface="+mn-ea"/>
                <a:cs typeface="+mn-cs"/>
              </a:rPr>
              <a:t>          * Teams can decide what DB type they use: Relational, NoSQL, Graph, files,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15</a:t>
            </a:fld>
            <a:endParaRPr lang="pl-PL"/>
          </a:p>
        </p:txBody>
      </p:sp>
    </p:spTree>
    <p:extLst>
      <p:ext uri="{BB962C8B-B14F-4D97-AF65-F5344CB8AC3E}">
        <p14:creationId xmlns:p14="http://schemas.microsoft.com/office/powerpoint/2010/main" val="3561933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74FAF4A5-DB3C-4E9F-B413-DD8467115C25}" type="slidenum">
              <a:rPr lang="pl-PL" smtClean="0"/>
              <a:t>16</a:t>
            </a:fld>
            <a:endParaRPr lang="pl-PL"/>
          </a:p>
        </p:txBody>
      </p:sp>
    </p:spTree>
    <p:extLst>
      <p:ext uri="{BB962C8B-B14F-4D97-AF65-F5344CB8AC3E}">
        <p14:creationId xmlns:p14="http://schemas.microsoft.com/office/powerpoint/2010/main" val="47262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8A2DB4-9663-4121-8ED8-FDF3C88675F6}" type="datetimeFigureOut">
              <a:rPr lang="en-GB" smtClean="0"/>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210961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8A2DB4-9663-4121-8ED8-FDF3C88675F6}" type="datetimeFigureOut">
              <a:rPr lang="en-GB" smtClean="0"/>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58670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8A2DB4-9663-4121-8ED8-FDF3C88675F6}" type="datetimeFigureOut">
              <a:rPr lang="en-GB" smtClean="0"/>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280296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8A2DB4-9663-4121-8ED8-FDF3C88675F6}" type="datetimeFigureOut">
              <a:rPr lang="en-GB" smtClean="0"/>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384256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A2DB4-9663-4121-8ED8-FDF3C88675F6}" type="datetimeFigureOut">
              <a:rPr lang="en-GB" smtClean="0"/>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268619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A2DB4-9663-4121-8ED8-FDF3C88675F6}" type="datetimeFigureOut">
              <a:rPr lang="en-GB" smtClean="0"/>
              <a:t>19/05/2015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378198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8A2DB4-9663-4121-8ED8-FDF3C88675F6}" type="datetimeFigureOut">
              <a:rPr lang="en-GB" smtClean="0"/>
              <a:t>19/05/2015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302897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8A2DB4-9663-4121-8ED8-FDF3C88675F6}" type="datetimeFigureOut">
              <a:rPr lang="en-GB" smtClean="0"/>
              <a:t>19/05/2015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117844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A2DB4-9663-4121-8ED8-FDF3C88675F6}" type="datetimeFigureOut">
              <a:rPr lang="en-GB" smtClean="0"/>
              <a:t>19/05/2015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328087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A2DB4-9663-4121-8ED8-FDF3C88675F6}" type="datetimeFigureOut">
              <a:rPr lang="en-GB" smtClean="0"/>
              <a:t>19/05/2015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364047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A2DB4-9663-4121-8ED8-FDF3C88675F6}" type="datetimeFigureOut">
              <a:rPr lang="en-GB" smtClean="0"/>
              <a:t>19/05/2015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6991E8-B401-460E-AB82-C8FE54DD94AC}" type="slidenum">
              <a:rPr lang="en-GB" smtClean="0"/>
              <a:t>‹#›</a:t>
            </a:fld>
            <a:endParaRPr lang="en-GB"/>
          </a:p>
        </p:txBody>
      </p:sp>
    </p:spTree>
    <p:extLst>
      <p:ext uri="{BB962C8B-B14F-4D97-AF65-F5344CB8AC3E}">
        <p14:creationId xmlns:p14="http://schemas.microsoft.com/office/powerpoint/2010/main" val="376230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A2DB4-9663-4121-8ED8-FDF3C88675F6}" type="datetimeFigureOut">
              <a:rPr lang="en-GB" smtClean="0"/>
              <a:t>19/05/2015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991E8-B401-460E-AB82-C8FE54DD94AC}" type="slidenum">
              <a:rPr lang="en-GB" smtClean="0"/>
              <a:t>‹#›</a:t>
            </a:fld>
            <a:endParaRPr lang="en-GB"/>
          </a:p>
        </p:txBody>
      </p:sp>
    </p:spTree>
    <p:extLst>
      <p:ext uri="{BB962C8B-B14F-4D97-AF65-F5344CB8AC3E}">
        <p14:creationId xmlns:p14="http://schemas.microsoft.com/office/powerpoint/2010/main" val="329179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amzn.com/1491950358" TargetMode="External"/><Relationship Id="rId4" Type="http://schemas.openxmlformats.org/officeDocument/2006/relationships/hyperlink" Target="http://martinfowler.com/articles/microservices.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gif"/></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aciura@gmail.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inventory-service.net/v2.5.1/api-call"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www.consul.io/" TargetMode="External"/><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netflix/hystrix" TargetMode="External"/><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github.com/cloudfoundry/cli" TargetMode="External"/><Relationship Id="rId3" Type="http://schemas.openxmlformats.org/officeDocument/2006/relationships/image" Target="../media/image27.png"/><Relationship Id="rId7" Type="http://schemas.openxmlformats.org/officeDocument/2006/relationships/hyperlink" Target="https://github.com/cloudfoundry/health_manager" TargetMode="External"/><Relationship Id="rId12" Type="http://schemas.openxmlformats.org/officeDocument/2006/relationships/hyperlink" Target="https://github.com/cloudfoundry/bosh" TargetMode="Externa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hyperlink" Target="https://github.com/cloudfoundry/dea_ng" TargetMode="External"/><Relationship Id="rId11" Type="http://schemas.openxmlformats.org/officeDocument/2006/relationships/hyperlink" Target="https://github.com/cloudfoundry/loggregator" TargetMode="External"/><Relationship Id="rId5" Type="http://schemas.openxmlformats.org/officeDocument/2006/relationships/hyperlink" Target="https://github.com/cloudfoundry/gorouter" TargetMode="External"/><Relationship Id="rId10" Type="http://schemas.openxmlformats.org/officeDocument/2006/relationships/hyperlink" Target="https://github.com/cloudfoundry/uaa" TargetMode="External"/><Relationship Id="rId4" Type="http://schemas.openxmlformats.org/officeDocument/2006/relationships/hyperlink" Target="https://github.com/cloudfoundry/cloud_controller_ng" TargetMode="External"/><Relationship Id="rId9" Type="http://schemas.openxmlformats.org/officeDocument/2006/relationships/hyperlink" Target="https://github.com/cloudfoundry/login-server"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rgbClr val="FFC000"/>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b="1" dirty="0">
                <a:solidFill>
                  <a:schemeClr val="bg1"/>
                </a:solidFill>
              </a:rPr>
              <a:t>Adrian Ciura – </a:t>
            </a:r>
            <a:r>
              <a:rPr lang="en-GB" sz="6600" b="1" dirty="0" err="1">
                <a:solidFill>
                  <a:schemeClr val="bg1"/>
                </a:solidFill>
              </a:rPr>
              <a:t>Mikro-serwisy</a:t>
            </a:r>
            <a:endParaRPr lang="pl-PL" sz="6600" b="1" dirty="0">
              <a:solidFill>
                <a:schemeClr val="bg1"/>
              </a:solidFill>
            </a:endParaRPr>
          </a:p>
        </p:txBody>
      </p:sp>
      <p:sp>
        <p:nvSpPr>
          <p:cNvPr id="3" name="Content Placeholder 2"/>
          <p:cNvSpPr>
            <a:spLocks noGrp="1"/>
          </p:cNvSpPr>
          <p:nvPr>
            <p:ph idx="1"/>
          </p:nvPr>
        </p:nvSpPr>
        <p:spPr/>
        <p:txBody>
          <a:bodyPr/>
          <a:lstStyle/>
          <a:p>
            <a:endParaRPr lang="pl-PL" dirty="0"/>
          </a:p>
        </p:txBody>
      </p:sp>
    </p:spTree>
    <p:extLst>
      <p:ext uri="{BB962C8B-B14F-4D97-AF65-F5344CB8AC3E}">
        <p14:creationId xmlns:p14="http://schemas.microsoft.com/office/powerpoint/2010/main" val="152425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Serwisy</a:t>
            </a:r>
            <a:r>
              <a:rPr lang="en-GB" dirty="0" smtClean="0"/>
              <a:t> </a:t>
            </a:r>
            <a:r>
              <a:rPr lang="en-GB" dirty="0" err="1" smtClean="0"/>
              <a:t>wypełniają</a:t>
            </a:r>
            <a:r>
              <a:rPr lang="en-GB" dirty="0" smtClean="0"/>
              <a:t> </a:t>
            </a:r>
            <a:r>
              <a:rPr lang="en-GB" dirty="0" err="1" smtClean="0"/>
              <a:t>zdefiniowane</a:t>
            </a:r>
            <a:r>
              <a:rPr lang="en-GB" dirty="0" smtClean="0"/>
              <a:t> </a:t>
            </a:r>
            <a:r>
              <a:rPr lang="en-GB" dirty="0" err="1" smtClean="0"/>
              <a:t>procesy</a:t>
            </a:r>
            <a:r>
              <a:rPr lang="en-GB" dirty="0" smtClean="0"/>
              <a:t> </a:t>
            </a:r>
            <a:r>
              <a:rPr lang="en-GB" dirty="0" err="1" smtClean="0"/>
              <a:t>biznesowe</a:t>
            </a:r>
            <a:endParaRPr lang="en-GB" dirty="0"/>
          </a:p>
        </p:txBody>
      </p:sp>
      <p:sp>
        <p:nvSpPr>
          <p:cNvPr id="3" name="Content Placeholder 2"/>
          <p:cNvSpPr>
            <a:spLocks noGrp="1"/>
          </p:cNvSpPr>
          <p:nvPr>
            <p:ph idx="1"/>
          </p:nvPr>
        </p:nvSpPr>
        <p:spPr>
          <a:xfrm>
            <a:off x="2477192" y="1825625"/>
            <a:ext cx="8876607" cy="4351338"/>
          </a:xfrm>
        </p:spPr>
        <p:txBody>
          <a:bodyPr/>
          <a:lstStyle/>
          <a:p>
            <a:r>
              <a:rPr lang="en-GB" dirty="0" err="1" smtClean="0"/>
              <a:t>Organizacja</a:t>
            </a:r>
            <a:r>
              <a:rPr lang="en-GB" dirty="0" smtClean="0"/>
              <a:t> </a:t>
            </a:r>
            <a:r>
              <a:rPr lang="en-GB" dirty="0" err="1" smtClean="0"/>
              <a:t>zespołów</a:t>
            </a:r>
            <a:r>
              <a:rPr lang="en-GB" dirty="0" smtClean="0"/>
              <a:t> </a:t>
            </a:r>
            <a:r>
              <a:rPr lang="en-GB" dirty="0" err="1" smtClean="0"/>
              <a:t>wokół</a:t>
            </a:r>
            <a:r>
              <a:rPr lang="en-GB" dirty="0" smtClean="0"/>
              <a:t> </a:t>
            </a:r>
            <a:r>
              <a:rPr lang="en-GB" dirty="0" err="1" smtClean="0"/>
              <a:t>produktów</a:t>
            </a:r>
            <a:r>
              <a:rPr lang="en-GB" dirty="0" smtClean="0"/>
              <a:t> </a:t>
            </a:r>
            <a:r>
              <a:rPr lang="en-GB" dirty="0" err="1" smtClean="0"/>
              <a:t>biznesowych</a:t>
            </a:r>
            <a:endParaRPr lang="en-GB" dirty="0" smtClean="0"/>
          </a:p>
          <a:p>
            <a:r>
              <a:rPr lang="en-GB" dirty="0" err="1" smtClean="0"/>
              <a:t>Prawo</a:t>
            </a:r>
            <a:r>
              <a:rPr lang="en-GB" dirty="0" smtClean="0"/>
              <a:t> </a:t>
            </a:r>
            <a:r>
              <a:rPr lang="en-GB" dirty="0" err="1" smtClean="0"/>
              <a:t>Convey’a</a:t>
            </a:r>
            <a:r>
              <a:rPr lang="en-GB" dirty="0" smtClean="0"/>
              <a:t> </a:t>
            </a:r>
            <a:r>
              <a:rPr lang="en-US" dirty="0"/>
              <a:t> </a:t>
            </a:r>
            <a:r>
              <a:rPr lang="en-US" dirty="0" smtClean="0"/>
              <a:t>(1968)</a:t>
            </a:r>
          </a:p>
          <a:p>
            <a:pPr marL="0" indent="0">
              <a:buNone/>
            </a:pPr>
            <a:r>
              <a:rPr lang="en-GB" sz="2400" i="1" dirty="0" smtClean="0"/>
              <a:t>“</a:t>
            </a:r>
            <a:r>
              <a:rPr lang="en-US" sz="2400" i="1" dirty="0"/>
              <a:t>organizations which design systems ... are constrained to produce designs which are copies of the communication </a:t>
            </a:r>
            <a:r>
              <a:rPr lang="en-US" sz="2400" i="1" dirty="0" smtClean="0"/>
              <a:t>structures of </a:t>
            </a:r>
            <a:r>
              <a:rPr lang="en-US" sz="2400" i="1" dirty="0"/>
              <a:t>these </a:t>
            </a:r>
            <a:r>
              <a:rPr lang="en-US" sz="2400" i="1" dirty="0" smtClean="0"/>
              <a:t>organizations” </a:t>
            </a:r>
          </a:p>
          <a:p>
            <a:r>
              <a:rPr lang="pl-PL" dirty="0"/>
              <a:t>Architektura systemu odzwierciedla strukturę </a:t>
            </a:r>
            <a:r>
              <a:rPr lang="pl-PL" dirty="0" smtClean="0"/>
              <a:t>firmy</a:t>
            </a:r>
            <a:endParaRPr lang="en-GB" dirty="0"/>
          </a:p>
        </p:txBody>
      </p:sp>
    </p:spTree>
    <p:extLst>
      <p:ext uri="{BB962C8B-B14F-4D97-AF65-F5344CB8AC3E}">
        <p14:creationId xmlns:p14="http://schemas.microsoft.com/office/powerpoint/2010/main" val="460775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15" name="Rectangle 14"/>
          <p:cNvSpPr/>
          <p:nvPr/>
        </p:nvSpPr>
        <p:spPr>
          <a:xfrm>
            <a:off x="1257300" y="2377441"/>
            <a:ext cx="3962400" cy="133730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2" name="Title 1"/>
          <p:cNvSpPr>
            <a:spLocks noGrp="1"/>
          </p:cNvSpPr>
          <p:nvPr>
            <p:ph type="title"/>
          </p:nvPr>
        </p:nvSpPr>
        <p:spPr/>
        <p:txBody>
          <a:bodyPr>
            <a:normAutofit/>
          </a:bodyPr>
          <a:lstStyle/>
          <a:p>
            <a:r>
              <a:rPr lang="en-GB" dirty="0" err="1" smtClean="0"/>
              <a:t>Zespoły</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127" y="2508976"/>
            <a:ext cx="2695106" cy="3743204"/>
          </a:xfrm>
          <a:prstGeom prst="rect">
            <a:avLst/>
          </a:prstGeom>
        </p:spPr>
      </p:pic>
      <p:sp>
        <p:nvSpPr>
          <p:cNvPr id="7" name="TextBox 6"/>
          <p:cNvSpPr txBox="1"/>
          <p:nvPr/>
        </p:nvSpPr>
        <p:spPr>
          <a:xfrm>
            <a:off x="3823855" y="2926080"/>
            <a:ext cx="672941" cy="369332"/>
          </a:xfrm>
          <a:prstGeom prst="rect">
            <a:avLst/>
          </a:prstGeom>
          <a:noFill/>
        </p:spPr>
        <p:txBody>
          <a:bodyPr wrap="none" rtlCol="0">
            <a:spAutoFit/>
          </a:bodyPr>
          <a:lstStyle/>
          <a:p>
            <a:r>
              <a:rPr lang="en-GB" dirty="0" smtClean="0"/>
              <a:t>DBAs</a:t>
            </a:r>
            <a:endParaRPr lang="pl-PL" dirty="0"/>
          </a:p>
        </p:txBody>
      </p:sp>
      <p:sp>
        <p:nvSpPr>
          <p:cNvPr id="8" name="TextBox 7"/>
          <p:cNvSpPr txBox="1"/>
          <p:nvPr/>
        </p:nvSpPr>
        <p:spPr>
          <a:xfrm>
            <a:off x="4001398" y="4231970"/>
            <a:ext cx="1252138" cy="369332"/>
          </a:xfrm>
          <a:prstGeom prst="rect">
            <a:avLst/>
          </a:prstGeom>
          <a:noFill/>
        </p:spPr>
        <p:txBody>
          <a:bodyPr wrap="none" rtlCol="0">
            <a:spAutoFit/>
          </a:bodyPr>
          <a:lstStyle/>
          <a:p>
            <a:r>
              <a:rPr lang="en-GB" dirty="0" smtClean="0"/>
              <a:t>Server-Side</a:t>
            </a:r>
            <a:endParaRPr lang="pl-PL" dirty="0"/>
          </a:p>
        </p:txBody>
      </p:sp>
      <p:sp>
        <p:nvSpPr>
          <p:cNvPr id="9" name="TextBox 8"/>
          <p:cNvSpPr txBox="1"/>
          <p:nvPr/>
        </p:nvSpPr>
        <p:spPr>
          <a:xfrm>
            <a:off x="3810409" y="5702531"/>
            <a:ext cx="389850" cy="369332"/>
          </a:xfrm>
          <a:prstGeom prst="rect">
            <a:avLst/>
          </a:prstGeom>
          <a:noFill/>
        </p:spPr>
        <p:txBody>
          <a:bodyPr wrap="none" rtlCol="0">
            <a:spAutoFit/>
          </a:bodyPr>
          <a:lstStyle/>
          <a:p>
            <a:r>
              <a:rPr lang="en-GB" dirty="0" smtClean="0"/>
              <a:t>UI</a:t>
            </a:r>
            <a:endParaRPr lang="pl-PL" dirty="0"/>
          </a:p>
        </p:txBody>
      </p:sp>
      <p:cxnSp>
        <p:nvCxnSpPr>
          <p:cNvPr id="11" name="Straight Connector 10"/>
          <p:cNvCxnSpPr/>
          <p:nvPr/>
        </p:nvCxnSpPr>
        <p:spPr>
          <a:xfrm>
            <a:off x="6098610" y="2038350"/>
            <a:ext cx="36183" cy="48196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74985" y="1633890"/>
            <a:ext cx="3785075" cy="584775"/>
          </a:xfrm>
          <a:prstGeom prst="rect">
            <a:avLst/>
          </a:prstGeom>
          <a:noFill/>
        </p:spPr>
        <p:txBody>
          <a:bodyPr wrap="none" rtlCol="0">
            <a:spAutoFit/>
          </a:bodyPr>
          <a:lstStyle/>
          <a:p>
            <a:r>
              <a:rPr lang="en-GB" sz="3200" dirty="0" smtClean="0"/>
              <a:t>3 </a:t>
            </a:r>
            <a:r>
              <a:rPr lang="en-GB" sz="3200" dirty="0" err="1" smtClean="0"/>
              <a:t>warstwowy</a:t>
            </a:r>
            <a:r>
              <a:rPr lang="en-GB" sz="3200" dirty="0" smtClean="0"/>
              <a:t> </a:t>
            </a:r>
            <a:r>
              <a:rPr lang="en-GB" sz="3200" dirty="0" err="1" smtClean="0"/>
              <a:t>monolit</a:t>
            </a:r>
            <a:endParaRPr lang="pl-PL" sz="3200" dirty="0"/>
          </a:p>
        </p:txBody>
      </p:sp>
      <p:sp>
        <p:nvSpPr>
          <p:cNvPr id="16" name="Rectangle 15"/>
          <p:cNvSpPr/>
          <p:nvPr/>
        </p:nvSpPr>
        <p:spPr>
          <a:xfrm>
            <a:off x="1274985" y="3673496"/>
            <a:ext cx="3962400" cy="133730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17" name="Rectangle 16"/>
          <p:cNvSpPr/>
          <p:nvPr/>
        </p:nvSpPr>
        <p:spPr>
          <a:xfrm>
            <a:off x="1274985" y="4987706"/>
            <a:ext cx="3962400" cy="133730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2951231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6572097" y="3981194"/>
            <a:ext cx="3513177" cy="2657486"/>
            <a:chOff x="6572097" y="3981194"/>
            <a:chExt cx="3513177" cy="2657486"/>
          </a:xfrm>
        </p:grpSpPr>
        <p:sp>
          <p:nvSpPr>
            <p:cNvPr id="21" name="Left-Right Arrow 20"/>
            <p:cNvSpPr/>
            <p:nvPr/>
          </p:nvSpPr>
          <p:spPr>
            <a:xfrm rot="6435281">
              <a:off x="6817841" y="4420299"/>
              <a:ext cx="1398598" cy="520387"/>
            </a:xfrm>
            <a:prstGeom prst="leftRightArrow">
              <a:avLst>
                <a:gd name="adj1" fmla="val 50000"/>
                <a:gd name="adj2" fmla="val 48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097" y="5340802"/>
              <a:ext cx="970682" cy="1297878"/>
            </a:xfrm>
            <a:prstGeom prst="rect">
              <a:avLst/>
            </a:prstGeom>
          </p:spPr>
        </p:pic>
        <p:sp>
          <p:nvSpPr>
            <p:cNvPr id="22" name="Left-Right Arrow 21"/>
            <p:cNvSpPr/>
            <p:nvPr/>
          </p:nvSpPr>
          <p:spPr>
            <a:xfrm rot="10488055">
              <a:off x="7417994" y="5704253"/>
              <a:ext cx="2667280" cy="459997"/>
            </a:xfrm>
            <a:prstGeom prst="leftRightArrow">
              <a:avLst>
                <a:gd name="adj1" fmla="val 50000"/>
                <a:gd name="adj2" fmla="val 48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9" name="Left-Right Arrow 18"/>
          <p:cNvSpPr/>
          <p:nvPr/>
        </p:nvSpPr>
        <p:spPr>
          <a:xfrm rot="2966652">
            <a:off x="8096550" y="2985370"/>
            <a:ext cx="2128123" cy="10069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Rectangle 14"/>
          <p:cNvSpPr/>
          <p:nvPr/>
        </p:nvSpPr>
        <p:spPr>
          <a:xfrm>
            <a:off x="1257300" y="2377441"/>
            <a:ext cx="3962400" cy="133730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2" name="Title 1"/>
          <p:cNvSpPr>
            <a:spLocks noGrp="1"/>
          </p:cNvSpPr>
          <p:nvPr>
            <p:ph type="title"/>
          </p:nvPr>
        </p:nvSpPr>
        <p:spPr/>
        <p:txBody>
          <a:bodyPr>
            <a:normAutofit/>
          </a:bodyPr>
          <a:lstStyle/>
          <a:p>
            <a:r>
              <a:rPr lang="en-GB" dirty="0" err="1" smtClean="0"/>
              <a:t>Zespoły</a:t>
            </a: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127" y="2508976"/>
            <a:ext cx="2695106" cy="374320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8961" y="1690688"/>
            <a:ext cx="2241172" cy="295265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8524" y="3408969"/>
            <a:ext cx="2241172" cy="2952656"/>
          </a:xfrm>
          <a:prstGeom prst="rect">
            <a:avLst/>
          </a:prstGeom>
        </p:spPr>
      </p:pic>
      <p:sp>
        <p:nvSpPr>
          <p:cNvPr id="7" name="TextBox 6"/>
          <p:cNvSpPr txBox="1"/>
          <p:nvPr/>
        </p:nvSpPr>
        <p:spPr>
          <a:xfrm>
            <a:off x="3823855" y="2926080"/>
            <a:ext cx="672941" cy="369332"/>
          </a:xfrm>
          <a:prstGeom prst="rect">
            <a:avLst/>
          </a:prstGeom>
          <a:noFill/>
        </p:spPr>
        <p:txBody>
          <a:bodyPr wrap="none" rtlCol="0">
            <a:spAutoFit/>
          </a:bodyPr>
          <a:lstStyle/>
          <a:p>
            <a:r>
              <a:rPr lang="en-GB" dirty="0" smtClean="0"/>
              <a:t>DBAs</a:t>
            </a:r>
            <a:endParaRPr lang="pl-PL" dirty="0"/>
          </a:p>
        </p:txBody>
      </p:sp>
      <p:sp>
        <p:nvSpPr>
          <p:cNvPr id="8" name="TextBox 7"/>
          <p:cNvSpPr txBox="1"/>
          <p:nvPr/>
        </p:nvSpPr>
        <p:spPr>
          <a:xfrm>
            <a:off x="4001398" y="4231970"/>
            <a:ext cx="1252138" cy="369332"/>
          </a:xfrm>
          <a:prstGeom prst="rect">
            <a:avLst/>
          </a:prstGeom>
          <a:noFill/>
        </p:spPr>
        <p:txBody>
          <a:bodyPr wrap="none" rtlCol="0">
            <a:spAutoFit/>
          </a:bodyPr>
          <a:lstStyle/>
          <a:p>
            <a:r>
              <a:rPr lang="en-GB" dirty="0" smtClean="0"/>
              <a:t>Server-Side</a:t>
            </a:r>
            <a:endParaRPr lang="pl-PL" dirty="0"/>
          </a:p>
        </p:txBody>
      </p:sp>
      <p:sp>
        <p:nvSpPr>
          <p:cNvPr id="9" name="TextBox 8"/>
          <p:cNvSpPr txBox="1"/>
          <p:nvPr/>
        </p:nvSpPr>
        <p:spPr>
          <a:xfrm>
            <a:off x="3810409" y="5702531"/>
            <a:ext cx="389850" cy="369332"/>
          </a:xfrm>
          <a:prstGeom prst="rect">
            <a:avLst/>
          </a:prstGeom>
          <a:noFill/>
        </p:spPr>
        <p:txBody>
          <a:bodyPr wrap="none" rtlCol="0">
            <a:spAutoFit/>
          </a:bodyPr>
          <a:lstStyle/>
          <a:p>
            <a:r>
              <a:rPr lang="en-GB" dirty="0" smtClean="0"/>
              <a:t>UI</a:t>
            </a:r>
            <a:endParaRPr lang="pl-PL" dirty="0"/>
          </a:p>
        </p:txBody>
      </p:sp>
      <p:cxnSp>
        <p:nvCxnSpPr>
          <p:cNvPr id="11" name="Straight Connector 10"/>
          <p:cNvCxnSpPr/>
          <p:nvPr/>
        </p:nvCxnSpPr>
        <p:spPr>
          <a:xfrm>
            <a:off x="6098610" y="2038350"/>
            <a:ext cx="36183" cy="48196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74985" y="1633890"/>
            <a:ext cx="3785075" cy="584775"/>
          </a:xfrm>
          <a:prstGeom prst="rect">
            <a:avLst/>
          </a:prstGeom>
          <a:noFill/>
        </p:spPr>
        <p:txBody>
          <a:bodyPr wrap="none" rtlCol="0">
            <a:spAutoFit/>
          </a:bodyPr>
          <a:lstStyle/>
          <a:p>
            <a:r>
              <a:rPr lang="en-GB" sz="3200" dirty="0" smtClean="0"/>
              <a:t>3 </a:t>
            </a:r>
            <a:r>
              <a:rPr lang="en-GB" sz="3200" dirty="0" err="1" smtClean="0"/>
              <a:t>warstwowy</a:t>
            </a:r>
            <a:r>
              <a:rPr lang="en-GB" sz="3200" dirty="0" smtClean="0"/>
              <a:t> </a:t>
            </a:r>
            <a:r>
              <a:rPr lang="en-GB" sz="3200" dirty="0" err="1" smtClean="0"/>
              <a:t>monolit</a:t>
            </a:r>
            <a:endParaRPr lang="pl-PL" sz="3200" dirty="0"/>
          </a:p>
        </p:txBody>
      </p:sp>
      <p:sp>
        <p:nvSpPr>
          <p:cNvPr id="16" name="Rectangle 15"/>
          <p:cNvSpPr/>
          <p:nvPr/>
        </p:nvSpPr>
        <p:spPr>
          <a:xfrm>
            <a:off x="1274985" y="3673496"/>
            <a:ext cx="3962400" cy="133730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17" name="Rectangle 16"/>
          <p:cNvSpPr/>
          <p:nvPr/>
        </p:nvSpPr>
        <p:spPr>
          <a:xfrm>
            <a:off x="1274985" y="4987706"/>
            <a:ext cx="3962400" cy="133730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18" name="TextBox 17"/>
          <p:cNvSpPr txBox="1"/>
          <p:nvPr/>
        </p:nvSpPr>
        <p:spPr>
          <a:xfrm>
            <a:off x="7639547" y="993230"/>
            <a:ext cx="3954544" cy="1077218"/>
          </a:xfrm>
          <a:prstGeom prst="rect">
            <a:avLst/>
          </a:prstGeom>
          <a:noFill/>
        </p:spPr>
        <p:txBody>
          <a:bodyPr wrap="none" rtlCol="0">
            <a:spAutoFit/>
          </a:bodyPr>
          <a:lstStyle/>
          <a:p>
            <a:r>
              <a:rPr lang="en-GB" sz="3200" dirty="0" err="1" smtClean="0"/>
              <a:t>Zwinne</a:t>
            </a:r>
            <a:r>
              <a:rPr lang="en-GB" sz="3200" dirty="0" smtClean="0"/>
              <a:t>, </a:t>
            </a:r>
            <a:r>
              <a:rPr lang="en-GB" sz="3200" dirty="0" err="1" smtClean="0"/>
              <a:t>zróżnicowane</a:t>
            </a:r>
            <a:r>
              <a:rPr lang="en-GB" sz="3200" dirty="0" smtClean="0"/>
              <a:t> </a:t>
            </a:r>
            <a:br>
              <a:rPr lang="en-GB" sz="3200" dirty="0" smtClean="0"/>
            </a:br>
            <a:r>
              <a:rPr lang="en-GB" sz="3200" dirty="0" smtClean="0"/>
              <a:t>		</a:t>
            </a:r>
            <a:r>
              <a:rPr lang="en-GB" sz="3200" dirty="0" err="1" smtClean="0"/>
              <a:t>zespoły</a:t>
            </a:r>
            <a:endParaRPr lang="pl-PL" sz="3200" dirty="0"/>
          </a:p>
        </p:txBody>
      </p:sp>
    </p:spTree>
    <p:extLst>
      <p:ext uri="{BB962C8B-B14F-4D97-AF65-F5344CB8AC3E}">
        <p14:creationId xmlns:p14="http://schemas.microsoft.com/office/powerpoint/2010/main" val="25401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ppt_x"/>
                                          </p:val>
                                        </p:tav>
                                        <p:tav tm="100000">
                                          <p:val>
                                            <p:strVal val="#ppt_x"/>
                                          </p:val>
                                        </p:tav>
                                      </p:tavLst>
                                    </p:anim>
                                    <p:anim calcmode="lin" valueType="num">
                                      <p:cBhvr additive="base">
                                        <p:cTn id="31" dur="500" fill="hold"/>
                                        <p:tgtEl>
                                          <p:spTgt spid="23"/>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32" presetClass="emph" presetSubtype="0" repeatCount="3000" fill="hold" nodeType="afterEffect">
                                  <p:stCondLst>
                                    <p:cond delay="0"/>
                                  </p:stCondLst>
                                  <p:childTnLst>
                                    <p:animRot by="120000">
                                      <p:cBhvr>
                                        <p:cTn id="34" dur="100" fill="hold">
                                          <p:stCondLst>
                                            <p:cond delay="0"/>
                                          </p:stCondLst>
                                        </p:cTn>
                                        <p:tgtEl>
                                          <p:spTgt spid="23"/>
                                        </p:tgtEl>
                                        <p:attrNameLst>
                                          <p:attrName>r</p:attrName>
                                        </p:attrNameLst>
                                      </p:cBhvr>
                                    </p:animRot>
                                    <p:animRot by="-240000">
                                      <p:cBhvr>
                                        <p:cTn id="35" dur="200" fill="hold">
                                          <p:stCondLst>
                                            <p:cond delay="200"/>
                                          </p:stCondLst>
                                        </p:cTn>
                                        <p:tgtEl>
                                          <p:spTgt spid="23"/>
                                        </p:tgtEl>
                                        <p:attrNameLst>
                                          <p:attrName>r</p:attrName>
                                        </p:attrNameLst>
                                      </p:cBhvr>
                                    </p:animRot>
                                    <p:animRot by="240000">
                                      <p:cBhvr>
                                        <p:cTn id="36" dur="200" fill="hold">
                                          <p:stCondLst>
                                            <p:cond delay="400"/>
                                          </p:stCondLst>
                                        </p:cTn>
                                        <p:tgtEl>
                                          <p:spTgt spid="23"/>
                                        </p:tgtEl>
                                        <p:attrNameLst>
                                          <p:attrName>r</p:attrName>
                                        </p:attrNameLst>
                                      </p:cBhvr>
                                    </p:animRot>
                                    <p:animRot by="-240000">
                                      <p:cBhvr>
                                        <p:cTn id="37" dur="200" fill="hold">
                                          <p:stCondLst>
                                            <p:cond delay="600"/>
                                          </p:stCondLst>
                                        </p:cTn>
                                        <p:tgtEl>
                                          <p:spTgt spid="23"/>
                                        </p:tgtEl>
                                        <p:attrNameLst>
                                          <p:attrName>r</p:attrName>
                                        </p:attrNameLst>
                                      </p:cBhvr>
                                    </p:animRot>
                                    <p:animRot by="120000">
                                      <p:cBhvr>
                                        <p:cTn id="38" dur="200" fill="hold">
                                          <p:stCondLst>
                                            <p:cond delay="8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Logika biznesowa w serwisach </a:t>
            </a:r>
            <a:br>
              <a:rPr lang="en-GB" smtClean="0"/>
            </a:br>
            <a:r>
              <a:rPr lang="en-GB" smtClean="0"/>
              <a:t>połączonych za pomocą prostych API</a:t>
            </a:r>
            <a:endParaRPr lang="en-GB" dirty="0"/>
          </a:p>
        </p:txBody>
      </p:sp>
      <p:sp>
        <p:nvSpPr>
          <p:cNvPr id="6" name="Content Placeholder 5"/>
          <p:cNvSpPr>
            <a:spLocks noGrp="1"/>
          </p:cNvSpPr>
          <p:nvPr>
            <p:ph idx="1"/>
          </p:nvPr>
        </p:nvSpPr>
        <p:spPr>
          <a:xfrm>
            <a:off x="5419898" y="2111433"/>
            <a:ext cx="5933901" cy="4065530"/>
          </a:xfrm>
        </p:spPr>
        <p:txBody>
          <a:bodyPr/>
          <a:lstStyle/>
          <a:p>
            <a:r>
              <a:rPr lang="en-GB" dirty="0" err="1" smtClean="0"/>
              <a:t>Architektura</a:t>
            </a:r>
            <a:r>
              <a:rPr lang="en-GB" dirty="0" smtClean="0"/>
              <a:t> SOA </a:t>
            </a:r>
            <a:r>
              <a:rPr lang="en-GB" dirty="0" err="1" smtClean="0"/>
              <a:t>używa</a:t>
            </a:r>
            <a:r>
              <a:rPr lang="en-GB" dirty="0" smtClean="0"/>
              <a:t> </a:t>
            </a:r>
            <a:r>
              <a:rPr lang="en-GB" dirty="0" err="1" smtClean="0"/>
              <a:t>Enterpraise</a:t>
            </a:r>
            <a:r>
              <a:rPr lang="en-GB" dirty="0" smtClean="0"/>
              <a:t> Service Bus (ESB)</a:t>
            </a:r>
          </a:p>
          <a:p>
            <a:r>
              <a:rPr lang="en-GB" dirty="0" err="1" smtClean="0"/>
              <a:t>Proces</a:t>
            </a:r>
            <a:r>
              <a:rPr lang="en-GB" dirty="0" smtClean="0"/>
              <a:t> </a:t>
            </a:r>
            <a:r>
              <a:rPr lang="en-GB" dirty="0" err="1" smtClean="0"/>
              <a:t>biznesowy</a:t>
            </a:r>
            <a:r>
              <a:rPr lang="en-GB" dirty="0" smtClean="0"/>
              <a:t> w ESB</a:t>
            </a:r>
          </a:p>
          <a:p>
            <a:r>
              <a:rPr lang="en-GB" dirty="0" smtClean="0"/>
              <a:t>ESB </a:t>
            </a:r>
            <a:r>
              <a:rPr lang="en-GB" dirty="0" err="1" smtClean="0"/>
              <a:t>robi</a:t>
            </a:r>
            <a:r>
              <a:rPr lang="en-GB" dirty="0" smtClean="0"/>
              <a:t> </a:t>
            </a:r>
            <a:r>
              <a:rPr lang="en-GB" dirty="0" err="1" smtClean="0"/>
              <a:t>tłumaczenia</a:t>
            </a:r>
            <a:r>
              <a:rPr lang="en-GB" dirty="0" smtClean="0"/>
              <a:t> </a:t>
            </a:r>
            <a:r>
              <a:rPr lang="en-GB" dirty="0" err="1" smtClean="0"/>
              <a:t>dokumentów</a:t>
            </a:r>
            <a:r>
              <a:rPr lang="en-GB" dirty="0" smtClean="0"/>
              <a:t> </a:t>
            </a:r>
            <a:r>
              <a:rPr lang="en-GB" dirty="0" err="1" smtClean="0"/>
              <a:t>pomiędzy</a:t>
            </a:r>
            <a:r>
              <a:rPr lang="en-GB" dirty="0" smtClean="0"/>
              <a:t> </a:t>
            </a:r>
            <a:r>
              <a:rPr lang="en-GB" dirty="0" err="1" smtClean="0"/>
              <a:t>serwisami</a:t>
            </a:r>
            <a:endParaRPr lang="en-GB" dirty="0" smtClean="0"/>
          </a:p>
          <a:p>
            <a:r>
              <a:rPr lang="en-GB" dirty="0"/>
              <a:t>SOA = Services + ESB + SOAP</a:t>
            </a:r>
          </a:p>
          <a:p>
            <a:endParaRPr lang="pl-PL"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322" y="2326626"/>
            <a:ext cx="3535577" cy="3024047"/>
          </a:xfrm>
          <a:prstGeom prst="rect">
            <a:avLst/>
          </a:prstGeom>
        </p:spPr>
      </p:pic>
    </p:spTree>
    <p:extLst>
      <p:ext uri="{BB962C8B-B14F-4D97-AF65-F5344CB8AC3E}">
        <p14:creationId xmlns:p14="http://schemas.microsoft.com/office/powerpoint/2010/main" val="2423949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Logika biznesowa w serwisach </a:t>
            </a:r>
            <a:br>
              <a:rPr lang="en-GB" smtClean="0"/>
            </a:br>
            <a:r>
              <a:rPr lang="en-GB" smtClean="0"/>
              <a:t>połączonych za pomocą prostych API</a:t>
            </a:r>
            <a:endParaRPr lang="en-GB" dirty="0"/>
          </a:p>
        </p:txBody>
      </p:sp>
      <p:sp>
        <p:nvSpPr>
          <p:cNvPr id="6" name="Content Placeholder 5"/>
          <p:cNvSpPr>
            <a:spLocks noGrp="1"/>
          </p:cNvSpPr>
          <p:nvPr>
            <p:ph idx="1"/>
          </p:nvPr>
        </p:nvSpPr>
        <p:spPr>
          <a:xfrm>
            <a:off x="5419898" y="2111433"/>
            <a:ext cx="5933901" cy="4065530"/>
          </a:xfrm>
        </p:spPr>
        <p:txBody>
          <a:bodyPr/>
          <a:lstStyle/>
          <a:p>
            <a:r>
              <a:rPr lang="en-GB" dirty="0" err="1" smtClean="0"/>
              <a:t>Mikro-serwisy</a:t>
            </a:r>
            <a:r>
              <a:rPr lang="en-GB" dirty="0" smtClean="0"/>
              <a:t> </a:t>
            </a:r>
            <a:r>
              <a:rPr lang="en-GB" dirty="0" err="1" smtClean="0"/>
              <a:t>połączone</a:t>
            </a:r>
            <a:r>
              <a:rPr lang="en-GB" dirty="0" smtClean="0"/>
              <a:t> </a:t>
            </a:r>
            <a:r>
              <a:rPr lang="en-GB" dirty="0" err="1" smtClean="0"/>
              <a:t>za</a:t>
            </a:r>
            <a:r>
              <a:rPr lang="en-GB" dirty="0" smtClean="0"/>
              <a:t> </a:t>
            </a:r>
            <a:r>
              <a:rPr lang="en-GB" dirty="0" err="1" smtClean="0"/>
              <a:t>pomocą</a:t>
            </a:r>
            <a:r>
              <a:rPr lang="en-GB" dirty="0" smtClean="0"/>
              <a:t> </a:t>
            </a:r>
            <a:r>
              <a:rPr lang="en-GB" dirty="0" err="1" smtClean="0"/>
              <a:t>prostych</a:t>
            </a:r>
            <a:r>
              <a:rPr lang="en-GB" dirty="0" smtClean="0"/>
              <a:t> API </a:t>
            </a:r>
          </a:p>
          <a:p>
            <a:r>
              <a:rPr lang="en-GB" dirty="0" err="1" smtClean="0"/>
              <a:t>Zazwyczaj</a:t>
            </a:r>
            <a:r>
              <a:rPr lang="en-GB" dirty="0" smtClean="0"/>
              <a:t> HTTP</a:t>
            </a:r>
            <a:r>
              <a:rPr lang="en-GB" smtClean="0"/>
              <a:t>, </a:t>
            </a:r>
            <a:r>
              <a:rPr lang="en-GB" smtClean="0"/>
              <a:t>REST + JSON </a:t>
            </a:r>
            <a:endParaRPr lang="en-GB" dirty="0" smtClean="0"/>
          </a:p>
          <a:p>
            <a:r>
              <a:rPr lang="en-GB" dirty="0" err="1" smtClean="0"/>
              <a:t>Proste</a:t>
            </a:r>
            <a:r>
              <a:rPr lang="en-GB" dirty="0" smtClean="0"/>
              <a:t> </a:t>
            </a:r>
            <a:r>
              <a:rPr lang="en-GB" dirty="0" err="1" smtClean="0"/>
              <a:t>kolejki</a:t>
            </a:r>
            <a:r>
              <a:rPr lang="en-GB" dirty="0" smtClean="0"/>
              <a:t> (np. </a:t>
            </a:r>
            <a:r>
              <a:rPr lang="en-GB" dirty="0" err="1" smtClean="0"/>
              <a:t>ZeroMQ</a:t>
            </a:r>
            <a:r>
              <a:rPr lang="en-GB" dirty="0" smtClean="0"/>
              <a:t>)</a:t>
            </a:r>
          </a:p>
          <a:p>
            <a:r>
              <a:rPr lang="en-GB" dirty="0" err="1" smtClean="0"/>
              <a:t>Logika</a:t>
            </a:r>
            <a:r>
              <a:rPr lang="en-GB" dirty="0" smtClean="0"/>
              <a:t> </a:t>
            </a:r>
            <a:r>
              <a:rPr lang="en-GB" dirty="0" err="1" smtClean="0"/>
              <a:t>biznesowa</a:t>
            </a:r>
            <a:r>
              <a:rPr lang="en-GB" dirty="0" smtClean="0"/>
              <a:t> </a:t>
            </a:r>
            <a:r>
              <a:rPr lang="en-GB" dirty="0" err="1" smtClean="0"/>
              <a:t>wewnątrz</a:t>
            </a:r>
            <a:r>
              <a:rPr lang="en-GB" dirty="0" smtClean="0"/>
              <a:t> </a:t>
            </a:r>
            <a:r>
              <a:rPr lang="en-GB" dirty="0" err="1" smtClean="0"/>
              <a:t>serwisu</a:t>
            </a:r>
            <a:endParaRPr lang="en-GB" dirty="0" smtClean="0"/>
          </a:p>
          <a:p>
            <a:endParaRPr lang="pl-PL"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34" y="1862051"/>
            <a:ext cx="4827964" cy="4054015"/>
          </a:xfrm>
          <a:prstGeom prst="rect">
            <a:avLst/>
          </a:prstGeom>
        </p:spPr>
      </p:pic>
    </p:spTree>
    <p:extLst>
      <p:ext uri="{BB962C8B-B14F-4D97-AF65-F5344CB8AC3E}">
        <p14:creationId xmlns:p14="http://schemas.microsoft.com/office/powerpoint/2010/main" val="2096885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15" name="Hexagon 14"/>
          <p:cNvSpPr/>
          <p:nvPr/>
        </p:nvSpPr>
        <p:spPr>
          <a:xfrm>
            <a:off x="3399751" y="1650346"/>
            <a:ext cx="1687285" cy="1491343"/>
          </a:xfrm>
          <a:prstGeom prst="hexagon">
            <a:avLst/>
          </a:prstGeom>
          <a:solidFill>
            <a:schemeClr val="accent1">
              <a:alpha val="32000"/>
            </a:schemeClr>
          </a:solidFill>
          <a:ln>
            <a:solidFill>
              <a:schemeClr val="accent1">
                <a:shade val="50000"/>
                <a:alpha val="1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GB" sz="1600" dirty="0" smtClean="0"/>
              <a:t>Accounting</a:t>
            </a:r>
            <a:endParaRPr lang="pl-PL" dirty="0"/>
          </a:p>
        </p:txBody>
      </p:sp>
      <p:sp>
        <p:nvSpPr>
          <p:cNvPr id="2" name="Title 1"/>
          <p:cNvSpPr>
            <a:spLocks noGrp="1"/>
          </p:cNvSpPr>
          <p:nvPr>
            <p:ph type="title"/>
          </p:nvPr>
        </p:nvSpPr>
        <p:spPr/>
        <p:txBody>
          <a:bodyPr/>
          <a:lstStyle/>
          <a:p>
            <a:r>
              <a:rPr lang="en-GB" dirty="0" err="1" smtClean="0"/>
              <a:t>Zdecentralizowane</a:t>
            </a:r>
            <a:r>
              <a:rPr lang="en-GB" dirty="0" smtClean="0"/>
              <a:t> </a:t>
            </a:r>
            <a:r>
              <a:rPr lang="en-GB" dirty="0" err="1" smtClean="0"/>
              <a:t>bazy</a:t>
            </a:r>
            <a:r>
              <a:rPr lang="en-GB" dirty="0" smtClean="0"/>
              <a:t> </a:t>
            </a:r>
            <a:r>
              <a:rPr lang="en-GB" dirty="0" err="1" smtClean="0"/>
              <a:t>danych</a:t>
            </a:r>
            <a:endParaRPr lang="en-GB" dirty="0"/>
          </a:p>
        </p:txBody>
      </p:sp>
      <p:sp>
        <p:nvSpPr>
          <p:cNvPr id="6" name="Content Placeholder 5"/>
          <p:cNvSpPr>
            <a:spLocks noGrp="1"/>
          </p:cNvSpPr>
          <p:nvPr>
            <p:ph idx="1"/>
          </p:nvPr>
        </p:nvSpPr>
        <p:spPr>
          <a:xfrm>
            <a:off x="5419898" y="2111433"/>
            <a:ext cx="5933901" cy="4065530"/>
          </a:xfrm>
        </p:spPr>
        <p:txBody>
          <a:bodyPr/>
          <a:lstStyle/>
          <a:p>
            <a:r>
              <a:rPr lang="en-GB" dirty="0" err="1" smtClean="0"/>
              <a:t>Każdy</a:t>
            </a:r>
            <a:r>
              <a:rPr lang="en-GB" dirty="0" smtClean="0"/>
              <a:t> </a:t>
            </a:r>
            <a:r>
              <a:rPr lang="en-GB" dirty="0" err="1" smtClean="0"/>
              <a:t>mikro-serwis</a:t>
            </a:r>
            <a:r>
              <a:rPr lang="en-GB" dirty="0" smtClean="0"/>
              <a:t> </a:t>
            </a:r>
            <a:r>
              <a:rPr lang="en-GB" dirty="0" err="1" smtClean="0"/>
              <a:t>może</a:t>
            </a:r>
            <a:r>
              <a:rPr lang="en-GB" dirty="0" smtClean="0"/>
              <a:t> </a:t>
            </a:r>
            <a:r>
              <a:rPr lang="en-GB" dirty="0" err="1" smtClean="0"/>
              <a:t>mieć</a:t>
            </a:r>
            <a:r>
              <a:rPr lang="en-GB" dirty="0" smtClean="0"/>
              <a:t> </a:t>
            </a:r>
            <a:r>
              <a:rPr lang="en-GB" dirty="0" err="1" smtClean="0"/>
              <a:t>własny</a:t>
            </a:r>
            <a:r>
              <a:rPr lang="en-GB" dirty="0" smtClean="0"/>
              <a:t> </a:t>
            </a:r>
            <a:r>
              <a:rPr lang="en-GB" dirty="0" err="1" smtClean="0"/>
              <a:t>sposób</a:t>
            </a:r>
            <a:r>
              <a:rPr lang="en-GB" dirty="0" smtClean="0"/>
              <a:t> </a:t>
            </a:r>
            <a:r>
              <a:rPr lang="en-GB" dirty="0" err="1" smtClean="0"/>
              <a:t>przechowywania</a:t>
            </a:r>
            <a:r>
              <a:rPr lang="en-GB" dirty="0" smtClean="0"/>
              <a:t> </a:t>
            </a:r>
            <a:r>
              <a:rPr lang="en-GB" dirty="0" err="1" smtClean="0"/>
              <a:t>danych</a:t>
            </a:r>
            <a:endParaRPr lang="en-GB" dirty="0" smtClean="0"/>
          </a:p>
          <a:p>
            <a:r>
              <a:rPr lang="en-GB" dirty="0" smtClean="0"/>
              <a:t>SQL, NoSQL, </a:t>
            </a:r>
            <a:r>
              <a:rPr lang="en-GB" dirty="0" err="1" smtClean="0"/>
              <a:t>pliki</a:t>
            </a:r>
            <a:endParaRPr lang="en-GB" dirty="0" smtClean="0"/>
          </a:p>
          <a:p>
            <a:r>
              <a:rPr lang="en-GB" dirty="0" err="1" smtClean="0"/>
              <a:t>Wymiana</a:t>
            </a:r>
            <a:r>
              <a:rPr lang="en-GB" dirty="0" smtClean="0"/>
              <a:t> </a:t>
            </a:r>
            <a:r>
              <a:rPr lang="en-GB" dirty="0" err="1" smtClean="0"/>
              <a:t>danych</a:t>
            </a:r>
            <a:r>
              <a:rPr lang="en-GB" dirty="0" smtClean="0"/>
              <a:t> </a:t>
            </a:r>
            <a:r>
              <a:rPr lang="en-GB" dirty="0" err="1" smtClean="0"/>
              <a:t>tylko</a:t>
            </a:r>
            <a:r>
              <a:rPr lang="en-GB" dirty="0" smtClean="0"/>
              <a:t> </a:t>
            </a:r>
            <a:r>
              <a:rPr lang="en-GB" dirty="0" err="1" smtClean="0"/>
              <a:t>poprzez</a:t>
            </a:r>
            <a:r>
              <a:rPr lang="en-GB" dirty="0" smtClean="0"/>
              <a:t> API</a:t>
            </a:r>
            <a:endParaRPr lang="pl-PL" dirty="0"/>
          </a:p>
        </p:txBody>
      </p:sp>
      <p:sp>
        <p:nvSpPr>
          <p:cNvPr id="5" name="Hexagon 4"/>
          <p:cNvSpPr/>
          <p:nvPr/>
        </p:nvSpPr>
        <p:spPr>
          <a:xfrm>
            <a:off x="838200" y="1690688"/>
            <a:ext cx="1687285" cy="1491343"/>
          </a:xfrm>
          <a:prstGeom prst="hexagon">
            <a:avLst/>
          </a:prstGeom>
          <a:solidFill>
            <a:schemeClr val="accent1">
              <a:alpha val="32000"/>
            </a:schemeClr>
          </a:solidFill>
          <a:ln>
            <a:solidFill>
              <a:schemeClr val="accent1">
                <a:shade val="50000"/>
                <a:alpha val="1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GB" dirty="0" smtClean="0"/>
              <a:t>Store </a:t>
            </a:r>
            <a:r>
              <a:rPr lang="en-GB" dirty="0" err="1" smtClean="0"/>
              <a:t>WebPage</a:t>
            </a:r>
            <a:endParaRPr lang="pl-PL" dirty="0"/>
          </a:p>
        </p:txBody>
      </p:sp>
      <p:sp>
        <p:nvSpPr>
          <p:cNvPr id="7" name="Hexagon 6"/>
          <p:cNvSpPr/>
          <p:nvPr/>
        </p:nvSpPr>
        <p:spPr>
          <a:xfrm>
            <a:off x="4725706" y="445547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endParaRPr lang="pl-PL" dirty="0"/>
          </a:p>
        </p:txBody>
      </p:sp>
      <p:cxnSp>
        <p:nvCxnSpPr>
          <p:cNvPr id="8" name="Straight Arrow Connector 7" title="v1"/>
          <p:cNvCxnSpPr>
            <a:endCxn id="10" idx="4"/>
          </p:cNvCxnSpPr>
          <p:nvPr/>
        </p:nvCxnSpPr>
        <p:spPr>
          <a:xfrm>
            <a:off x="1956134" y="3134912"/>
            <a:ext cx="749426" cy="54632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0"/>
            <a:endCxn id="7" idx="3"/>
          </p:cNvCxnSpPr>
          <p:nvPr/>
        </p:nvCxnSpPr>
        <p:spPr>
          <a:xfrm>
            <a:off x="4020009" y="4426910"/>
            <a:ext cx="705697" cy="774233"/>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0" name="Hexagon 9"/>
          <p:cNvSpPr/>
          <p:nvPr/>
        </p:nvSpPr>
        <p:spPr>
          <a:xfrm>
            <a:off x="2332724" y="3681238"/>
            <a:ext cx="1687285" cy="1491343"/>
          </a:xfrm>
          <a:prstGeom prst="hexagon">
            <a:avLst/>
          </a:prstGeom>
          <a:solidFill>
            <a:schemeClr val="accent1"/>
          </a:solidFill>
          <a:ln>
            <a:gradFill>
              <a:gsLst>
                <a:gs pos="0">
                  <a:schemeClr val="bg1"/>
                </a:gs>
                <a:gs pos="7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v2</a:t>
            </a:r>
          </a:p>
        </p:txBody>
      </p:sp>
      <p:sp>
        <p:nvSpPr>
          <p:cNvPr id="13" name="Flowchart: Magnetic Disk 12"/>
          <p:cNvSpPr/>
          <p:nvPr/>
        </p:nvSpPr>
        <p:spPr>
          <a:xfrm>
            <a:off x="1097580" y="5240642"/>
            <a:ext cx="1168524" cy="9809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SQL Server</a:t>
            </a:r>
            <a:endParaRPr lang="pl-PL" dirty="0"/>
          </a:p>
        </p:txBody>
      </p:sp>
      <p:sp>
        <p:nvSpPr>
          <p:cNvPr id="14" name="Flowchart: Magnetic Disk 13"/>
          <p:cNvSpPr/>
          <p:nvPr/>
        </p:nvSpPr>
        <p:spPr>
          <a:xfrm>
            <a:off x="3411257" y="5689136"/>
            <a:ext cx="1155433" cy="82080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MongoDB</a:t>
            </a:r>
            <a:endParaRPr lang="pl-PL" dirty="0"/>
          </a:p>
        </p:txBody>
      </p:sp>
      <p:cxnSp>
        <p:nvCxnSpPr>
          <p:cNvPr id="16" name="Straight Connector 15"/>
          <p:cNvCxnSpPr>
            <a:stCxn id="13" idx="4"/>
            <a:endCxn id="10" idx="2"/>
          </p:cNvCxnSpPr>
          <p:nvPr/>
        </p:nvCxnSpPr>
        <p:spPr>
          <a:xfrm flipV="1">
            <a:off x="2266104" y="5172581"/>
            <a:ext cx="439456" cy="5585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09320" y="5931820"/>
            <a:ext cx="577716" cy="1300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title="v1"/>
          <p:cNvCxnSpPr>
            <a:stCxn id="10" idx="5"/>
            <a:endCxn id="15" idx="2"/>
          </p:cNvCxnSpPr>
          <p:nvPr/>
        </p:nvCxnSpPr>
        <p:spPr>
          <a:xfrm flipV="1">
            <a:off x="3647173" y="3141689"/>
            <a:ext cx="125414" cy="539549"/>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30" name="Hexagon 29"/>
          <p:cNvSpPr/>
          <p:nvPr/>
        </p:nvSpPr>
        <p:spPr>
          <a:xfrm>
            <a:off x="7752090" y="4271561"/>
            <a:ext cx="1687285" cy="1491343"/>
          </a:xfrm>
          <a:prstGeom prst="hexagon">
            <a:avLst/>
          </a:prstGeom>
          <a:solidFill>
            <a:schemeClr val="accent1">
              <a:alpha val="32000"/>
            </a:schemeClr>
          </a:solidFill>
          <a:ln>
            <a:solidFill>
              <a:schemeClr val="accent1">
                <a:shade val="50000"/>
                <a:alpha val="1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GB" dirty="0" smtClean="0"/>
              <a:t>Shipping</a:t>
            </a:r>
            <a:endParaRPr lang="pl-PL" dirty="0"/>
          </a:p>
        </p:txBody>
      </p:sp>
      <p:cxnSp>
        <p:nvCxnSpPr>
          <p:cNvPr id="31" name="Straight Arrow Connector 30"/>
          <p:cNvCxnSpPr>
            <a:stCxn id="7" idx="0"/>
            <a:endCxn id="30" idx="3"/>
          </p:cNvCxnSpPr>
          <p:nvPr/>
        </p:nvCxnSpPr>
        <p:spPr>
          <a:xfrm flipV="1">
            <a:off x="6412991" y="5017233"/>
            <a:ext cx="1339099" cy="183910"/>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Automatyzacja</a:t>
            </a:r>
            <a:r>
              <a:rPr lang="en-GB" dirty="0" smtClean="0"/>
              <a:t> </a:t>
            </a:r>
            <a:endParaRPr lang="en-GB" dirty="0"/>
          </a:p>
        </p:txBody>
      </p:sp>
      <p:sp>
        <p:nvSpPr>
          <p:cNvPr id="6" name="Content Placeholder 5"/>
          <p:cNvSpPr>
            <a:spLocks noGrp="1"/>
          </p:cNvSpPr>
          <p:nvPr>
            <p:ph idx="1"/>
          </p:nvPr>
        </p:nvSpPr>
        <p:spPr>
          <a:xfrm>
            <a:off x="5419898" y="2111433"/>
            <a:ext cx="5933901" cy="4065530"/>
          </a:xfrm>
        </p:spPr>
        <p:txBody>
          <a:bodyPr/>
          <a:lstStyle/>
          <a:p>
            <a:r>
              <a:rPr lang="en-GB" dirty="0" err="1" smtClean="0"/>
              <a:t>Ciągła</a:t>
            </a:r>
            <a:r>
              <a:rPr lang="en-GB" dirty="0" smtClean="0"/>
              <a:t> </a:t>
            </a:r>
            <a:r>
              <a:rPr lang="en-GB" dirty="0" err="1" smtClean="0"/>
              <a:t>dostawa</a:t>
            </a:r>
            <a:r>
              <a:rPr lang="en-GB" dirty="0" smtClean="0"/>
              <a:t> / Continues Delivery (DI)</a:t>
            </a:r>
          </a:p>
          <a:p>
            <a:r>
              <a:rPr lang="en-GB" dirty="0" err="1" smtClean="0"/>
              <a:t>Automatyczne</a:t>
            </a:r>
            <a:r>
              <a:rPr lang="en-GB" dirty="0" smtClean="0"/>
              <a:t> </a:t>
            </a:r>
            <a:r>
              <a:rPr lang="en-GB" dirty="0" err="1" smtClean="0"/>
              <a:t>tworzenie</a:t>
            </a:r>
            <a:r>
              <a:rPr lang="en-GB" dirty="0" smtClean="0"/>
              <a:t> </a:t>
            </a:r>
            <a:r>
              <a:rPr lang="en-GB" dirty="0" err="1" smtClean="0"/>
              <a:t>maszyn</a:t>
            </a:r>
            <a:r>
              <a:rPr lang="en-GB" dirty="0" smtClean="0"/>
              <a:t> (VM)</a:t>
            </a:r>
          </a:p>
          <a:p>
            <a:endParaRPr lang="pl-PL"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885950"/>
            <a:ext cx="4227976" cy="3913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2930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01251">
            <a:off x="540328" y="2111433"/>
            <a:ext cx="4652941" cy="3280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lstStyle/>
          <a:p>
            <a:r>
              <a:rPr lang="en-GB" smtClean="0"/>
              <a:t>Projektowanie z myślą o awariach</a:t>
            </a:r>
            <a:endParaRPr lang="en-GB" dirty="0"/>
          </a:p>
        </p:txBody>
      </p:sp>
      <p:sp>
        <p:nvSpPr>
          <p:cNvPr id="6" name="Content Placeholder 5"/>
          <p:cNvSpPr>
            <a:spLocks noGrp="1"/>
          </p:cNvSpPr>
          <p:nvPr>
            <p:ph idx="1"/>
          </p:nvPr>
        </p:nvSpPr>
        <p:spPr>
          <a:xfrm>
            <a:off x="5419898" y="2111433"/>
            <a:ext cx="5933901" cy="4065530"/>
          </a:xfrm>
        </p:spPr>
        <p:txBody>
          <a:bodyPr/>
          <a:lstStyle/>
          <a:p>
            <a:r>
              <a:rPr lang="en-GB" dirty="0" err="1" smtClean="0"/>
              <a:t>Lokalne</a:t>
            </a:r>
            <a:r>
              <a:rPr lang="en-GB" dirty="0" smtClean="0"/>
              <a:t> </a:t>
            </a:r>
            <a:r>
              <a:rPr lang="en-GB" dirty="0" err="1" smtClean="0"/>
              <a:t>wywołania</a:t>
            </a:r>
            <a:r>
              <a:rPr lang="en-GB" dirty="0" smtClean="0"/>
              <a:t> vs </a:t>
            </a:r>
            <a:r>
              <a:rPr lang="en-GB" dirty="0" err="1" smtClean="0"/>
              <a:t>zdalne</a:t>
            </a:r>
            <a:r>
              <a:rPr lang="en-GB" dirty="0" smtClean="0"/>
              <a:t> </a:t>
            </a:r>
            <a:r>
              <a:rPr lang="en-GB" dirty="0" err="1" smtClean="0"/>
              <a:t>wywołania</a:t>
            </a:r>
            <a:r>
              <a:rPr lang="en-GB" dirty="0" smtClean="0"/>
              <a:t> </a:t>
            </a:r>
            <a:r>
              <a:rPr lang="en-GB" dirty="0" err="1" smtClean="0"/>
              <a:t>serwisów</a:t>
            </a:r>
            <a:endParaRPr lang="en-GB" dirty="0" smtClean="0"/>
          </a:p>
          <a:p>
            <a:r>
              <a:rPr lang="en-GB" dirty="0" smtClean="0"/>
              <a:t>Netflix </a:t>
            </a:r>
            <a:r>
              <a:rPr lang="en-GB" dirty="0" err="1" smtClean="0"/>
              <a:t>ChaosMonkey</a:t>
            </a:r>
            <a:r>
              <a:rPr lang="en-GB" dirty="0" smtClean="0"/>
              <a:t> - </a:t>
            </a:r>
            <a:r>
              <a:rPr lang="en-GB" dirty="0" err="1" smtClean="0"/>
              <a:t>Wyłączanie</a:t>
            </a:r>
            <a:r>
              <a:rPr lang="en-GB" dirty="0" smtClean="0"/>
              <a:t> </a:t>
            </a:r>
            <a:r>
              <a:rPr lang="en-GB" dirty="0" err="1" smtClean="0"/>
              <a:t>losowych</a:t>
            </a:r>
            <a:r>
              <a:rPr lang="en-GB" dirty="0" smtClean="0"/>
              <a:t> </a:t>
            </a:r>
            <a:r>
              <a:rPr lang="en-GB" dirty="0" err="1" smtClean="0"/>
              <a:t>serwisów</a:t>
            </a:r>
            <a:r>
              <a:rPr lang="en-GB" dirty="0" smtClean="0"/>
              <a:t> </a:t>
            </a:r>
            <a:r>
              <a:rPr lang="en-GB" dirty="0" err="1" smtClean="0"/>
              <a:t>na</a:t>
            </a:r>
            <a:r>
              <a:rPr lang="en-GB" dirty="0" smtClean="0"/>
              <a:t> PRODUKCJI</a:t>
            </a:r>
          </a:p>
          <a:p>
            <a:endParaRPr lang="pl-PL" dirty="0"/>
          </a:p>
        </p:txBody>
      </p:sp>
    </p:spTree>
    <p:extLst>
      <p:ext uri="{BB962C8B-B14F-4D97-AF65-F5344CB8AC3E}">
        <p14:creationId xmlns:p14="http://schemas.microsoft.com/office/powerpoint/2010/main" val="1757752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smtClean="0"/>
              <a:t>Ewolucyjny</a:t>
            </a:r>
            <a:r>
              <a:rPr lang="en-GB" dirty="0" smtClean="0"/>
              <a:t> </a:t>
            </a:r>
            <a:r>
              <a:rPr lang="en-GB" dirty="0" err="1" smtClean="0"/>
              <a:t>rozwój</a:t>
            </a:r>
            <a:r>
              <a:rPr lang="en-GB" dirty="0" smtClean="0"/>
              <a:t> </a:t>
            </a:r>
            <a:r>
              <a:rPr lang="en-GB" dirty="0" err="1" smtClean="0"/>
              <a:t>architektury</a:t>
            </a:r>
            <a:endParaRPr lang="en-GB" dirty="0"/>
          </a:p>
        </p:txBody>
      </p:sp>
      <p:sp>
        <p:nvSpPr>
          <p:cNvPr id="6" name="Content Placeholder 5"/>
          <p:cNvSpPr>
            <a:spLocks noGrp="1"/>
          </p:cNvSpPr>
          <p:nvPr>
            <p:ph idx="1"/>
          </p:nvPr>
        </p:nvSpPr>
        <p:spPr>
          <a:xfrm>
            <a:off x="5419898" y="2111433"/>
            <a:ext cx="5933901" cy="4065530"/>
          </a:xfrm>
        </p:spPr>
        <p:txBody>
          <a:bodyPr/>
          <a:lstStyle/>
          <a:p>
            <a:r>
              <a:rPr lang="en-GB" dirty="0" err="1" smtClean="0"/>
              <a:t>Problemy</a:t>
            </a:r>
            <a:r>
              <a:rPr lang="en-GB" dirty="0" smtClean="0"/>
              <a:t> z </a:t>
            </a:r>
            <a:r>
              <a:rPr lang="en-GB" dirty="0" err="1" smtClean="0"/>
              <a:t>monolitycznym</a:t>
            </a:r>
            <a:r>
              <a:rPr lang="en-GB" dirty="0" smtClean="0"/>
              <a:t> </a:t>
            </a:r>
            <a:r>
              <a:rPr lang="en-GB" dirty="0" err="1" smtClean="0"/>
              <a:t>systemem</a:t>
            </a:r>
            <a:endParaRPr lang="en-GB" dirty="0" smtClean="0"/>
          </a:p>
          <a:p>
            <a:r>
              <a:rPr lang="en-GB" dirty="0" err="1" smtClean="0"/>
              <a:t>Kolejne</a:t>
            </a:r>
            <a:r>
              <a:rPr lang="en-GB" dirty="0" smtClean="0"/>
              <a:t> </a:t>
            </a:r>
            <a:r>
              <a:rPr lang="en-GB" dirty="0" err="1" smtClean="0"/>
              <a:t>serwisy</a:t>
            </a:r>
            <a:r>
              <a:rPr lang="en-GB" dirty="0" smtClean="0"/>
              <a:t> </a:t>
            </a:r>
            <a:r>
              <a:rPr lang="en-GB" dirty="0" err="1" smtClean="0"/>
              <a:t>są</a:t>
            </a:r>
            <a:r>
              <a:rPr lang="en-GB" dirty="0" smtClean="0"/>
              <a:t> </a:t>
            </a:r>
            <a:r>
              <a:rPr lang="en-GB" dirty="0" err="1" smtClean="0"/>
              <a:t>wyodrębniane</a:t>
            </a:r>
            <a:r>
              <a:rPr lang="en-GB" dirty="0" smtClean="0"/>
              <a:t> </a:t>
            </a:r>
          </a:p>
          <a:p>
            <a:r>
              <a:rPr lang="en-GB" dirty="0" err="1" smtClean="0"/>
              <a:t>Tworzy</a:t>
            </a:r>
            <a:r>
              <a:rPr lang="en-GB" dirty="0" smtClean="0"/>
              <a:t> </a:t>
            </a:r>
            <a:r>
              <a:rPr lang="en-GB" dirty="0" err="1" smtClean="0"/>
              <a:t>się</a:t>
            </a:r>
            <a:r>
              <a:rPr lang="en-GB" dirty="0" smtClean="0"/>
              <a:t> </a:t>
            </a:r>
            <a:r>
              <a:rPr lang="en-GB" dirty="0" err="1" smtClean="0"/>
              <a:t>warstwa</a:t>
            </a:r>
            <a:r>
              <a:rPr lang="en-GB" dirty="0" smtClean="0"/>
              <a:t> </a:t>
            </a:r>
            <a:r>
              <a:rPr lang="en-GB" dirty="0" err="1" smtClean="0"/>
              <a:t>mikro-serwisów</a:t>
            </a:r>
            <a:endParaRPr lang="en-GB" dirty="0" smtClean="0"/>
          </a:p>
          <a:p>
            <a:endParaRPr lang="pl-PL"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2111433"/>
            <a:ext cx="4603749" cy="345281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34443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Rozmiar</a:t>
            </a:r>
            <a:r>
              <a:rPr lang="en-GB" dirty="0" smtClean="0"/>
              <a:t> </a:t>
            </a:r>
            <a:r>
              <a:rPr lang="en-GB" dirty="0" err="1" smtClean="0"/>
              <a:t>mikro-serwisu</a:t>
            </a:r>
            <a:r>
              <a:rPr lang="en-GB" dirty="0" smtClean="0"/>
              <a:t>?</a:t>
            </a:r>
            <a:endParaRPr lang="en-GB" dirty="0"/>
          </a:p>
        </p:txBody>
      </p:sp>
      <p:sp>
        <p:nvSpPr>
          <p:cNvPr id="6" name="Content Placeholder 5"/>
          <p:cNvSpPr>
            <a:spLocks noGrp="1"/>
          </p:cNvSpPr>
          <p:nvPr>
            <p:ph idx="1"/>
          </p:nvPr>
        </p:nvSpPr>
        <p:spPr>
          <a:xfrm>
            <a:off x="3624350" y="2111433"/>
            <a:ext cx="7729450" cy="4065530"/>
          </a:xfrm>
        </p:spPr>
        <p:txBody>
          <a:bodyPr/>
          <a:lstStyle/>
          <a:p>
            <a:r>
              <a:rPr lang="en-GB" dirty="0" err="1"/>
              <a:t>Nie</a:t>
            </a:r>
            <a:r>
              <a:rPr lang="en-GB" dirty="0"/>
              <a:t> ma </a:t>
            </a:r>
            <a:r>
              <a:rPr lang="en-GB" dirty="0" err="1"/>
              <a:t>jednej</a:t>
            </a:r>
            <a:r>
              <a:rPr lang="en-GB" dirty="0"/>
              <a:t> </a:t>
            </a:r>
            <a:r>
              <a:rPr lang="en-GB" dirty="0" err="1"/>
              <a:t>odpowiedzi</a:t>
            </a:r>
            <a:endParaRPr lang="pl-PL" dirty="0"/>
          </a:p>
          <a:p>
            <a:endParaRPr lang="en-GB" dirty="0" smtClean="0"/>
          </a:p>
          <a:p>
            <a:r>
              <a:rPr lang="en-GB" dirty="0" smtClean="0"/>
              <a:t>Amazon - </a:t>
            </a:r>
            <a:r>
              <a:rPr lang="en-GB" dirty="0" err="1" smtClean="0"/>
              <a:t>zespół</a:t>
            </a:r>
            <a:r>
              <a:rPr lang="en-GB" dirty="0" smtClean="0"/>
              <a:t> </a:t>
            </a:r>
            <a:r>
              <a:rPr lang="en-GB" dirty="0" err="1" smtClean="0"/>
              <a:t>na</a:t>
            </a:r>
            <a:r>
              <a:rPr lang="en-GB" dirty="0" smtClean="0"/>
              <a:t> 2 </a:t>
            </a:r>
            <a:r>
              <a:rPr lang="en-GB" dirty="0" err="1" smtClean="0"/>
              <a:t>amerykańskie</a:t>
            </a:r>
            <a:r>
              <a:rPr lang="en-GB" dirty="0" smtClean="0"/>
              <a:t> </a:t>
            </a:r>
            <a:r>
              <a:rPr lang="en-GB" dirty="0" err="1" smtClean="0"/>
              <a:t>pizze</a:t>
            </a:r>
            <a:r>
              <a:rPr lang="en-GB" dirty="0" smtClean="0"/>
              <a:t> (max 12 </a:t>
            </a:r>
            <a:r>
              <a:rPr lang="en-GB" dirty="0" err="1" smtClean="0"/>
              <a:t>osób</a:t>
            </a:r>
            <a:r>
              <a:rPr lang="en-GB" dirty="0" smtClean="0"/>
              <a:t>)</a:t>
            </a:r>
          </a:p>
          <a:p>
            <a:r>
              <a:rPr lang="en-GB" dirty="0" err="1" smtClean="0"/>
              <a:t>Przepisanie</a:t>
            </a:r>
            <a:r>
              <a:rPr lang="en-GB" dirty="0" smtClean="0"/>
              <a:t> </a:t>
            </a:r>
            <a:r>
              <a:rPr lang="en-GB" dirty="0" err="1" smtClean="0"/>
              <a:t>serwisu</a:t>
            </a:r>
            <a:r>
              <a:rPr lang="en-GB" dirty="0" smtClean="0"/>
              <a:t> w 2 </a:t>
            </a:r>
            <a:r>
              <a:rPr lang="en-GB" dirty="0" err="1" smtClean="0"/>
              <a:t>tygodnie</a:t>
            </a:r>
            <a:endParaRPr lang="en-GB" dirty="0" smtClean="0"/>
          </a:p>
          <a:p>
            <a:r>
              <a:rPr lang="en-GB" dirty="0" smtClean="0"/>
              <a:t>100 </a:t>
            </a:r>
            <a:r>
              <a:rPr lang="en-GB" dirty="0" err="1" smtClean="0"/>
              <a:t>linii</a:t>
            </a:r>
            <a:r>
              <a:rPr lang="en-GB" dirty="0" smtClean="0"/>
              <a:t> </a:t>
            </a:r>
            <a:r>
              <a:rPr lang="en-GB" dirty="0" err="1" smtClean="0"/>
              <a:t>kodu</a:t>
            </a:r>
            <a:endParaRPr lang="en-GB" dirty="0" smtClean="0"/>
          </a:p>
        </p:txBody>
      </p:sp>
    </p:spTree>
    <p:extLst>
      <p:ext uri="{BB962C8B-B14F-4D97-AF65-F5344CB8AC3E}">
        <p14:creationId xmlns:p14="http://schemas.microsoft.com/office/powerpoint/2010/main" val="3300100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rgbClr val="FFC000"/>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6600" b="1" dirty="0">
                <a:solidFill>
                  <a:schemeClr val="bg1"/>
                </a:solidFill>
              </a:rPr>
              <a:t>Adrian Ciura – </a:t>
            </a:r>
            <a:r>
              <a:rPr lang="en-GB" sz="6600" b="1" dirty="0" err="1" smtClean="0">
                <a:solidFill>
                  <a:schemeClr val="bg1"/>
                </a:solidFill>
              </a:rPr>
              <a:t>Moje</a:t>
            </a:r>
            <a:r>
              <a:rPr lang="en-GB" sz="6600" b="1" dirty="0" smtClean="0">
                <a:solidFill>
                  <a:schemeClr val="bg1"/>
                </a:solidFill>
              </a:rPr>
              <a:t> hobby </a:t>
            </a:r>
            <a:br>
              <a:rPr lang="en-GB" sz="6600" b="1" dirty="0" smtClean="0">
                <a:solidFill>
                  <a:schemeClr val="bg1"/>
                </a:solidFill>
              </a:rPr>
            </a:br>
            <a:r>
              <a:rPr lang="en-GB" sz="6600" b="1" dirty="0" err="1" smtClean="0">
                <a:solidFill>
                  <a:schemeClr val="bg1"/>
                </a:solidFill>
              </a:rPr>
              <a:t>Mikro-serwisy</a:t>
            </a:r>
            <a:r>
              <a:rPr lang="en-GB" sz="6600" b="1" dirty="0" smtClean="0">
                <a:solidFill>
                  <a:schemeClr val="bg1"/>
                </a:solidFill>
              </a:rPr>
              <a:t> </a:t>
            </a:r>
            <a:r>
              <a:rPr lang="en-GB" sz="6600" b="1" dirty="0" err="1" smtClean="0">
                <a:solidFill>
                  <a:schemeClr val="bg1"/>
                </a:solidFill>
              </a:rPr>
              <a:t>obiadowe</a:t>
            </a:r>
            <a:endParaRPr lang="pl-PL" sz="6600" b="1" dirty="0">
              <a:solidFill>
                <a:schemeClr val="bg1"/>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7906"/>
            <a:ext cx="9631976" cy="6806597"/>
          </a:xfrm>
        </p:spPr>
      </p:pic>
    </p:spTree>
    <p:extLst>
      <p:ext uri="{BB962C8B-B14F-4D97-AF65-F5344CB8AC3E}">
        <p14:creationId xmlns:p14="http://schemas.microsoft.com/office/powerpoint/2010/main" val="3524662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8747"/>
            <a:ext cx="10515600" cy="1325563"/>
          </a:xfrm>
        </p:spPr>
        <p:txBody>
          <a:bodyPr/>
          <a:lstStyle/>
          <a:p>
            <a:r>
              <a:rPr lang="en-GB" dirty="0" err="1" smtClean="0"/>
              <a:t>Tworzenie</a:t>
            </a:r>
            <a:r>
              <a:rPr lang="en-GB" dirty="0" smtClean="0"/>
              <a:t> </a:t>
            </a:r>
            <a:r>
              <a:rPr lang="en-GB" dirty="0" err="1" smtClean="0"/>
              <a:t>monolitów</a:t>
            </a:r>
            <a:r>
              <a:rPr lang="en-GB" dirty="0" smtClean="0"/>
              <a:t> jest </a:t>
            </a:r>
            <a:r>
              <a:rPr lang="en-GB" dirty="0" err="1" smtClean="0"/>
              <a:t>prostsze</a:t>
            </a:r>
            <a:endParaRPr lang="en-GB" dirty="0"/>
          </a:p>
        </p:txBody>
      </p:sp>
      <p:sp>
        <p:nvSpPr>
          <p:cNvPr id="6" name="Content Placeholder 5"/>
          <p:cNvSpPr>
            <a:spLocks noGrp="1"/>
          </p:cNvSpPr>
          <p:nvPr>
            <p:ph idx="1"/>
          </p:nvPr>
        </p:nvSpPr>
        <p:spPr>
          <a:xfrm>
            <a:off x="6384175" y="1296785"/>
            <a:ext cx="5807825" cy="5561215"/>
          </a:xfrm>
        </p:spPr>
        <p:txBody>
          <a:bodyPr>
            <a:normAutofit/>
          </a:bodyPr>
          <a:lstStyle/>
          <a:p>
            <a:pPr marL="0" indent="0">
              <a:buNone/>
            </a:pPr>
            <a:r>
              <a:rPr lang="en-GB" b="1" dirty="0" err="1" smtClean="0">
                <a:solidFill>
                  <a:srgbClr val="92D050"/>
                </a:solidFill>
              </a:rPr>
              <a:t>Mikro-serwisy</a:t>
            </a:r>
            <a:endParaRPr lang="en-GB" b="1" dirty="0" smtClean="0">
              <a:solidFill>
                <a:srgbClr val="92D050"/>
              </a:solidFill>
            </a:endParaRPr>
          </a:p>
          <a:p>
            <a:r>
              <a:rPr lang="en-GB" dirty="0" err="1" smtClean="0"/>
              <a:t>Rozproszone</a:t>
            </a:r>
            <a:r>
              <a:rPr lang="en-GB" dirty="0" smtClean="0"/>
              <a:t>, </a:t>
            </a:r>
            <a:r>
              <a:rPr lang="en-GB" dirty="0" err="1" smtClean="0"/>
              <a:t>skomplikowane</a:t>
            </a:r>
            <a:r>
              <a:rPr lang="en-GB" dirty="0" smtClean="0"/>
              <a:t>, </a:t>
            </a:r>
            <a:r>
              <a:rPr lang="en-GB" dirty="0" err="1" smtClean="0"/>
              <a:t>asynchroniczne</a:t>
            </a:r>
            <a:r>
              <a:rPr lang="en-GB" dirty="0" smtClean="0"/>
              <a:t> </a:t>
            </a:r>
            <a:r>
              <a:rPr lang="en-GB" dirty="0" err="1" smtClean="0"/>
              <a:t>wywołania</a:t>
            </a:r>
            <a:endParaRPr lang="en-GB" dirty="0" smtClean="0"/>
          </a:p>
          <a:p>
            <a:r>
              <a:rPr lang="en-GB" dirty="0" err="1" smtClean="0"/>
              <a:t>Wdrażanie</a:t>
            </a:r>
            <a:r>
              <a:rPr lang="en-GB" dirty="0" smtClean="0"/>
              <a:t> </a:t>
            </a:r>
            <a:r>
              <a:rPr lang="en-GB" dirty="0" err="1" smtClean="0"/>
              <a:t>pojedyńczego</a:t>
            </a:r>
            <a:r>
              <a:rPr lang="en-GB" dirty="0" smtClean="0"/>
              <a:t> </a:t>
            </a:r>
            <a:r>
              <a:rPr lang="en-GB" dirty="0" err="1" smtClean="0"/>
              <a:t>serwisu</a:t>
            </a:r>
            <a:endParaRPr lang="en-GB" dirty="0" smtClean="0"/>
          </a:p>
          <a:p>
            <a:r>
              <a:rPr lang="en-GB" dirty="0" err="1" smtClean="0"/>
              <a:t>Wysoka</a:t>
            </a:r>
            <a:r>
              <a:rPr lang="en-GB" dirty="0" smtClean="0"/>
              <a:t> </a:t>
            </a:r>
            <a:r>
              <a:rPr lang="en-GB" dirty="0" err="1" smtClean="0"/>
              <a:t>dostępność</a:t>
            </a:r>
            <a:r>
              <a:rPr lang="en-GB" dirty="0" smtClean="0"/>
              <a:t>, </a:t>
            </a:r>
            <a:r>
              <a:rPr lang="en-GB" dirty="0" err="1" smtClean="0"/>
              <a:t>większa</a:t>
            </a:r>
            <a:r>
              <a:rPr lang="en-GB" dirty="0" smtClean="0"/>
              <a:t> </a:t>
            </a:r>
            <a:r>
              <a:rPr lang="en-GB" dirty="0" err="1" smtClean="0"/>
              <a:t>odporność</a:t>
            </a:r>
            <a:r>
              <a:rPr lang="en-GB" dirty="0" smtClean="0"/>
              <a:t> </a:t>
            </a:r>
            <a:r>
              <a:rPr lang="en-GB" dirty="0" err="1" smtClean="0"/>
              <a:t>na</a:t>
            </a:r>
            <a:r>
              <a:rPr lang="en-GB" dirty="0" smtClean="0"/>
              <a:t> </a:t>
            </a:r>
            <a:r>
              <a:rPr lang="en-GB" dirty="0" err="1" smtClean="0"/>
              <a:t>awarie</a:t>
            </a:r>
            <a:r>
              <a:rPr lang="en-GB" dirty="0" smtClean="0"/>
              <a:t> (</a:t>
            </a:r>
            <a:r>
              <a:rPr lang="en-GB" dirty="0" err="1" smtClean="0"/>
              <a:t>opóźniona</a:t>
            </a:r>
            <a:r>
              <a:rPr lang="en-GB" dirty="0" smtClean="0"/>
              <a:t> </a:t>
            </a:r>
            <a:r>
              <a:rPr lang="en-GB" dirty="0" err="1"/>
              <a:t>zbieżność</a:t>
            </a:r>
            <a:r>
              <a:rPr lang="en-GB" dirty="0"/>
              <a:t> </a:t>
            </a:r>
            <a:r>
              <a:rPr lang="en-GB" dirty="0" smtClean="0"/>
              <a:t>/ eventual consistency) </a:t>
            </a:r>
          </a:p>
          <a:p>
            <a:r>
              <a:rPr lang="en-GB" dirty="0" err="1" smtClean="0"/>
              <a:t>Trudny</a:t>
            </a:r>
            <a:r>
              <a:rPr lang="en-GB" dirty="0" smtClean="0"/>
              <a:t> refactoring </a:t>
            </a:r>
            <a:r>
              <a:rPr lang="en-GB" dirty="0" err="1" smtClean="0"/>
              <a:t>pomiędzy</a:t>
            </a:r>
            <a:r>
              <a:rPr lang="en-GB" dirty="0" smtClean="0"/>
              <a:t> </a:t>
            </a:r>
            <a:r>
              <a:rPr lang="en-GB" dirty="0" err="1" smtClean="0"/>
              <a:t>serwisami</a:t>
            </a:r>
            <a:endParaRPr lang="en-GB" dirty="0" smtClean="0"/>
          </a:p>
          <a:p>
            <a:r>
              <a:rPr lang="en-GB" dirty="0" err="1" smtClean="0"/>
              <a:t>Latwiej</a:t>
            </a:r>
            <a:r>
              <a:rPr lang="en-GB" dirty="0" smtClean="0"/>
              <a:t> </a:t>
            </a:r>
            <a:r>
              <a:rPr lang="en-GB" dirty="0" err="1" smtClean="0"/>
              <a:t>utrzymać</a:t>
            </a:r>
            <a:r>
              <a:rPr lang="en-GB" dirty="0" smtClean="0"/>
              <a:t> </a:t>
            </a:r>
            <a:r>
              <a:rPr lang="en-GB" dirty="0" err="1" smtClean="0"/>
              <a:t>modularność</a:t>
            </a:r>
            <a:endParaRPr lang="en-GB" dirty="0" smtClean="0"/>
          </a:p>
          <a:p>
            <a:r>
              <a:rPr lang="en-GB" dirty="0" err="1" smtClean="0"/>
              <a:t>Zespół</a:t>
            </a:r>
            <a:r>
              <a:rPr lang="en-GB" dirty="0" smtClean="0"/>
              <a:t> </a:t>
            </a:r>
            <a:r>
              <a:rPr lang="en-GB" dirty="0" err="1" smtClean="0"/>
              <a:t>decyduje</a:t>
            </a:r>
            <a:r>
              <a:rPr lang="en-GB" dirty="0" smtClean="0"/>
              <a:t> o </a:t>
            </a:r>
            <a:r>
              <a:rPr lang="en-GB" dirty="0" err="1" smtClean="0"/>
              <a:t>użytej</a:t>
            </a:r>
            <a:r>
              <a:rPr lang="en-GB" dirty="0" smtClean="0"/>
              <a:t> </a:t>
            </a:r>
            <a:r>
              <a:rPr lang="en-GB" dirty="0" err="1" smtClean="0"/>
              <a:t>technologii</a:t>
            </a:r>
            <a:endParaRPr lang="en-GB" dirty="0" smtClean="0"/>
          </a:p>
          <a:p>
            <a:endParaRPr lang="en-GB" dirty="0" smtClean="0"/>
          </a:p>
        </p:txBody>
      </p:sp>
      <p:sp>
        <p:nvSpPr>
          <p:cNvPr id="4" name="Content Placeholder 5"/>
          <p:cNvSpPr txBox="1">
            <a:spLocks/>
          </p:cNvSpPr>
          <p:nvPr/>
        </p:nvSpPr>
        <p:spPr>
          <a:xfrm>
            <a:off x="1227513" y="1296785"/>
            <a:ext cx="5156661" cy="537002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err="1" smtClean="0">
                <a:solidFill>
                  <a:srgbClr val="FF0000"/>
                </a:solidFill>
              </a:rPr>
              <a:t>Monolit</a:t>
            </a:r>
            <a:endParaRPr lang="en-GB" b="1" dirty="0" smtClean="0">
              <a:solidFill>
                <a:srgbClr val="FF0000"/>
              </a:solidFill>
            </a:endParaRPr>
          </a:p>
          <a:p>
            <a:r>
              <a:rPr lang="en-GB" dirty="0" err="1" smtClean="0"/>
              <a:t>Lokalne</a:t>
            </a:r>
            <a:r>
              <a:rPr lang="en-GB" dirty="0" smtClean="0"/>
              <a:t> </a:t>
            </a:r>
            <a:r>
              <a:rPr lang="en-GB" dirty="0" err="1" smtClean="0"/>
              <a:t>wywołania</a:t>
            </a:r>
            <a:r>
              <a:rPr lang="en-GB" dirty="0" smtClean="0"/>
              <a:t> </a:t>
            </a:r>
          </a:p>
          <a:p>
            <a:endParaRPr lang="en-GB" dirty="0" smtClean="0"/>
          </a:p>
          <a:p>
            <a:r>
              <a:rPr lang="en-GB" dirty="0" err="1" smtClean="0"/>
              <a:t>Wdrażanie</a:t>
            </a:r>
            <a:r>
              <a:rPr lang="en-GB" dirty="0" smtClean="0"/>
              <a:t> </a:t>
            </a:r>
            <a:r>
              <a:rPr lang="en-GB" dirty="0" err="1" smtClean="0"/>
              <a:t>całego</a:t>
            </a:r>
            <a:r>
              <a:rPr lang="en-GB" dirty="0" smtClean="0"/>
              <a:t> system</a:t>
            </a:r>
          </a:p>
          <a:p>
            <a:r>
              <a:rPr lang="en-GB" dirty="0" err="1" smtClean="0"/>
              <a:t>Logiczna</a:t>
            </a:r>
            <a:r>
              <a:rPr lang="en-GB" dirty="0" smtClean="0"/>
              <a:t> </a:t>
            </a:r>
            <a:r>
              <a:rPr lang="en-GB" dirty="0" err="1" smtClean="0"/>
              <a:t>spójność</a:t>
            </a:r>
            <a:r>
              <a:rPr lang="en-GB" dirty="0" smtClean="0"/>
              <a:t> </a:t>
            </a:r>
            <a:r>
              <a:rPr lang="en-GB" dirty="0" err="1" smtClean="0"/>
              <a:t>danych</a:t>
            </a:r>
            <a:r>
              <a:rPr lang="en-GB" dirty="0" smtClean="0"/>
              <a:t> (consistency)</a:t>
            </a:r>
          </a:p>
          <a:p>
            <a:endParaRPr lang="en-GB" dirty="0" smtClean="0"/>
          </a:p>
          <a:p>
            <a:r>
              <a:rPr lang="en-GB" dirty="0" err="1" smtClean="0"/>
              <a:t>Łatwiejszy</a:t>
            </a:r>
            <a:r>
              <a:rPr lang="en-GB" dirty="0" smtClean="0"/>
              <a:t> refactoring</a:t>
            </a:r>
          </a:p>
          <a:p>
            <a:r>
              <a:rPr lang="en-GB" dirty="0" err="1" smtClean="0"/>
              <a:t>Łatwiej</a:t>
            </a:r>
            <a:r>
              <a:rPr lang="en-GB" dirty="0" smtClean="0"/>
              <a:t> </a:t>
            </a:r>
            <a:r>
              <a:rPr lang="en-GB" dirty="0" err="1" smtClean="0"/>
              <a:t>złamać</a:t>
            </a:r>
            <a:r>
              <a:rPr lang="en-GB" dirty="0" smtClean="0"/>
              <a:t> </a:t>
            </a:r>
            <a:r>
              <a:rPr lang="en-GB" dirty="0" err="1" smtClean="0"/>
              <a:t>modularność</a:t>
            </a:r>
            <a:endParaRPr lang="en-GB" dirty="0" smtClean="0"/>
          </a:p>
          <a:p>
            <a:endParaRPr lang="en-GB" dirty="0" smtClean="0"/>
          </a:p>
          <a:p>
            <a:r>
              <a:rPr lang="en-GB" dirty="0" err="1" smtClean="0"/>
              <a:t>Jedna</a:t>
            </a:r>
            <a:r>
              <a:rPr lang="en-GB" dirty="0" smtClean="0"/>
              <a:t> </a:t>
            </a:r>
            <a:r>
              <a:rPr lang="en-GB" dirty="0" err="1" smtClean="0"/>
              <a:t>platforma</a:t>
            </a:r>
            <a:r>
              <a:rPr lang="en-GB" dirty="0" smtClean="0"/>
              <a:t> </a:t>
            </a:r>
            <a:r>
              <a:rPr lang="en-GB" dirty="0" err="1" smtClean="0"/>
              <a:t>technologiczna</a:t>
            </a:r>
            <a:r>
              <a:rPr lang="en-GB" dirty="0" smtClean="0"/>
              <a:t> (np. .NET 2.0)</a:t>
            </a:r>
            <a:endParaRPr lang="pl-PL" dirty="0"/>
          </a:p>
        </p:txBody>
      </p:sp>
      <p:cxnSp>
        <p:nvCxnSpPr>
          <p:cNvPr id="5" name="Straight Connector 4"/>
          <p:cNvCxnSpPr/>
          <p:nvPr/>
        </p:nvCxnSpPr>
        <p:spPr>
          <a:xfrm flipV="1">
            <a:off x="6384175" y="1574310"/>
            <a:ext cx="0" cy="49262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53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1000"/>
                                        <p:tgtEl>
                                          <p:spTgt spid="6">
                                            <p:txEl>
                                              <p:pRg st="3" end="3"/>
                                            </p:txEl>
                                          </p:spTgt>
                                        </p:tgtEl>
                                      </p:cBhvr>
                                    </p:animEffect>
                                    <p:anim calcmode="lin" valueType="num">
                                      <p:cBhvr>
                                        <p:cTn id="4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fade">
                                      <p:cBhvr>
                                        <p:cTn id="54" dur="1000"/>
                                        <p:tgtEl>
                                          <p:spTgt spid="4">
                                            <p:txEl>
                                              <p:pRg st="7" end="7"/>
                                            </p:txEl>
                                          </p:spTgt>
                                        </p:tgtEl>
                                      </p:cBhvr>
                                    </p:animEffect>
                                    <p:anim calcmode="lin" valueType="num">
                                      <p:cBhvr>
                                        <p:cTn id="5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Effect transition="in" filter="fade">
                                      <p:cBhvr>
                                        <p:cTn id="61" dur="1000"/>
                                        <p:tgtEl>
                                          <p:spTgt spid="6">
                                            <p:txEl>
                                              <p:pRg st="4" end="4"/>
                                            </p:txEl>
                                          </p:spTgt>
                                        </p:tgtEl>
                                      </p:cBhvr>
                                    </p:animEffect>
                                    <p:anim calcmode="lin" valueType="num">
                                      <p:cBhvr>
                                        <p:cTn id="6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4" end="4"/>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
                                            <p:txEl>
                                              <p:pRg st="5" end="5"/>
                                            </p:txEl>
                                          </p:spTgt>
                                        </p:tgtEl>
                                        <p:attrNameLst>
                                          <p:attrName>style.visibility</p:attrName>
                                        </p:attrNameLst>
                                      </p:cBhvr>
                                      <p:to>
                                        <p:strVal val="visible"/>
                                      </p:to>
                                    </p:set>
                                    <p:animEffect transition="in" filter="fade">
                                      <p:cBhvr>
                                        <p:cTn id="66" dur="1000"/>
                                        <p:tgtEl>
                                          <p:spTgt spid="6">
                                            <p:txEl>
                                              <p:pRg st="5" end="5"/>
                                            </p:txEl>
                                          </p:spTgt>
                                        </p:tgtEl>
                                      </p:cBhvr>
                                    </p:animEffect>
                                    <p:anim calcmode="lin" valueType="num">
                                      <p:cBhvr>
                                        <p:cTn id="6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Effect transition="in" filter="fade">
                                      <p:cBhvr>
                                        <p:cTn id="73" dur="1000"/>
                                        <p:tgtEl>
                                          <p:spTgt spid="4">
                                            <p:txEl>
                                              <p:pRg st="9" end="9"/>
                                            </p:txEl>
                                          </p:spTgt>
                                        </p:tgtEl>
                                      </p:cBhvr>
                                    </p:animEffect>
                                    <p:anim calcmode="lin" valueType="num">
                                      <p:cBhvr>
                                        <p:cTn id="7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6">
                                            <p:txEl>
                                              <p:pRg st="6" end="6"/>
                                            </p:txEl>
                                          </p:spTgt>
                                        </p:tgtEl>
                                        <p:attrNameLst>
                                          <p:attrName>style.visibility</p:attrName>
                                        </p:attrNameLst>
                                      </p:cBhvr>
                                      <p:to>
                                        <p:strVal val="visible"/>
                                      </p:to>
                                    </p:set>
                                    <p:animEffect transition="in" filter="fade">
                                      <p:cBhvr>
                                        <p:cTn id="80" dur="1000"/>
                                        <p:tgtEl>
                                          <p:spTgt spid="6">
                                            <p:txEl>
                                              <p:pRg st="6" end="6"/>
                                            </p:txEl>
                                          </p:spTgt>
                                        </p:tgtEl>
                                      </p:cBhvr>
                                    </p:animEffect>
                                    <p:anim calcmode="lin" valueType="num">
                                      <p:cBhvr>
                                        <p:cTn id="81"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2"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Wymagania dla system</a:t>
            </a:r>
            <a:r>
              <a:rPr lang="en-GB" dirty="0" smtClean="0"/>
              <a:t>u</a:t>
            </a:r>
            <a:r>
              <a:rPr lang="pl-PL" dirty="0" smtClean="0"/>
              <a:t> i zespołów</a:t>
            </a:r>
            <a:endParaRPr lang="pl-PL" dirty="0"/>
          </a:p>
        </p:txBody>
      </p:sp>
      <p:sp>
        <p:nvSpPr>
          <p:cNvPr id="6" name="Content Placeholder 5"/>
          <p:cNvSpPr>
            <a:spLocks noGrp="1"/>
          </p:cNvSpPr>
          <p:nvPr>
            <p:ph idx="1"/>
          </p:nvPr>
        </p:nvSpPr>
        <p:spPr>
          <a:xfrm>
            <a:off x="5419898" y="2111433"/>
            <a:ext cx="5933901" cy="4065530"/>
          </a:xfrm>
        </p:spPr>
        <p:txBody>
          <a:bodyPr/>
          <a:lstStyle/>
          <a:p>
            <a:r>
              <a:rPr lang="pl-PL" dirty="0" smtClean="0"/>
              <a:t>Szybkie tworzenie maszyn</a:t>
            </a:r>
          </a:p>
          <a:p>
            <a:r>
              <a:rPr lang="pl-PL" dirty="0" smtClean="0"/>
              <a:t>Monitoring serwisów</a:t>
            </a:r>
          </a:p>
          <a:p>
            <a:r>
              <a:rPr lang="pl-PL" dirty="0" smtClean="0"/>
              <a:t>Szybki </a:t>
            </a:r>
            <a:r>
              <a:rPr lang="en-GB" dirty="0" err="1" smtClean="0"/>
              <a:t>wdrożenia</a:t>
            </a:r>
            <a:r>
              <a:rPr lang="en-GB" dirty="0" smtClean="0"/>
              <a:t> </a:t>
            </a:r>
            <a:r>
              <a:rPr lang="pl-PL" dirty="0" smtClean="0"/>
              <a:t>i </a:t>
            </a:r>
            <a:r>
              <a:rPr lang="en-GB" dirty="0" err="1" smtClean="0"/>
              <a:t>możliwość</a:t>
            </a:r>
            <a:r>
              <a:rPr lang="en-GB" dirty="0" smtClean="0"/>
              <a:t> </a:t>
            </a:r>
            <a:r>
              <a:rPr lang="en-GB" dirty="0" err="1" smtClean="0"/>
              <a:t>wycofania</a:t>
            </a:r>
            <a:r>
              <a:rPr lang="en-GB" dirty="0" smtClean="0"/>
              <a:t> </a:t>
            </a:r>
            <a:r>
              <a:rPr lang="en-GB" dirty="0" err="1" smtClean="0"/>
              <a:t>zmian</a:t>
            </a:r>
            <a:endParaRPr lang="en-GB" dirty="0" smtClean="0"/>
          </a:p>
          <a:p>
            <a:r>
              <a:rPr lang="en-GB" dirty="0" err="1" smtClean="0"/>
              <a:t>Kultura</a:t>
            </a:r>
            <a:r>
              <a:rPr lang="en-GB" dirty="0" smtClean="0"/>
              <a:t> DevOps</a:t>
            </a:r>
            <a:endParaRPr lang="pl-PL" dirty="0"/>
          </a:p>
        </p:txBody>
      </p:sp>
    </p:spTree>
    <p:extLst>
      <p:ext uri="{BB962C8B-B14F-4D97-AF65-F5344CB8AC3E}">
        <p14:creationId xmlns:p14="http://schemas.microsoft.com/office/powerpoint/2010/main" val="2496152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Wiecej</a:t>
            </a:r>
            <a:r>
              <a:rPr lang="en-GB" dirty="0" smtClean="0"/>
              <a:t> </a:t>
            </a:r>
            <a:r>
              <a:rPr lang="en-GB" dirty="0" err="1" smtClean="0"/>
              <a:t>informacji</a:t>
            </a:r>
            <a:endParaRPr lang="pl-PL" dirty="0"/>
          </a:p>
        </p:txBody>
      </p:sp>
      <p:sp>
        <p:nvSpPr>
          <p:cNvPr id="6" name="Content Placeholder 5"/>
          <p:cNvSpPr>
            <a:spLocks noGrp="1"/>
          </p:cNvSpPr>
          <p:nvPr>
            <p:ph idx="1"/>
          </p:nvPr>
        </p:nvSpPr>
        <p:spPr>
          <a:xfrm>
            <a:off x="2510444" y="1690688"/>
            <a:ext cx="10306395" cy="4065530"/>
          </a:xfrm>
        </p:spPr>
        <p:txBody>
          <a:bodyPr/>
          <a:lstStyle/>
          <a:p>
            <a:r>
              <a:rPr lang="pl-PL" dirty="0">
                <a:hlinkClick r:id="rId4"/>
              </a:rPr>
              <a:t>http://</a:t>
            </a:r>
            <a:r>
              <a:rPr lang="pl-PL" dirty="0" smtClean="0">
                <a:hlinkClick r:id="rId4"/>
              </a:rPr>
              <a:t>martinfowler.com/articles/microservices.html</a:t>
            </a:r>
            <a:endParaRPr lang="en-GB" dirty="0" smtClean="0"/>
          </a:p>
          <a:p>
            <a:r>
              <a:rPr lang="en-US" dirty="0"/>
              <a:t>Book - "Building </a:t>
            </a:r>
            <a:r>
              <a:rPr lang="en-US" dirty="0" err="1"/>
              <a:t>Microservices</a:t>
            </a:r>
            <a:r>
              <a:rPr lang="en-US" dirty="0"/>
              <a:t>" by Sam Newman </a:t>
            </a:r>
            <a:r>
              <a:rPr lang="en-US" dirty="0">
                <a:hlinkClick r:id="rId5"/>
              </a:rPr>
              <a:t>http://amzn.com/1491950358</a:t>
            </a:r>
            <a:r>
              <a:rPr lang="en-US" dirty="0"/>
              <a:t> </a:t>
            </a:r>
            <a:r>
              <a:rPr lang="pl-PL" dirty="0"/>
              <a:t>  </a:t>
            </a:r>
          </a:p>
        </p:txBody>
      </p:sp>
    </p:spTree>
    <p:extLst>
      <p:ext uri="{BB962C8B-B14F-4D97-AF65-F5344CB8AC3E}">
        <p14:creationId xmlns:p14="http://schemas.microsoft.com/office/powerpoint/2010/main" val="2190858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421" y="465511"/>
            <a:ext cx="8788624" cy="5910349"/>
          </a:xfrm>
          <a:prstGeom prst="rect">
            <a:avLst/>
          </a:prstGeom>
        </p:spPr>
      </p:pic>
      <p:sp>
        <p:nvSpPr>
          <p:cNvPr id="2" name="Title 1"/>
          <p:cNvSpPr>
            <a:spLocks noGrp="1"/>
          </p:cNvSpPr>
          <p:nvPr>
            <p:ph type="title"/>
          </p:nvPr>
        </p:nvSpPr>
        <p:spPr>
          <a:xfrm>
            <a:off x="322810" y="104833"/>
            <a:ext cx="10515600" cy="1325563"/>
          </a:xfrm>
        </p:spPr>
        <p:txBody>
          <a:bodyPr/>
          <a:lstStyle/>
          <a:p>
            <a:endParaRPr lang="pl-PL" dirty="0"/>
          </a:p>
        </p:txBody>
      </p:sp>
    </p:spTree>
    <p:extLst>
      <p:ext uri="{BB962C8B-B14F-4D97-AF65-F5344CB8AC3E}">
        <p14:creationId xmlns:p14="http://schemas.microsoft.com/office/powerpoint/2010/main" val="47976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4206" y="403484"/>
            <a:ext cx="10515600" cy="1325563"/>
          </a:xfrm>
        </p:spPr>
        <p:txBody>
          <a:bodyPr/>
          <a:lstStyle/>
          <a:p>
            <a:r>
              <a:rPr lang="en-GB" dirty="0" smtClean="0"/>
              <a:t>KONKURS</a:t>
            </a:r>
            <a:endParaRPr lang="pl-PL" dirty="0"/>
          </a:p>
        </p:txBody>
      </p:sp>
      <p:sp>
        <p:nvSpPr>
          <p:cNvPr id="4" name="TextBox 3"/>
          <p:cNvSpPr txBox="1"/>
          <p:nvPr/>
        </p:nvSpPr>
        <p:spPr>
          <a:xfrm>
            <a:off x="2078182" y="1729047"/>
            <a:ext cx="8096597" cy="646331"/>
          </a:xfrm>
          <a:prstGeom prst="rect">
            <a:avLst/>
          </a:prstGeom>
          <a:noFill/>
        </p:spPr>
        <p:txBody>
          <a:bodyPr wrap="square" rtlCol="0">
            <a:spAutoFit/>
          </a:bodyPr>
          <a:lstStyle/>
          <a:p>
            <a:r>
              <a:rPr lang="pl-PL" sz="3600" dirty="0"/>
              <a:t>https://www.facebook.com/WrocNET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8122" y="-279705"/>
            <a:ext cx="5383878" cy="269193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263" y="2570409"/>
            <a:ext cx="2919007" cy="2919007"/>
          </a:xfrm>
          <a:prstGeom prst="rect">
            <a:avLst/>
          </a:prstGeom>
        </p:spPr>
      </p:pic>
    </p:spTree>
    <p:extLst>
      <p:ext uri="{BB962C8B-B14F-4D97-AF65-F5344CB8AC3E}">
        <p14:creationId xmlns:p14="http://schemas.microsoft.com/office/powerpoint/2010/main" val="4024546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204" y="1395904"/>
            <a:ext cx="10515600" cy="848532"/>
          </a:xfrm>
        </p:spPr>
        <p:txBody>
          <a:bodyPr>
            <a:noAutofit/>
          </a:bodyPr>
          <a:lstStyle/>
          <a:p>
            <a:r>
              <a:rPr lang="en-GB" sz="5400" b="1" dirty="0" smtClean="0">
                <a:solidFill>
                  <a:srgbClr val="FF0000"/>
                </a:solidFill>
              </a:rPr>
              <a:t>				</a:t>
            </a:r>
            <a:r>
              <a:rPr lang="pl-PL" sz="5400" b="1" dirty="0" smtClean="0">
                <a:solidFill>
                  <a:srgbClr val="FF0000"/>
                </a:solidFill>
              </a:rPr>
              <a:t>Mikro-serwisy</a:t>
            </a:r>
            <a:endParaRPr lang="pl-PL" sz="5400" b="1" dirty="0">
              <a:solidFill>
                <a:srgbClr val="FF0000"/>
              </a:solidFill>
            </a:endParaRPr>
          </a:p>
        </p:txBody>
      </p:sp>
      <p:sp>
        <p:nvSpPr>
          <p:cNvPr id="4" name="TextBox 3"/>
          <p:cNvSpPr txBox="1"/>
          <p:nvPr/>
        </p:nvSpPr>
        <p:spPr>
          <a:xfrm>
            <a:off x="2926080" y="5652655"/>
            <a:ext cx="9128012" cy="1077218"/>
          </a:xfrm>
          <a:prstGeom prst="rect">
            <a:avLst/>
          </a:prstGeom>
          <a:noFill/>
        </p:spPr>
        <p:txBody>
          <a:bodyPr wrap="none" rtlCol="0">
            <a:spAutoFit/>
          </a:bodyPr>
          <a:lstStyle/>
          <a:p>
            <a:r>
              <a:rPr lang="pl-PL" sz="3200" b="1" dirty="0">
                <a:solidFill>
                  <a:srgbClr val="FF0000"/>
                </a:solidFill>
              </a:rPr>
              <a:t>Jakie problemy napotkasz podczas ich </a:t>
            </a:r>
            <a:r>
              <a:rPr lang="pl-PL" sz="3200" b="1" dirty="0" smtClean="0">
                <a:solidFill>
                  <a:srgbClr val="FF0000"/>
                </a:solidFill>
              </a:rPr>
              <a:t>implementacji</a:t>
            </a:r>
            <a:endParaRPr lang="en-GB" sz="3200" b="1" dirty="0" smtClean="0">
              <a:solidFill>
                <a:srgbClr val="FF0000"/>
              </a:solidFill>
            </a:endParaRPr>
          </a:p>
          <a:p>
            <a:r>
              <a:rPr lang="pl-PL" sz="3200" b="1" dirty="0" smtClean="0">
                <a:solidFill>
                  <a:srgbClr val="FF0000"/>
                </a:solidFill>
              </a:rPr>
              <a:t>oraz </a:t>
            </a:r>
            <a:r>
              <a:rPr lang="pl-PL" sz="3200" b="1" dirty="0">
                <a:solidFill>
                  <a:srgbClr val="FF0000"/>
                </a:solidFill>
              </a:rPr>
              <a:t>propozycje ich </a:t>
            </a:r>
            <a:r>
              <a:rPr lang="pl-PL" sz="3200" b="1" dirty="0" err="1" smtClean="0">
                <a:solidFill>
                  <a:srgbClr val="FF0000"/>
                </a:solidFill>
              </a:rPr>
              <a:t>rozwiazania</a:t>
            </a:r>
            <a:r>
              <a:rPr lang="pl-PL" sz="3200" b="1" dirty="0" smtClean="0">
                <a:solidFill>
                  <a:srgbClr val="FF0000"/>
                </a:solidFill>
              </a:rPr>
              <a:t> </a:t>
            </a:r>
            <a:endParaRPr lang="pl-PL" sz="3200" dirty="0"/>
          </a:p>
        </p:txBody>
      </p:sp>
    </p:spTree>
    <p:extLst>
      <p:ext uri="{BB962C8B-B14F-4D97-AF65-F5344CB8AC3E}">
        <p14:creationId xmlns:p14="http://schemas.microsoft.com/office/powerpoint/2010/main" val="557767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b="1" dirty="0">
                <a:solidFill>
                  <a:srgbClr val="FF0000"/>
                </a:solidFill>
              </a:rPr>
              <a:t>Jakie problemy napotkasz </a:t>
            </a:r>
            <a:r>
              <a:rPr lang="pl-PL" b="1" dirty="0" smtClean="0">
                <a:solidFill>
                  <a:srgbClr val="FF0000"/>
                </a:solidFill>
              </a:rPr>
              <a:t>podczas</a:t>
            </a:r>
            <a:r>
              <a:rPr lang="en-GB" b="1" dirty="0" smtClean="0">
                <a:solidFill>
                  <a:srgbClr val="FF0000"/>
                </a:solidFill>
              </a:rPr>
              <a:t> </a:t>
            </a:r>
            <a:r>
              <a:rPr lang="en-GB" b="1" dirty="0" err="1" smtClean="0">
                <a:solidFill>
                  <a:srgbClr val="FF0000"/>
                </a:solidFill>
              </a:rPr>
              <a:t>i</a:t>
            </a:r>
            <a:r>
              <a:rPr lang="pl-PL" b="1" dirty="0" err="1" smtClean="0">
                <a:solidFill>
                  <a:srgbClr val="FF0000"/>
                </a:solidFill>
              </a:rPr>
              <a:t>mplementacji</a:t>
            </a:r>
            <a:r>
              <a:rPr lang="en-GB" b="1" dirty="0">
                <a:solidFill>
                  <a:srgbClr val="FF0000"/>
                </a:solidFill>
              </a:rPr>
              <a:t/>
            </a:r>
            <a:br>
              <a:rPr lang="en-GB" b="1" dirty="0">
                <a:solidFill>
                  <a:srgbClr val="FF0000"/>
                </a:solidFill>
              </a:rPr>
            </a:br>
            <a:r>
              <a:rPr lang="en-GB" b="1" dirty="0" err="1" smtClean="0">
                <a:solidFill>
                  <a:srgbClr val="FF0000"/>
                </a:solidFill>
              </a:rPr>
              <a:t>mikro-serwisów</a:t>
            </a:r>
            <a:r>
              <a:rPr lang="en-GB" b="1" dirty="0" smtClean="0">
                <a:solidFill>
                  <a:srgbClr val="FF0000"/>
                </a:solidFill>
              </a:rPr>
              <a:t> </a:t>
            </a:r>
            <a:r>
              <a:rPr lang="pl-PL" b="1" dirty="0" smtClean="0">
                <a:solidFill>
                  <a:srgbClr val="FF0000"/>
                </a:solidFill>
              </a:rPr>
              <a:t>oraz </a:t>
            </a:r>
            <a:r>
              <a:rPr lang="pl-PL" b="1" dirty="0">
                <a:solidFill>
                  <a:srgbClr val="FF0000"/>
                </a:solidFill>
              </a:rPr>
              <a:t>propozycje ich </a:t>
            </a:r>
            <a:r>
              <a:rPr lang="pl-PL" b="1" dirty="0" err="1" smtClean="0">
                <a:solidFill>
                  <a:srgbClr val="FF0000"/>
                </a:solidFill>
              </a:rPr>
              <a:t>rozwi</a:t>
            </a:r>
            <a:r>
              <a:rPr lang="en-GB" b="1" dirty="0" smtClean="0">
                <a:solidFill>
                  <a:srgbClr val="FF0000"/>
                </a:solidFill>
              </a:rPr>
              <a:t>ą</a:t>
            </a:r>
            <a:r>
              <a:rPr lang="pl-PL" b="1" dirty="0" err="1" smtClean="0">
                <a:solidFill>
                  <a:srgbClr val="FF0000"/>
                </a:solidFill>
              </a:rPr>
              <a:t>zania</a:t>
            </a:r>
            <a:endParaRPr lang="pl-PL"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7034" y="1806575"/>
            <a:ext cx="8757931" cy="4351338"/>
          </a:xfrm>
        </p:spPr>
      </p:pic>
    </p:spTree>
    <p:extLst>
      <p:ext uri="{BB962C8B-B14F-4D97-AF65-F5344CB8AC3E}">
        <p14:creationId xmlns:p14="http://schemas.microsoft.com/office/powerpoint/2010/main" val="1258406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Mikro-serwisy</a:t>
            </a:r>
            <a:r>
              <a:rPr lang="en-GB" dirty="0" smtClean="0">
                <a:solidFill>
                  <a:schemeClr val="bg1"/>
                </a:solidFill>
              </a:rPr>
              <a:t> </a:t>
            </a:r>
            <a:r>
              <a:rPr lang="en-GB" dirty="0" err="1" smtClean="0">
                <a:solidFill>
                  <a:schemeClr val="bg1"/>
                </a:solidFill>
              </a:rPr>
              <a:t>nie</a:t>
            </a:r>
            <a:r>
              <a:rPr lang="en-GB" dirty="0" smtClean="0">
                <a:solidFill>
                  <a:schemeClr val="bg1"/>
                </a:solidFill>
              </a:rPr>
              <a:t> </a:t>
            </a:r>
            <a:r>
              <a:rPr lang="en-GB" dirty="0" err="1" smtClean="0">
                <a:solidFill>
                  <a:schemeClr val="bg1"/>
                </a:solidFill>
              </a:rPr>
              <a:t>ułatwiają</a:t>
            </a:r>
            <a:r>
              <a:rPr lang="en-GB" dirty="0" smtClean="0">
                <a:solidFill>
                  <a:schemeClr val="bg1"/>
                </a:solidFill>
              </a:rPr>
              <a:t> </a:t>
            </a:r>
            <a:r>
              <a:rPr lang="en-GB" dirty="0" err="1" smtClean="0">
                <a:solidFill>
                  <a:schemeClr val="bg1"/>
                </a:solidFill>
              </a:rPr>
              <a:t>pracy</a:t>
            </a:r>
            <a:r>
              <a:rPr lang="en-GB" dirty="0">
                <a:solidFill>
                  <a:schemeClr val="bg1"/>
                </a:solidFill>
              </a:rPr>
              <a:t> </a:t>
            </a:r>
            <a:r>
              <a:rPr lang="en-GB" dirty="0" err="1" smtClean="0">
                <a:solidFill>
                  <a:schemeClr val="bg1"/>
                </a:solidFill>
              </a:rPr>
              <a:t>programistom</a:t>
            </a:r>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r>
              <a:rPr lang="en-GB" dirty="0" err="1" smtClean="0">
                <a:solidFill>
                  <a:schemeClr val="bg1"/>
                </a:solidFill>
              </a:rPr>
              <a:t>Opierają</a:t>
            </a:r>
            <a:r>
              <a:rPr lang="en-GB" dirty="0" smtClean="0">
                <a:solidFill>
                  <a:schemeClr val="bg1"/>
                </a:solidFill>
              </a:rPr>
              <a:t> </a:t>
            </a:r>
            <a:r>
              <a:rPr lang="en-GB" dirty="0" err="1" smtClean="0">
                <a:solidFill>
                  <a:schemeClr val="bg1"/>
                </a:solidFill>
              </a:rPr>
              <a:t>się</a:t>
            </a:r>
            <a:r>
              <a:rPr lang="en-GB" dirty="0" smtClean="0">
                <a:solidFill>
                  <a:schemeClr val="bg1"/>
                </a:solidFill>
              </a:rPr>
              <a:t> </a:t>
            </a:r>
            <a:r>
              <a:rPr lang="en-GB" dirty="0" err="1" smtClean="0">
                <a:solidFill>
                  <a:schemeClr val="bg1"/>
                </a:solidFill>
              </a:rPr>
              <a:t>na</a:t>
            </a:r>
            <a:r>
              <a:rPr lang="en-GB" dirty="0" smtClean="0">
                <a:solidFill>
                  <a:schemeClr val="bg1"/>
                </a:solidFill>
              </a:rPr>
              <a:t> </a:t>
            </a:r>
            <a:r>
              <a:rPr lang="en-GB" dirty="0" err="1" smtClean="0">
                <a:solidFill>
                  <a:schemeClr val="bg1"/>
                </a:solidFill>
              </a:rPr>
              <a:t>dobrych</a:t>
            </a:r>
            <a:r>
              <a:rPr lang="en-GB" dirty="0" smtClean="0">
                <a:solidFill>
                  <a:schemeClr val="bg1"/>
                </a:solidFill>
              </a:rPr>
              <a:t> </a:t>
            </a:r>
            <a:r>
              <a:rPr lang="en-GB" dirty="0" err="1" smtClean="0">
                <a:solidFill>
                  <a:schemeClr val="bg1"/>
                </a:solidFill>
              </a:rPr>
              <a:t>podstawach</a:t>
            </a:r>
            <a:r>
              <a:rPr lang="en-GB" dirty="0" smtClean="0">
                <a:solidFill>
                  <a:schemeClr val="bg1"/>
                </a:solidFill>
              </a:rPr>
              <a:t>:</a:t>
            </a:r>
          </a:p>
          <a:p>
            <a:pPr lvl="1"/>
            <a:r>
              <a:rPr lang="en-GB" dirty="0" err="1" smtClean="0">
                <a:solidFill>
                  <a:schemeClr val="bg1"/>
                </a:solidFill>
              </a:rPr>
              <a:t>Otwarte</a:t>
            </a:r>
            <a:r>
              <a:rPr lang="en-GB" dirty="0" smtClean="0">
                <a:solidFill>
                  <a:schemeClr val="bg1"/>
                </a:solidFill>
              </a:rPr>
              <a:t> </a:t>
            </a:r>
            <a:r>
              <a:rPr lang="en-GB" dirty="0" err="1" smtClean="0">
                <a:solidFill>
                  <a:schemeClr val="bg1"/>
                </a:solidFill>
              </a:rPr>
              <a:t>technologie</a:t>
            </a:r>
            <a:endParaRPr lang="en-GB" dirty="0" smtClean="0">
              <a:solidFill>
                <a:schemeClr val="bg1"/>
              </a:solidFill>
            </a:endParaRPr>
          </a:p>
          <a:p>
            <a:pPr lvl="1"/>
            <a:r>
              <a:rPr lang="en-GB" dirty="0" err="1" smtClean="0">
                <a:solidFill>
                  <a:schemeClr val="bg1"/>
                </a:solidFill>
              </a:rPr>
              <a:t>Modułowość</a:t>
            </a:r>
            <a:endParaRPr lang="en-GB" dirty="0">
              <a:solidFill>
                <a:schemeClr val="bg1"/>
              </a:solidFill>
            </a:endParaRPr>
          </a:p>
          <a:p>
            <a:endParaRPr lang="en-GB" dirty="0" smtClean="0">
              <a:solidFill>
                <a:schemeClr val="bg1"/>
              </a:solidFill>
            </a:endParaRPr>
          </a:p>
          <a:p>
            <a:r>
              <a:rPr lang="en-GB" dirty="0" err="1" smtClean="0">
                <a:solidFill>
                  <a:schemeClr val="bg1"/>
                </a:solidFill>
              </a:rPr>
              <a:t>Rozproszone</a:t>
            </a:r>
            <a:r>
              <a:rPr lang="en-GB" dirty="0" smtClean="0">
                <a:solidFill>
                  <a:schemeClr val="bg1"/>
                </a:solidFill>
              </a:rPr>
              <a:t>, </a:t>
            </a:r>
            <a:r>
              <a:rPr lang="en-GB" dirty="0" err="1">
                <a:solidFill>
                  <a:schemeClr val="bg1"/>
                </a:solidFill>
              </a:rPr>
              <a:t>asynchroniczne</a:t>
            </a:r>
            <a:r>
              <a:rPr lang="en-GB" dirty="0">
                <a:solidFill>
                  <a:schemeClr val="bg1"/>
                </a:solidFill>
              </a:rPr>
              <a:t> </a:t>
            </a:r>
            <a:r>
              <a:rPr lang="en-GB" dirty="0" err="1">
                <a:solidFill>
                  <a:schemeClr val="bg1"/>
                </a:solidFill>
              </a:rPr>
              <a:t>wywołania</a:t>
            </a:r>
            <a:endParaRPr lang="en-GB" dirty="0">
              <a:solidFill>
                <a:schemeClr val="bg1"/>
              </a:solidFill>
            </a:endParaRPr>
          </a:p>
          <a:p>
            <a:r>
              <a:rPr lang="en-GB" dirty="0" err="1" smtClean="0">
                <a:solidFill>
                  <a:schemeClr val="bg1"/>
                </a:solidFill>
              </a:rPr>
              <a:t>Opóźniona</a:t>
            </a:r>
            <a:r>
              <a:rPr lang="en-GB" dirty="0" smtClean="0">
                <a:solidFill>
                  <a:schemeClr val="bg1"/>
                </a:solidFill>
              </a:rPr>
              <a:t> </a:t>
            </a:r>
            <a:r>
              <a:rPr lang="en-GB" dirty="0" err="1" smtClean="0">
                <a:solidFill>
                  <a:schemeClr val="bg1"/>
                </a:solidFill>
              </a:rPr>
              <a:t>zbieżność</a:t>
            </a:r>
            <a:r>
              <a:rPr lang="en-GB" dirty="0" smtClean="0">
                <a:solidFill>
                  <a:schemeClr val="bg1"/>
                </a:solidFill>
              </a:rPr>
              <a:t>  / eventual consistency</a:t>
            </a:r>
            <a:endParaRPr lang="en-GB" dirty="0">
              <a:solidFill>
                <a:schemeClr val="bg1"/>
              </a:solidFill>
            </a:endParaRPr>
          </a:p>
          <a:p>
            <a:r>
              <a:rPr lang="en-GB" dirty="0" err="1" smtClean="0">
                <a:solidFill>
                  <a:schemeClr val="bg1"/>
                </a:solidFill>
              </a:rPr>
              <a:t>Utrudnione</a:t>
            </a:r>
            <a:r>
              <a:rPr lang="en-GB" dirty="0" smtClean="0">
                <a:solidFill>
                  <a:schemeClr val="bg1"/>
                </a:solidFill>
              </a:rPr>
              <a:t> </a:t>
            </a:r>
            <a:r>
              <a:rPr lang="en-GB" dirty="0" err="1" smtClean="0">
                <a:solidFill>
                  <a:schemeClr val="bg1"/>
                </a:solidFill>
              </a:rPr>
              <a:t>testowanie</a:t>
            </a:r>
            <a:endParaRPr lang="en-GB" dirty="0" smtClean="0">
              <a:solidFill>
                <a:schemeClr val="bg1"/>
              </a:solidFill>
            </a:endParaRPr>
          </a:p>
          <a:p>
            <a:r>
              <a:rPr lang="en-GB" dirty="0" err="1" smtClean="0">
                <a:solidFill>
                  <a:schemeClr val="bg1"/>
                </a:solidFill>
              </a:rPr>
              <a:t>Problemy</a:t>
            </a:r>
            <a:r>
              <a:rPr lang="en-GB" dirty="0" smtClean="0">
                <a:solidFill>
                  <a:schemeClr val="bg1"/>
                </a:solidFill>
              </a:rPr>
              <a:t> z </a:t>
            </a:r>
            <a:r>
              <a:rPr lang="en-GB" dirty="0" err="1" smtClean="0">
                <a:solidFill>
                  <a:schemeClr val="bg1"/>
                </a:solidFill>
              </a:rPr>
              <a:t>określeniem</a:t>
            </a:r>
            <a:r>
              <a:rPr lang="en-GB" dirty="0" smtClean="0">
                <a:solidFill>
                  <a:schemeClr val="bg1"/>
                </a:solidFill>
              </a:rPr>
              <a:t> </a:t>
            </a:r>
            <a:r>
              <a:rPr lang="en-GB" dirty="0" err="1" smtClean="0">
                <a:solidFill>
                  <a:schemeClr val="bg1"/>
                </a:solidFill>
              </a:rPr>
              <a:t>czy</a:t>
            </a:r>
            <a:r>
              <a:rPr lang="en-GB" dirty="0" smtClean="0">
                <a:solidFill>
                  <a:schemeClr val="bg1"/>
                </a:solidFill>
              </a:rPr>
              <a:t> </a:t>
            </a:r>
            <a:r>
              <a:rPr lang="en-GB" dirty="0" err="1" smtClean="0">
                <a:solidFill>
                  <a:schemeClr val="bg1"/>
                </a:solidFill>
              </a:rPr>
              <a:t>aktualnie</a:t>
            </a:r>
            <a:r>
              <a:rPr lang="en-GB" dirty="0" smtClean="0">
                <a:solidFill>
                  <a:schemeClr val="bg1"/>
                </a:solidFill>
              </a:rPr>
              <a:t> system </a:t>
            </a:r>
            <a:r>
              <a:rPr lang="en-GB" dirty="0" err="1" smtClean="0">
                <a:solidFill>
                  <a:schemeClr val="bg1"/>
                </a:solidFill>
              </a:rPr>
              <a:t>działa</a:t>
            </a:r>
            <a:r>
              <a:rPr lang="en-GB" dirty="0" smtClean="0">
                <a:solidFill>
                  <a:schemeClr val="bg1"/>
                </a:solidFill>
              </a:rPr>
              <a:t> w </a:t>
            </a:r>
            <a:r>
              <a:rPr lang="en-GB" dirty="0" err="1" smtClean="0">
                <a:solidFill>
                  <a:schemeClr val="bg1"/>
                </a:solidFill>
              </a:rPr>
              <a:t>pełni</a:t>
            </a:r>
            <a:r>
              <a:rPr lang="en-GB" dirty="0" smtClean="0">
                <a:solidFill>
                  <a:schemeClr val="bg1"/>
                </a:solidFill>
              </a:rPr>
              <a:t> </a:t>
            </a:r>
            <a:r>
              <a:rPr lang="en-GB" dirty="0" err="1" smtClean="0">
                <a:solidFill>
                  <a:schemeClr val="bg1"/>
                </a:solidFill>
              </a:rPr>
              <a:t>sprawnie</a:t>
            </a:r>
            <a:endParaRPr lang="en-GB" dirty="0">
              <a:solidFill>
                <a:schemeClr val="bg1"/>
              </a:solidFill>
            </a:endParaRPr>
          </a:p>
          <a:p>
            <a:pPr marL="457200" lvl="1" indent="0">
              <a:buNone/>
            </a:pPr>
            <a:endParaRPr lang="en-GB" dirty="0" smtClean="0">
              <a:solidFill>
                <a:schemeClr val="bg1"/>
              </a:solidFill>
            </a:endParaRPr>
          </a:p>
          <a:p>
            <a:endParaRPr lang="pl-PL" dirty="0">
              <a:solidFill>
                <a:schemeClr val="bg1"/>
              </a:solidFill>
            </a:endParaRPr>
          </a:p>
        </p:txBody>
      </p:sp>
    </p:spTree>
    <p:extLst>
      <p:ext uri="{BB962C8B-B14F-4D97-AF65-F5344CB8AC3E}">
        <p14:creationId xmlns:p14="http://schemas.microsoft.com/office/powerpoint/2010/main" val="13070262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chemeClr val="bg1"/>
                </a:solidFill>
              </a:rPr>
              <a:t>Problem #1</a:t>
            </a:r>
            <a:br>
              <a:rPr lang="en-GB" dirty="0" smtClean="0">
                <a:solidFill>
                  <a:schemeClr val="bg1"/>
                </a:solidFill>
              </a:rPr>
            </a:br>
            <a:r>
              <a:rPr lang="en-GB" dirty="0" err="1" smtClean="0">
                <a:solidFill>
                  <a:schemeClr val="bg1"/>
                </a:solidFill>
              </a:rPr>
              <a:t>Zbyt</a:t>
            </a:r>
            <a:r>
              <a:rPr lang="en-GB" dirty="0" smtClean="0">
                <a:solidFill>
                  <a:schemeClr val="bg1"/>
                </a:solidFill>
              </a:rPr>
              <a:t> </a:t>
            </a:r>
            <a:r>
              <a:rPr lang="en-GB" dirty="0" err="1" smtClean="0">
                <a:solidFill>
                  <a:schemeClr val="bg1"/>
                </a:solidFill>
              </a:rPr>
              <a:t>szybkie</a:t>
            </a:r>
            <a:r>
              <a:rPr lang="en-GB" dirty="0" smtClean="0">
                <a:solidFill>
                  <a:schemeClr val="bg1"/>
                </a:solidFill>
              </a:rPr>
              <a:t> </a:t>
            </a:r>
            <a:r>
              <a:rPr lang="en-GB" dirty="0" err="1" smtClean="0">
                <a:solidFill>
                  <a:schemeClr val="bg1"/>
                </a:solidFill>
              </a:rPr>
              <a:t>rozpoczynanie</a:t>
            </a:r>
            <a:r>
              <a:rPr lang="en-GB" dirty="0" smtClean="0">
                <a:solidFill>
                  <a:schemeClr val="bg1"/>
                </a:solidFill>
              </a:rPr>
              <a:t> od </a:t>
            </a:r>
            <a:r>
              <a:rPr lang="en-GB" dirty="0" err="1" smtClean="0">
                <a:solidFill>
                  <a:schemeClr val="bg1"/>
                </a:solidFill>
              </a:rPr>
              <a:t>mikro-serwisów</a:t>
            </a:r>
            <a:r>
              <a:rPr lang="en-GB" dirty="0" smtClean="0">
                <a:solidFill>
                  <a:schemeClr val="bg1"/>
                </a:solidFill>
              </a:rPr>
              <a:t>	</a:t>
            </a:r>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r>
              <a:rPr lang="en-GB" dirty="0" err="1" smtClean="0">
                <a:solidFill>
                  <a:schemeClr val="bg1"/>
                </a:solidFill>
              </a:rPr>
              <a:t>Zacznij</a:t>
            </a:r>
            <a:r>
              <a:rPr lang="en-GB" dirty="0" smtClean="0">
                <a:solidFill>
                  <a:schemeClr val="bg1"/>
                </a:solidFill>
              </a:rPr>
              <a:t> od </a:t>
            </a:r>
            <a:r>
              <a:rPr lang="en-GB" dirty="0" err="1" smtClean="0">
                <a:solidFill>
                  <a:schemeClr val="bg1"/>
                </a:solidFill>
              </a:rPr>
              <a:t>zwykłej</a:t>
            </a:r>
            <a:r>
              <a:rPr lang="en-GB" dirty="0" smtClean="0">
                <a:solidFill>
                  <a:schemeClr val="bg1"/>
                </a:solidFill>
              </a:rPr>
              <a:t> </a:t>
            </a:r>
            <a:r>
              <a:rPr lang="en-GB" dirty="0" err="1" smtClean="0">
                <a:solidFill>
                  <a:schemeClr val="bg1"/>
                </a:solidFill>
              </a:rPr>
              <a:t>aplikacji</a:t>
            </a:r>
            <a:r>
              <a:rPr lang="en-GB" dirty="0" smtClean="0">
                <a:solidFill>
                  <a:schemeClr val="bg1"/>
                </a:solidFill>
              </a:rPr>
              <a:t> / </a:t>
            </a:r>
            <a:r>
              <a:rPr lang="en-GB" dirty="0" err="1" smtClean="0">
                <a:solidFill>
                  <a:schemeClr val="bg1"/>
                </a:solidFill>
              </a:rPr>
              <a:t>monolitu</a:t>
            </a:r>
            <a:endParaRPr lang="en-GB" dirty="0" smtClean="0">
              <a:solidFill>
                <a:schemeClr val="bg1"/>
              </a:solidFill>
            </a:endParaRPr>
          </a:p>
          <a:p>
            <a:endParaRPr lang="en-GB" dirty="0">
              <a:solidFill>
                <a:schemeClr val="bg1"/>
              </a:solidFill>
            </a:endParaRPr>
          </a:p>
          <a:p>
            <a:r>
              <a:rPr lang="en-GB" dirty="0" err="1" smtClean="0">
                <a:solidFill>
                  <a:schemeClr val="bg1"/>
                </a:solidFill>
              </a:rPr>
              <a:t>Wdrażaj</a:t>
            </a:r>
            <a:r>
              <a:rPr lang="en-GB" dirty="0" smtClean="0">
                <a:solidFill>
                  <a:schemeClr val="bg1"/>
                </a:solidFill>
              </a:rPr>
              <a:t> </a:t>
            </a:r>
            <a:r>
              <a:rPr lang="en-GB" dirty="0" err="1" smtClean="0">
                <a:solidFill>
                  <a:schemeClr val="bg1"/>
                </a:solidFill>
              </a:rPr>
              <a:t>mikro-serwisy</a:t>
            </a:r>
            <a:r>
              <a:rPr lang="en-GB" dirty="0" smtClean="0">
                <a:solidFill>
                  <a:schemeClr val="bg1"/>
                </a:solidFill>
              </a:rPr>
              <a:t> </a:t>
            </a:r>
            <a:r>
              <a:rPr lang="en-GB" dirty="0" err="1" smtClean="0">
                <a:solidFill>
                  <a:schemeClr val="bg1"/>
                </a:solidFill>
              </a:rPr>
              <a:t>powoli</a:t>
            </a:r>
            <a:r>
              <a:rPr lang="en-GB" dirty="0" smtClean="0">
                <a:solidFill>
                  <a:schemeClr val="bg1"/>
                </a:solidFill>
              </a:rPr>
              <a:t> </a:t>
            </a:r>
            <a:r>
              <a:rPr lang="en-GB" dirty="0" err="1" smtClean="0">
                <a:solidFill>
                  <a:schemeClr val="bg1"/>
                </a:solidFill>
              </a:rPr>
              <a:t>i</a:t>
            </a:r>
            <a:r>
              <a:rPr lang="en-GB" dirty="0" smtClean="0">
                <a:solidFill>
                  <a:schemeClr val="bg1"/>
                </a:solidFill>
              </a:rPr>
              <a:t> z </a:t>
            </a:r>
            <a:r>
              <a:rPr lang="en-GB" dirty="0" err="1" smtClean="0">
                <a:solidFill>
                  <a:schemeClr val="bg1"/>
                </a:solidFill>
              </a:rPr>
              <a:t>rozwagą</a:t>
            </a:r>
            <a:endParaRPr lang="en-GB" dirty="0" smtClean="0">
              <a:solidFill>
                <a:schemeClr val="bg1"/>
              </a:solidFill>
            </a:endParaRPr>
          </a:p>
          <a:p>
            <a:endParaRPr lang="en-GB" dirty="0">
              <a:solidFill>
                <a:schemeClr val="bg1"/>
              </a:solidFill>
            </a:endParaRPr>
          </a:p>
          <a:p>
            <a:endParaRPr lang="pl-PL"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071" y="1934936"/>
            <a:ext cx="4061149" cy="4738007"/>
          </a:xfrm>
          <a:prstGeom prst="rect">
            <a:avLst/>
          </a:prstGeom>
        </p:spPr>
      </p:pic>
    </p:spTree>
    <p:extLst>
      <p:ext uri="{BB962C8B-B14F-4D97-AF65-F5344CB8AC3E}">
        <p14:creationId xmlns:p14="http://schemas.microsoft.com/office/powerpoint/2010/main" val="2871668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solidFill>
                  <a:schemeClr val="bg1"/>
                </a:solidFill>
              </a:rPr>
              <a:t>Rozwiązanie</a:t>
            </a:r>
            <a:r>
              <a:rPr lang="en-GB" dirty="0" smtClean="0">
                <a:solidFill>
                  <a:schemeClr val="bg1"/>
                </a:solidFill>
              </a:rPr>
              <a:t> #1</a:t>
            </a:r>
            <a:br>
              <a:rPr lang="en-GB" dirty="0" smtClean="0">
                <a:solidFill>
                  <a:schemeClr val="bg1"/>
                </a:solidFill>
              </a:rPr>
            </a:br>
            <a:r>
              <a:rPr lang="en-GB" dirty="0" err="1" smtClean="0">
                <a:solidFill>
                  <a:schemeClr val="bg1"/>
                </a:solidFill>
              </a:rPr>
              <a:t>Rozpocznij</a:t>
            </a:r>
            <a:r>
              <a:rPr lang="en-GB" dirty="0" smtClean="0">
                <a:solidFill>
                  <a:schemeClr val="bg1"/>
                </a:solidFill>
              </a:rPr>
              <a:t> od </a:t>
            </a:r>
            <a:r>
              <a:rPr lang="en-GB" dirty="0" err="1" smtClean="0">
                <a:solidFill>
                  <a:schemeClr val="bg1"/>
                </a:solidFill>
              </a:rPr>
              <a:t>Monolitu</a:t>
            </a:r>
            <a:r>
              <a:rPr lang="en-GB" dirty="0" smtClean="0">
                <a:solidFill>
                  <a:schemeClr val="bg1"/>
                </a:solidFill>
              </a:rPr>
              <a:t> / </a:t>
            </a:r>
            <a:r>
              <a:rPr lang="en-GB" dirty="0" err="1" smtClean="0">
                <a:solidFill>
                  <a:schemeClr val="bg1"/>
                </a:solidFill>
              </a:rPr>
              <a:t>Aplikacji</a:t>
            </a:r>
            <a:r>
              <a:rPr lang="en-GB" dirty="0" smtClean="0">
                <a:solidFill>
                  <a:schemeClr val="bg1"/>
                </a:solidFill>
              </a:rPr>
              <a:t> 3 </a:t>
            </a:r>
            <a:r>
              <a:rPr lang="en-GB" dirty="0" err="1" smtClean="0">
                <a:solidFill>
                  <a:schemeClr val="bg1"/>
                </a:solidFill>
              </a:rPr>
              <a:t>warstwowej</a:t>
            </a:r>
            <a:endParaRPr lang="pl-PL" dirty="0">
              <a:solidFill>
                <a:schemeClr val="bg1"/>
              </a:solidFill>
            </a:endParaRPr>
          </a:p>
        </p:txBody>
      </p:sp>
      <p:sp>
        <p:nvSpPr>
          <p:cNvPr id="3" name="Content Placeholder 2"/>
          <p:cNvSpPr>
            <a:spLocks noGrp="1"/>
          </p:cNvSpPr>
          <p:nvPr>
            <p:ph idx="1"/>
          </p:nvPr>
        </p:nvSpPr>
        <p:spPr/>
        <p:txBody>
          <a:bodyPr/>
          <a:lstStyle/>
          <a:p>
            <a:pPr marL="0" indent="0">
              <a:buNone/>
            </a:pPr>
            <a:r>
              <a:rPr lang="en-GB" dirty="0" smtClean="0">
                <a:solidFill>
                  <a:schemeClr val="bg1"/>
                </a:solidFill>
              </a:rPr>
              <a:t>			</a:t>
            </a:r>
            <a:r>
              <a:rPr lang="en-GB" dirty="0" err="1" smtClean="0">
                <a:solidFill>
                  <a:schemeClr val="bg1"/>
                </a:solidFill>
              </a:rPr>
              <a:t>Aplikacja</a:t>
            </a:r>
            <a:r>
              <a:rPr lang="en-GB" dirty="0" smtClean="0">
                <a:solidFill>
                  <a:schemeClr val="bg1"/>
                </a:solidFill>
              </a:rPr>
              <a:t> </a:t>
            </a:r>
            <a:r>
              <a:rPr lang="en-GB" dirty="0" err="1" smtClean="0">
                <a:solidFill>
                  <a:schemeClr val="bg1"/>
                </a:solidFill>
              </a:rPr>
              <a:t>webowa</a:t>
            </a:r>
            <a:endParaRPr lang="en-GB" dirty="0">
              <a:solidFill>
                <a:schemeClr val="bg1"/>
              </a:solidFill>
            </a:endParaRPr>
          </a:p>
          <a:p>
            <a:endParaRPr lang="en-GB" dirty="0">
              <a:solidFill>
                <a:schemeClr val="bg1"/>
              </a:solidFill>
            </a:endParaRPr>
          </a:p>
          <a:p>
            <a:endParaRPr lang="pl-PL" dirty="0">
              <a:solidFill>
                <a:schemeClr val="bg1"/>
              </a:solidFill>
            </a:endParaRPr>
          </a:p>
        </p:txBody>
      </p:sp>
      <p:sp>
        <p:nvSpPr>
          <p:cNvPr id="5" name="Cloud 4"/>
          <p:cNvSpPr/>
          <p:nvPr/>
        </p:nvSpPr>
        <p:spPr>
          <a:xfrm>
            <a:off x="-1470379" y="2799380"/>
            <a:ext cx="4267201" cy="28665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6" name="Straight Arrow Connector 5"/>
          <p:cNvCxnSpPr/>
          <p:nvPr/>
        </p:nvCxnSpPr>
        <p:spPr>
          <a:xfrm flipV="1">
            <a:off x="1442156" y="3751035"/>
            <a:ext cx="2029178" cy="73417"/>
          </a:xfrm>
          <a:prstGeom prst="straightConnector1">
            <a:avLst/>
          </a:prstGeom>
          <a:ln w="155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471334" y="2247900"/>
            <a:ext cx="3767666" cy="407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cxnSp>
        <p:nvCxnSpPr>
          <p:cNvPr id="9" name="Straight Connector 8"/>
          <p:cNvCxnSpPr/>
          <p:nvPr/>
        </p:nvCxnSpPr>
        <p:spPr>
          <a:xfrm>
            <a:off x="3471334" y="3238500"/>
            <a:ext cx="3767666"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471334" y="4343400"/>
            <a:ext cx="3767666"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3471334" y="5334000"/>
            <a:ext cx="3767666"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7239000" y="3624067"/>
            <a:ext cx="2029178" cy="73417"/>
          </a:xfrm>
          <a:prstGeom prst="straightConnector1">
            <a:avLst/>
          </a:prstGeom>
          <a:ln w="155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Magnetic Disk 14"/>
          <p:cNvSpPr/>
          <p:nvPr/>
        </p:nvSpPr>
        <p:spPr>
          <a:xfrm>
            <a:off x="9268178" y="2430810"/>
            <a:ext cx="2457450" cy="24599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a:t>
            </a:r>
            <a:endParaRPr lang="pl-PL" dirty="0"/>
          </a:p>
        </p:txBody>
      </p:sp>
    </p:spTree>
    <p:extLst>
      <p:ext uri="{BB962C8B-B14F-4D97-AF65-F5344CB8AC3E}">
        <p14:creationId xmlns:p14="http://schemas.microsoft.com/office/powerpoint/2010/main" val="776113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046" y="735502"/>
            <a:ext cx="9144000" cy="2387600"/>
          </a:xfrm>
        </p:spPr>
        <p:txBody>
          <a:bodyPr>
            <a:normAutofit fontScale="90000"/>
          </a:bodyPr>
          <a:lstStyle/>
          <a:p>
            <a:r>
              <a:rPr lang="en-GB" sz="11500" b="1" dirty="0" smtClean="0">
                <a:solidFill>
                  <a:srgbClr val="FF0000"/>
                </a:solidFill>
              </a:rPr>
              <a:t/>
            </a:r>
            <a:br>
              <a:rPr lang="en-GB" sz="11500" b="1" dirty="0" smtClean="0">
                <a:solidFill>
                  <a:srgbClr val="FF0000"/>
                </a:solidFill>
              </a:rPr>
            </a:br>
            <a:r>
              <a:rPr lang="pl-PL" sz="11500" b="1" dirty="0" smtClean="0">
                <a:solidFill>
                  <a:srgbClr val="FF0000"/>
                </a:solidFill>
              </a:rPr>
              <a:t>Mikro-serwisy</a:t>
            </a:r>
            <a:endParaRPr lang="pl-PL" sz="11500" b="1" dirty="0">
              <a:solidFill>
                <a:srgbClr val="FF0000"/>
              </a:solidFill>
            </a:endParaRPr>
          </a:p>
        </p:txBody>
      </p:sp>
      <p:sp>
        <p:nvSpPr>
          <p:cNvPr id="3" name="Subtitle 2"/>
          <p:cNvSpPr>
            <a:spLocks noGrp="1"/>
          </p:cNvSpPr>
          <p:nvPr>
            <p:ph type="subTitle" idx="1"/>
          </p:nvPr>
        </p:nvSpPr>
        <p:spPr/>
        <p:txBody>
          <a:bodyPr/>
          <a:lstStyle/>
          <a:p>
            <a:r>
              <a:rPr lang="en-GB" dirty="0" smtClean="0"/>
              <a:t>C</a:t>
            </a:r>
            <a:r>
              <a:rPr lang="pl-PL" dirty="0" smtClean="0"/>
              <a:t>o to są</a:t>
            </a:r>
            <a:r>
              <a:rPr lang="en-GB" dirty="0" smtClean="0"/>
              <a:t> </a:t>
            </a:r>
            <a:r>
              <a:rPr lang="en-GB" dirty="0" err="1" smtClean="0"/>
              <a:t>Mikro-serwisy</a:t>
            </a:r>
            <a:r>
              <a:rPr lang="pl-PL" dirty="0" smtClean="0"/>
              <a:t>? </a:t>
            </a:r>
            <a:endParaRPr lang="en-GB" dirty="0"/>
          </a:p>
          <a:p>
            <a:r>
              <a:rPr lang="pl-PL" dirty="0" smtClean="0"/>
              <a:t>Kiedy i	dlaczego warto je stosować?</a:t>
            </a:r>
            <a:endParaRPr lang="en-GB" dirty="0" smtClean="0"/>
          </a:p>
          <a:p>
            <a:r>
              <a:rPr lang="en-GB" dirty="0" err="1" smtClean="0"/>
              <a:t>Czym</a:t>
            </a:r>
            <a:r>
              <a:rPr lang="en-GB" dirty="0" smtClean="0"/>
              <a:t> </a:t>
            </a:r>
            <a:r>
              <a:rPr lang="en-GB" dirty="0" err="1" smtClean="0"/>
              <a:t>się</a:t>
            </a:r>
            <a:r>
              <a:rPr lang="en-GB" dirty="0" smtClean="0"/>
              <a:t> </a:t>
            </a:r>
            <a:r>
              <a:rPr lang="en-GB" dirty="0" err="1" smtClean="0"/>
              <a:t>różnią</a:t>
            </a:r>
            <a:r>
              <a:rPr lang="en-GB" dirty="0" smtClean="0"/>
              <a:t> od </a:t>
            </a:r>
            <a:r>
              <a:rPr lang="en-GB" dirty="0" err="1" smtClean="0"/>
              <a:t>mikro-usług</a:t>
            </a:r>
            <a:r>
              <a:rPr lang="en-GB" dirty="0" smtClean="0"/>
              <a:t>?</a:t>
            </a:r>
            <a:endParaRPr lang="pl-PL" dirty="0"/>
          </a:p>
        </p:txBody>
      </p:sp>
      <p:sp>
        <p:nvSpPr>
          <p:cNvPr id="4" name="TextBox 3"/>
          <p:cNvSpPr txBox="1"/>
          <p:nvPr/>
        </p:nvSpPr>
        <p:spPr>
          <a:xfrm>
            <a:off x="3808535" y="933450"/>
            <a:ext cx="4687765" cy="646331"/>
          </a:xfrm>
          <a:prstGeom prst="rect">
            <a:avLst/>
          </a:prstGeom>
          <a:noFill/>
        </p:spPr>
        <p:txBody>
          <a:bodyPr wrap="square" rtlCol="0">
            <a:spAutoFit/>
          </a:bodyPr>
          <a:lstStyle/>
          <a:p>
            <a:r>
              <a:rPr lang="en-GB" sz="3600" dirty="0" smtClean="0"/>
              <a:t>@</a:t>
            </a:r>
            <a:r>
              <a:rPr lang="en-GB" sz="3600" dirty="0" err="1" smtClean="0"/>
              <a:t>AdrianCiura</a:t>
            </a:r>
            <a:endParaRPr lang="en-GB" sz="3600" dirty="0"/>
          </a:p>
        </p:txBody>
      </p:sp>
    </p:spTree>
    <p:extLst>
      <p:ext uri="{BB962C8B-B14F-4D97-AF65-F5344CB8AC3E}">
        <p14:creationId xmlns:p14="http://schemas.microsoft.com/office/powerpoint/2010/main" val="1558265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Rozwiązanie</a:t>
            </a:r>
            <a:r>
              <a:rPr lang="en-GB" dirty="0" smtClean="0">
                <a:solidFill>
                  <a:schemeClr val="bg1"/>
                </a:solidFill>
              </a:rPr>
              <a:t> #1</a:t>
            </a:r>
            <a:br>
              <a:rPr lang="en-GB" dirty="0" smtClean="0">
                <a:solidFill>
                  <a:schemeClr val="bg1"/>
                </a:solidFill>
              </a:rPr>
            </a:br>
            <a:r>
              <a:rPr lang="en-GB" dirty="0" err="1" smtClean="0">
                <a:solidFill>
                  <a:schemeClr val="bg1"/>
                </a:solidFill>
              </a:rPr>
              <a:t>Wydziel</a:t>
            </a:r>
            <a:r>
              <a:rPr lang="en-GB" dirty="0" smtClean="0">
                <a:solidFill>
                  <a:schemeClr val="bg1"/>
                </a:solidFill>
              </a:rPr>
              <a:t> </a:t>
            </a:r>
            <a:r>
              <a:rPr lang="en-GB" dirty="0" err="1" smtClean="0">
                <a:solidFill>
                  <a:schemeClr val="bg1"/>
                </a:solidFill>
              </a:rPr>
              <a:t>odrębny</a:t>
            </a:r>
            <a:r>
              <a:rPr lang="en-GB" dirty="0" smtClean="0">
                <a:solidFill>
                  <a:schemeClr val="bg1"/>
                </a:solidFill>
              </a:rPr>
              <a:t> </a:t>
            </a:r>
            <a:r>
              <a:rPr lang="en-GB" dirty="0" err="1" smtClean="0">
                <a:solidFill>
                  <a:schemeClr val="bg1"/>
                </a:solidFill>
              </a:rPr>
              <a:t>nowy</a:t>
            </a:r>
            <a:r>
              <a:rPr lang="en-GB" dirty="0" smtClean="0">
                <a:solidFill>
                  <a:schemeClr val="bg1"/>
                </a:solidFill>
              </a:rPr>
              <a:t> </a:t>
            </a:r>
            <a:r>
              <a:rPr lang="en-GB" dirty="0" err="1" smtClean="0">
                <a:solidFill>
                  <a:schemeClr val="bg1"/>
                </a:solidFill>
              </a:rPr>
              <a:t>serwis</a:t>
            </a:r>
            <a:endParaRPr lang="pl-PL" dirty="0">
              <a:solidFill>
                <a:schemeClr val="bg1"/>
              </a:solidFill>
            </a:endParaRPr>
          </a:p>
        </p:txBody>
      </p:sp>
      <p:sp>
        <p:nvSpPr>
          <p:cNvPr id="3" name="Content Placeholder 2"/>
          <p:cNvSpPr>
            <a:spLocks noGrp="1"/>
          </p:cNvSpPr>
          <p:nvPr>
            <p:ph idx="1"/>
          </p:nvPr>
        </p:nvSpPr>
        <p:spPr/>
        <p:txBody>
          <a:bodyPr/>
          <a:lstStyle/>
          <a:p>
            <a:pPr marL="0" indent="0">
              <a:buNone/>
            </a:pPr>
            <a:r>
              <a:rPr lang="en-GB" dirty="0" smtClean="0">
                <a:solidFill>
                  <a:schemeClr val="bg1"/>
                </a:solidFill>
              </a:rPr>
              <a:t>			</a:t>
            </a:r>
            <a:endParaRPr lang="en-GB" dirty="0">
              <a:solidFill>
                <a:schemeClr val="bg1"/>
              </a:solidFill>
            </a:endParaRPr>
          </a:p>
          <a:p>
            <a:endParaRPr lang="en-GB" dirty="0">
              <a:solidFill>
                <a:schemeClr val="bg1"/>
              </a:solidFill>
            </a:endParaRPr>
          </a:p>
          <a:p>
            <a:endParaRPr lang="pl-PL" dirty="0">
              <a:solidFill>
                <a:schemeClr val="bg1"/>
              </a:solidFill>
            </a:endParaRPr>
          </a:p>
        </p:txBody>
      </p:sp>
      <p:sp>
        <p:nvSpPr>
          <p:cNvPr id="5" name="Cloud 4"/>
          <p:cNvSpPr/>
          <p:nvPr/>
        </p:nvSpPr>
        <p:spPr>
          <a:xfrm>
            <a:off x="-1470379" y="2799380"/>
            <a:ext cx="4267201" cy="28665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6" name="Straight Arrow Connector 5"/>
          <p:cNvCxnSpPr>
            <a:endCxn id="11" idx="1"/>
          </p:cNvCxnSpPr>
          <p:nvPr/>
        </p:nvCxnSpPr>
        <p:spPr>
          <a:xfrm flipV="1">
            <a:off x="1442156" y="3165968"/>
            <a:ext cx="2029178" cy="658486"/>
          </a:xfrm>
          <a:prstGeom prst="straightConnector1">
            <a:avLst/>
          </a:prstGeom>
          <a:ln w="155575">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471334" y="4359226"/>
            <a:ext cx="3767666" cy="2268734"/>
            <a:chOff x="3471334" y="2218910"/>
            <a:chExt cx="3767666" cy="2952750"/>
          </a:xfrm>
        </p:grpSpPr>
        <p:sp>
          <p:nvSpPr>
            <p:cNvPr id="7" name="Rounded Rectangle 6"/>
            <p:cNvSpPr/>
            <p:nvPr/>
          </p:nvSpPr>
          <p:spPr>
            <a:xfrm>
              <a:off x="3471334" y="2218910"/>
              <a:ext cx="3767666" cy="2952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pl-PL" dirty="0"/>
            </a:p>
          </p:txBody>
        </p:sp>
        <p:cxnSp>
          <p:nvCxnSpPr>
            <p:cNvPr id="9" name="Straight Connector 8"/>
            <p:cNvCxnSpPr/>
            <p:nvPr/>
          </p:nvCxnSpPr>
          <p:spPr>
            <a:xfrm>
              <a:off x="3471334" y="3238500"/>
              <a:ext cx="3767666"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p:nvCxnSpPr>
          <p:spPr>
            <a:xfrm>
              <a:off x="3471334" y="4343400"/>
              <a:ext cx="3767666"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cxnSp>
        <p:nvCxnSpPr>
          <p:cNvPr id="14" name="Straight Arrow Connector 13"/>
          <p:cNvCxnSpPr>
            <a:stCxn id="11" idx="3"/>
          </p:cNvCxnSpPr>
          <p:nvPr/>
        </p:nvCxnSpPr>
        <p:spPr>
          <a:xfrm>
            <a:off x="7239000" y="3165968"/>
            <a:ext cx="2029178" cy="458100"/>
          </a:xfrm>
          <a:prstGeom prst="straightConnector1">
            <a:avLst/>
          </a:prstGeom>
          <a:ln w="155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Magnetic Disk 14"/>
          <p:cNvSpPr/>
          <p:nvPr/>
        </p:nvSpPr>
        <p:spPr>
          <a:xfrm>
            <a:off x="9268178" y="2430810"/>
            <a:ext cx="2457450" cy="24599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a:t>
            </a:r>
            <a:endParaRPr lang="pl-PL" dirty="0"/>
          </a:p>
        </p:txBody>
      </p:sp>
      <p:sp>
        <p:nvSpPr>
          <p:cNvPr id="11" name="Rounded Rectangle 10"/>
          <p:cNvSpPr/>
          <p:nvPr/>
        </p:nvSpPr>
        <p:spPr>
          <a:xfrm>
            <a:off x="3471334" y="2799380"/>
            <a:ext cx="3767666" cy="73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endParaRPr lang="pl-PL" dirty="0"/>
          </a:p>
        </p:txBody>
      </p:sp>
      <p:cxnSp>
        <p:nvCxnSpPr>
          <p:cNvPr id="18" name="Straight Arrow Connector 17"/>
          <p:cNvCxnSpPr/>
          <p:nvPr/>
        </p:nvCxnSpPr>
        <p:spPr>
          <a:xfrm>
            <a:off x="1442156" y="4265610"/>
            <a:ext cx="2029178" cy="480303"/>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239000" y="4017253"/>
            <a:ext cx="2029178" cy="728660"/>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4393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#2: </a:t>
            </a:r>
            <a:r>
              <a:rPr lang="en-GB" dirty="0">
                <a:solidFill>
                  <a:schemeClr val="bg1"/>
                </a:solidFill>
              </a:rPr>
              <a:t/>
            </a:r>
            <a:br>
              <a:rPr lang="en-GB" dirty="0">
                <a:solidFill>
                  <a:schemeClr val="bg1"/>
                </a:solidFill>
              </a:rPr>
            </a:br>
            <a:r>
              <a:rPr lang="en-GB" dirty="0" err="1"/>
              <a:t>Wersjonowanie</a:t>
            </a:r>
            <a:r>
              <a:rPr lang="en-GB" dirty="0"/>
              <a:t> </a:t>
            </a:r>
            <a:r>
              <a:rPr lang="pl-PL" dirty="0"/>
              <a:t>i </a:t>
            </a:r>
            <a:r>
              <a:rPr lang="en-GB" dirty="0" err="1"/>
              <a:t>wdrażanie</a:t>
            </a:r>
            <a:r>
              <a:rPr lang="en-GB" dirty="0"/>
              <a:t> </a:t>
            </a:r>
            <a:r>
              <a:rPr lang="en-GB" dirty="0" err="1" smtClean="0"/>
              <a:t>serwisów</a:t>
            </a:r>
            <a:endParaRPr lang="pl-PL" dirty="0"/>
          </a:p>
        </p:txBody>
      </p:sp>
      <p:sp>
        <p:nvSpPr>
          <p:cNvPr id="3" name="Content Placeholder 2"/>
          <p:cNvSpPr>
            <a:spLocks noGrp="1"/>
          </p:cNvSpPr>
          <p:nvPr>
            <p:ph idx="1"/>
          </p:nvPr>
        </p:nvSpPr>
        <p:spPr/>
        <p:txBody>
          <a:bodyPr/>
          <a:lstStyle/>
          <a:p>
            <a:endParaRPr lang="pl-PL" dirty="0"/>
          </a:p>
        </p:txBody>
      </p:sp>
    </p:spTree>
    <p:extLst>
      <p:ext uri="{BB962C8B-B14F-4D97-AF65-F5344CB8AC3E}">
        <p14:creationId xmlns:p14="http://schemas.microsoft.com/office/powerpoint/2010/main" val="619810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solidFill>
                  <a:schemeClr val="bg1"/>
                </a:solidFill>
              </a:rPr>
              <a:t>Problem: </a:t>
            </a:r>
            <a:br>
              <a:rPr lang="en-GB" dirty="0" smtClean="0">
                <a:solidFill>
                  <a:schemeClr val="bg1"/>
                </a:solidFill>
              </a:rPr>
            </a:br>
            <a:r>
              <a:rPr lang="en-GB" dirty="0" err="1" smtClean="0">
                <a:solidFill>
                  <a:schemeClr val="bg1"/>
                </a:solidFill>
              </a:rPr>
              <a:t>Wersjonowanie</a:t>
            </a:r>
            <a:r>
              <a:rPr lang="en-GB" dirty="0" smtClean="0">
                <a:solidFill>
                  <a:schemeClr val="bg1"/>
                </a:solidFill>
              </a:rPr>
              <a:t> </a:t>
            </a:r>
            <a:r>
              <a:rPr lang="pl-PL" dirty="0">
                <a:solidFill>
                  <a:schemeClr val="bg1"/>
                </a:solidFill>
              </a:rPr>
              <a:t>i </a:t>
            </a:r>
            <a:r>
              <a:rPr lang="en-GB" dirty="0" err="1">
                <a:solidFill>
                  <a:schemeClr val="bg1"/>
                </a:solidFill>
              </a:rPr>
              <a:t>wdrażanie</a:t>
            </a:r>
            <a:r>
              <a:rPr lang="en-GB" dirty="0">
                <a:solidFill>
                  <a:schemeClr val="bg1"/>
                </a:solidFill>
              </a:rPr>
              <a:t> </a:t>
            </a:r>
            <a:r>
              <a:rPr lang="en-GB" dirty="0" err="1">
                <a:solidFill>
                  <a:schemeClr val="bg1"/>
                </a:solidFill>
              </a:rPr>
              <a:t>serwisów</a:t>
            </a:r>
            <a:endParaRPr lang="pl-PL" dirty="0">
              <a:solidFill>
                <a:schemeClr val="bg1"/>
              </a:solidFill>
            </a:endParaRPr>
          </a:p>
        </p:txBody>
      </p:sp>
      <p:sp>
        <p:nvSpPr>
          <p:cNvPr id="3" name="Content Placeholder 2"/>
          <p:cNvSpPr>
            <a:spLocks noGrp="1"/>
          </p:cNvSpPr>
          <p:nvPr>
            <p:ph idx="1"/>
          </p:nvPr>
        </p:nvSpPr>
        <p:spPr>
          <a:xfrm>
            <a:off x="838200" y="1139824"/>
            <a:ext cx="10515600" cy="5641975"/>
          </a:xfrm>
        </p:spPr>
        <p:txBody>
          <a:bodyPr/>
          <a:lstStyle/>
          <a:p>
            <a:pPr marL="0" indent="0">
              <a:buNone/>
            </a:pPr>
            <a:endParaRPr lang="en-GB" dirty="0" smtClean="0">
              <a:solidFill>
                <a:schemeClr val="bg1"/>
              </a:solidFill>
            </a:endParaRPr>
          </a:p>
        </p:txBody>
      </p:sp>
      <p:sp>
        <p:nvSpPr>
          <p:cNvPr id="5" name="Hexagon 4"/>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6" name="Hexagon 5"/>
          <p:cNvSpPr/>
          <p:nvPr/>
        </p:nvSpPr>
        <p:spPr>
          <a:xfrm>
            <a:off x="1970315" y="4292824"/>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sp>
        <p:nvSpPr>
          <p:cNvPr id="7" name="Hexagon 6"/>
          <p:cNvSpPr/>
          <p:nvPr/>
        </p:nvSpPr>
        <p:spPr>
          <a:xfrm>
            <a:off x="5818414" y="3190583"/>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V1.0</a:t>
            </a:r>
            <a:endParaRPr lang="pl-PL" dirty="0"/>
          </a:p>
        </p:txBody>
      </p:sp>
      <p:cxnSp>
        <p:nvCxnSpPr>
          <p:cNvPr id="10" name="Straight Arrow Connector 9" title="v1"/>
          <p:cNvCxnSpPr>
            <a:endCxn id="7" idx="3"/>
          </p:cNvCxnSpPr>
          <p:nvPr/>
        </p:nvCxnSpPr>
        <p:spPr>
          <a:xfrm>
            <a:off x="3657600" y="2782369"/>
            <a:ext cx="2160814" cy="115388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3657600" y="3922710"/>
            <a:ext cx="2160814" cy="111578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51638" y="4188215"/>
            <a:ext cx="938077" cy="584775"/>
          </a:xfrm>
          <a:prstGeom prst="rect">
            <a:avLst/>
          </a:prstGeom>
          <a:noFill/>
        </p:spPr>
        <p:txBody>
          <a:bodyPr wrap="none" rtlCol="0">
            <a:spAutoFit/>
          </a:bodyPr>
          <a:lstStyle/>
          <a:p>
            <a:r>
              <a:rPr lang="en-GB" sz="3200" dirty="0" smtClean="0">
                <a:solidFill>
                  <a:schemeClr val="bg1"/>
                </a:solidFill>
              </a:rPr>
              <a:t>V1.0</a:t>
            </a:r>
            <a:endParaRPr lang="pl-PL" sz="3200" dirty="0">
              <a:solidFill>
                <a:schemeClr val="bg1"/>
              </a:solidFill>
            </a:endParaRPr>
          </a:p>
        </p:txBody>
      </p:sp>
      <p:sp>
        <p:nvSpPr>
          <p:cNvPr id="15" name="TextBox 14"/>
          <p:cNvSpPr txBox="1"/>
          <p:nvPr/>
        </p:nvSpPr>
        <p:spPr>
          <a:xfrm>
            <a:off x="4217260" y="2649080"/>
            <a:ext cx="938077" cy="584775"/>
          </a:xfrm>
          <a:prstGeom prst="rect">
            <a:avLst/>
          </a:prstGeom>
          <a:noFill/>
        </p:spPr>
        <p:txBody>
          <a:bodyPr wrap="none" rtlCol="0">
            <a:spAutoFit/>
          </a:bodyPr>
          <a:lstStyle/>
          <a:p>
            <a:r>
              <a:rPr lang="en-GB" sz="3200" dirty="0" smtClean="0">
                <a:solidFill>
                  <a:schemeClr val="bg1"/>
                </a:solidFill>
              </a:rPr>
              <a:t>V1.0</a:t>
            </a:r>
            <a:endParaRPr lang="pl-PL" sz="3200" dirty="0">
              <a:solidFill>
                <a:schemeClr val="bg1"/>
              </a:solidFill>
            </a:endParaRPr>
          </a:p>
        </p:txBody>
      </p:sp>
    </p:spTree>
    <p:extLst>
      <p:ext uri="{BB962C8B-B14F-4D97-AF65-F5344CB8AC3E}">
        <p14:creationId xmlns:p14="http://schemas.microsoft.com/office/powerpoint/2010/main" val="333530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solidFill>
                  <a:schemeClr val="bg1"/>
                </a:solidFill>
              </a:rPr>
              <a:t>Problem: </a:t>
            </a:r>
            <a:br>
              <a:rPr lang="en-GB" dirty="0" smtClean="0">
                <a:solidFill>
                  <a:schemeClr val="bg1"/>
                </a:solidFill>
              </a:rPr>
            </a:br>
            <a:r>
              <a:rPr lang="en-GB" dirty="0" err="1" smtClean="0">
                <a:solidFill>
                  <a:schemeClr val="bg1"/>
                </a:solidFill>
              </a:rPr>
              <a:t>Wersjonowanie</a:t>
            </a:r>
            <a:r>
              <a:rPr lang="en-GB" dirty="0" smtClean="0">
                <a:solidFill>
                  <a:schemeClr val="bg1"/>
                </a:solidFill>
              </a:rPr>
              <a:t> </a:t>
            </a:r>
            <a:r>
              <a:rPr lang="pl-PL" dirty="0">
                <a:solidFill>
                  <a:schemeClr val="bg1"/>
                </a:solidFill>
              </a:rPr>
              <a:t>i </a:t>
            </a:r>
            <a:r>
              <a:rPr lang="en-GB" dirty="0" err="1">
                <a:solidFill>
                  <a:schemeClr val="bg1"/>
                </a:solidFill>
              </a:rPr>
              <a:t>wdrażanie</a:t>
            </a:r>
            <a:r>
              <a:rPr lang="en-GB" dirty="0">
                <a:solidFill>
                  <a:schemeClr val="bg1"/>
                </a:solidFill>
              </a:rPr>
              <a:t> </a:t>
            </a:r>
            <a:r>
              <a:rPr lang="en-GB" dirty="0" err="1">
                <a:solidFill>
                  <a:schemeClr val="bg1"/>
                </a:solidFill>
              </a:rPr>
              <a:t>serwisów</a:t>
            </a:r>
            <a:endParaRPr lang="pl-PL" dirty="0">
              <a:solidFill>
                <a:schemeClr val="bg1"/>
              </a:solidFill>
            </a:endParaRPr>
          </a:p>
        </p:txBody>
      </p:sp>
      <p:sp>
        <p:nvSpPr>
          <p:cNvPr id="5" name="Hexagon 4"/>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6" name="Hexagon 5"/>
          <p:cNvSpPr/>
          <p:nvPr/>
        </p:nvSpPr>
        <p:spPr>
          <a:xfrm>
            <a:off x="1970315" y="4292824"/>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sp>
        <p:nvSpPr>
          <p:cNvPr id="7" name="Hexagon 6"/>
          <p:cNvSpPr/>
          <p:nvPr/>
        </p:nvSpPr>
        <p:spPr>
          <a:xfrm>
            <a:off x="5818414" y="3190583"/>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V2.0</a:t>
            </a:r>
            <a:endParaRPr lang="pl-PL" dirty="0"/>
          </a:p>
        </p:txBody>
      </p:sp>
      <p:cxnSp>
        <p:nvCxnSpPr>
          <p:cNvPr id="10" name="Straight Arrow Connector 9" title="v1"/>
          <p:cNvCxnSpPr>
            <a:endCxn id="7" idx="3"/>
          </p:cNvCxnSpPr>
          <p:nvPr/>
        </p:nvCxnSpPr>
        <p:spPr>
          <a:xfrm>
            <a:off x="3657600" y="2782369"/>
            <a:ext cx="2160814" cy="115388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3657600" y="3922710"/>
            <a:ext cx="2160814" cy="111578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51638" y="4188215"/>
            <a:ext cx="938077" cy="584775"/>
          </a:xfrm>
          <a:prstGeom prst="rect">
            <a:avLst/>
          </a:prstGeom>
          <a:noFill/>
        </p:spPr>
        <p:txBody>
          <a:bodyPr wrap="none" rtlCol="0">
            <a:spAutoFit/>
          </a:bodyPr>
          <a:lstStyle/>
          <a:p>
            <a:r>
              <a:rPr lang="en-GB" sz="3200" dirty="0" smtClean="0">
                <a:solidFill>
                  <a:schemeClr val="bg1"/>
                </a:solidFill>
              </a:rPr>
              <a:t>V1.0</a:t>
            </a:r>
            <a:endParaRPr lang="pl-PL" sz="3200" dirty="0">
              <a:solidFill>
                <a:schemeClr val="bg1"/>
              </a:solidFill>
            </a:endParaRPr>
          </a:p>
        </p:txBody>
      </p:sp>
      <p:sp>
        <p:nvSpPr>
          <p:cNvPr id="15" name="TextBox 14"/>
          <p:cNvSpPr txBox="1"/>
          <p:nvPr/>
        </p:nvSpPr>
        <p:spPr>
          <a:xfrm>
            <a:off x="4217260" y="2649080"/>
            <a:ext cx="938077" cy="584775"/>
          </a:xfrm>
          <a:prstGeom prst="rect">
            <a:avLst/>
          </a:prstGeom>
          <a:noFill/>
        </p:spPr>
        <p:txBody>
          <a:bodyPr wrap="none" rtlCol="0">
            <a:spAutoFit/>
          </a:bodyPr>
          <a:lstStyle/>
          <a:p>
            <a:r>
              <a:rPr lang="en-GB" sz="3200" dirty="0" smtClean="0">
                <a:solidFill>
                  <a:schemeClr val="bg1"/>
                </a:solidFill>
              </a:rPr>
              <a:t>V1.0</a:t>
            </a:r>
            <a:endParaRPr lang="pl-PL" sz="3200"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2680" y="2448280"/>
            <a:ext cx="1348450" cy="13484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810" y="4946550"/>
            <a:ext cx="1348450" cy="13484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3169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mph" presetSubtype="0" fill="hold" grpId="1" nodeType="after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02867"/>
            <a:ext cx="11353800" cy="1325563"/>
          </a:xfrm>
        </p:spPr>
        <p:txBody>
          <a:bodyPr>
            <a:normAutofit fontScale="90000"/>
          </a:bodyPr>
          <a:lstStyle/>
          <a:p>
            <a:r>
              <a:rPr lang="en-GB" dirty="0" err="1" smtClean="0">
                <a:solidFill>
                  <a:schemeClr val="bg1"/>
                </a:solidFill>
              </a:rPr>
              <a:t>Rozwiązanie</a:t>
            </a:r>
            <a:r>
              <a:rPr lang="en-GB" dirty="0" smtClean="0">
                <a:solidFill>
                  <a:schemeClr val="bg1"/>
                </a:solidFill>
              </a:rPr>
              <a:t>: </a:t>
            </a:r>
            <a:br>
              <a:rPr lang="en-GB" dirty="0" smtClean="0">
                <a:solidFill>
                  <a:schemeClr val="bg1"/>
                </a:solidFill>
              </a:rPr>
            </a:br>
            <a:r>
              <a:rPr lang="en-GB" dirty="0" err="1" smtClean="0">
                <a:solidFill>
                  <a:schemeClr val="bg1"/>
                </a:solidFill>
              </a:rPr>
              <a:t>Wersjonowanie</a:t>
            </a:r>
            <a:r>
              <a:rPr lang="en-GB" dirty="0" smtClean="0">
                <a:solidFill>
                  <a:schemeClr val="bg1"/>
                </a:solidFill>
              </a:rPr>
              <a:t> </a:t>
            </a:r>
            <a:r>
              <a:rPr lang="en-GB" dirty="0" err="1">
                <a:solidFill>
                  <a:schemeClr val="bg1"/>
                </a:solidFill>
              </a:rPr>
              <a:t>Semantyczne</a:t>
            </a:r>
            <a:r>
              <a:rPr lang="en-GB" dirty="0">
                <a:solidFill>
                  <a:schemeClr val="bg1"/>
                </a:solidFill>
              </a:rPr>
              <a:t> (Semantic Versioning)</a:t>
            </a:r>
            <a:br>
              <a:rPr lang="en-GB" dirty="0">
                <a:solidFill>
                  <a:schemeClr val="bg1"/>
                </a:solidFill>
              </a:rPr>
            </a:br>
            <a:endParaRPr lang="pl-PL" dirty="0">
              <a:solidFill>
                <a:schemeClr val="bg1"/>
              </a:solidFill>
            </a:endParaRPr>
          </a:p>
        </p:txBody>
      </p:sp>
      <p:sp>
        <p:nvSpPr>
          <p:cNvPr id="3" name="Content Placeholder 2"/>
          <p:cNvSpPr>
            <a:spLocks noGrp="1"/>
          </p:cNvSpPr>
          <p:nvPr>
            <p:ph idx="1"/>
          </p:nvPr>
        </p:nvSpPr>
        <p:spPr>
          <a:xfrm>
            <a:off x="838200" y="1628430"/>
            <a:ext cx="10515600" cy="5153369"/>
          </a:xfrm>
        </p:spPr>
        <p:txBody>
          <a:bodyPr/>
          <a:lstStyle/>
          <a:p>
            <a:pPr marL="0" indent="0">
              <a:buNone/>
            </a:pPr>
            <a:r>
              <a:rPr lang="en-GB" dirty="0">
                <a:solidFill>
                  <a:schemeClr val="bg1"/>
                </a:solidFill>
              </a:rPr>
              <a:t>	</a:t>
            </a:r>
            <a:r>
              <a:rPr lang="en-GB" dirty="0" smtClean="0">
                <a:solidFill>
                  <a:schemeClr val="bg1"/>
                </a:solidFill>
              </a:rPr>
              <a:t>				</a:t>
            </a:r>
            <a:r>
              <a:rPr lang="en-GB" dirty="0" err="1" smtClean="0">
                <a:solidFill>
                  <a:schemeClr val="bg1"/>
                </a:solidFill>
              </a:rPr>
              <a:t>Wersja</a:t>
            </a:r>
            <a:r>
              <a:rPr lang="en-GB" dirty="0" smtClean="0">
                <a:solidFill>
                  <a:schemeClr val="bg1"/>
                </a:solidFill>
              </a:rPr>
              <a:t> = </a:t>
            </a:r>
            <a:r>
              <a:rPr lang="en-GB" dirty="0" err="1" smtClean="0">
                <a:solidFill>
                  <a:schemeClr val="bg1"/>
                </a:solidFill>
              </a:rPr>
              <a:t>vMajor.Minor.Patch</a:t>
            </a:r>
            <a:endParaRPr lang="en-GB" dirty="0" smtClean="0">
              <a:solidFill>
                <a:schemeClr val="bg1"/>
              </a:solidFill>
            </a:endParaRPr>
          </a:p>
        </p:txBody>
      </p:sp>
      <p:sp>
        <p:nvSpPr>
          <p:cNvPr id="5" name="Hexagon 4"/>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6" name="Hexagon 5"/>
          <p:cNvSpPr/>
          <p:nvPr/>
        </p:nvSpPr>
        <p:spPr>
          <a:xfrm>
            <a:off x="1970315" y="4292824"/>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sp>
        <p:nvSpPr>
          <p:cNvPr id="7" name="Hexagon 6"/>
          <p:cNvSpPr/>
          <p:nvPr/>
        </p:nvSpPr>
        <p:spPr>
          <a:xfrm>
            <a:off x="5818414" y="3190583"/>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V1.1</a:t>
            </a:r>
            <a:endParaRPr lang="pl-PL" dirty="0"/>
          </a:p>
        </p:txBody>
      </p:sp>
      <p:cxnSp>
        <p:nvCxnSpPr>
          <p:cNvPr id="10" name="Straight Arrow Connector 9" title="v1"/>
          <p:cNvCxnSpPr>
            <a:endCxn id="7" idx="3"/>
          </p:cNvCxnSpPr>
          <p:nvPr/>
        </p:nvCxnSpPr>
        <p:spPr>
          <a:xfrm>
            <a:off x="3657600" y="2782369"/>
            <a:ext cx="2160814" cy="115388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3657600" y="3922710"/>
            <a:ext cx="2160814" cy="111578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51638" y="4188215"/>
            <a:ext cx="938077" cy="584775"/>
          </a:xfrm>
          <a:prstGeom prst="rect">
            <a:avLst/>
          </a:prstGeom>
          <a:noFill/>
        </p:spPr>
        <p:txBody>
          <a:bodyPr wrap="none" rtlCol="0">
            <a:spAutoFit/>
          </a:bodyPr>
          <a:lstStyle/>
          <a:p>
            <a:r>
              <a:rPr lang="en-GB" sz="3200" dirty="0" smtClean="0">
                <a:solidFill>
                  <a:schemeClr val="bg1"/>
                </a:solidFill>
              </a:rPr>
              <a:t>V1.0</a:t>
            </a:r>
            <a:endParaRPr lang="pl-PL" sz="3200" dirty="0">
              <a:solidFill>
                <a:schemeClr val="bg1"/>
              </a:solidFill>
            </a:endParaRPr>
          </a:p>
        </p:txBody>
      </p:sp>
      <p:sp>
        <p:nvSpPr>
          <p:cNvPr id="15" name="TextBox 14"/>
          <p:cNvSpPr txBox="1"/>
          <p:nvPr/>
        </p:nvSpPr>
        <p:spPr>
          <a:xfrm>
            <a:off x="4268968" y="2416564"/>
            <a:ext cx="938077" cy="584775"/>
          </a:xfrm>
          <a:prstGeom prst="rect">
            <a:avLst/>
          </a:prstGeom>
          <a:noFill/>
        </p:spPr>
        <p:txBody>
          <a:bodyPr wrap="none" rtlCol="0">
            <a:spAutoFit/>
          </a:bodyPr>
          <a:lstStyle/>
          <a:p>
            <a:r>
              <a:rPr lang="en-GB" sz="3200" dirty="0" smtClean="0">
                <a:solidFill>
                  <a:schemeClr val="bg1"/>
                </a:solidFill>
              </a:rPr>
              <a:t>V1.0</a:t>
            </a:r>
            <a:endParaRPr lang="pl-PL" sz="3200" dirty="0">
              <a:solidFill>
                <a:schemeClr val="bg1"/>
              </a:solidFill>
            </a:endParaRPr>
          </a:p>
        </p:txBody>
      </p:sp>
      <p:sp>
        <p:nvSpPr>
          <p:cNvPr id="4" name="TextBox 3"/>
          <p:cNvSpPr txBox="1"/>
          <p:nvPr/>
        </p:nvSpPr>
        <p:spPr>
          <a:xfrm>
            <a:off x="4313996" y="2820469"/>
            <a:ext cx="845103" cy="523220"/>
          </a:xfrm>
          <a:prstGeom prst="rect">
            <a:avLst/>
          </a:prstGeom>
          <a:noFill/>
        </p:spPr>
        <p:txBody>
          <a:bodyPr wrap="none" rtlCol="0">
            <a:spAutoFit/>
          </a:bodyPr>
          <a:lstStyle/>
          <a:p>
            <a:r>
              <a:rPr lang="en-GB" sz="2800" dirty="0" smtClean="0">
                <a:solidFill>
                  <a:schemeClr val="bg1"/>
                </a:solidFill>
              </a:rPr>
              <a:t>V1.1</a:t>
            </a:r>
            <a:endParaRPr lang="pl-PL" sz="2800" dirty="0">
              <a:solidFill>
                <a:schemeClr val="bg1"/>
              </a:solidFill>
            </a:endParaRPr>
          </a:p>
        </p:txBody>
      </p:sp>
    </p:spTree>
    <p:extLst>
      <p:ext uri="{BB962C8B-B14F-4D97-AF65-F5344CB8AC3E}">
        <p14:creationId xmlns:p14="http://schemas.microsoft.com/office/powerpoint/2010/main" val="183472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xit" presetSubtype="0" fill="hold" grpId="0" nodeType="clickEffect">
                                  <p:stCondLst>
                                    <p:cond delay="0"/>
                                  </p:stCondLst>
                                  <p:childTnLst>
                                    <p:animEffect transition="out" filter="fade">
                                      <p:cBhvr>
                                        <p:cTn id="12" dur="1000"/>
                                        <p:tgtEl>
                                          <p:spTgt spid="15"/>
                                        </p:tgtEl>
                                      </p:cBhvr>
                                    </p:animEffect>
                                    <p:anim calcmode="lin" valueType="num">
                                      <p:cBhvr>
                                        <p:cTn id="13" dur="1000"/>
                                        <p:tgtEl>
                                          <p:spTgt spid="15"/>
                                        </p:tgtEl>
                                        <p:attrNameLst>
                                          <p:attrName>ppt_x</p:attrName>
                                        </p:attrNameLst>
                                      </p:cBhvr>
                                      <p:tavLst>
                                        <p:tav tm="0">
                                          <p:val>
                                            <p:strVal val="ppt_x"/>
                                          </p:val>
                                        </p:tav>
                                        <p:tav tm="100000">
                                          <p:val>
                                            <p:strVal val="ppt_x"/>
                                          </p:val>
                                        </p:tav>
                                      </p:tavLst>
                                    </p:anim>
                                    <p:anim calcmode="lin" valueType="num">
                                      <p:cBhvr>
                                        <p:cTn id="14" dur="1000"/>
                                        <p:tgtEl>
                                          <p:spTgt spid="15"/>
                                        </p:tgtEl>
                                        <p:attrNameLst>
                                          <p:attrName>ppt_y</p:attrName>
                                        </p:attrNameLst>
                                      </p:cBhvr>
                                      <p:tavLst>
                                        <p:tav tm="0">
                                          <p:val>
                                            <p:strVal val="ppt_y"/>
                                          </p:val>
                                        </p:tav>
                                        <p:tav tm="100000">
                                          <p:val>
                                            <p:strVal val="ppt_y-.1"/>
                                          </p:val>
                                        </p:tav>
                                      </p:tavLst>
                                    </p:anim>
                                    <p:set>
                                      <p:cBhvr>
                                        <p:cTn id="15" dur="1" fill="hold">
                                          <p:stCondLst>
                                            <p:cond delay="999"/>
                                          </p:stCondLst>
                                        </p:cTn>
                                        <p:tgtEl>
                                          <p:spTgt spid="15"/>
                                        </p:tgtEl>
                                        <p:attrNameLst>
                                          <p:attrName>style.visibility</p:attrName>
                                        </p:attrNameLst>
                                      </p:cBhvr>
                                      <p:to>
                                        <p:strVal val="hidden"/>
                                      </p:to>
                                    </p:se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solidFill>
                  <a:schemeClr val="bg1"/>
                </a:solidFill>
              </a:rPr>
              <a:t>#2 </a:t>
            </a:r>
            <a:r>
              <a:rPr lang="en-GB" dirty="0" err="1" smtClean="0">
                <a:solidFill>
                  <a:schemeClr val="bg1"/>
                </a:solidFill>
              </a:rPr>
              <a:t>Wersjonowanie</a:t>
            </a:r>
            <a:r>
              <a:rPr lang="en-GB" dirty="0" smtClean="0">
                <a:solidFill>
                  <a:schemeClr val="bg1"/>
                </a:solidFill>
              </a:rPr>
              <a:t> </a:t>
            </a:r>
            <a:r>
              <a:rPr lang="pl-PL" dirty="0">
                <a:solidFill>
                  <a:schemeClr val="bg1"/>
                </a:solidFill>
              </a:rPr>
              <a:t>i </a:t>
            </a:r>
            <a:r>
              <a:rPr lang="en-GB" dirty="0" err="1">
                <a:solidFill>
                  <a:schemeClr val="bg1"/>
                </a:solidFill>
              </a:rPr>
              <a:t>wdrażanie</a:t>
            </a:r>
            <a:r>
              <a:rPr lang="en-GB" dirty="0">
                <a:solidFill>
                  <a:schemeClr val="bg1"/>
                </a:solidFill>
              </a:rPr>
              <a:t> </a:t>
            </a:r>
            <a:r>
              <a:rPr lang="en-GB" dirty="0" err="1">
                <a:solidFill>
                  <a:schemeClr val="bg1"/>
                </a:solidFill>
              </a:rPr>
              <a:t>serwisów</a:t>
            </a:r>
            <a:endParaRPr lang="pl-PL" dirty="0">
              <a:solidFill>
                <a:schemeClr val="bg1"/>
              </a:solidFill>
            </a:endParaRPr>
          </a:p>
        </p:txBody>
      </p:sp>
      <p:sp>
        <p:nvSpPr>
          <p:cNvPr id="3" name="Content Placeholder 2"/>
          <p:cNvSpPr>
            <a:spLocks noGrp="1"/>
          </p:cNvSpPr>
          <p:nvPr>
            <p:ph idx="1"/>
          </p:nvPr>
        </p:nvSpPr>
        <p:spPr>
          <a:xfrm>
            <a:off x="838200" y="1139824"/>
            <a:ext cx="10515600" cy="5641975"/>
          </a:xfrm>
        </p:spPr>
        <p:txBody>
          <a:bodyPr/>
          <a:lstStyle/>
          <a:p>
            <a:pPr marL="0" indent="0">
              <a:buNone/>
            </a:pPr>
            <a:r>
              <a:rPr lang="en-GB" dirty="0">
                <a:solidFill>
                  <a:schemeClr val="bg1"/>
                </a:solidFill>
              </a:rPr>
              <a:t>	</a:t>
            </a:r>
            <a:r>
              <a:rPr lang="en-GB" dirty="0" smtClean="0">
                <a:solidFill>
                  <a:schemeClr val="bg1"/>
                </a:solidFill>
              </a:rPr>
              <a:t>				</a:t>
            </a:r>
            <a:r>
              <a:rPr lang="en-GB" dirty="0" err="1" smtClean="0">
                <a:solidFill>
                  <a:schemeClr val="bg1"/>
                </a:solidFill>
              </a:rPr>
              <a:t>vMajor.Minor.Patch</a:t>
            </a:r>
            <a:endParaRPr lang="en-GB" dirty="0" smtClean="0">
              <a:solidFill>
                <a:schemeClr val="bg1"/>
              </a:solidFill>
            </a:endParaRPr>
          </a:p>
        </p:txBody>
      </p:sp>
      <p:sp>
        <p:nvSpPr>
          <p:cNvPr id="5" name="Hexagon 4"/>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6" name="Hexagon 5"/>
          <p:cNvSpPr/>
          <p:nvPr/>
        </p:nvSpPr>
        <p:spPr>
          <a:xfrm>
            <a:off x="1970315" y="4292824"/>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sp>
        <p:nvSpPr>
          <p:cNvPr id="7" name="Hexagon 6"/>
          <p:cNvSpPr/>
          <p:nvPr/>
        </p:nvSpPr>
        <p:spPr>
          <a:xfrm>
            <a:off x="5818414" y="2067625"/>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V1.1</a:t>
            </a:r>
            <a:endParaRPr lang="pl-PL" dirty="0"/>
          </a:p>
        </p:txBody>
      </p:sp>
      <p:cxnSp>
        <p:nvCxnSpPr>
          <p:cNvPr id="10" name="Straight Arrow Connector 9" title="v1"/>
          <p:cNvCxnSpPr>
            <a:stCxn id="5" idx="0"/>
            <a:endCxn id="7" idx="3"/>
          </p:cNvCxnSpPr>
          <p:nvPr/>
        </p:nvCxnSpPr>
        <p:spPr>
          <a:xfrm>
            <a:off x="3657600" y="2708953"/>
            <a:ext cx="2160814" cy="104344"/>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a:endCxn id="7" idx="3"/>
          </p:cNvCxnSpPr>
          <p:nvPr/>
        </p:nvCxnSpPr>
        <p:spPr>
          <a:xfrm flipV="1">
            <a:off x="3657600" y="2813297"/>
            <a:ext cx="2160814" cy="2225199"/>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51638" y="4188215"/>
            <a:ext cx="938077" cy="584775"/>
          </a:xfrm>
          <a:prstGeom prst="rect">
            <a:avLst/>
          </a:prstGeom>
          <a:noFill/>
        </p:spPr>
        <p:txBody>
          <a:bodyPr wrap="none" rtlCol="0">
            <a:spAutoFit/>
          </a:bodyPr>
          <a:lstStyle/>
          <a:p>
            <a:r>
              <a:rPr lang="en-GB" sz="3200" dirty="0" smtClean="0">
                <a:solidFill>
                  <a:schemeClr val="bg1"/>
                </a:solidFill>
              </a:rPr>
              <a:t>V1.0</a:t>
            </a:r>
            <a:endParaRPr lang="pl-PL" sz="3200" dirty="0">
              <a:solidFill>
                <a:schemeClr val="bg1"/>
              </a:solidFill>
            </a:endParaRPr>
          </a:p>
        </p:txBody>
      </p:sp>
      <p:sp>
        <p:nvSpPr>
          <p:cNvPr id="15" name="TextBox 14"/>
          <p:cNvSpPr txBox="1"/>
          <p:nvPr/>
        </p:nvSpPr>
        <p:spPr>
          <a:xfrm>
            <a:off x="4131129" y="2224418"/>
            <a:ext cx="938077" cy="584775"/>
          </a:xfrm>
          <a:prstGeom prst="rect">
            <a:avLst/>
          </a:prstGeom>
          <a:noFill/>
        </p:spPr>
        <p:txBody>
          <a:bodyPr wrap="none" rtlCol="0">
            <a:spAutoFit/>
          </a:bodyPr>
          <a:lstStyle/>
          <a:p>
            <a:r>
              <a:rPr lang="en-GB" sz="3200" dirty="0" smtClean="0">
                <a:solidFill>
                  <a:schemeClr val="bg1"/>
                </a:solidFill>
              </a:rPr>
              <a:t>V1.1</a:t>
            </a:r>
            <a:endParaRPr lang="pl-PL" sz="3200" dirty="0">
              <a:solidFill>
                <a:schemeClr val="bg1"/>
              </a:solidFill>
            </a:endParaRPr>
          </a:p>
        </p:txBody>
      </p:sp>
      <p:sp>
        <p:nvSpPr>
          <p:cNvPr id="12" name="Hexagon 11"/>
          <p:cNvSpPr/>
          <p:nvPr/>
        </p:nvSpPr>
        <p:spPr>
          <a:xfrm>
            <a:off x="5796641" y="4027318"/>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V2.0</a:t>
            </a:r>
            <a:endParaRPr lang="pl-PL" dirty="0"/>
          </a:p>
        </p:txBody>
      </p:sp>
    </p:spTree>
    <p:extLst>
      <p:ext uri="{BB962C8B-B14F-4D97-AF65-F5344CB8AC3E}">
        <p14:creationId xmlns:p14="http://schemas.microsoft.com/office/powerpoint/2010/main" val="23203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6" presetClass="emph" presetSubtype="0" fill="hold" grpId="1" nodeType="withEffect">
                                  <p:stCondLst>
                                    <p:cond delay="0"/>
                                  </p:stCondLst>
                                  <p:childTnLst>
                                    <p:animEffect transition="out" filter="fade">
                                      <p:cBhvr>
                                        <p:cTn id="10" dur="500" tmFilter="0, 0; .2, .5; .8, .5; 1, 0"/>
                                        <p:tgtEl>
                                          <p:spTgt spid="12"/>
                                        </p:tgtEl>
                                      </p:cBhvr>
                                    </p:animEffect>
                                    <p:animScale>
                                      <p:cBhvr>
                                        <p:cTn id="11"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solidFill>
                  <a:schemeClr val="bg1"/>
                </a:solidFill>
              </a:rPr>
              <a:t>#2 </a:t>
            </a:r>
            <a:r>
              <a:rPr lang="en-GB" dirty="0" err="1" smtClean="0">
                <a:solidFill>
                  <a:schemeClr val="bg1"/>
                </a:solidFill>
              </a:rPr>
              <a:t>Wersjonowanie</a:t>
            </a:r>
            <a:r>
              <a:rPr lang="en-GB" dirty="0" smtClean="0">
                <a:solidFill>
                  <a:schemeClr val="bg1"/>
                </a:solidFill>
              </a:rPr>
              <a:t> </a:t>
            </a:r>
            <a:r>
              <a:rPr lang="pl-PL" dirty="0">
                <a:solidFill>
                  <a:schemeClr val="bg1"/>
                </a:solidFill>
              </a:rPr>
              <a:t>i </a:t>
            </a:r>
            <a:r>
              <a:rPr lang="en-GB" dirty="0" err="1">
                <a:solidFill>
                  <a:schemeClr val="bg1"/>
                </a:solidFill>
              </a:rPr>
              <a:t>wdrażanie</a:t>
            </a:r>
            <a:r>
              <a:rPr lang="en-GB" dirty="0">
                <a:solidFill>
                  <a:schemeClr val="bg1"/>
                </a:solidFill>
              </a:rPr>
              <a:t> </a:t>
            </a:r>
            <a:r>
              <a:rPr lang="en-GB" dirty="0" err="1">
                <a:solidFill>
                  <a:schemeClr val="bg1"/>
                </a:solidFill>
              </a:rPr>
              <a:t>serwisów</a:t>
            </a:r>
            <a:endParaRPr lang="pl-PL" dirty="0">
              <a:solidFill>
                <a:schemeClr val="bg1"/>
              </a:solidFill>
            </a:endParaRPr>
          </a:p>
        </p:txBody>
      </p:sp>
      <p:sp>
        <p:nvSpPr>
          <p:cNvPr id="3" name="Content Placeholder 2"/>
          <p:cNvSpPr>
            <a:spLocks noGrp="1"/>
          </p:cNvSpPr>
          <p:nvPr>
            <p:ph idx="1"/>
          </p:nvPr>
        </p:nvSpPr>
        <p:spPr>
          <a:xfrm>
            <a:off x="838200" y="1139824"/>
            <a:ext cx="10515600" cy="5641975"/>
          </a:xfrm>
        </p:spPr>
        <p:txBody>
          <a:bodyPr/>
          <a:lstStyle/>
          <a:p>
            <a:pPr marL="0" indent="0">
              <a:buNone/>
            </a:pPr>
            <a:endParaRPr lang="en-GB" dirty="0" smtClean="0">
              <a:solidFill>
                <a:schemeClr val="bg1"/>
              </a:solidFill>
            </a:endParaRPr>
          </a:p>
        </p:txBody>
      </p:sp>
      <p:sp>
        <p:nvSpPr>
          <p:cNvPr id="5" name="Hexagon 4"/>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6" name="Hexagon 5"/>
          <p:cNvSpPr/>
          <p:nvPr/>
        </p:nvSpPr>
        <p:spPr>
          <a:xfrm>
            <a:off x="1970315" y="4292824"/>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sp>
        <p:nvSpPr>
          <p:cNvPr id="7" name="Hexagon 6"/>
          <p:cNvSpPr/>
          <p:nvPr/>
        </p:nvSpPr>
        <p:spPr>
          <a:xfrm>
            <a:off x="6297794" y="4131928"/>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V2.0</a:t>
            </a:r>
            <a:endParaRPr lang="pl-PL" dirty="0"/>
          </a:p>
        </p:txBody>
      </p:sp>
      <p:cxnSp>
        <p:nvCxnSpPr>
          <p:cNvPr id="11" name="Straight Arrow Connector 10"/>
          <p:cNvCxnSpPr>
            <a:stCxn id="6" idx="0"/>
            <a:endCxn id="12" idx="3"/>
          </p:cNvCxnSpPr>
          <p:nvPr/>
        </p:nvCxnSpPr>
        <p:spPr>
          <a:xfrm flipV="1">
            <a:off x="3657600" y="2906427"/>
            <a:ext cx="2646044" cy="2132069"/>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51638" y="4131928"/>
            <a:ext cx="938077" cy="584775"/>
          </a:xfrm>
          <a:prstGeom prst="rect">
            <a:avLst/>
          </a:prstGeom>
          <a:noFill/>
        </p:spPr>
        <p:txBody>
          <a:bodyPr wrap="none" rtlCol="0">
            <a:spAutoFit/>
          </a:bodyPr>
          <a:lstStyle/>
          <a:p>
            <a:r>
              <a:rPr lang="en-GB" sz="3200" dirty="0" smtClean="0">
                <a:solidFill>
                  <a:schemeClr val="bg1"/>
                </a:solidFill>
              </a:rPr>
              <a:t>V1.0</a:t>
            </a:r>
            <a:endParaRPr lang="pl-PL" sz="3200" dirty="0">
              <a:solidFill>
                <a:schemeClr val="bg1"/>
              </a:solidFill>
            </a:endParaRPr>
          </a:p>
        </p:txBody>
      </p:sp>
      <p:grpSp>
        <p:nvGrpSpPr>
          <p:cNvPr id="22" name="Group 21"/>
          <p:cNvGrpSpPr/>
          <p:nvPr/>
        </p:nvGrpSpPr>
        <p:grpSpPr>
          <a:xfrm>
            <a:off x="3657600" y="2614038"/>
            <a:ext cx="2640194" cy="2263562"/>
            <a:chOff x="3657600" y="2614038"/>
            <a:chExt cx="2640194" cy="2263562"/>
          </a:xfrm>
        </p:grpSpPr>
        <p:cxnSp>
          <p:nvCxnSpPr>
            <p:cNvPr id="10" name="Straight Arrow Connector 9" title="v1"/>
            <p:cNvCxnSpPr>
              <a:stCxn id="5" idx="0"/>
              <a:endCxn id="7" idx="3"/>
            </p:cNvCxnSpPr>
            <p:nvPr/>
          </p:nvCxnSpPr>
          <p:spPr>
            <a:xfrm>
              <a:off x="3657600" y="2708953"/>
              <a:ext cx="2640194" cy="2168647"/>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39620" y="2614038"/>
              <a:ext cx="938077" cy="584775"/>
            </a:xfrm>
            <a:prstGeom prst="rect">
              <a:avLst/>
            </a:prstGeom>
            <a:noFill/>
          </p:spPr>
          <p:txBody>
            <a:bodyPr wrap="none" rtlCol="0">
              <a:spAutoFit/>
            </a:bodyPr>
            <a:lstStyle/>
            <a:p>
              <a:r>
                <a:rPr lang="en-GB" sz="3200" dirty="0" smtClean="0">
                  <a:solidFill>
                    <a:schemeClr val="bg1"/>
                  </a:solidFill>
                </a:rPr>
                <a:t>V2.0</a:t>
              </a:r>
              <a:endParaRPr lang="pl-PL" sz="3200" dirty="0">
                <a:solidFill>
                  <a:schemeClr val="bg1"/>
                </a:solidFill>
              </a:endParaRPr>
            </a:p>
          </p:txBody>
        </p:sp>
      </p:grpSp>
      <p:sp>
        <p:nvSpPr>
          <p:cNvPr id="12" name="Hexagon 11"/>
          <p:cNvSpPr/>
          <p:nvPr/>
        </p:nvSpPr>
        <p:spPr>
          <a:xfrm>
            <a:off x="6303644" y="2160755"/>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V1.1</a:t>
            </a:r>
            <a:endParaRPr lang="pl-PL" dirty="0"/>
          </a:p>
        </p:txBody>
      </p:sp>
      <p:cxnSp>
        <p:nvCxnSpPr>
          <p:cNvPr id="18" name="Straight Arrow Connector 17" title="v1"/>
          <p:cNvCxnSpPr/>
          <p:nvPr/>
        </p:nvCxnSpPr>
        <p:spPr>
          <a:xfrm>
            <a:off x="3659915" y="2672688"/>
            <a:ext cx="2646044" cy="197474"/>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33444" y="2188153"/>
            <a:ext cx="938077" cy="584775"/>
          </a:xfrm>
          <a:prstGeom prst="rect">
            <a:avLst/>
          </a:prstGeom>
          <a:noFill/>
        </p:spPr>
        <p:txBody>
          <a:bodyPr wrap="square" rtlCol="0">
            <a:spAutoFit/>
          </a:bodyPr>
          <a:lstStyle/>
          <a:p>
            <a:r>
              <a:rPr lang="en-GB" sz="3200" dirty="0" smtClean="0">
                <a:solidFill>
                  <a:schemeClr val="bg1"/>
                </a:solidFill>
              </a:rPr>
              <a:t>V1.1</a:t>
            </a:r>
            <a:endParaRPr lang="pl-PL" sz="3200" dirty="0">
              <a:solidFill>
                <a:schemeClr val="bg1"/>
              </a:solidFill>
            </a:endParaRPr>
          </a:p>
        </p:txBody>
      </p:sp>
    </p:spTree>
    <p:extLst>
      <p:ext uri="{BB962C8B-B14F-4D97-AF65-F5344CB8AC3E}">
        <p14:creationId xmlns:p14="http://schemas.microsoft.com/office/powerpoint/2010/main" val="119848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18"/>
                                        </p:tgtEl>
                                      </p:cBhvr>
                                    </p:animEffect>
                                    <p:anim calcmode="lin" valueType="num">
                                      <p:cBhvr>
                                        <p:cTn id="7" dur="1000"/>
                                        <p:tgtEl>
                                          <p:spTgt spid="18"/>
                                        </p:tgtEl>
                                        <p:attrNameLst>
                                          <p:attrName>ppt_x</p:attrName>
                                        </p:attrNameLst>
                                      </p:cBhvr>
                                      <p:tavLst>
                                        <p:tav tm="0">
                                          <p:val>
                                            <p:strVal val="ppt_x"/>
                                          </p:val>
                                        </p:tav>
                                        <p:tav tm="100000">
                                          <p:val>
                                            <p:strVal val="ppt_x"/>
                                          </p:val>
                                        </p:tav>
                                      </p:tavLst>
                                    </p:anim>
                                    <p:anim calcmode="lin" valueType="num">
                                      <p:cBhvr>
                                        <p:cTn id="8" dur="1000"/>
                                        <p:tgtEl>
                                          <p:spTgt spid="18"/>
                                        </p:tgtEl>
                                        <p:attrNameLst>
                                          <p:attrName>ppt_y</p:attrName>
                                        </p:attrNameLst>
                                      </p:cBhvr>
                                      <p:tavLst>
                                        <p:tav tm="0">
                                          <p:val>
                                            <p:strVal val="ppt_y"/>
                                          </p:val>
                                        </p:tav>
                                        <p:tav tm="100000">
                                          <p:val>
                                            <p:strVal val="ppt_y-.1"/>
                                          </p:val>
                                        </p:tav>
                                      </p:tavLst>
                                    </p:anim>
                                    <p:set>
                                      <p:cBhvr>
                                        <p:cTn id="9" dur="1" fill="hold">
                                          <p:stCondLst>
                                            <p:cond delay="999"/>
                                          </p:stCondLst>
                                        </p:cTn>
                                        <p:tgtEl>
                                          <p:spTgt spid="18"/>
                                        </p:tgtEl>
                                        <p:attrNameLst>
                                          <p:attrName>style.visibility</p:attrName>
                                        </p:attrNameLst>
                                      </p:cBhvr>
                                      <p:to>
                                        <p:strVal val="hidden"/>
                                      </p:to>
                                    </p:set>
                                  </p:childTnLst>
                                </p:cTn>
                              </p:par>
                              <p:par>
                                <p:cTn id="10" presetID="47" presetClass="exit" presetSubtype="0" fill="hold" grpId="0" nodeType="withEffect">
                                  <p:stCondLst>
                                    <p:cond delay="0"/>
                                  </p:stCondLst>
                                  <p:childTnLst>
                                    <p:animEffect transition="out" filter="fade">
                                      <p:cBhvr>
                                        <p:cTn id="11" dur="1000"/>
                                        <p:tgtEl>
                                          <p:spTgt spid="19"/>
                                        </p:tgtEl>
                                      </p:cBhvr>
                                    </p:animEffect>
                                    <p:anim calcmode="lin" valueType="num">
                                      <p:cBhvr>
                                        <p:cTn id="12" dur="1000"/>
                                        <p:tgtEl>
                                          <p:spTgt spid="19"/>
                                        </p:tgtEl>
                                        <p:attrNameLst>
                                          <p:attrName>ppt_x</p:attrName>
                                        </p:attrNameLst>
                                      </p:cBhvr>
                                      <p:tavLst>
                                        <p:tav tm="0">
                                          <p:val>
                                            <p:strVal val="ppt_x"/>
                                          </p:val>
                                        </p:tav>
                                        <p:tav tm="100000">
                                          <p:val>
                                            <p:strVal val="ppt_x"/>
                                          </p:val>
                                        </p:tav>
                                      </p:tavLst>
                                    </p:anim>
                                    <p:anim calcmode="lin" valueType="num">
                                      <p:cBhvr>
                                        <p:cTn id="13" dur="1000"/>
                                        <p:tgtEl>
                                          <p:spTgt spid="19"/>
                                        </p:tgtEl>
                                        <p:attrNameLst>
                                          <p:attrName>ppt_y</p:attrName>
                                        </p:attrNameLst>
                                      </p:cBhvr>
                                      <p:tavLst>
                                        <p:tav tm="0">
                                          <p:val>
                                            <p:strVal val="ppt_y"/>
                                          </p:val>
                                        </p:tav>
                                        <p:tav tm="100000">
                                          <p:val>
                                            <p:strVal val="ppt_y-.1"/>
                                          </p:val>
                                        </p:tav>
                                      </p:tavLst>
                                    </p:anim>
                                    <p:set>
                                      <p:cBhvr>
                                        <p:cTn id="14" dur="1" fill="hold">
                                          <p:stCondLst>
                                            <p:cond delay="999"/>
                                          </p:stCondLst>
                                        </p:cTn>
                                        <p:tgtEl>
                                          <p:spTgt spid="19"/>
                                        </p:tgtEl>
                                        <p:attrNameLst>
                                          <p:attrName>style.visibility</p:attrName>
                                        </p:attrNameLst>
                                      </p:cBhvr>
                                      <p:to>
                                        <p:strVal val="hidden"/>
                                      </p:to>
                                    </p:se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6" presetClass="emph" presetSubtype="0" fill="hold" nodeType="afterEffect">
                                  <p:stCondLst>
                                    <p:cond delay="0"/>
                                  </p:stCondLst>
                                  <p:childTnLst>
                                    <p:animEffect transition="out" filter="fade">
                                      <p:cBhvr>
                                        <p:cTn id="22" dur="500" tmFilter="0, 0; .2, .5; .8, .5; 1, 0"/>
                                        <p:tgtEl>
                                          <p:spTgt spid="22"/>
                                        </p:tgtEl>
                                      </p:cBhvr>
                                    </p:animEffect>
                                    <p:animScale>
                                      <p:cBhvr>
                                        <p:cTn id="23"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pl-PL" dirty="0" smtClean="0">
                <a:solidFill>
                  <a:schemeClr val="bg1"/>
                </a:solidFill>
              </a:rPr>
              <a:t>#2 Wersjonowanie i </a:t>
            </a:r>
            <a:r>
              <a:rPr lang="en-GB" dirty="0" err="1" smtClean="0">
                <a:solidFill>
                  <a:schemeClr val="bg1"/>
                </a:solidFill>
              </a:rPr>
              <a:t>wdrażanie</a:t>
            </a:r>
            <a:r>
              <a:rPr lang="en-GB" dirty="0" smtClean="0">
                <a:solidFill>
                  <a:schemeClr val="bg1"/>
                </a:solidFill>
              </a:rPr>
              <a:t> </a:t>
            </a:r>
            <a:r>
              <a:rPr lang="en-GB" dirty="0" err="1" smtClean="0">
                <a:solidFill>
                  <a:schemeClr val="bg1"/>
                </a:solidFill>
              </a:rPr>
              <a:t>serwisów</a:t>
            </a:r>
            <a:endParaRPr lang="pl-PL" dirty="0">
              <a:solidFill>
                <a:schemeClr val="bg1"/>
              </a:solidFill>
            </a:endParaRPr>
          </a:p>
        </p:txBody>
      </p:sp>
      <p:sp>
        <p:nvSpPr>
          <p:cNvPr id="3" name="Content Placeholder 2"/>
          <p:cNvSpPr>
            <a:spLocks noGrp="1"/>
          </p:cNvSpPr>
          <p:nvPr>
            <p:ph idx="1"/>
          </p:nvPr>
        </p:nvSpPr>
        <p:spPr>
          <a:xfrm>
            <a:off x="838200" y="1139824"/>
            <a:ext cx="10515600" cy="5641975"/>
          </a:xfrm>
        </p:spPr>
        <p:txBody>
          <a:bodyPr/>
          <a:lstStyle/>
          <a:p>
            <a:pPr marL="0" indent="0">
              <a:buNone/>
            </a:pPr>
            <a:r>
              <a:rPr lang="en-GB" b="1" dirty="0" smtClean="0">
                <a:solidFill>
                  <a:schemeClr val="bg1"/>
                </a:solidFill>
              </a:rPr>
              <a:t>	2 </a:t>
            </a:r>
            <a:r>
              <a:rPr lang="en-GB" b="1" dirty="0" err="1" smtClean="0">
                <a:solidFill>
                  <a:schemeClr val="bg1"/>
                </a:solidFill>
              </a:rPr>
              <a:t>Serwisy</a:t>
            </a:r>
            <a:r>
              <a:rPr lang="en-GB" b="1" dirty="0" smtClean="0">
                <a:solidFill>
                  <a:schemeClr val="bg1"/>
                </a:solidFill>
              </a:rPr>
              <a:t> 1 </a:t>
            </a:r>
            <a:r>
              <a:rPr lang="en-GB" b="1" dirty="0" err="1" smtClean="0">
                <a:solidFill>
                  <a:schemeClr val="bg1"/>
                </a:solidFill>
              </a:rPr>
              <a:t>Baza</a:t>
            </a:r>
            <a:r>
              <a:rPr lang="en-GB" b="1" dirty="0" smtClean="0">
                <a:solidFill>
                  <a:schemeClr val="bg1"/>
                </a:solidFill>
              </a:rPr>
              <a:t> – </a:t>
            </a:r>
            <a:r>
              <a:rPr lang="en-GB" b="1" dirty="0" err="1" smtClean="0">
                <a:solidFill>
                  <a:schemeClr val="bg1"/>
                </a:solidFill>
              </a:rPr>
              <a:t>zakazana</a:t>
            </a:r>
            <a:r>
              <a:rPr lang="en-GB" b="1" dirty="0" smtClean="0">
                <a:solidFill>
                  <a:schemeClr val="bg1"/>
                </a:solidFill>
              </a:rPr>
              <a:t> </a:t>
            </a:r>
            <a:r>
              <a:rPr lang="en-GB" b="1" dirty="0" err="1" smtClean="0">
                <a:solidFill>
                  <a:schemeClr val="bg1"/>
                </a:solidFill>
              </a:rPr>
              <a:t>kombinacja</a:t>
            </a:r>
            <a:endParaRPr lang="en-GB" b="1" dirty="0" smtClean="0">
              <a:solidFill>
                <a:schemeClr val="bg1"/>
              </a:solidFill>
            </a:endParaRPr>
          </a:p>
        </p:txBody>
      </p:sp>
      <p:sp>
        <p:nvSpPr>
          <p:cNvPr id="5" name="Hexagon 4"/>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6" name="Hexagon 5"/>
          <p:cNvSpPr/>
          <p:nvPr/>
        </p:nvSpPr>
        <p:spPr>
          <a:xfrm>
            <a:off x="1970315" y="4292824"/>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sp>
        <p:nvSpPr>
          <p:cNvPr id="7" name="Hexagon 6"/>
          <p:cNvSpPr/>
          <p:nvPr/>
        </p:nvSpPr>
        <p:spPr>
          <a:xfrm>
            <a:off x="5681311" y="3053893"/>
            <a:ext cx="1898197" cy="16777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Customers Service</a:t>
            </a:r>
            <a:endParaRPr lang="pl-PL" dirty="0"/>
          </a:p>
        </p:txBody>
      </p:sp>
      <p:cxnSp>
        <p:nvCxnSpPr>
          <p:cNvPr id="10" name="Straight Arrow Connector 9" title="v1"/>
          <p:cNvCxnSpPr/>
          <p:nvPr/>
        </p:nvCxnSpPr>
        <p:spPr>
          <a:xfrm>
            <a:off x="3657600" y="2708952"/>
            <a:ext cx="2160814" cy="115388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3657600" y="3922710"/>
            <a:ext cx="2160814" cy="111578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11740" y="4023734"/>
            <a:ext cx="579005" cy="584775"/>
          </a:xfrm>
          <a:prstGeom prst="rect">
            <a:avLst/>
          </a:prstGeom>
          <a:noFill/>
        </p:spPr>
        <p:txBody>
          <a:bodyPr wrap="none" rtlCol="0">
            <a:spAutoFit/>
          </a:bodyPr>
          <a:lstStyle/>
          <a:p>
            <a:r>
              <a:rPr lang="en-GB" sz="3200" dirty="0" smtClean="0">
                <a:solidFill>
                  <a:schemeClr val="bg1"/>
                </a:solidFill>
              </a:rPr>
              <a:t>v2</a:t>
            </a:r>
            <a:endParaRPr lang="pl-PL" sz="3200" dirty="0">
              <a:solidFill>
                <a:schemeClr val="bg1"/>
              </a:solidFill>
            </a:endParaRPr>
          </a:p>
        </p:txBody>
      </p:sp>
      <p:sp>
        <p:nvSpPr>
          <p:cNvPr id="15" name="TextBox 14"/>
          <p:cNvSpPr txBox="1"/>
          <p:nvPr/>
        </p:nvSpPr>
        <p:spPr>
          <a:xfrm>
            <a:off x="4548166" y="2801480"/>
            <a:ext cx="579005" cy="584775"/>
          </a:xfrm>
          <a:prstGeom prst="rect">
            <a:avLst/>
          </a:prstGeom>
          <a:noFill/>
        </p:spPr>
        <p:txBody>
          <a:bodyPr wrap="none" rtlCol="0">
            <a:spAutoFit/>
          </a:bodyPr>
          <a:lstStyle/>
          <a:p>
            <a:r>
              <a:rPr lang="en-GB" sz="3200" dirty="0">
                <a:solidFill>
                  <a:schemeClr val="bg1"/>
                </a:solidFill>
              </a:rPr>
              <a:t>v1</a:t>
            </a:r>
            <a:endParaRPr lang="pl-PL" sz="3200" dirty="0">
              <a:solidFill>
                <a:schemeClr val="bg1"/>
              </a:solidFill>
            </a:endParaRPr>
          </a:p>
        </p:txBody>
      </p:sp>
      <p:sp>
        <p:nvSpPr>
          <p:cNvPr id="4" name="Flowchart: Magnetic Disk 3"/>
          <p:cNvSpPr/>
          <p:nvPr/>
        </p:nvSpPr>
        <p:spPr>
          <a:xfrm>
            <a:off x="5856162" y="3131512"/>
            <a:ext cx="1548493" cy="157338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Users DB</a:t>
            </a:r>
            <a:endParaRPr lang="pl-PL" dirty="0"/>
          </a:p>
        </p:txBody>
      </p:sp>
      <p:cxnSp>
        <p:nvCxnSpPr>
          <p:cNvPr id="12" name="Straight Arrow Connector 11"/>
          <p:cNvCxnSpPr>
            <a:stCxn id="7" idx="0"/>
          </p:cNvCxnSpPr>
          <p:nvPr/>
        </p:nvCxnSpPr>
        <p:spPr>
          <a:xfrm flipV="1">
            <a:off x="7579508" y="3862838"/>
            <a:ext cx="1058306" cy="2993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03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022E-16 3.7037E-6 L 0.22852 -0.00811 " pathEditMode="relative" rAng="0" ptsTypes="AA">
                                      <p:cBhvr>
                                        <p:cTn id="6" dur="2000" fill="hold"/>
                                        <p:tgtEl>
                                          <p:spTgt spid="4"/>
                                        </p:tgtEl>
                                        <p:attrNameLst>
                                          <p:attrName>ppt_x</p:attrName>
                                          <p:attrName>ppt_y</p:attrName>
                                        </p:attrNameLst>
                                      </p:cBhvr>
                                      <p:rCtr x="11419" y="-417"/>
                                    </p:animMotion>
                                  </p:childTnLst>
                                </p:cTn>
                              </p:par>
                            </p:childTnLst>
                          </p:cTn>
                        </p:par>
                        <p:par>
                          <p:cTn id="7" fill="hold">
                            <p:stCondLst>
                              <p:cond delay="2000"/>
                            </p:stCondLst>
                            <p:childTnLst>
                              <p:par>
                                <p:cTn id="8" presetID="2" presetClass="entr" presetSubtype="4"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2500"/>
                            </p:stCondLst>
                            <p:childTnLst>
                              <p:par>
                                <p:cTn id="13" presetID="53" presetClass="entr" presetSubtype="16"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5400" b="1" dirty="0" smtClean="0">
                <a:solidFill>
                  <a:srgbClr val="FF0000"/>
                </a:solidFill>
              </a:rPr>
              <a:t>Problem #3: </a:t>
            </a:r>
            <a:br>
              <a:rPr lang="en-GB" sz="5400" b="1" dirty="0" smtClean="0">
                <a:solidFill>
                  <a:srgbClr val="FF0000"/>
                </a:solidFill>
              </a:rPr>
            </a:br>
            <a:r>
              <a:rPr lang="en-GB" sz="5400" b="1" dirty="0" err="1" smtClean="0">
                <a:solidFill>
                  <a:srgbClr val="FF0000"/>
                </a:solidFill>
              </a:rPr>
              <a:t>Nagły</a:t>
            </a:r>
            <a:r>
              <a:rPr lang="en-GB" sz="5400" b="1" dirty="0" smtClean="0">
                <a:solidFill>
                  <a:srgbClr val="FF0000"/>
                </a:solidFill>
              </a:rPr>
              <a:t> </a:t>
            </a:r>
            <a:r>
              <a:rPr lang="en-GB" sz="5400" b="1" dirty="0" err="1">
                <a:solidFill>
                  <a:srgbClr val="FF0000"/>
                </a:solidFill>
              </a:rPr>
              <a:t>wzmożony</a:t>
            </a:r>
            <a:r>
              <a:rPr lang="en-GB" sz="5400" b="1" dirty="0">
                <a:solidFill>
                  <a:srgbClr val="FF0000"/>
                </a:solidFill>
              </a:rPr>
              <a:t> </a:t>
            </a:r>
            <a:r>
              <a:rPr lang="en-GB" sz="5400" b="1" dirty="0" err="1">
                <a:solidFill>
                  <a:srgbClr val="FF0000"/>
                </a:solidFill>
              </a:rPr>
              <a:t>ruch</a:t>
            </a:r>
            <a:endParaRPr lang="pl-PL" sz="5400" dirty="0">
              <a:solidFill>
                <a:srgbClr val="FF0000"/>
              </a:solidFill>
            </a:endParaRPr>
          </a:p>
        </p:txBody>
      </p:sp>
      <p:sp>
        <p:nvSpPr>
          <p:cNvPr id="3" name="Content Placeholder 2"/>
          <p:cNvSpPr>
            <a:spLocks noGrp="1"/>
          </p:cNvSpPr>
          <p:nvPr>
            <p:ph idx="1"/>
          </p:nvPr>
        </p:nvSpPr>
        <p:spPr/>
        <p:txBody>
          <a:bodyPr/>
          <a:lstStyle/>
          <a:p>
            <a:endParaRPr lang="pl-PL" dirty="0"/>
          </a:p>
        </p:txBody>
      </p:sp>
    </p:spTree>
    <p:extLst>
      <p:ext uri="{BB962C8B-B14F-4D97-AF65-F5344CB8AC3E}">
        <p14:creationId xmlns:p14="http://schemas.microsoft.com/office/powerpoint/2010/main" val="39190487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solidFill>
                  <a:schemeClr val="bg1"/>
                </a:solidFill>
              </a:rPr>
              <a:t>Nagły</a:t>
            </a:r>
            <a:r>
              <a:rPr lang="en-GB" b="1" dirty="0" smtClean="0">
                <a:solidFill>
                  <a:schemeClr val="bg1"/>
                </a:solidFill>
              </a:rPr>
              <a:t> </a:t>
            </a:r>
            <a:r>
              <a:rPr lang="en-GB" b="1" dirty="0" err="1" smtClean="0">
                <a:solidFill>
                  <a:schemeClr val="bg1"/>
                </a:solidFill>
              </a:rPr>
              <a:t>wzmożony</a:t>
            </a:r>
            <a:r>
              <a:rPr lang="en-GB" b="1" dirty="0" smtClean="0">
                <a:solidFill>
                  <a:schemeClr val="bg1"/>
                </a:solidFill>
              </a:rPr>
              <a:t> </a:t>
            </a:r>
            <a:r>
              <a:rPr lang="en-GB" b="1" dirty="0" err="1" smtClean="0">
                <a:solidFill>
                  <a:schemeClr val="bg1"/>
                </a:solidFill>
              </a:rPr>
              <a:t>ruch</a:t>
            </a:r>
            <a:r>
              <a:rPr lang="en-GB" b="1" dirty="0">
                <a:solidFill>
                  <a:schemeClr val="bg1"/>
                </a:solidFill>
              </a:rPr>
              <a:t/>
            </a:r>
            <a:br>
              <a:rPr lang="en-GB" b="1" dirty="0">
                <a:solidFill>
                  <a:schemeClr val="bg1"/>
                </a:solidFill>
              </a:rPr>
            </a:br>
            <a:r>
              <a:rPr lang="en-GB" b="1" dirty="0" err="1" smtClean="0">
                <a:solidFill>
                  <a:schemeClr val="bg1"/>
                </a:solidFill>
              </a:rPr>
              <a:t>Przeciwdziałanie</a:t>
            </a:r>
            <a:r>
              <a:rPr lang="en-GB" b="1" dirty="0" smtClean="0">
                <a:solidFill>
                  <a:schemeClr val="bg1"/>
                </a:solidFill>
              </a:rPr>
              <a:t> </a:t>
            </a:r>
            <a:r>
              <a:rPr lang="en-GB" b="1" dirty="0" err="1" smtClean="0">
                <a:solidFill>
                  <a:schemeClr val="bg1"/>
                </a:solidFill>
              </a:rPr>
              <a:t>przeciążeniu</a:t>
            </a:r>
            <a:r>
              <a:rPr lang="en-GB" b="1" dirty="0" smtClean="0">
                <a:solidFill>
                  <a:schemeClr val="bg1"/>
                </a:solidFill>
              </a:rPr>
              <a:t> </a:t>
            </a:r>
            <a:r>
              <a:rPr lang="en-GB" b="1" dirty="0" err="1" smtClean="0">
                <a:solidFill>
                  <a:schemeClr val="bg1"/>
                </a:solidFill>
              </a:rPr>
              <a:t>serwisów</a:t>
            </a:r>
            <a:endParaRPr lang="pl-PL" b="1" dirty="0">
              <a:solidFill>
                <a:schemeClr val="bg1"/>
              </a:solidFill>
            </a:endParaRPr>
          </a:p>
        </p:txBody>
      </p:sp>
      <p:sp>
        <p:nvSpPr>
          <p:cNvPr id="4" name="Hexagon 3"/>
          <p:cNvSpPr/>
          <p:nvPr/>
        </p:nvSpPr>
        <p:spPr>
          <a:xfrm>
            <a:off x="2514601" y="2491014"/>
            <a:ext cx="1687285" cy="1491343"/>
          </a:xfrm>
          <a:prstGeom prst="hexagon">
            <a:avLst/>
          </a:prstGeom>
          <a:solidFill>
            <a:srgbClr val="FFA7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5" name="Hexagon 4"/>
          <p:cNvSpPr/>
          <p:nvPr/>
        </p:nvSpPr>
        <p:spPr>
          <a:xfrm>
            <a:off x="2514601" y="482055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sp>
        <p:nvSpPr>
          <p:cNvPr id="6" name="Hexagon 5"/>
          <p:cNvSpPr/>
          <p:nvPr/>
        </p:nvSpPr>
        <p:spPr>
          <a:xfrm>
            <a:off x="6362700" y="3718316"/>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V1.0</a:t>
            </a:r>
            <a:endParaRPr lang="pl-PL" dirty="0"/>
          </a:p>
        </p:txBody>
      </p:sp>
      <p:cxnSp>
        <p:nvCxnSpPr>
          <p:cNvPr id="7" name="Straight Arrow Connector 6" title="v1"/>
          <p:cNvCxnSpPr>
            <a:endCxn id="6" idx="3"/>
          </p:cNvCxnSpPr>
          <p:nvPr/>
        </p:nvCxnSpPr>
        <p:spPr>
          <a:xfrm>
            <a:off x="4201886" y="3310102"/>
            <a:ext cx="2160814" cy="1153886"/>
          </a:xfrm>
          <a:prstGeom prst="straightConnector1">
            <a:avLst/>
          </a:prstGeom>
          <a:ln w="190500">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p:cNvCxnSpPr>
          <p:nvPr/>
        </p:nvCxnSpPr>
        <p:spPr>
          <a:xfrm flipV="1">
            <a:off x="4201886" y="4450443"/>
            <a:ext cx="2160814" cy="1115786"/>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2308579" y="2285030"/>
            <a:ext cx="4267201" cy="28665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1" name="Straight Arrow Connector 10"/>
          <p:cNvCxnSpPr/>
          <p:nvPr/>
        </p:nvCxnSpPr>
        <p:spPr>
          <a:xfrm flipV="1">
            <a:off x="603956" y="3236685"/>
            <a:ext cx="2029178" cy="73417"/>
          </a:xfrm>
          <a:prstGeom prst="straightConnector1">
            <a:avLst/>
          </a:prstGeom>
          <a:ln w="155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0" y="2870036"/>
            <a:ext cx="2800136" cy="2380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4840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6"/>
                                        </p:tgtEl>
                                        <p:attrNameLst>
                                          <p:attrName>r</p:attrName>
                                        </p:attrNameLst>
                                      </p:cBhvr>
                                    </p:animRot>
                                  </p:childTnLst>
                                </p:cTn>
                              </p:par>
                            </p:childTnLst>
                          </p:cTn>
                        </p:par>
                        <p:par>
                          <p:cTn id="7" fill="hold">
                            <p:stCondLst>
                              <p:cond delay="2000"/>
                            </p:stCondLst>
                            <p:childTnLst>
                              <p:par>
                                <p:cTn id="8" presetID="22" presetClass="entr" presetSubtype="4"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 </a:t>
            </a:r>
            <a:r>
              <a:rPr lang="en-GB" dirty="0" err="1" smtClean="0"/>
              <a:t>mnie</a:t>
            </a:r>
            <a:endParaRPr lang="pl-PL" dirty="0"/>
          </a:p>
        </p:txBody>
      </p:sp>
      <p:sp>
        <p:nvSpPr>
          <p:cNvPr id="3" name="Content Placeholder 2"/>
          <p:cNvSpPr>
            <a:spLocks noGrp="1"/>
          </p:cNvSpPr>
          <p:nvPr>
            <p:ph idx="1"/>
          </p:nvPr>
        </p:nvSpPr>
        <p:spPr>
          <a:xfrm>
            <a:off x="4506686" y="2264229"/>
            <a:ext cx="5736771" cy="4104369"/>
          </a:xfrm>
        </p:spPr>
        <p:txBody>
          <a:bodyPr>
            <a:normAutofit/>
          </a:bodyPr>
          <a:lstStyle/>
          <a:p>
            <a:r>
              <a:rPr lang="en-GB" dirty="0" smtClean="0"/>
              <a:t>AdrianCiura.com </a:t>
            </a:r>
            <a:r>
              <a:rPr lang="en-GB" dirty="0" smtClean="0"/>
              <a:t/>
            </a:r>
            <a:br>
              <a:rPr lang="en-GB" dirty="0" smtClean="0"/>
            </a:br>
            <a:r>
              <a:rPr lang="en-GB" dirty="0" smtClean="0">
                <a:hlinkClick r:id="rId3"/>
              </a:rPr>
              <a:t>aciura@gmail.com</a:t>
            </a:r>
            <a:r>
              <a:rPr lang="en-GB" dirty="0" smtClean="0"/>
              <a:t> </a:t>
            </a:r>
            <a:br>
              <a:rPr lang="en-GB" dirty="0" smtClean="0"/>
            </a:br>
            <a:r>
              <a:rPr lang="en-GB" dirty="0" smtClean="0"/>
              <a:t>@</a:t>
            </a:r>
            <a:r>
              <a:rPr lang="en-GB" dirty="0" err="1" smtClean="0"/>
              <a:t>AdrianCiura</a:t>
            </a:r>
            <a:endParaRPr lang="en-GB" dirty="0" smtClean="0"/>
          </a:p>
          <a:p>
            <a:r>
              <a:rPr lang="en-GB" dirty="0" smtClean="0"/>
              <a:t>C# / .NET Hacker for 10 years</a:t>
            </a:r>
          </a:p>
          <a:p>
            <a:r>
              <a:rPr lang="en-GB" dirty="0" smtClean="0"/>
              <a:t>Team Lead w Credit Suisse we </a:t>
            </a:r>
            <a:r>
              <a:rPr lang="en-GB" dirty="0" err="1" smtClean="0"/>
              <a:t>Wrocławiu</a:t>
            </a:r>
            <a:endParaRPr lang="en-GB" dirty="0"/>
          </a:p>
          <a:p>
            <a:r>
              <a:rPr lang="en-GB" dirty="0" smtClean="0"/>
              <a:t>Scrum </a:t>
            </a:r>
            <a:r>
              <a:rPr lang="en-GB" dirty="0" smtClean="0"/>
              <a:t>Master</a:t>
            </a:r>
          </a:p>
          <a:p>
            <a:r>
              <a:rPr lang="en-GB" dirty="0" smtClean="0"/>
              <a:t>Unity3D – Od </a:t>
            </a:r>
            <a:r>
              <a:rPr lang="en-GB" dirty="0" err="1" smtClean="0"/>
              <a:t>zera</a:t>
            </a:r>
            <a:r>
              <a:rPr lang="en-GB" dirty="0" smtClean="0"/>
              <a:t> do 3D </a:t>
            </a:r>
            <a:r>
              <a:rPr lang="en-GB" dirty="0" err="1" smtClean="0"/>
              <a:t>bohatera</a:t>
            </a:r>
            <a:r>
              <a:rPr lang="en-GB" dirty="0" smtClean="0"/>
              <a:t> </a:t>
            </a:r>
            <a:endParaRPr lang="en-GB" dirty="0" smtClean="0"/>
          </a:p>
        </p:txBody>
      </p:sp>
    </p:spTree>
    <p:extLst>
      <p:ext uri="{BB962C8B-B14F-4D97-AF65-F5344CB8AC3E}">
        <p14:creationId xmlns:p14="http://schemas.microsoft.com/office/powerpoint/2010/main" val="2960899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5"/>
            <a:ext cx="10648950" cy="1325563"/>
          </a:xfrm>
        </p:spPr>
        <p:txBody>
          <a:bodyPr>
            <a:normAutofit fontScale="90000"/>
          </a:bodyPr>
          <a:lstStyle/>
          <a:p>
            <a:r>
              <a:rPr lang="en-GB" b="1" dirty="0" err="1" smtClean="0">
                <a:solidFill>
                  <a:schemeClr val="bg1"/>
                </a:solidFill>
              </a:rPr>
              <a:t>Rozwiązanie</a:t>
            </a:r>
            <a:r>
              <a:rPr lang="en-GB" b="1" dirty="0" smtClean="0">
                <a:solidFill>
                  <a:schemeClr val="bg1"/>
                </a:solidFill>
              </a:rPr>
              <a:t>: </a:t>
            </a:r>
            <a:br>
              <a:rPr lang="en-GB" b="1" dirty="0" smtClean="0">
                <a:solidFill>
                  <a:schemeClr val="bg1"/>
                </a:solidFill>
              </a:rPr>
            </a:br>
            <a:r>
              <a:rPr lang="en-GB" dirty="0" err="1" smtClean="0">
                <a:solidFill>
                  <a:schemeClr val="bg1"/>
                </a:solidFill>
              </a:rPr>
              <a:t>Rozładuj</a:t>
            </a:r>
            <a:r>
              <a:rPr lang="en-GB" dirty="0" smtClean="0">
                <a:solidFill>
                  <a:schemeClr val="bg1"/>
                </a:solidFill>
              </a:rPr>
              <a:t> </a:t>
            </a:r>
            <a:r>
              <a:rPr lang="en-GB" dirty="0" err="1">
                <a:solidFill>
                  <a:schemeClr val="bg1"/>
                </a:solidFill>
              </a:rPr>
              <a:t>ruch</a:t>
            </a:r>
            <a:r>
              <a:rPr lang="en-GB" dirty="0">
                <a:solidFill>
                  <a:schemeClr val="bg1"/>
                </a:solidFill>
              </a:rPr>
              <a:t> </a:t>
            </a:r>
            <a:r>
              <a:rPr lang="en-GB" dirty="0" err="1">
                <a:solidFill>
                  <a:schemeClr val="bg1"/>
                </a:solidFill>
              </a:rPr>
              <a:t>za</a:t>
            </a:r>
            <a:r>
              <a:rPr lang="en-GB" dirty="0">
                <a:solidFill>
                  <a:schemeClr val="bg1"/>
                </a:solidFill>
              </a:rPr>
              <a:t> </a:t>
            </a:r>
            <a:r>
              <a:rPr lang="en-GB" dirty="0" err="1">
                <a:solidFill>
                  <a:schemeClr val="bg1"/>
                </a:solidFill>
              </a:rPr>
              <a:t>pomocą</a:t>
            </a:r>
            <a:r>
              <a:rPr lang="en-GB" dirty="0">
                <a:solidFill>
                  <a:schemeClr val="bg1"/>
                </a:solidFill>
              </a:rPr>
              <a:t> </a:t>
            </a:r>
            <a:r>
              <a:rPr lang="en-GB" dirty="0" err="1">
                <a:solidFill>
                  <a:schemeClr val="bg1"/>
                </a:solidFill>
              </a:rPr>
              <a:t>kolejek</a:t>
            </a:r>
            <a:r>
              <a:rPr lang="en-GB" dirty="0">
                <a:solidFill>
                  <a:schemeClr val="bg1"/>
                </a:solidFill>
              </a:rPr>
              <a:t> / Message queues</a:t>
            </a:r>
            <a:r>
              <a:rPr lang="pl-PL" dirty="0">
                <a:solidFill>
                  <a:schemeClr val="bg1"/>
                </a:solidFill>
              </a:rPr>
              <a:t/>
            </a:r>
            <a:br>
              <a:rPr lang="pl-PL" dirty="0">
                <a:solidFill>
                  <a:schemeClr val="bg1"/>
                </a:solidFill>
              </a:rPr>
            </a:br>
            <a:endParaRPr lang="pl-PL" b="1" dirty="0">
              <a:solidFill>
                <a:schemeClr val="bg1"/>
              </a:solidFill>
            </a:endParaRPr>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339652376"/>
              </p:ext>
            </p:extLst>
          </p:nvPr>
        </p:nvGraphicFramePr>
        <p:xfrm>
          <a:off x="5779913" y="2772371"/>
          <a:ext cx="2530096" cy="1075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Hexagon 3"/>
          <p:cNvSpPr/>
          <p:nvPr/>
        </p:nvSpPr>
        <p:spPr>
          <a:xfrm>
            <a:off x="2514601" y="2491014"/>
            <a:ext cx="1687285" cy="1491343"/>
          </a:xfrm>
          <a:prstGeom prst="hexagon">
            <a:avLst/>
          </a:prstGeom>
          <a:solidFill>
            <a:srgbClr val="FFA7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5" name="Hexagon 4"/>
          <p:cNvSpPr/>
          <p:nvPr/>
        </p:nvSpPr>
        <p:spPr>
          <a:xfrm>
            <a:off x="2514601" y="482055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sp>
        <p:nvSpPr>
          <p:cNvPr id="6" name="Hexagon 5"/>
          <p:cNvSpPr/>
          <p:nvPr/>
        </p:nvSpPr>
        <p:spPr>
          <a:xfrm>
            <a:off x="6238522" y="4820556"/>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p:txBody>
      </p:sp>
      <p:cxnSp>
        <p:nvCxnSpPr>
          <p:cNvPr id="7" name="Straight Arrow Connector 6" title="v1"/>
          <p:cNvCxnSpPr/>
          <p:nvPr/>
        </p:nvCxnSpPr>
        <p:spPr>
          <a:xfrm>
            <a:off x="4179310" y="3273393"/>
            <a:ext cx="1600603" cy="14515"/>
          </a:xfrm>
          <a:prstGeom prst="straightConnector1">
            <a:avLst/>
          </a:prstGeom>
          <a:ln w="190500">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a:endCxn id="6" idx="3"/>
          </p:cNvCxnSpPr>
          <p:nvPr/>
        </p:nvCxnSpPr>
        <p:spPr>
          <a:xfrm flipV="1">
            <a:off x="4201886" y="5566228"/>
            <a:ext cx="2036636" cy="1"/>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2308579" y="2285030"/>
            <a:ext cx="4267201" cy="28665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1" name="Straight Arrow Connector 10"/>
          <p:cNvCxnSpPr/>
          <p:nvPr/>
        </p:nvCxnSpPr>
        <p:spPr>
          <a:xfrm flipV="1">
            <a:off x="603956" y="3236685"/>
            <a:ext cx="2029178" cy="73417"/>
          </a:xfrm>
          <a:prstGeom prst="straightConnector1">
            <a:avLst/>
          </a:prstGeom>
          <a:ln w="155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7552971" y="2791197"/>
            <a:ext cx="2440869" cy="2029359"/>
            <a:chOff x="7552971" y="2791197"/>
            <a:chExt cx="2440869" cy="2029359"/>
          </a:xfrm>
        </p:grpSpPr>
        <p:sp>
          <p:nvSpPr>
            <p:cNvPr id="20" name="Hexagon 19"/>
            <p:cNvSpPr/>
            <p:nvPr/>
          </p:nvSpPr>
          <p:spPr>
            <a:xfrm>
              <a:off x="8311796" y="2791197"/>
              <a:ext cx="1682044" cy="99342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Worker</a:t>
              </a:r>
              <a:endParaRPr lang="pl-PL" dirty="0"/>
            </a:p>
          </p:txBody>
        </p:sp>
        <p:cxnSp>
          <p:nvCxnSpPr>
            <p:cNvPr id="21" name="Straight Arrow Connector 20"/>
            <p:cNvCxnSpPr>
              <a:stCxn id="20" idx="2"/>
              <a:endCxn id="6" idx="5"/>
            </p:cNvCxnSpPr>
            <p:nvPr/>
          </p:nvCxnSpPr>
          <p:spPr>
            <a:xfrm flipH="1">
              <a:off x="7552971" y="3784619"/>
              <a:ext cx="1007181" cy="1035937"/>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079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Problem: </a:t>
            </a:r>
            <a:r>
              <a:rPr lang="en-GB" dirty="0" err="1">
                <a:solidFill>
                  <a:schemeClr val="bg1"/>
                </a:solidFill>
              </a:rPr>
              <a:t>Łączenie</a:t>
            </a:r>
            <a:r>
              <a:rPr lang="en-GB" dirty="0">
                <a:solidFill>
                  <a:schemeClr val="bg1"/>
                </a:solidFill>
              </a:rPr>
              <a:t> </a:t>
            </a:r>
            <a:r>
              <a:rPr lang="en-GB" dirty="0" err="1">
                <a:solidFill>
                  <a:schemeClr val="bg1"/>
                </a:solidFill>
              </a:rPr>
              <a:t>serwisów</a:t>
            </a:r>
            <a:r>
              <a:rPr lang="en-GB" dirty="0">
                <a:solidFill>
                  <a:schemeClr val="bg1"/>
                </a:solidFill>
              </a:rPr>
              <a:t> – TCP/IP </a:t>
            </a:r>
            <a:r>
              <a:rPr lang="en-GB" dirty="0" err="1">
                <a:solidFill>
                  <a:schemeClr val="bg1"/>
                </a:solidFill>
              </a:rPr>
              <a:t>i</a:t>
            </a:r>
            <a:r>
              <a:rPr lang="en-GB" dirty="0">
                <a:solidFill>
                  <a:schemeClr val="bg1"/>
                </a:solidFill>
              </a:rPr>
              <a:t> </a:t>
            </a:r>
            <a:r>
              <a:rPr lang="en-GB" dirty="0" err="1">
                <a:solidFill>
                  <a:schemeClr val="bg1"/>
                </a:solidFill>
              </a:rPr>
              <a:t>Porty</a:t>
            </a:r>
            <a:endParaRPr lang="pl-PL" dirty="0"/>
          </a:p>
        </p:txBody>
      </p:sp>
      <p:sp>
        <p:nvSpPr>
          <p:cNvPr id="3" name="Content Placeholder 2"/>
          <p:cNvSpPr>
            <a:spLocks noGrp="1"/>
          </p:cNvSpPr>
          <p:nvPr>
            <p:ph idx="1"/>
          </p:nvPr>
        </p:nvSpPr>
        <p:spPr/>
        <p:txBody>
          <a:bodyPr/>
          <a:lstStyle/>
          <a:p>
            <a:endParaRPr lang="pl-PL"/>
          </a:p>
        </p:txBody>
      </p:sp>
    </p:spTree>
    <p:extLst>
      <p:ext uri="{BB962C8B-B14F-4D97-AF65-F5344CB8AC3E}">
        <p14:creationId xmlns:p14="http://schemas.microsoft.com/office/powerpoint/2010/main" val="4092962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Problem: </a:t>
            </a:r>
            <a:r>
              <a:rPr lang="en-GB" dirty="0" err="1" smtClean="0">
                <a:solidFill>
                  <a:schemeClr val="bg1"/>
                </a:solidFill>
              </a:rPr>
              <a:t>Łączenie</a:t>
            </a:r>
            <a:r>
              <a:rPr lang="en-GB" dirty="0" smtClean="0">
                <a:solidFill>
                  <a:schemeClr val="bg1"/>
                </a:solidFill>
              </a:rPr>
              <a:t> </a:t>
            </a:r>
            <a:r>
              <a:rPr lang="en-GB" dirty="0" err="1" smtClean="0">
                <a:solidFill>
                  <a:schemeClr val="bg1"/>
                </a:solidFill>
              </a:rPr>
              <a:t>serwisów</a:t>
            </a:r>
            <a:r>
              <a:rPr lang="en-GB" dirty="0" smtClean="0">
                <a:solidFill>
                  <a:schemeClr val="bg1"/>
                </a:solidFill>
              </a:rPr>
              <a:t> – TCP/IP </a:t>
            </a:r>
            <a:r>
              <a:rPr lang="en-GB" dirty="0" err="1" smtClean="0">
                <a:solidFill>
                  <a:schemeClr val="bg1"/>
                </a:solidFill>
              </a:rPr>
              <a:t>i</a:t>
            </a:r>
            <a:r>
              <a:rPr lang="en-GB" dirty="0" smtClean="0">
                <a:solidFill>
                  <a:schemeClr val="bg1"/>
                </a:solidFill>
              </a:rPr>
              <a:t> </a:t>
            </a:r>
            <a:r>
              <a:rPr lang="en-GB" dirty="0" err="1" smtClean="0">
                <a:solidFill>
                  <a:schemeClr val="bg1"/>
                </a:solidFill>
              </a:rPr>
              <a:t>Porty</a:t>
            </a:r>
            <a:endParaRPr lang="pl-PL" dirty="0">
              <a:solidFill>
                <a:schemeClr val="bg1"/>
              </a:solidFill>
            </a:endParaRPr>
          </a:p>
        </p:txBody>
      </p:sp>
      <p:sp>
        <p:nvSpPr>
          <p:cNvPr id="3" name="Content Placeholder 2"/>
          <p:cNvSpPr>
            <a:spLocks noGrp="1"/>
          </p:cNvSpPr>
          <p:nvPr>
            <p:ph idx="1"/>
          </p:nvPr>
        </p:nvSpPr>
        <p:spPr>
          <a:xfrm>
            <a:off x="838200" y="1825625"/>
            <a:ext cx="10515600" cy="3527425"/>
          </a:xfrm>
        </p:spPr>
        <p:txBody>
          <a:bodyPr/>
          <a:lstStyle/>
          <a:p>
            <a:r>
              <a:rPr lang="pl-PL" dirty="0" smtClean="0">
                <a:solidFill>
                  <a:schemeClr val="bg1"/>
                </a:solidFill>
              </a:rPr>
              <a:t>Zapisane na sztywno IP i portu do serwisów</a:t>
            </a:r>
          </a:p>
          <a:p>
            <a:r>
              <a:rPr lang="pl-PL" dirty="0" smtClean="0">
                <a:solidFill>
                  <a:schemeClr val="bg1"/>
                </a:solidFill>
              </a:rPr>
              <a:t>Migracja serwisów utrudniona</a:t>
            </a:r>
          </a:p>
        </p:txBody>
      </p:sp>
    </p:spTree>
    <p:extLst>
      <p:ext uri="{BB962C8B-B14F-4D97-AF65-F5344CB8AC3E}">
        <p14:creationId xmlns:p14="http://schemas.microsoft.com/office/powerpoint/2010/main" val="11501501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Wykrywanie</a:t>
            </a:r>
            <a:r>
              <a:rPr lang="en-GB" dirty="0" smtClean="0">
                <a:solidFill>
                  <a:schemeClr val="bg1"/>
                </a:solidFill>
              </a:rPr>
              <a:t> </a:t>
            </a:r>
            <a:r>
              <a:rPr lang="en-GB" dirty="0" err="1" smtClean="0">
                <a:solidFill>
                  <a:schemeClr val="bg1"/>
                </a:solidFill>
              </a:rPr>
              <a:t>serwisów</a:t>
            </a:r>
            <a:endParaRPr lang="pl-PL" dirty="0">
              <a:solidFill>
                <a:schemeClr val="bg1"/>
              </a:solidFill>
            </a:endParaRPr>
          </a:p>
        </p:txBody>
      </p:sp>
      <p:sp>
        <p:nvSpPr>
          <p:cNvPr id="6" name="Hexagon 5"/>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7" name="Hexagon 6"/>
          <p:cNvSpPr/>
          <p:nvPr/>
        </p:nvSpPr>
        <p:spPr>
          <a:xfrm>
            <a:off x="1861693" y="4196816"/>
            <a:ext cx="1795908" cy="158735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 Service </a:t>
            </a:r>
            <a:r>
              <a:rPr lang="en-GB" sz="1200" dirty="0" smtClean="0"/>
              <a:t>19.168.0.5:3300</a:t>
            </a:r>
          </a:p>
        </p:txBody>
      </p:sp>
      <p:cxnSp>
        <p:nvCxnSpPr>
          <p:cNvPr id="9" name="Straight Arrow Connector 8" title="v1"/>
          <p:cNvCxnSpPr/>
          <p:nvPr/>
        </p:nvCxnSpPr>
        <p:spPr>
          <a:xfrm>
            <a:off x="3657600" y="2782369"/>
            <a:ext cx="3793333" cy="223442"/>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467100" y="3311456"/>
            <a:ext cx="3613044" cy="814740"/>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848475" y="2746990"/>
            <a:ext cx="1943100" cy="1888301"/>
            <a:chOff x="6505575" y="2199857"/>
            <a:chExt cx="1943100" cy="1888301"/>
          </a:xfrm>
        </p:grpSpPr>
        <p:sp>
          <p:nvSpPr>
            <p:cNvPr id="19" name="Oval 18"/>
            <p:cNvSpPr/>
            <p:nvPr/>
          </p:nvSpPr>
          <p:spPr>
            <a:xfrm>
              <a:off x="6737243" y="2458678"/>
              <a:ext cx="1331117" cy="1323836"/>
            </a:xfrm>
            <a:prstGeom prst="ellipse">
              <a:avLst/>
            </a:prstGeom>
            <a:noFill/>
            <a:ln w="1270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13" name="Hexagon 12"/>
            <p:cNvSpPr/>
            <p:nvPr/>
          </p:nvSpPr>
          <p:spPr>
            <a:xfrm>
              <a:off x="6517483" y="2509775"/>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Hexagon 13"/>
            <p:cNvSpPr/>
            <p:nvPr/>
          </p:nvSpPr>
          <p:spPr>
            <a:xfrm>
              <a:off x="7267575" y="2199857"/>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Hexagon 14"/>
            <p:cNvSpPr/>
            <p:nvPr/>
          </p:nvSpPr>
          <p:spPr>
            <a:xfrm>
              <a:off x="7858125" y="2764323"/>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Hexagon 15"/>
            <p:cNvSpPr/>
            <p:nvPr/>
          </p:nvSpPr>
          <p:spPr>
            <a:xfrm>
              <a:off x="7327793" y="3579063"/>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Hexagon 16"/>
            <p:cNvSpPr/>
            <p:nvPr/>
          </p:nvSpPr>
          <p:spPr>
            <a:xfrm>
              <a:off x="6505575" y="3273418"/>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5" name="TextBox 24"/>
          <p:cNvSpPr txBox="1"/>
          <p:nvPr/>
        </p:nvSpPr>
        <p:spPr>
          <a:xfrm>
            <a:off x="4047625" y="2375636"/>
            <a:ext cx="2933688" cy="369332"/>
          </a:xfrm>
          <a:prstGeom prst="rect">
            <a:avLst/>
          </a:prstGeom>
          <a:noFill/>
        </p:spPr>
        <p:txBody>
          <a:bodyPr wrap="none" rtlCol="0">
            <a:spAutoFit/>
          </a:bodyPr>
          <a:lstStyle/>
          <a:p>
            <a:r>
              <a:rPr lang="en-GB" dirty="0" err="1" smtClean="0">
                <a:solidFill>
                  <a:schemeClr val="bg1"/>
                </a:solidFill>
              </a:rPr>
              <a:t>Gdzie</a:t>
            </a:r>
            <a:r>
              <a:rPr lang="en-GB" dirty="0" smtClean="0">
                <a:solidFill>
                  <a:schemeClr val="bg1"/>
                </a:solidFill>
              </a:rPr>
              <a:t> jest Inventory Service ?</a:t>
            </a:r>
            <a:endParaRPr lang="pl-PL" dirty="0">
              <a:solidFill>
                <a:schemeClr val="bg1"/>
              </a:solidFill>
            </a:endParaRPr>
          </a:p>
        </p:txBody>
      </p:sp>
      <p:sp>
        <p:nvSpPr>
          <p:cNvPr id="26" name="TextBox 25"/>
          <p:cNvSpPr txBox="1"/>
          <p:nvPr/>
        </p:nvSpPr>
        <p:spPr>
          <a:xfrm>
            <a:off x="4382954" y="3440163"/>
            <a:ext cx="1707519" cy="646331"/>
          </a:xfrm>
          <a:prstGeom prst="rect">
            <a:avLst/>
          </a:prstGeom>
          <a:noFill/>
        </p:spPr>
        <p:txBody>
          <a:bodyPr wrap="none" rtlCol="0">
            <a:spAutoFit/>
          </a:bodyPr>
          <a:lstStyle/>
          <a:p>
            <a:r>
              <a:rPr lang="en-GB" dirty="0">
                <a:solidFill>
                  <a:schemeClr val="bg1"/>
                </a:solidFill>
              </a:rPr>
              <a:t>19.168.0.5:3300</a:t>
            </a:r>
          </a:p>
          <a:p>
            <a:endParaRPr lang="pl-PL" dirty="0">
              <a:solidFill>
                <a:schemeClr val="bg1"/>
              </a:solidFill>
            </a:endParaRPr>
          </a:p>
        </p:txBody>
      </p:sp>
    </p:spTree>
    <p:extLst>
      <p:ext uri="{BB962C8B-B14F-4D97-AF65-F5344CB8AC3E}">
        <p14:creationId xmlns:p14="http://schemas.microsoft.com/office/powerpoint/2010/main" val="123417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Wykrywanie</a:t>
            </a:r>
            <a:r>
              <a:rPr lang="en-GB" dirty="0" smtClean="0">
                <a:solidFill>
                  <a:schemeClr val="bg1"/>
                </a:solidFill>
              </a:rPr>
              <a:t> </a:t>
            </a:r>
            <a:r>
              <a:rPr lang="en-GB" dirty="0" err="1" smtClean="0">
                <a:solidFill>
                  <a:schemeClr val="bg1"/>
                </a:solidFill>
              </a:rPr>
              <a:t>serwisów</a:t>
            </a:r>
            <a:r>
              <a:rPr lang="en-GB" dirty="0" smtClean="0">
                <a:solidFill>
                  <a:schemeClr val="bg1"/>
                </a:solidFill>
              </a:rPr>
              <a:t> </a:t>
            </a:r>
            <a:endParaRPr lang="pl-PL" dirty="0">
              <a:solidFill>
                <a:schemeClr val="bg1"/>
              </a:solidFill>
            </a:endParaRPr>
          </a:p>
        </p:txBody>
      </p:sp>
      <p:sp>
        <p:nvSpPr>
          <p:cNvPr id="6" name="Hexagon 5"/>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7" name="Hexagon 6"/>
          <p:cNvSpPr/>
          <p:nvPr/>
        </p:nvSpPr>
        <p:spPr>
          <a:xfrm>
            <a:off x="1861693" y="4196816"/>
            <a:ext cx="1795908" cy="158735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 Service </a:t>
            </a:r>
            <a:r>
              <a:rPr lang="en-GB" sz="1200" dirty="0" smtClean="0"/>
              <a:t>19.168.0.5:3300</a:t>
            </a:r>
          </a:p>
        </p:txBody>
      </p:sp>
      <p:grpSp>
        <p:nvGrpSpPr>
          <p:cNvPr id="20" name="Group 19"/>
          <p:cNvGrpSpPr/>
          <p:nvPr/>
        </p:nvGrpSpPr>
        <p:grpSpPr>
          <a:xfrm>
            <a:off x="6848475" y="2746990"/>
            <a:ext cx="1943100" cy="1888301"/>
            <a:chOff x="6505575" y="2199857"/>
            <a:chExt cx="1943100" cy="1888301"/>
          </a:xfrm>
        </p:grpSpPr>
        <p:sp>
          <p:nvSpPr>
            <p:cNvPr id="19" name="Oval 18"/>
            <p:cNvSpPr/>
            <p:nvPr/>
          </p:nvSpPr>
          <p:spPr>
            <a:xfrm>
              <a:off x="6737243" y="2458678"/>
              <a:ext cx="1331117" cy="1323836"/>
            </a:xfrm>
            <a:prstGeom prst="ellipse">
              <a:avLst/>
            </a:prstGeom>
            <a:noFill/>
            <a:ln w="1270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13" name="Hexagon 12"/>
            <p:cNvSpPr/>
            <p:nvPr/>
          </p:nvSpPr>
          <p:spPr>
            <a:xfrm>
              <a:off x="6517483" y="2509775"/>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Hexagon 13"/>
            <p:cNvSpPr/>
            <p:nvPr/>
          </p:nvSpPr>
          <p:spPr>
            <a:xfrm>
              <a:off x="7267575" y="2199857"/>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Hexagon 14"/>
            <p:cNvSpPr/>
            <p:nvPr/>
          </p:nvSpPr>
          <p:spPr>
            <a:xfrm>
              <a:off x="7858125" y="2764323"/>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Hexagon 15"/>
            <p:cNvSpPr/>
            <p:nvPr/>
          </p:nvSpPr>
          <p:spPr>
            <a:xfrm>
              <a:off x="7327793" y="3579063"/>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Hexagon 16"/>
            <p:cNvSpPr/>
            <p:nvPr/>
          </p:nvSpPr>
          <p:spPr>
            <a:xfrm>
              <a:off x="6505575" y="3273418"/>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oup 20"/>
          <p:cNvGrpSpPr/>
          <p:nvPr/>
        </p:nvGrpSpPr>
        <p:grpSpPr>
          <a:xfrm>
            <a:off x="3641617" y="2708953"/>
            <a:ext cx="1779925" cy="2281539"/>
            <a:chOff x="3641617" y="2708953"/>
            <a:chExt cx="1779925" cy="2281539"/>
          </a:xfrm>
        </p:grpSpPr>
        <p:cxnSp>
          <p:nvCxnSpPr>
            <p:cNvPr id="5" name="Curved Connector 4"/>
            <p:cNvCxnSpPr/>
            <p:nvPr/>
          </p:nvCxnSpPr>
          <p:spPr>
            <a:xfrm>
              <a:off x="3641617" y="2708953"/>
              <a:ext cx="1" cy="2281539"/>
            </a:xfrm>
            <a:prstGeom prst="curvedConnector3">
              <a:avLst>
                <a:gd name="adj1" fmla="val 22860100000"/>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38223" y="3756864"/>
              <a:ext cx="1583319" cy="369332"/>
            </a:xfrm>
            <a:prstGeom prst="rect">
              <a:avLst/>
            </a:prstGeom>
            <a:noFill/>
          </p:spPr>
          <p:txBody>
            <a:bodyPr wrap="none" rtlCol="0">
              <a:spAutoFit/>
            </a:bodyPr>
            <a:lstStyle/>
            <a:p>
              <a:r>
                <a:rPr lang="en-GB" dirty="0" smtClean="0">
                  <a:solidFill>
                    <a:schemeClr val="bg1"/>
                  </a:solidFill>
                </a:rPr>
                <a:t>“</a:t>
              </a:r>
              <a:r>
                <a:rPr lang="en-GB" dirty="0" err="1" smtClean="0">
                  <a:solidFill>
                    <a:schemeClr val="bg1"/>
                  </a:solidFill>
                </a:rPr>
                <a:t>Daj</a:t>
              </a:r>
              <a:r>
                <a:rPr lang="en-GB" dirty="0" smtClean="0">
                  <a:solidFill>
                    <a:schemeClr val="bg1"/>
                  </a:solidFill>
                </a:rPr>
                <a:t> </a:t>
              </a:r>
              <a:r>
                <a:rPr lang="en-GB" dirty="0" err="1" smtClean="0">
                  <a:solidFill>
                    <a:schemeClr val="bg1"/>
                  </a:solidFill>
                </a:rPr>
                <a:t>kamienia</a:t>
              </a:r>
              <a:r>
                <a:rPr lang="en-GB" dirty="0" smtClean="0">
                  <a:solidFill>
                    <a:schemeClr val="bg1"/>
                  </a:solidFill>
                </a:rPr>
                <a:t>”</a:t>
              </a:r>
              <a:endParaRPr lang="pl-PL" dirty="0">
                <a:solidFill>
                  <a:schemeClr val="bg1"/>
                </a:solidFill>
              </a:endParaRPr>
            </a:p>
          </p:txBody>
        </p:sp>
      </p:grpSp>
    </p:spTree>
    <p:extLst>
      <p:ext uri="{BB962C8B-B14F-4D97-AF65-F5344CB8AC3E}">
        <p14:creationId xmlns:p14="http://schemas.microsoft.com/office/powerpoint/2010/main" val="102000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Centralny</a:t>
            </a:r>
            <a:r>
              <a:rPr lang="en-GB" dirty="0" smtClean="0">
                <a:solidFill>
                  <a:schemeClr val="bg1"/>
                </a:solidFill>
              </a:rPr>
              <a:t> router </a:t>
            </a:r>
            <a:endParaRPr lang="pl-PL" dirty="0">
              <a:solidFill>
                <a:schemeClr val="bg1"/>
              </a:solidFill>
            </a:endParaRPr>
          </a:p>
        </p:txBody>
      </p:sp>
      <p:sp>
        <p:nvSpPr>
          <p:cNvPr id="6" name="Hexagon 5"/>
          <p:cNvSpPr/>
          <p:nvPr/>
        </p:nvSpPr>
        <p:spPr>
          <a:xfrm>
            <a:off x="1916596" y="3718560"/>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7" name="Hexagon 6"/>
          <p:cNvSpPr/>
          <p:nvPr/>
        </p:nvSpPr>
        <p:spPr>
          <a:xfrm>
            <a:off x="8010478" y="3718560"/>
            <a:ext cx="1795908" cy="158735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 Service</a:t>
            </a:r>
            <a:endParaRPr lang="en-GB" sz="1200" dirty="0" smtClean="0"/>
          </a:p>
        </p:txBody>
      </p:sp>
      <p:cxnSp>
        <p:nvCxnSpPr>
          <p:cNvPr id="5" name="Curved Connector 4"/>
          <p:cNvCxnSpPr>
            <a:stCxn id="6" idx="0"/>
          </p:cNvCxnSpPr>
          <p:nvPr/>
        </p:nvCxnSpPr>
        <p:spPr>
          <a:xfrm flipV="1">
            <a:off x="3603881" y="2517418"/>
            <a:ext cx="1201584" cy="1946814"/>
          </a:xfrm>
          <a:prstGeom prst="curvedConnector2">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0" y="1690688"/>
            <a:ext cx="5619750" cy="804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Router</a:t>
            </a:r>
            <a:endParaRPr lang="pl-PL" dirty="0"/>
          </a:p>
        </p:txBody>
      </p:sp>
      <p:cxnSp>
        <p:nvCxnSpPr>
          <p:cNvPr id="18" name="Curved Connector 17"/>
          <p:cNvCxnSpPr>
            <a:endCxn id="7" idx="3"/>
          </p:cNvCxnSpPr>
          <p:nvPr/>
        </p:nvCxnSpPr>
        <p:spPr>
          <a:xfrm rot="16200000" flipH="1">
            <a:off x="6386775" y="2888532"/>
            <a:ext cx="2071753" cy="1175654"/>
          </a:xfrm>
          <a:prstGeom prst="curvedConnector2">
            <a:avLst/>
          </a:prstGeom>
          <a:ln w="66675">
            <a:round/>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7" idx="2"/>
            <a:endCxn id="6" idx="1"/>
          </p:cNvCxnSpPr>
          <p:nvPr/>
        </p:nvCxnSpPr>
        <p:spPr>
          <a:xfrm rot="5400000" flipH="1">
            <a:off x="5771176" y="2669773"/>
            <a:ext cx="96009" cy="5176271"/>
          </a:xfrm>
          <a:prstGeom prst="curvedConnector3">
            <a:avLst>
              <a:gd name="adj1" fmla="val -238103"/>
            </a:avLst>
          </a:prstGeom>
          <a:ln w="66675">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73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491" y="1325557"/>
            <a:ext cx="3762731" cy="1556992"/>
          </a:xfrm>
          <a:prstGeom prst="rect">
            <a:avLst/>
          </a:prstGeom>
        </p:spPr>
      </p:pic>
      <p:sp>
        <p:nvSpPr>
          <p:cNvPr id="2" name="Title 1"/>
          <p:cNvSpPr>
            <a:spLocks noGrp="1"/>
          </p:cNvSpPr>
          <p:nvPr>
            <p:ph type="title"/>
          </p:nvPr>
        </p:nvSpPr>
        <p:spPr/>
        <p:txBody>
          <a:bodyPr/>
          <a:lstStyle/>
          <a:p>
            <a:r>
              <a:rPr lang="en-GB" dirty="0" err="1" smtClean="0">
                <a:solidFill>
                  <a:schemeClr val="bg1"/>
                </a:solidFill>
              </a:rPr>
              <a:t>Używając</a:t>
            </a:r>
            <a:r>
              <a:rPr lang="en-GB" dirty="0" smtClean="0">
                <a:solidFill>
                  <a:schemeClr val="bg1"/>
                </a:solidFill>
              </a:rPr>
              <a:t> URL </a:t>
            </a:r>
            <a:r>
              <a:rPr lang="en-GB" dirty="0" err="1" smtClean="0">
                <a:solidFill>
                  <a:schemeClr val="bg1"/>
                </a:solidFill>
              </a:rPr>
              <a:t>i</a:t>
            </a:r>
            <a:r>
              <a:rPr lang="en-GB" dirty="0" smtClean="0">
                <a:solidFill>
                  <a:schemeClr val="bg1"/>
                </a:solidFill>
              </a:rPr>
              <a:t> load-balancing</a:t>
            </a:r>
            <a:endParaRPr lang="pl-PL" dirty="0">
              <a:solidFill>
                <a:schemeClr val="bg1"/>
              </a:solidFill>
            </a:endParaRPr>
          </a:p>
        </p:txBody>
      </p:sp>
      <p:sp>
        <p:nvSpPr>
          <p:cNvPr id="6" name="Hexagon 5"/>
          <p:cNvSpPr/>
          <p:nvPr/>
        </p:nvSpPr>
        <p:spPr>
          <a:xfrm>
            <a:off x="1230796" y="3718560"/>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7" name="Hexagon 6"/>
          <p:cNvSpPr/>
          <p:nvPr/>
        </p:nvSpPr>
        <p:spPr>
          <a:xfrm>
            <a:off x="9025336" y="1690688"/>
            <a:ext cx="1795908" cy="158735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 Service</a:t>
            </a:r>
            <a:endParaRPr lang="en-GB" sz="1200" dirty="0" smtClean="0"/>
          </a:p>
        </p:txBody>
      </p:sp>
      <p:sp>
        <p:nvSpPr>
          <p:cNvPr id="8" name="Hexagon 7"/>
          <p:cNvSpPr/>
          <p:nvPr/>
        </p:nvSpPr>
        <p:spPr>
          <a:xfrm>
            <a:off x="9025336" y="3464030"/>
            <a:ext cx="1795908" cy="158735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 Service</a:t>
            </a:r>
            <a:endParaRPr lang="en-GB" sz="1200" dirty="0" smtClean="0"/>
          </a:p>
        </p:txBody>
      </p:sp>
      <p:sp>
        <p:nvSpPr>
          <p:cNvPr id="9" name="Hexagon 8"/>
          <p:cNvSpPr/>
          <p:nvPr/>
        </p:nvSpPr>
        <p:spPr>
          <a:xfrm>
            <a:off x="9025336" y="5270648"/>
            <a:ext cx="1795908" cy="158735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 Service</a:t>
            </a:r>
            <a:endParaRPr lang="en-GB" sz="1200" dirty="0" smtClean="0"/>
          </a:p>
        </p:txBody>
      </p:sp>
      <p:grpSp>
        <p:nvGrpSpPr>
          <p:cNvPr id="28" name="Group 27"/>
          <p:cNvGrpSpPr/>
          <p:nvPr/>
        </p:nvGrpSpPr>
        <p:grpSpPr>
          <a:xfrm>
            <a:off x="2284890" y="2381250"/>
            <a:ext cx="4221990" cy="2258139"/>
            <a:chOff x="2284890" y="2381250"/>
            <a:chExt cx="4221990" cy="2258139"/>
          </a:xfrm>
        </p:grpSpPr>
        <p:cxnSp>
          <p:nvCxnSpPr>
            <p:cNvPr id="5" name="Curved Connector 4"/>
            <p:cNvCxnSpPr>
              <a:stCxn id="6" idx="0"/>
            </p:cNvCxnSpPr>
            <p:nvPr/>
          </p:nvCxnSpPr>
          <p:spPr>
            <a:xfrm flipV="1">
              <a:off x="2918081" y="2381250"/>
              <a:ext cx="1234819" cy="2082982"/>
            </a:xfrm>
            <a:prstGeom prst="curvedConnector2">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rot="20048577">
              <a:off x="2284890" y="3993058"/>
              <a:ext cx="4221990" cy="646331"/>
            </a:xfrm>
            <a:prstGeom prst="rect">
              <a:avLst/>
            </a:prstGeom>
          </p:spPr>
          <p:txBody>
            <a:bodyPr wrap="none">
              <a:spAutoFit/>
            </a:bodyPr>
            <a:lstStyle/>
            <a:p>
              <a:r>
                <a:rPr lang="en-GB" dirty="0">
                  <a:solidFill>
                    <a:schemeClr val="bg1"/>
                  </a:solidFill>
                  <a:hlinkClick r:id="rId4"/>
                </a:rPr>
                <a:t>http://</a:t>
              </a:r>
              <a:r>
                <a:rPr lang="en-GB" dirty="0" smtClean="0">
                  <a:solidFill>
                    <a:schemeClr val="bg1"/>
                  </a:solidFill>
                  <a:hlinkClick r:id="rId4"/>
                </a:rPr>
                <a:t>inventory-service.net/v2.5.1/api-call</a:t>
              </a:r>
              <a:endParaRPr lang="en-GB" dirty="0" smtClean="0">
                <a:solidFill>
                  <a:schemeClr val="bg1"/>
                </a:solidFill>
              </a:endParaRPr>
            </a:p>
            <a:p>
              <a:endParaRPr lang="pl-PL" dirty="0">
                <a:solidFill>
                  <a:schemeClr val="bg1"/>
                </a:solidFill>
              </a:endParaRPr>
            </a:p>
          </p:txBody>
        </p:sp>
      </p:grpSp>
      <p:grpSp>
        <p:nvGrpSpPr>
          <p:cNvPr id="29" name="Group 28"/>
          <p:cNvGrpSpPr/>
          <p:nvPr/>
        </p:nvGrpSpPr>
        <p:grpSpPr>
          <a:xfrm>
            <a:off x="6484045" y="2542442"/>
            <a:ext cx="2942152" cy="1715264"/>
            <a:chOff x="6484045" y="2542442"/>
            <a:chExt cx="2942152" cy="1715264"/>
          </a:xfrm>
        </p:grpSpPr>
        <p:cxnSp>
          <p:nvCxnSpPr>
            <p:cNvPr id="14" name="Curved Connector 13"/>
            <p:cNvCxnSpPr>
              <a:endCxn id="8" idx="3"/>
            </p:cNvCxnSpPr>
            <p:nvPr/>
          </p:nvCxnSpPr>
          <p:spPr>
            <a:xfrm>
              <a:off x="6694191" y="2542442"/>
              <a:ext cx="2331145" cy="1715264"/>
            </a:xfrm>
            <a:prstGeom prst="curvedConnector3">
              <a:avLst>
                <a:gd name="adj1" fmla="val 50000"/>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938985">
              <a:off x="6484045" y="2882549"/>
              <a:ext cx="2942152" cy="369332"/>
            </a:xfrm>
            <a:prstGeom prst="rect">
              <a:avLst/>
            </a:prstGeom>
            <a:noFill/>
          </p:spPr>
          <p:txBody>
            <a:bodyPr wrap="none" rtlCol="0">
              <a:spAutoFit/>
            </a:bodyPr>
            <a:lstStyle/>
            <a:p>
              <a:r>
                <a:rPr lang="en-GB" dirty="0" smtClean="0">
                  <a:solidFill>
                    <a:schemeClr val="bg1"/>
                  </a:solidFill>
                </a:rPr>
                <a:t>192.168.0.123/v2.5.1/</a:t>
              </a:r>
              <a:r>
                <a:rPr lang="en-GB" dirty="0" err="1" smtClean="0">
                  <a:solidFill>
                    <a:schemeClr val="bg1"/>
                  </a:solidFill>
                </a:rPr>
                <a:t>api</a:t>
              </a:r>
              <a:r>
                <a:rPr lang="en-GB" dirty="0" smtClean="0">
                  <a:solidFill>
                    <a:schemeClr val="bg1"/>
                  </a:solidFill>
                </a:rPr>
                <a:t>-call</a:t>
              </a:r>
              <a:endParaRPr lang="pl-PL" dirty="0">
                <a:solidFill>
                  <a:schemeClr val="bg1"/>
                </a:solidFill>
              </a:endParaRPr>
            </a:p>
          </p:txBody>
        </p:sp>
      </p:grpSp>
      <p:grpSp>
        <p:nvGrpSpPr>
          <p:cNvPr id="31" name="Group 30"/>
          <p:cNvGrpSpPr/>
          <p:nvPr/>
        </p:nvGrpSpPr>
        <p:grpSpPr>
          <a:xfrm>
            <a:off x="2545246" y="5051382"/>
            <a:ext cx="6876929" cy="750053"/>
            <a:chOff x="2545246" y="5051382"/>
            <a:chExt cx="6876929" cy="750053"/>
          </a:xfrm>
        </p:grpSpPr>
        <p:cxnSp>
          <p:nvCxnSpPr>
            <p:cNvPr id="22" name="Curved Connector 21"/>
            <p:cNvCxnSpPr>
              <a:stCxn id="8" idx="2"/>
              <a:endCxn id="6" idx="1"/>
            </p:cNvCxnSpPr>
            <p:nvPr/>
          </p:nvCxnSpPr>
          <p:spPr>
            <a:xfrm rot="5400000">
              <a:off x="5904450" y="1692178"/>
              <a:ext cx="158521" cy="6876929"/>
            </a:xfrm>
            <a:prstGeom prst="curvedConnector3">
              <a:avLst>
                <a:gd name="adj1" fmla="val 472537"/>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506938" y="5432103"/>
              <a:ext cx="1579343" cy="369332"/>
            </a:xfrm>
            <a:prstGeom prst="rect">
              <a:avLst/>
            </a:prstGeom>
            <a:noFill/>
          </p:spPr>
          <p:txBody>
            <a:bodyPr wrap="none" rtlCol="0">
              <a:spAutoFit/>
            </a:bodyPr>
            <a:lstStyle/>
            <a:p>
              <a:r>
                <a:rPr lang="en-GB" dirty="0" smtClean="0">
                  <a:solidFill>
                    <a:schemeClr val="bg1"/>
                  </a:solidFill>
                </a:rPr>
                <a:t>404 Not Found</a:t>
              </a:r>
              <a:endParaRPr lang="pl-PL" dirty="0">
                <a:solidFill>
                  <a:schemeClr val="bg1"/>
                </a:solidFill>
              </a:endParaRPr>
            </a:p>
          </p:txBody>
        </p:sp>
      </p:grpSp>
    </p:spTree>
    <p:extLst>
      <p:ext uri="{BB962C8B-B14F-4D97-AF65-F5344CB8AC3E}">
        <p14:creationId xmlns:p14="http://schemas.microsoft.com/office/powerpoint/2010/main" val="198459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Wykrywanie</a:t>
            </a:r>
            <a:r>
              <a:rPr lang="en-GB" dirty="0" smtClean="0">
                <a:solidFill>
                  <a:schemeClr val="bg1"/>
                </a:solidFill>
              </a:rPr>
              <a:t> </a:t>
            </a:r>
            <a:r>
              <a:rPr lang="en-GB" dirty="0" err="1" smtClean="0">
                <a:solidFill>
                  <a:schemeClr val="bg1"/>
                </a:solidFill>
              </a:rPr>
              <a:t>serwisów</a:t>
            </a:r>
            <a:endParaRPr lang="pl-PL" dirty="0">
              <a:solidFill>
                <a:schemeClr val="bg1"/>
              </a:solidFill>
            </a:endParaRPr>
          </a:p>
        </p:txBody>
      </p:sp>
      <p:sp>
        <p:nvSpPr>
          <p:cNvPr id="3" name="Content Placeholder 2"/>
          <p:cNvSpPr>
            <a:spLocks noGrp="1"/>
          </p:cNvSpPr>
          <p:nvPr>
            <p:ph idx="1"/>
          </p:nvPr>
        </p:nvSpPr>
        <p:spPr>
          <a:xfrm>
            <a:off x="838200" y="1825625"/>
            <a:ext cx="10515600" cy="3527425"/>
          </a:xfrm>
        </p:spPr>
        <p:txBody>
          <a:bodyPr>
            <a:normAutofit/>
          </a:bodyPr>
          <a:lstStyle/>
          <a:p>
            <a:r>
              <a:rPr lang="en-GB" dirty="0" smtClean="0">
                <a:solidFill>
                  <a:schemeClr val="bg1"/>
                </a:solidFill>
              </a:rPr>
              <a:t>Consul </a:t>
            </a:r>
          </a:p>
          <a:p>
            <a:pPr lvl="1"/>
            <a:r>
              <a:rPr lang="en-GB" dirty="0" smtClean="0">
                <a:solidFill>
                  <a:schemeClr val="bg1"/>
                </a:solidFill>
                <a:hlinkClick r:id="rId3"/>
              </a:rPr>
              <a:t>www.consul.io</a:t>
            </a:r>
            <a:endParaRPr lang="en-GB" dirty="0" smtClean="0">
              <a:solidFill>
                <a:schemeClr val="bg1"/>
              </a:solidFill>
            </a:endParaRPr>
          </a:p>
          <a:p>
            <a:pPr lvl="1"/>
            <a:r>
              <a:rPr lang="en-GB" dirty="0" err="1" smtClean="0">
                <a:solidFill>
                  <a:schemeClr val="bg1"/>
                </a:solidFill>
              </a:rPr>
              <a:t>Wykrywanie</a:t>
            </a:r>
            <a:r>
              <a:rPr lang="en-GB" dirty="0" smtClean="0">
                <a:solidFill>
                  <a:schemeClr val="bg1"/>
                </a:solidFill>
              </a:rPr>
              <a:t> </a:t>
            </a:r>
            <a:r>
              <a:rPr lang="en-GB" dirty="0" err="1" smtClean="0">
                <a:solidFill>
                  <a:schemeClr val="bg1"/>
                </a:solidFill>
              </a:rPr>
              <a:t>usług</a:t>
            </a:r>
            <a:r>
              <a:rPr lang="en-GB" dirty="0" smtClean="0">
                <a:solidFill>
                  <a:schemeClr val="bg1"/>
                </a:solidFill>
              </a:rPr>
              <a:t> / </a:t>
            </a:r>
            <a:r>
              <a:rPr lang="en-GB" dirty="0" err="1" smtClean="0">
                <a:solidFill>
                  <a:schemeClr val="bg1"/>
                </a:solidFill>
              </a:rPr>
              <a:t>serwisów</a:t>
            </a:r>
            <a:endParaRPr lang="en-GB" dirty="0" smtClean="0">
              <a:solidFill>
                <a:schemeClr val="bg1"/>
              </a:solidFill>
            </a:endParaRPr>
          </a:p>
          <a:p>
            <a:pPr lvl="1"/>
            <a:r>
              <a:rPr lang="en-GB" dirty="0" err="1" smtClean="0">
                <a:solidFill>
                  <a:schemeClr val="bg1"/>
                </a:solidFill>
              </a:rPr>
              <a:t>Wykrywanie</a:t>
            </a:r>
            <a:r>
              <a:rPr lang="en-GB" dirty="0" smtClean="0">
                <a:solidFill>
                  <a:schemeClr val="bg1"/>
                </a:solidFill>
              </a:rPr>
              <a:t> </a:t>
            </a:r>
            <a:r>
              <a:rPr lang="en-GB" dirty="0" err="1" smtClean="0">
                <a:solidFill>
                  <a:schemeClr val="bg1"/>
                </a:solidFill>
              </a:rPr>
              <a:t>awarii</a:t>
            </a:r>
            <a:endParaRPr lang="en-GB" dirty="0" smtClean="0">
              <a:solidFill>
                <a:schemeClr val="bg1"/>
              </a:solidFill>
            </a:endParaRPr>
          </a:p>
          <a:p>
            <a:pPr lvl="1"/>
            <a:r>
              <a:rPr lang="en-GB" dirty="0" err="1" smtClean="0">
                <a:solidFill>
                  <a:schemeClr val="bg1"/>
                </a:solidFill>
              </a:rPr>
              <a:t>Tablica</a:t>
            </a:r>
            <a:r>
              <a:rPr lang="en-GB" dirty="0" smtClean="0">
                <a:solidFill>
                  <a:schemeClr val="bg1"/>
                </a:solidFill>
              </a:rPr>
              <a:t> </a:t>
            </a:r>
            <a:r>
              <a:rPr lang="en-GB" dirty="0" err="1" smtClean="0">
                <a:solidFill>
                  <a:schemeClr val="bg1"/>
                </a:solidFill>
              </a:rPr>
              <a:t>asocjacyjna</a:t>
            </a:r>
            <a:r>
              <a:rPr lang="en-GB" dirty="0" smtClean="0">
                <a:solidFill>
                  <a:schemeClr val="bg1"/>
                </a:solidFill>
              </a:rPr>
              <a:t> </a:t>
            </a:r>
            <a:r>
              <a:rPr lang="en-GB" dirty="0" err="1" smtClean="0">
                <a:solidFill>
                  <a:schemeClr val="bg1"/>
                </a:solidFill>
              </a:rPr>
              <a:t>na</a:t>
            </a:r>
            <a:r>
              <a:rPr lang="en-GB" dirty="0" smtClean="0">
                <a:solidFill>
                  <a:schemeClr val="bg1"/>
                </a:solidFill>
              </a:rPr>
              <a:t> </a:t>
            </a:r>
            <a:r>
              <a:rPr lang="en-GB" dirty="0" err="1" smtClean="0">
                <a:solidFill>
                  <a:schemeClr val="bg1"/>
                </a:solidFill>
              </a:rPr>
              <a:t>konfiguracje</a:t>
            </a:r>
            <a:r>
              <a:rPr lang="en-GB" dirty="0" smtClean="0">
                <a:solidFill>
                  <a:schemeClr val="bg1"/>
                </a:solidFill>
              </a:rPr>
              <a:t> (Key/Value Store)</a:t>
            </a:r>
          </a:p>
          <a:p>
            <a:pPr lvl="1"/>
            <a:endParaRPr lang="en-GB" dirty="0">
              <a:solidFill>
                <a:schemeClr val="bg1"/>
              </a:solidFill>
            </a:endParaRPr>
          </a:p>
          <a:p>
            <a:r>
              <a:rPr lang="en-GB" dirty="0" err="1" smtClean="0">
                <a:solidFill>
                  <a:schemeClr val="bg1"/>
                </a:solidFill>
              </a:rPr>
              <a:t>Coreos</a:t>
            </a:r>
            <a:r>
              <a:rPr lang="en-GB" dirty="0" smtClean="0">
                <a:solidFill>
                  <a:schemeClr val="bg1"/>
                </a:solidFill>
              </a:rPr>
              <a:t> - </a:t>
            </a:r>
            <a:r>
              <a:rPr lang="en-GB" dirty="0" err="1" smtClean="0">
                <a:solidFill>
                  <a:schemeClr val="bg1"/>
                </a:solidFill>
              </a:rPr>
              <a:t>etcd</a:t>
            </a:r>
            <a:endParaRPr lang="en-GB" dirty="0" smtClean="0">
              <a:solidFill>
                <a:schemeClr val="bg1"/>
              </a:solidFill>
            </a:endParaRPr>
          </a:p>
          <a:p>
            <a:pPr lvl="1"/>
            <a:r>
              <a:rPr lang="en-GB" dirty="0" smtClean="0">
                <a:solidFill>
                  <a:schemeClr val="bg1"/>
                </a:solidFill>
              </a:rPr>
              <a:t>https</a:t>
            </a:r>
            <a:r>
              <a:rPr lang="en-GB" dirty="0">
                <a:solidFill>
                  <a:schemeClr val="bg1"/>
                </a:solidFill>
              </a:rPr>
              <a:t>://github.com/coreos/etcd</a:t>
            </a:r>
            <a:endParaRPr lang="en-GB" dirty="0" smtClean="0">
              <a:solidFill>
                <a:schemeClr val="bg1"/>
              </a:solidFill>
            </a:endParaRPr>
          </a:p>
          <a:p>
            <a:pPr lvl="1"/>
            <a:endParaRPr lang="en-GB" dirty="0">
              <a:solidFill>
                <a:schemeClr val="bg1"/>
              </a:solidFill>
            </a:endParaRPr>
          </a:p>
          <a:p>
            <a:pPr lvl="1"/>
            <a:endParaRPr lang="en-GB" dirty="0" smtClean="0">
              <a:solidFill>
                <a:schemeClr val="bg1"/>
              </a:solidFill>
            </a:endParaRPr>
          </a:p>
          <a:p>
            <a:pPr lvl="1"/>
            <a:endParaRPr lang="en-GB" dirty="0" smtClean="0">
              <a:solidFill>
                <a:schemeClr val="bg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4225" y="1368425"/>
            <a:ext cx="3603152" cy="1433512"/>
          </a:xfrm>
          <a:prstGeom prst="rect">
            <a:avLst/>
          </a:prstGeom>
        </p:spPr>
      </p:pic>
    </p:spTree>
    <p:extLst>
      <p:ext uri="{BB962C8B-B14F-4D97-AF65-F5344CB8AC3E}">
        <p14:creationId xmlns:p14="http://schemas.microsoft.com/office/powerpoint/2010/main" val="7077160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a:t>
            </a:r>
            <a:r>
              <a:rPr lang="en-GB" dirty="0" err="1"/>
              <a:t>Przeciążenie</a:t>
            </a:r>
            <a:r>
              <a:rPr lang="en-GB" dirty="0"/>
              <a:t> </a:t>
            </a:r>
            <a:r>
              <a:rPr lang="en-GB" dirty="0" err="1"/>
              <a:t>serwisu</a:t>
            </a:r>
            <a:endParaRPr lang="pl-PL" dirty="0"/>
          </a:p>
        </p:txBody>
      </p:sp>
      <p:sp>
        <p:nvSpPr>
          <p:cNvPr id="3" name="Content Placeholder 2"/>
          <p:cNvSpPr>
            <a:spLocks noGrp="1"/>
          </p:cNvSpPr>
          <p:nvPr>
            <p:ph idx="1"/>
          </p:nvPr>
        </p:nvSpPr>
        <p:spPr/>
        <p:txBody>
          <a:bodyPr/>
          <a:lstStyle/>
          <a:p>
            <a:endParaRPr lang="pl-PL" dirty="0"/>
          </a:p>
        </p:txBody>
      </p:sp>
    </p:spTree>
    <p:extLst>
      <p:ext uri="{BB962C8B-B14F-4D97-AF65-F5344CB8AC3E}">
        <p14:creationId xmlns:p14="http://schemas.microsoft.com/office/powerpoint/2010/main" val="2778643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chemeClr val="bg1"/>
                </a:solidFill>
              </a:rPr>
              <a:t>Problem: </a:t>
            </a:r>
            <a:r>
              <a:rPr lang="en-GB" dirty="0" err="1" smtClean="0">
                <a:solidFill>
                  <a:schemeClr val="bg1"/>
                </a:solidFill>
              </a:rPr>
              <a:t>Przeciążenie</a:t>
            </a:r>
            <a:r>
              <a:rPr lang="en-GB" dirty="0" smtClean="0">
                <a:solidFill>
                  <a:schemeClr val="bg1"/>
                </a:solidFill>
              </a:rPr>
              <a:t> </a:t>
            </a:r>
            <a:r>
              <a:rPr lang="en-GB" dirty="0" err="1" smtClean="0">
                <a:solidFill>
                  <a:schemeClr val="bg1"/>
                </a:solidFill>
              </a:rPr>
              <a:t>serwisu</a:t>
            </a:r>
            <a:r>
              <a:rPr lang="en-GB" dirty="0" smtClean="0">
                <a:solidFill>
                  <a:schemeClr val="bg1"/>
                </a:solidFill>
              </a:rPr>
              <a:t/>
            </a:r>
            <a:br>
              <a:rPr lang="en-GB" dirty="0" smtClean="0">
                <a:solidFill>
                  <a:schemeClr val="bg1"/>
                </a:solidFill>
              </a:rPr>
            </a:br>
            <a:endParaRPr lang="pl-PL" dirty="0">
              <a:solidFill>
                <a:schemeClr val="bg1"/>
              </a:solidFill>
            </a:endParaRPr>
          </a:p>
        </p:txBody>
      </p:sp>
      <p:sp>
        <p:nvSpPr>
          <p:cNvPr id="4" name="Hexagon 3"/>
          <p:cNvSpPr/>
          <p:nvPr/>
        </p:nvSpPr>
        <p:spPr>
          <a:xfrm>
            <a:off x="1741715" y="198233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5" name="Hexagon 4"/>
          <p:cNvSpPr/>
          <p:nvPr/>
        </p:nvSpPr>
        <p:spPr>
          <a:xfrm>
            <a:off x="1741715" y="4311874"/>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sp>
        <p:nvSpPr>
          <p:cNvPr id="6" name="Hexagon 5"/>
          <p:cNvSpPr/>
          <p:nvPr/>
        </p:nvSpPr>
        <p:spPr>
          <a:xfrm>
            <a:off x="5589814" y="3209633"/>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p:txBody>
      </p:sp>
      <p:cxnSp>
        <p:nvCxnSpPr>
          <p:cNvPr id="7" name="Straight Arrow Connector 6" title="v1"/>
          <p:cNvCxnSpPr/>
          <p:nvPr/>
        </p:nvCxnSpPr>
        <p:spPr>
          <a:xfrm>
            <a:off x="3429000" y="2728002"/>
            <a:ext cx="2160814" cy="1153886"/>
          </a:xfrm>
          <a:prstGeom prst="straightConnector1">
            <a:avLst/>
          </a:prstGeom>
          <a:ln w="158750">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429000" y="4019029"/>
            <a:ext cx="2160814" cy="1115786"/>
          </a:xfrm>
          <a:prstGeom prst="straightConnector1">
            <a:avLst/>
          </a:prstGeom>
          <a:ln w="158750">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9" name="Hexagon 8"/>
          <p:cNvSpPr/>
          <p:nvPr/>
        </p:nvSpPr>
        <p:spPr>
          <a:xfrm>
            <a:off x="8893628" y="2059600"/>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10" name="Hexagon 9"/>
          <p:cNvSpPr/>
          <p:nvPr/>
        </p:nvSpPr>
        <p:spPr>
          <a:xfrm>
            <a:off x="8893628" y="4389143"/>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cxnSp>
        <p:nvCxnSpPr>
          <p:cNvPr id="11" name="Straight Arrow Connector 10" title="v1"/>
          <p:cNvCxnSpPr>
            <a:endCxn id="6" idx="0"/>
          </p:cNvCxnSpPr>
          <p:nvPr/>
        </p:nvCxnSpPr>
        <p:spPr>
          <a:xfrm flipH="1">
            <a:off x="7277099" y="2805271"/>
            <a:ext cx="1616530" cy="1150034"/>
          </a:xfrm>
          <a:prstGeom prst="straightConnector1">
            <a:avLst/>
          </a:prstGeom>
          <a:ln w="158750">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0"/>
          </p:cNvCxnSpPr>
          <p:nvPr/>
        </p:nvCxnSpPr>
        <p:spPr>
          <a:xfrm flipH="1" flipV="1">
            <a:off x="7277099" y="3955305"/>
            <a:ext cx="1616530" cy="1256779"/>
          </a:xfrm>
          <a:prstGeom prst="straightConnector1">
            <a:avLst/>
          </a:prstGeom>
          <a:ln w="158750">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29" y="2678380"/>
            <a:ext cx="2501969" cy="2126674"/>
          </a:xfrm>
          <a:prstGeom prst="rect">
            <a:avLst/>
          </a:prstGeom>
        </p:spPr>
      </p:pic>
    </p:spTree>
    <p:extLst>
      <p:ext uri="{BB962C8B-B14F-4D97-AF65-F5344CB8AC3E}">
        <p14:creationId xmlns:p14="http://schemas.microsoft.com/office/powerpoint/2010/main" val="37997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8" presetClass="emph" presetSubtype="0" fill="hold" grpId="0" nodeType="afterEffect">
                                  <p:stCondLst>
                                    <p:cond delay="0"/>
                                  </p:stCondLst>
                                  <p:childTnLst>
                                    <p:animRot by="21600000">
                                      <p:cBhvr>
                                        <p:cTn id="19" dur="2000" fill="hold"/>
                                        <p:tgtEl>
                                          <p:spTgt spid="6"/>
                                        </p:tgtEl>
                                        <p:attrNameLst>
                                          <p:attrName>r</p:attrName>
                                        </p:attrNameLst>
                                      </p:cBhvr>
                                    </p:animRo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2477192" y="1825625"/>
            <a:ext cx="8876607" cy="4351338"/>
          </a:xfrm>
        </p:spPr>
        <p:txBody>
          <a:bodyPr/>
          <a:lstStyle/>
          <a:p>
            <a:r>
              <a:rPr lang="pl-PL" dirty="0" smtClean="0"/>
              <a:t>Historia</a:t>
            </a:r>
            <a:endParaRPr lang="en-GB" dirty="0" smtClean="0"/>
          </a:p>
          <a:p>
            <a:r>
              <a:rPr lang="en-GB" dirty="0" err="1" smtClean="0"/>
              <a:t>Problemy</a:t>
            </a:r>
            <a:r>
              <a:rPr lang="en-GB" dirty="0" smtClean="0"/>
              <a:t> z </a:t>
            </a:r>
            <a:r>
              <a:rPr lang="en-GB" dirty="0" err="1" smtClean="0"/>
              <a:t>systemem</a:t>
            </a:r>
            <a:r>
              <a:rPr lang="en-GB" dirty="0" smtClean="0"/>
              <a:t> </a:t>
            </a:r>
            <a:r>
              <a:rPr lang="en-GB" dirty="0" err="1" smtClean="0"/>
              <a:t>monolitycznym</a:t>
            </a:r>
            <a:endParaRPr lang="en-GB" dirty="0" smtClean="0"/>
          </a:p>
          <a:p>
            <a:r>
              <a:rPr lang="en-GB" dirty="0" err="1" smtClean="0"/>
              <a:t>Definicja</a:t>
            </a:r>
            <a:r>
              <a:rPr lang="pl-PL" dirty="0" smtClean="0"/>
              <a:t> </a:t>
            </a:r>
            <a:r>
              <a:rPr lang="en-GB" dirty="0" err="1" smtClean="0"/>
              <a:t>architektury</a:t>
            </a:r>
            <a:r>
              <a:rPr lang="en-GB" dirty="0"/>
              <a:t> </a:t>
            </a:r>
            <a:r>
              <a:rPr lang="en-GB" dirty="0" err="1" smtClean="0"/>
              <a:t>opartej</a:t>
            </a:r>
            <a:r>
              <a:rPr lang="en-GB" dirty="0" smtClean="0"/>
              <a:t> o </a:t>
            </a:r>
            <a:r>
              <a:rPr lang="en-GB" dirty="0" err="1" smtClean="0"/>
              <a:t>mikro-serwisy</a:t>
            </a:r>
            <a:endParaRPr lang="en-GB" dirty="0" smtClean="0"/>
          </a:p>
          <a:p>
            <a:endParaRPr lang="en-GB" dirty="0" smtClean="0"/>
          </a:p>
          <a:p>
            <a:r>
              <a:rPr lang="en-GB" dirty="0" err="1" smtClean="0"/>
              <a:t>Przerwa</a:t>
            </a:r>
            <a:r>
              <a:rPr lang="en-GB" dirty="0" smtClean="0"/>
              <a:t> – </a:t>
            </a:r>
            <a:r>
              <a:rPr lang="en-GB" dirty="0" err="1" smtClean="0"/>
              <a:t>Konkurs</a:t>
            </a:r>
            <a:r>
              <a:rPr lang="en-GB" dirty="0" smtClean="0"/>
              <a:t> </a:t>
            </a:r>
          </a:p>
          <a:p>
            <a:r>
              <a:rPr lang="en-GB" dirty="0" err="1" smtClean="0"/>
              <a:t>Część</a:t>
            </a:r>
            <a:r>
              <a:rPr lang="en-GB" dirty="0" smtClean="0"/>
              <a:t> </a:t>
            </a:r>
            <a:r>
              <a:rPr lang="en-GB" dirty="0" err="1" smtClean="0"/>
              <a:t>Druga</a:t>
            </a:r>
            <a:r>
              <a:rPr lang="en-GB" dirty="0"/>
              <a:t/>
            </a:r>
            <a:br>
              <a:rPr lang="en-GB" dirty="0"/>
            </a:br>
            <a:r>
              <a:rPr lang="en-GB" dirty="0" smtClean="0"/>
              <a:t>“</a:t>
            </a:r>
            <a:r>
              <a:rPr lang="pl-PL" dirty="0" smtClean="0"/>
              <a:t>Jakie </a:t>
            </a:r>
            <a:r>
              <a:rPr lang="pl-PL" dirty="0"/>
              <a:t>problemy napotkasz podczas </a:t>
            </a:r>
            <a:r>
              <a:rPr lang="pl-PL" dirty="0" smtClean="0"/>
              <a:t>implementacji</a:t>
            </a:r>
            <a:r>
              <a:rPr lang="en-GB" dirty="0" smtClean="0"/>
              <a:t> </a:t>
            </a:r>
            <a:r>
              <a:rPr lang="en-GB" dirty="0" err="1" smtClean="0"/>
              <a:t>mikro-serisów</a:t>
            </a:r>
            <a:r>
              <a:rPr lang="en-GB" dirty="0" smtClean="0"/>
              <a:t> </a:t>
            </a:r>
            <a:r>
              <a:rPr lang="pl-PL" dirty="0" smtClean="0"/>
              <a:t>oraz </a:t>
            </a:r>
            <a:r>
              <a:rPr lang="pl-PL" dirty="0"/>
              <a:t>propozycje ich </a:t>
            </a:r>
            <a:r>
              <a:rPr lang="pl-PL" dirty="0" err="1" smtClean="0"/>
              <a:t>rozwiazania</a:t>
            </a:r>
            <a:r>
              <a:rPr lang="en-GB" dirty="0" smtClean="0"/>
              <a:t>”</a:t>
            </a:r>
            <a:endParaRPr lang="pl-PL" dirty="0"/>
          </a:p>
          <a:p>
            <a:endParaRPr lang="pl-PL" dirty="0"/>
          </a:p>
        </p:txBody>
      </p:sp>
    </p:spTree>
    <p:extLst>
      <p:ext uri="{BB962C8B-B14F-4D97-AF65-F5344CB8AC3E}">
        <p14:creationId xmlns:p14="http://schemas.microsoft.com/office/powerpoint/2010/main" val="42275316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Rozwiązanie</a:t>
            </a:r>
            <a:r>
              <a:rPr lang="en-GB" dirty="0" smtClean="0">
                <a:solidFill>
                  <a:schemeClr val="bg1"/>
                </a:solidFill>
              </a:rPr>
              <a:t>: </a:t>
            </a:r>
            <a:br>
              <a:rPr lang="en-GB" dirty="0" smtClean="0">
                <a:solidFill>
                  <a:schemeClr val="bg1"/>
                </a:solidFill>
              </a:rPr>
            </a:br>
            <a:r>
              <a:rPr lang="en-GB" dirty="0" err="1" smtClean="0">
                <a:solidFill>
                  <a:schemeClr val="bg1"/>
                </a:solidFill>
              </a:rPr>
              <a:t>Odciążanie</a:t>
            </a:r>
            <a:r>
              <a:rPr lang="en-GB" dirty="0" smtClean="0">
                <a:solidFill>
                  <a:schemeClr val="bg1"/>
                </a:solidFill>
              </a:rPr>
              <a:t> </a:t>
            </a:r>
            <a:r>
              <a:rPr lang="en-GB" dirty="0" err="1" smtClean="0">
                <a:solidFill>
                  <a:schemeClr val="bg1"/>
                </a:solidFill>
              </a:rPr>
              <a:t>nie</a:t>
            </a:r>
            <a:r>
              <a:rPr lang="en-GB" dirty="0" smtClean="0">
                <a:solidFill>
                  <a:schemeClr val="bg1"/>
                </a:solidFill>
              </a:rPr>
              <a:t> </a:t>
            </a:r>
            <a:r>
              <a:rPr lang="en-GB" dirty="0" err="1" smtClean="0">
                <a:solidFill>
                  <a:schemeClr val="bg1"/>
                </a:solidFill>
              </a:rPr>
              <a:t>responsywnych</a:t>
            </a:r>
            <a:r>
              <a:rPr lang="en-GB" dirty="0" smtClean="0">
                <a:solidFill>
                  <a:schemeClr val="bg1"/>
                </a:solidFill>
              </a:rPr>
              <a:t> </a:t>
            </a:r>
            <a:r>
              <a:rPr lang="en-GB" dirty="0" err="1" smtClean="0">
                <a:solidFill>
                  <a:schemeClr val="bg1"/>
                </a:solidFill>
              </a:rPr>
              <a:t>serwisów</a:t>
            </a:r>
            <a:endParaRPr lang="pl-PL" dirty="0">
              <a:solidFill>
                <a:schemeClr val="bg1"/>
              </a:solidFill>
            </a:endParaRPr>
          </a:p>
        </p:txBody>
      </p:sp>
      <p:sp>
        <p:nvSpPr>
          <p:cNvPr id="3" name="Content Placeholder 2"/>
          <p:cNvSpPr>
            <a:spLocks noGrp="1"/>
          </p:cNvSpPr>
          <p:nvPr>
            <p:ph idx="1"/>
          </p:nvPr>
        </p:nvSpPr>
        <p:spPr/>
        <p:txBody>
          <a:bodyPr/>
          <a:lstStyle/>
          <a:p>
            <a:r>
              <a:rPr lang="en-GB" dirty="0" err="1" smtClean="0">
                <a:solidFill>
                  <a:schemeClr val="bg1"/>
                </a:solidFill>
              </a:rPr>
              <a:t>Strategie</a:t>
            </a:r>
            <a:r>
              <a:rPr lang="en-GB" dirty="0" smtClean="0">
                <a:solidFill>
                  <a:schemeClr val="bg1"/>
                </a:solidFill>
              </a:rPr>
              <a:t> </a:t>
            </a:r>
            <a:r>
              <a:rPr lang="en-GB" dirty="0" err="1" smtClean="0">
                <a:solidFill>
                  <a:schemeClr val="bg1"/>
                </a:solidFill>
              </a:rPr>
              <a:t>odczekiwania</a:t>
            </a:r>
            <a:r>
              <a:rPr lang="en-GB" dirty="0" smtClean="0">
                <a:solidFill>
                  <a:schemeClr val="bg1"/>
                </a:solidFill>
              </a:rPr>
              <a:t> </a:t>
            </a:r>
            <a:r>
              <a:rPr lang="en-GB" dirty="0" err="1" smtClean="0">
                <a:solidFill>
                  <a:schemeClr val="bg1"/>
                </a:solidFill>
              </a:rPr>
              <a:t>przed</a:t>
            </a:r>
            <a:r>
              <a:rPr lang="en-GB" dirty="0" smtClean="0">
                <a:solidFill>
                  <a:schemeClr val="bg1"/>
                </a:solidFill>
              </a:rPr>
              <a:t> </a:t>
            </a:r>
            <a:r>
              <a:rPr lang="en-GB" dirty="0" err="1" smtClean="0">
                <a:solidFill>
                  <a:schemeClr val="bg1"/>
                </a:solidFill>
              </a:rPr>
              <a:t>ponownym</a:t>
            </a:r>
            <a:r>
              <a:rPr lang="en-GB" dirty="0" smtClean="0">
                <a:solidFill>
                  <a:schemeClr val="bg1"/>
                </a:solidFill>
              </a:rPr>
              <a:t> </a:t>
            </a:r>
            <a:r>
              <a:rPr lang="en-GB" dirty="0" err="1" smtClean="0">
                <a:solidFill>
                  <a:schemeClr val="bg1"/>
                </a:solidFill>
              </a:rPr>
              <a:t>wywołaniem</a:t>
            </a:r>
            <a:r>
              <a:rPr lang="en-GB" dirty="0" smtClean="0">
                <a:solidFill>
                  <a:schemeClr val="bg1"/>
                </a:solidFill>
              </a:rPr>
              <a:t> </a:t>
            </a:r>
            <a:r>
              <a:rPr lang="en-GB" dirty="0" err="1" smtClean="0">
                <a:solidFill>
                  <a:schemeClr val="bg1"/>
                </a:solidFill>
              </a:rPr>
              <a:t>serwisu</a:t>
            </a:r>
            <a:r>
              <a:rPr lang="en-GB" dirty="0" smtClean="0">
                <a:solidFill>
                  <a:schemeClr val="bg1"/>
                </a:solidFill>
              </a:rPr>
              <a:t> (np. </a:t>
            </a:r>
            <a:r>
              <a:rPr lang="en-GB" dirty="0" err="1" smtClean="0">
                <a:solidFill>
                  <a:schemeClr val="bg1"/>
                </a:solidFill>
              </a:rPr>
              <a:t>za</a:t>
            </a:r>
            <a:r>
              <a:rPr lang="en-GB" dirty="0" smtClean="0">
                <a:solidFill>
                  <a:schemeClr val="bg1"/>
                </a:solidFill>
              </a:rPr>
              <a:t> </a:t>
            </a:r>
            <a:r>
              <a:rPr lang="en-GB" dirty="0" err="1" smtClean="0">
                <a:solidFill>
                  <a:schemeClr val="bg1"/>
                </a:solidFill>
              </a:rPr>
              <a:t>każdym</a:t>
            </a:r>
            <a:r>
              <a:rPr lang="en-GB" dirty="0" smtClean="0">
                <a:solidFill>
                  <a:schemeClr val="bg1"/>
                </a:solidFill>
              </a:rPr>
              <a:t> </a:t>
            </a:r>
            <a:r>
              <a:rPr lang="en-GB" dirty="0" err="1" smtClean="0">
                <a:solidFill>
                  <a:schemeClr val="bg1"/>
                </a:solidFill>
              </a:rPr>
              <a:t>razem</a:t>
            </a:r>
            <a:r>
              <a:rPr lang="en-GB" dirty="0" smtClean="0">
                <a:solidFill>
                  <a:schemeClr val="bg1"/>
                </a:solidFill>
              </a:rPr>
              <a:t> </a:t>
            </a:r>
            <a:r>
              <a:rPr lang="en-GB" dirty="0" err="1" smtClean="0">
                <a:solidFill>
                  <a:schemeClr val="bg1"/>
                </a:solidFill>
              </a:rPr>
              <a:t>robimy</a:t>
            </a:r>
            <a:r>
              <a:rPr lang="en-GB" dirty="0" smtClean="0">
                <a:solidFill>
                  <a:schemeClr val="bg1"/>
                </a:solidFill>
              </a:rPr>
              <a:t> 2x </a:t>
            </a:r>
            <a:r>
              <a:rPr lang="en-GB" dirty="0" err="1" smtClean="0">
                <a:solidFill>
                  <a:schemeClr val="bg1"/>
                </a:solidFill>
              </a:rPr>
              <a:t>dłuższą</a:t>
            </a:r>
            <a:r>
              <a:rPr lang="en-GB" dirty="0" smtClean="0">
                <a:solidFill>
                  <a:schemeClr val="bg1"/>
                </a:solidFill>
              </a:rPr>
              <a:t> </a:t>
            </a:r>
            <a:r>
              <a:rPr lang="en-GB" dirty="0" err="1" smtClean="0">
                <a:solidFill>
                  <a:schemeClr val="bg1"/>
                </a:solidFill>
              </a:rPr>
              <a:t>przerwę</a:t>
            </a:r>
            <a:r>
              <a:rPr lang="en-GB" dirty="0" smtClean="0">
                <a:solidFill>
                  <a:schemeClr val="bg1"/>
                </a:solidFill>
              </a:rPr>
              <a:t>) – </a:t>
            </a:r>
            <a:r>
              <a:rPr lang="en-GB" dirty="0" err="1" smtClean="0">
                <a:solidFill>
                  <a:schemeClr val="bg1"/>
                </a:solidFill>
              </a:rPr>
              <a:t>Backoff</a:t>
            </a:r>
            <a:r>
              <a:rPr lang="en-GB" dirty="0" smtClean="0">
                <a:solidFill>
                  <a:schemeClr val="bg1"/>
                </a:solidFill>
              </a:rPr>
              <a:t> strategy</a:t>
            </a:r>
          </a:p>
          <a:p>
            <a:endParaRPr lang="en-GB" dirty="0" smtClean="0">
              <a:solidFill>
                <a:schemeClr val="bg1"/>
              </a:solidFill>
            </a:endParaRPr>
          </a:p>
          <a:p>
            <a:r>
              <a:rPr lang="en-GB" dirty="0" smtClean="0">
                <a:solidFill>
                  <a:schemeClr val="bg1"/>
                </a:solidFill>
              </a:rPr>
              <a:t>Netflix’s </a:t>
            </a:r>
            <a:r>
              <a:rPr lang="en-GB" dirty="0" err="1" smtClean="0">
                <a:solidFill>
                  <a:schemeClr val="bg1"/>
                </a:solidFill>
              </a:rPr>
              <a:t>Hystrix</a:t>
            </a:r>
            <a:r>
              <a:rPr lang="en-GB" dirty="0" smtClean="0">
                <a:solidFill>
                  <a:schemeClr val="bg1"/>
                </a:solidFill>
              </a:rPr>
              <a:t> </a:t>
            </a:r>
            <a:r>
              <a:rPr lang="en-GB" dirty="0">
                <a:solidFill>
                  <a:schemeClr val="bg1"/>
                </a:solidFill>
              </a:rPr>
              <a:t>– </a:t>
            </a:r>
            <a:r>
              <a:rPr lang="en-GB" dirty="0">
                <a:solidFill>
                  <a:schemeClr val="bg1"/>
                </a:solidFill>
                <a:hlinkClick r:id="rId3"/>
              </a:rPr>
              <a:t>https://</a:t>
            </a:r>
            <a:r>
              <a:rPr lang="en-GB" dirty="0" smtClean="0">
                <a:solidFill>
                  <a:schemeClr val="bg1"/>
                </a:solidFill>
                <a:hlinkClick r:id="rId3"/>
              </a:rPr>
              <a:t>github.com/netflix/hystrix</a:t>
            </a:r>
            <a:r>
              <a:rPr lang="en-GB" dirty="0" smtClean="0">
                <a:solidFill>
                  <a:schemeClr val="bg1"/>
                </a:solidFill>
              </a:rPr>
              <a:t> </a:t>
            </a:r>
          </a:p>
          <a:p>
            <a:endParaRPr lang="pl-PL"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975" y="3838971"/>
            <a:ext cx="4763779" cy="13562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429764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Rozwiązanie</a:t>
            </a:r>
            <a:r>
              <a:rPr lang="en-GB" dirty="0" smtClean="0">
                <a:solidFill>
                  <a:schemeClr val="bg1"/>
                </a:solidFill>
              </a:rPr>
              <a:t>: </a:t>
            </a:r>
            <a:br>
              <a:rPr lang="en-GB" dirty="0" smtClean="0">
                <a:solidFill>
                  <a:schemeClr val="bg1"/>
                </a:solidFill>
              </a:rPr>
            </a:br>
            <a:r>
              <a:rPr lang="en-GB" dirty="0" err="1" smtClean="0">
                <a:solidFill>
                  <a:schemeClr val="bg1"/>
                </a:solidFill>
              </a:rPr>
              <a:t>Wyłącznik</a:t>
            </a:r>
            <a:r>
              <a:rPr lang="en-GB" dirty="0" smtClean="0">
                <a:solidFill>
                  <a:schemeClr val="bg1"/>
                </a:solidFill>
              </a:rPr>
              <a:t> </a:t>
            </a:r>
            <a:r>
              <a:rPr lang="en-GB" dirty="0" err="1" smtClean="0">
                <a:solidFill>
                  <a:schemeClr val="bg1"/>
                </a:solidFill>
              </a:rPr>
              <a:t>napięcia</a:t>
            </a:r>
            <a:r>
              <a:rPr lang="en-GB" dirty="0" smtClean="0">
                <a:solidFill>
                  <a:schemeClr val="bg1"/>
                </a:solidFill>
              </a:rPr>
              <a:t> / Circuit breaker</a:t>
            </a:r>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endParaRPr lang="pl-PL" dirty="0">
              <a:solidFill>
                <a:schemeClr val="bg1"/>
              </a:solidFill>
            </a:endParaRPr>
          </a:p>
        </p:txBody>
      </p:sp>
      <p:grpSp>
        <p:nvGrpSpPr>
          <p:cNvPr id="4" name="Group 3"/>
          <p:cNvGrpSpPr/>
          <p:nvPr/>
        </p:nvGrpSpPr>
        <p:grpSpPr>
          <a:xfrm>
            <a:off x="5743575" y="1987854"/>
            <a:ext cx="1943100" cy="1888301"/>
            <a:chOff x="6505575" y="2199857"/>
            <a:chExt cx="1943100" cy="1888301"/>
          </a:xfrm>
        </p:grpSpPr>
        <p:sp>
          <p:nvSpPr>
            <p:cNvPr id="5" name="Oval 4"/>
            <p:cNvSpPr/>
            <p:nvPr/>
          </p:nvSpPr>
          <p:spPr>
            <a:xfrm>
              <a:off x="6737243" y="2458678"/>
              <a:ext cx="1331117" cy="1323836"/>
            </a:xfrm>
            <a:prstGeom prst="ellipse">
              <a:avLst/>
            </a:prstGeom>
            <a:noFill/>
            <a:ln w="1270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6" name="Hexagon 5"/>
            <p:cNvSpPr/>
            <p:nvPr/>
          </p:nvSpPr>
          <p:spPr>
            <a:xfrm>
              <a:off x="6517483" y="2509775"/>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Hexagon 6"/>
            <p:cNvSpPr/>
            <p:nvPr/>
          </p:nvSpPr>
          <p:spPr>
            <a:xfrm>
              <a:off x="7267575" y="2199857"/>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Hexagon 7"/>
            <p:cNvSpPr/>
            <p:nvPr/>
          </p:nvSpPr>
          <p:spPr>
            <a:xfrm>
              <a:off x="7858125" y="2764323"/>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Hexagon 8"/>
            <p:cNvSpPr/>
            <p:nvPr/>
          </p:nvSpPr>
          <p:spPr>
            <a:xfrm>
              <a:off x="7327793" y="3579063"/>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Hexagon 9"/>
            <p:cNvSpPr/>
            <p:nvPr/>
          </p:nvSpPr>
          <p:spPr>
            <a:xfrm>
              <a:off x="6505575" y="3273418"/>
              <a:ext cx="590550" cy="5090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1" name="Hexagon 10"/>
          <p:cNvSpPr/>
          <p:nvPr/>
        </p:nvSpPr>
        <p:spPr>
          <a:xfrm>
            <a:off x="1390375" y="2186334"/>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12" name="Hexagon 11"/>
          <p:cNvSpPr/>
          <p:nvPr/>
        </p:nvSpPr>
        <p:spPr>
          <a:xfrm>
            <a:off x="4179335" y="4640708"/>
            <a:ext cx="1795908" cy="158735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 Service</a:t>
            </a:r>
            <a:endParaRPr lang="en-GB" sz="1200" dirty="0" smtClean="0"/>
          </a:p>
        </p:txBody>
      </p:sp>
      <p:grpSp>
        <p:nvGrpSpPr>
          <p:cNvPr id="21" name="Group 20"/>
          <p:cNvGrpSpPr/>
          <p:nvPr/>
        </p:nvGrpSpPr>
        <p:grpSpPr>
          <a:xfrm>
            <a:off x="2704824" y="3677677"/>
            <a:ext cx="1474513" cy="1670485"/>
            <a:chOff x="2704824" y="3677677"/>
            <a:chExt cx="1474513" cy="1670485"/>
          </a:xfrm>
        </p:grpSpPr>
        <p:cxnSp>
          <p:nvCxnSpPr>
            <p:cNvPr id="17" name="Curved Connector 16"/>
            <p:cNvCxnSpPr>
              <a:endCxn id="11" idx="1"/>
            </p:cNvCxnSpPr>
            <p:nvPr/>
          </p:nvCxnSpPr>
          <p:spPr>
            <a:xfrm rot="16200000" flipV="1">
              <a:off x="2606838" y="3775664"/>
              <a:ext cx="1670485" cy="1474512"/>
            </a:xfrm>
            <a:prstGeom prst="curvedConnector3">
              <a:avLst>
                <a:gd name="adj1" fmla="val 50000"/>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04824" y="4481591"/>
              <a:ext cx="1136080" cy="369332"/>
            </a:xfrm>
            <a:prstGeom prst="rect">
              <a:avLst/>
            </a:prstGeom>
            <a:noFill/>
          </p:spPr>
          <p:txBody>
            <a:bodyPr wrap="none" rtlCol="0">
              <a:spAutoFit/>
            </a:bodyPr>
            <a:lstStyle/>
            <a:p>
              <a:r>
                <a:rPr lang="en-GB" dirty="0" smtClean="0">
                  <a:solidFill>
                    <a:schemeClr val="bg1"/>
                  </a:solidFill>
                </a:rPr>
                <a:t>TOO BUSY</a:t>
              </a:r>
              <a:endParaRPr lang="pl-PL" dirty="0">
                <a:solidFill>
                  <a:schemeClr val="bg1"/>
                </a:solidFill>
              </a:endParaRPr>
            </a:p>
          </p:txBody>
        </p:sp>
      </p:grpSp>
      <p:grpSp>
        <p:nvGrpSpPr>
          <p:cNvPr id="27" name="Group 26"/>
          <p:cNvGrpSpPr/>
          <p:nvPr/>
        </p:nvGrpSpPr>
        <p:grpSpPr>
          <a:xfrm>
            <a:off x="2893968" y="2251638"/>
            <a:ext cx="3028298" cy="656955"/>
            <a:chOff x="2893968" y="2251638"/>
            <a:chExt cx="3028298" cy="656955"/>
          </a:xfrm>
        </p:grpSpPr>
        <p:cxnSp>
          <p:nvCxnSpPr>
            <p:cNvPr id="22" name="Curved Connector 21"/>
            <p:cNvCxnSpPr/>
            <p:nvPr/>
          </p:nvCxnSpPr>
          <p:spPr>
            <a:xfrm>
              <a:off x="2893968" y="2543343"/>
              <a:ext cx="3028298" cy="365250"/>
            </a:xfrm>
            <a:prstGeom prst="curvedConnector3">
              <a:avLst>
                <a:gd name="adj1" fmla="val 50000"/>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694992" y="2251638"/>
              <a:ext cx="1539524" cy="369332"/>
            </a:xfrm>
            <a:prstGeom prst="rect">
              <a:avLst/>
            </a:prstGeom>
            <a:noFill/>
          </p:spPr>
          <p:txBody>
            <a:bodyPr wrap="none" rtlCol="0">
              <a:spAutoFit/>
            </a:bodyPr>
            <a:lstStyle/>
            <a:p>
              <a:r>
                <a:rPr lang="en-GB" dirty="0" smtClean="0">
                  <a:solidFill>
                    <a:schemeClr val="bg1"/>
                  </a:solidFill>
                </a:rPr>
                <a:t>Inventory SICK</a:t>
              </a:r>
              <a:endParaRPr lang="pl-PL" dirty="0">
                <a:solidFill>
                  <a:schemeClr val="bg1"/>
                </a:solidFill>
              </a:endParaRPr>
            </a:p>
          </p:txBody>
        </p:sp>
      </p:grpSp>
      <p:grpSp>
        <p:nvGrpSpPr>
          <p:cNvPr id="34" name="Group 33"/>
          <p:cNvGrpSpPr/>
          <p:nvPr/>
        </p:nvGrpSpPr>
        <p:grpSpPr>
          <a:xfrm>
            <a:off x="7233845" y="2186333"/>
            <a:ext cx="4235789" cy="1491343"/>
            <a:chOff x="7233845" y="2186333"/>
            <a:chExt cx="4235789" cy="1491343"/>
          </a:xfrm>
        </p:grpSpPr>
        <p:sp>
          <p:nvSpPr>
            <p:cNvPr id="29" name="Hexagon 28"/>
            <p:cNvSpPr/>
            <p:nvPr/>
          </p:nvSpPr>
          <p:spPr>
            <a:xfrm>
              <a:off x="9782349" y="2186333"/>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Mobile</a:t>
              </a:r>
            </a:p>
            <a:p>
              <a:pPr algn="ctr"/>
              <a:r>
                <a:rPr lang="en-GB" dirty="0" smtClean="0"/>
                <a:t>App</a:t>
              </a:r>
              <a:endParaRPr lang="pl-PL" dirty="0"/>
            </a:p>
          </p:txBody>
        </p:sp>
        <p:grpSp>
          <p:nvGrpSpPr>
            <p:cNvPr id="30" name="Group 29"/>
            <p:cNvGrpSpPr/>
            <p:nvPr/>
          </p:nvGrpSpPr>
          <p:grpSpPr>
            <a:xfrm flipH="1">
              <a:off x="7233845" y="2192021"/>
              <a:ext cx="2694590" cy="739984"/>
              <a:chOff x="3552738" y="590612"/>
              <a:chExt cx="3023883" cy="739984"/>
            </a:xfrm>
          </p:grpSpPr>
          <p:cxnSp>
            <p:nvCxnSpPr>
              <p:cNvPr id="31" name="Curved Connector 30"/>
              <p:cNvCxnSpPr>
                <a:stCxn id="29" idx="3"/>
              </p:cNvCxnSpPr>
              <p:nvPr/>
            </p:nvCxnSpPr>
            <p:spPr>
              <a:xfrm rot="10800000" flipH="1">
                <a:off x="3716673" y="815974"/>
                <a:ext cx="2859948" cy="514622"/>
              </a:xfrm>
              <a:prstGeom prst="curvedConnector3">
                <a:avLst>
                  <a:gd name="adj1" fmla="val 50000"/>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52738" y="590612"/>
                <a:ext cx="2323313" cy="369332"/>
              </a:xfrm>
              <a:prstGeom prst="rect">
                <a:avLst/>
              </a:prstGeom>
              <a:noFill/>
            </p:spPr>
            <p:txBody>
              <a:bodyPr wrap="none" rtlCol="0">
                <a:spAutoFit/>
              </a:bodyPr>
              <a:lstStyle/>
              <a:p>
                <a:r>
                  <a:rPr lang="en-GB" dirty="0" smtClean="0">
                    <a:solidFill>
                      <a:schemeClr val="bg1"/>
                    </a:solidFill>
                  </a:rPr>
                  <a:t>Where is Inventory?</a:t>
                </a:r>
                <a:endParaRPr lang="pl-PL" dirty="0">
                  <a:solidFill>
                    <a:schemeClr val="bg1"/>
                  </a:solidFill>
                </a:endParaRPr>
              </a:p>
            </p:txBody>
          </p:sp>
        </p:grpSp>
      </p:grpSp>
      <p:grpSp>
        <p:nvGrpSpPr>
          <p:cNvPr id="40" name="Group 39"/>
          <p:cNvGrpSpPr/>
          <p:nvPr/>
        </p:nvGrpSpPr>
        <p:grpSpPr>
          <a:xfrm>
            <a:off x="7566497" y="3061415"/>
            <a:ext cx="2588688" cy="1461071"/>
            <a:chOff x="7566497" y="3061415"/>
            <a:chExt cx="2588688" cy="1461071"/>
          </a:xfrm>
        </p:grpSpPr>
        <p:cxnSp>
          <p:nvCxnSpPr>
            <p:cNvPr id="35" name="Curved Connector 34"/>
            <p:cNvCxnSpPr>
              <a:endCxn id="29" idx="2"/>
            </p:cNvCxnSpPr>
            <p:nvPr/>
          </p:nvCxnSpPr>
          <p:spPr>
            <a:xfrm>
              <a:off x="7566497" y="3061415"/>
              <a:ext cx="2588688" cy="616261"/>
            </a:xfrm>
            <a:prstGeom prst="curvedConnector4">
              <a:avLst>
                <a:gd name="adj1" fmla="val 33232"/>
                <a:gd name="adj2" fmla="val 130913"/>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210903" y="3876155"/>
              <a:ext cx="1597232" cy="646331"/>
            </a:xfrm>
            <a:prstGeom prst="rect">
              <a:avLst/>
            </a:prstGeom>
            <a:noFill/>
          </p:spPr>
          <p:txBody>
            <a:bodyPr wrap="none" rtlCol="0">
              <a:spAutoFit/>
            </a:bodyPr>
            <a:lstStyle/>
            <a:p>
              <a:r>
                <a:rPr lang="en-GB" dirty="0" smtClean="0">
                  <a:solidFill>
                    <a:schemeClr val="bg1"/>
                  </a:solidFill>
                </a:rPr>
                <a:t>Inventory SICK.</a:t>
              </a:r>
              <a:br>
                <a:rPr lang="en-GB" dirty="0" smtClean="0">
                  <a:solidFill>
                    <a:schemeClr val="bg1"/>
                  </a:solidFill>
                </a:rPr>
              </a:br>
              <a:r>
                <a:rPr lang="en-GB" dirty="0" smtClean="0">
                  <a:solidFill>
                    <a:schemeClr val="bg1"/>
                  </a:solidFill>
                </a:rPr>
                <a:t>WAIT 60s</a:t>
              </a:r>
              <a:endParaRPr lang="pl-PL" dirty="0">
                <a:solidFill>
                  <a:schemeClr val="bg1"/>
                </a:solidFill>
              </a:endParaRPr>
            </a:p>
          </p:txBody>
        </p:sp>
      </p:grpSp>
      <p:grpSp>
        <p:nvGrpSpPr>
          <p:cNvPr id="42" name="Group 41"/>
          <p:cNvGrpSpPr/>
          <p:nvPr/>
        </p:nvGrpSpPr>
        <p:grpSpPr>
          <a:xfrm>
            <a:off x="3061677" y="2932006"/>
            <a:ext cx="1539552" cy="1708702"/>
            <a:chOff x="3061677" y="2932006"/>
            <a:chExt cx="1539552" cy="1708702"/>
          </a:xfrm>
        </p:grpSpPr>
        <p:cxnSp>
          <p:nvCxnSpPr>
            <p:cNvPr id="14" name="Curved Connector 13"/>
            <p:cNvCxnSpPr>
              <a:endCxn id="12" idx="4"/>
            </p:cNvCxnSpPr>
            <p:nvPr/>
          </p:nvCxnSpPr>
          <p:spPr>
            <a:xfrm rot="16200000" flipH="1">
              <a:off x="2964574" y="3029109"/>
              <a:ext cx="1708702" cy="1514496"/>
            </a:xfrm>
            <a:prstGeom prst="curvedConnector3">
              <a:avLst>
                <a:gd name="adj1" fmla="val 50000"/>
              </a:avLst>
            </a:prstGeom>
            <a:ln w="66675">
              <a:round/>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49274" y="3525636"/>
              <a:ext cx="1051955" cy="369332"/>
            </a:xfrm>
            <a:prstGeom prst="rect">
              <a:avLst/>
            </a:prstGeom>
            <a:noFill/>
          </p:spPr>
          <p:txBody>
            <a:bodyPr wrap="none" rtlCol="0">
              <a:spAutoFit/>
            </a:bodyPr>
            <a:lstStyle/>
            <a:p>
              <a:r>
                <a:rPr lang="en-GB" dirty="0" smtClean="0">
                  <a:solidFill>
                    <a:schemeClr val="bg1"/>
                  </a:solidFill>
                </a:rPr>
                <a:t>GET Rock</a:t>
              </a:r>
              <a:endParaRPr lang="pl-PL" dirty="0">
                <a:solidFill>
                  <a:schemeClr val="bg1"/>
                </a:solidFill>
              </a:endParaRPr>
            </a:p>
          </p:txBody>
        </p:sp>
      </p:grpSp>
    </p:spTree>
    <p:extLst>
      <p:ext uri="{BB962C8B-B14F-4D97-AF65-F5344CB8AC3E}">
        <p14:creationId xmlns:p14="http://schemas.microsoft.com/office/powerpoint/2010/main" val="317639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000"/>
                                        <p:tgtEl>
                                          <p:spTgt spid="40"/>
                                        </p:tgtEl>
                                      </p:cBhvr>
                                    </p:animEffect>
                                    <p:anim calcmode="lin" valueType="num">
                                      <p:cBhvr>
                                        <p:cTn id="35" dur="1000" fill="hold"/>
                                        <p:tgtEl>
                                          <p:spTgt spid="40"/>
                                        </p:tgtEl>
                                        <p:attrNameLst>
                                          <p:attrName>ppt_x</p:attrName>
                                        </p:attrNameLst>
                                      </p:cBhvr>
                                      <p:tavLst>
                                        <p:tav tm="0">
                                          <p:val>
                                            <p:strVal val="#ppt_x"/>
                                          </p:val>
                                        </p:tav>
                                        <p:tav tm="100000">
                                          <p:val>
                                            <p:strVal val="#ppt_x"/>
                                          </p:val>
                                        </p:tav>
                                      </p:tavLst>
                                    </p:anim>
                                    <p:anim calcmode="lin" valueType="num">
                                      <p:cBhvr>
                                        <p:cTn id="3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Problem: </a:t>
            </a:r>
            <a:r>
              <a:rPr lang="en-GB" dirty="0" err="1">
                <a:solidFill>
                  <a:srgbClr val="FF0000"/>
                </a:solidFill>
              </a:rPr>
              <a:t>Odpluskwianie</a:t>
            </a:r>
            <a:r>
              <a:rPr lang="en-GB" dirty="0">
                <a:solidFill>
                  <a:srgbClr val="FF0000"/>
                </a:solidFill>
              </a:rPr>
              <a:t> / Debugging</a:t>
            </a:r>
            <a:endParaRPr lang="pl-PL" dirty="0">
              <a:solidFill>
                <a:srgbClr val="FF0000"/>
              </a:solidFill>
            </a:endParaRPr>
          </a:p>
        </p:txBody>
      </p:sp>
      <p:sp>
        <p:nvSpPr>
          <p:cNvPr id="3" name="Content Placeholder 2"/>
          <p:cNvSpPr>
            <a:spLocks noGrp="1"/>
          </p:cNvSpPr>
          <p:nvPr>
            <p:ph idx="1"/>
          </p:nvPr>
        </p:nvSpPr>
        <p:spPr/>
        <p:txBody>
          <a:bodyPr/>
          <a:lstStyle/>
          <a:p>
            <a:endParaRPr lang="pl-PL"/>
          </a:p>
        </p:txBody>
      </p:sp>
    </p:spTree>
    <p:extLst>
      <p:ext uri="{BB962C8B-B14F-4D97-AF65-F5344CB8AC3E}">
        <p14:creationId xmlns:p14="http://schemas.microsoft.com/office/powerpoint/2010/main" val="3776246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chemeClr val="bg1"/>
                </a:solidFill>
              </a:rPr>
              <a:t>Problem: </a:t>
            </a:r>
            <a:r>
              <a:rPr lang="en-GB" dirty="0" err="1" smtClean="0">
                <a:solidFill>
                  <a:schemeClr val="bg1"/>
                </a:solidFill>
              </a:rPr>
              <a:t>Odpluskwianie</a:t>
            </a:r>
            <a:r>
              <a:rPr lang="en-GB" dirty="0" smtClean="0">
                <a:solidFill>
                  <a:schemeClr val="bg1"/>
                </a:solidFill>
              </a:rPr>
              <a:t> / Debugging</a:t>
            </a:r>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endParaRPr lang="pl-PL" dirty="0">
              <a:solidFill>
                <a:schemeClr val="bg1"/>
              </a:solidFill>
            </a:endParaRPr>
          </a:p>
        </p:txBody>
      </p:sp>
      <p:sp>
        <p:nvSpPr>
          <p:cNvPr id="4" name="Hexagon 3"/>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5" name="Hexagon 4"/>
          <p:cNvSpPr/>
          <p:nvPr/>
        </p:nvSpPr>
        <p:spPr>
          <a:xfrm>
            <a:off x="8586107" y="20366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endParaRPr lang="pl-PL" dirty="0"/>
          </a:p>
        </p:txBody>
      </p:sp>
      <p:sp>
        <p:nvSpPr>
          <p:cNvPr id="6" name="Hexagon 5"/>
          <p:cNvSpPr/>
          <p:nvPr/>
        </p:nvSpPr>
        <p:spPr>
          <a:xfrm>
            <a:off x="5177874" y="20366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p:txBody>
      </p:sp>
      <p:cxnSp>
        <p:nvCxnSpPr>
          <p:cNvPr id="7" name="Straight Arrow Connector 6" title="v1"/>
          <p:cNvCxnSpPr>
            <a:endCxn id="6" idx="3"/>
          </p:cNvCxnSpPr>
          <p:nvPr/>
        </p:nvCxnSpPr>
        <p:spPr>
          <a:xfrm>
            <a:off x="3657600" y="2782369"/>
            <a:ext cx="1520274" cy="0"/>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0"/>
            <a:endCxn id="5" idx="3"/>
          </p:cNvCxnSpPr>
          <p:nvPr/>
        </p:nvCxnSpPr>
        <p:spPr>
          <a:xfrm>
            <a:off x="6865159" y="2782369"/>
            <a:ext cx="1720948" cy="0"/>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2806198" y="840858"/>
            <a:ext cx="4267201" cy="378301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Straight Arrow Connector 9"/>
          <p:cNvCxnSpPr/>
          <p:nvPr/>
        </p:nvCxnSpPr>
        <p:spPr>
          <a:xfrm flipV="1">
            <a:off x="106337" y="2708952"/>
            <a:ext cx="2029178" cy="73417"/>
          </a:xfrm>
          <a:prstGeom prst="straightConnector1">
            <a:avLst/>
          </a:prstGeom>
          <a:ln w="793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745" y="2425277"/>
            <a:ext cx="1313835" cy="13138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7" name="TextBox 16"/>
          <p:cNvSpPr txBox="1"/>
          <p:nvPr/>
        </p:nvSpPr>
        <p:spPr>
          <a:xfrm>
            <a:off x="4876800" y="4623868"/>
            <a:ext cx="6648743" cy="830997"/>
          </a:xfrm>
          <a:prstGeom prst="rect">
            <a:avLst/>
          </a:prstGeom>
          <a:noFill/>
        </p:spPr>
        <p:txBody>
          <a:bodyPr wrap="none" rtlCol="0">
            <a:spAutoFit/>
          </a:bodyPr>
          <a:lstStyle/>
          <a:p>
            <a:r>
              <a:rPr lang="en-GB" sz="2400" dirty="0" smtClean="0">
                <a:solidFill>
                  <a:schemeClr val="bg1"/>
                </a:solidFill>
              </a:rPr>
              <a:t>LOG FILE: </a:t>
            </a:r>
          </a:p>
          <a:p>
            <a:r>
              <a:rPr lang="en-GB" sz="2400" dirty="0" smtClean="0">
                <a:solidFill>
                  <a:schemeClr val="bg1"/>
                </a:solidFill>
              </a:rPr>
              <a:t>2015-05-19 19:38:44 Inventory Error “Product lost” </a:t>
            </a:r>
            <a:endParaRPr lang="pl-PL" sz="2400" dirty="0">
              <a:solidFill>
                <a:schemeClr val="bg1"/>
              </a:solidFill>
            </a:endParaRPr>
          </a:p>
        </p:txBody>
      </p:sp>
    </p:spTree>
    <p:extLst>
      <p:ext uri="{BB962C8B-B14F-4D97-AF65-F5344CB8AC3E}">
        <p14:creationId xmlns:p14="http://schemas.microsoft.com/office/powerpoint/2010/main" val="23664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solidFill>
                  <a:schemeClr val="bg1"/>
                </a:solidFill>
              </a:rPr>
              <a:t>Rozwiązanie</a:t>
            </a:r>
            <a:r>
              <a:rPr lang="en-GB" dirty="0" smtClean="0">
                <a:solidFill>
                  <a:schemeClr val="bg1"/>
                </a:solidFill>
              </a:rPr>
              <a:t>: ID </a:t>
            </a:r>
            <a:r>
              <a:rPr lang="en-GB" dirty="0" err="1" smtClean="0">
                <a:solidFill>
                  <a:schemeClr val="bg1"/>
                </a:solidFill>
              </a:rPr>
              <a:t>Transakcji</a:t>
            </a:r>
            <a:r>
              <a:rPr lang="en-GB" dirty="0">
                <a:solidFill>
                  <a:schemeClr val="bg1"/>
                </a:solidFill>
              </a:rPr>
              <a:t> </a:t>
            </a:r>
            <a:r>
              <a:rPr lang="en-GB" dirty="0" smtClean="0">
                <a:solidFill>
                  <a:schemeClr val="bg1"/>
                </a:solidFill>
              </a:rPr>
              <a:t>/ Correlation ID</a:t>
            </a:r>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endParaRPr lang="pl-PL" dirty="0">
              <a:solidFill>
                <a:schemeClr val="bg1"/>
              </a:solidFill>
            </a:endParaRPr>
          </a:p>
        </p:txBody>
      </p:sp>
      <p:sp>
        <p:nvSpPr>
          <p:cNvPr id="4" name="Hexagon 3"/>
          <p:cNvSpPr/>
          <p:nvPr/>
        </p:nvSpPr>
        <p:spPr>
          <a:xfrm>
            <a:off x="1970315" y="19632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5" name="Hexagon 4"/>
          <p:cNvSpPr/>
          <p:nvPr/>
        </p:nvSpPr>
        <p:spPr>
          <a:xfrm>
            <a:off x="8586107" y="20366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endParaRPr lang="pl-PL" dirty="0"/>
          </a:p>
        </p:txBody>
      </p:sp>
      <p:sp>
        <p:nvSpPr>
          <p:cNvPr id="6" name="Hexagon 5"/>
          <p:cNvSpPr/>
          <p:nvPr/>
        </p:nvSpPr>
        <p:spPr>
          <a:xfrm>
            <a:off x="5177874" y="20366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p:txBody>
      </p:sp>
      <p:sp>
        <p:nvSpPr>
          <p:cNvPr id="9" name="Cloud 8"/>
          <p:cNvSpPr/>
          <p:nvPr/>
        </p:nvSpPr>
        <p:spPr>
          <a:xfrm>
            <a:off x="-2806198" y="840858"/>
            <a:ext cx="4267201" cy="378301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4745" y="2425277"/>
            <a:ext cx="1313835" cy="13138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7" name="TextBox 16"/>
          <p:cNvSpPr txBox="1"/>
          <p:nvPr/>
        </p:nvSpPr>
        <p:spPr>
          <a:xfrm>
            <a:off x="2436502" y="4164731"/>
            <a:ext cx="8812349" cy="1200329"/>
          </a:xfrm>
          <a:prstGeom prst="rect">
            <a:avLst/>
          </a:prstGeom>
          <a:noFill/>
        </p:spPr>
        <p:txBody>
          <a:bodyPr wrap="none" rtlCol="0">
            <a:spAutoFit/>
          </a:bodyPr>
          <a:lstStyle/>
          <a:p>
            <a:r>
              <a:rPr lang="en-GB" sz="2400" dirty="0" smtClean="0">
                <a:solidFill>
                  <a:schemeClr val="bg1"/>
                </a:solidFill>
              </a:rPr>
              <a:t>2015-05-19 19:28:00 ID:123; Store Web Page - Client clicks Buy</a:t>
            </a:r>
          </a:p>
          <a:p>
            <a:r>
              <a:rPr lang="en-GB" sz="2400" dirty="0" smtClean="0">
                <a:solidFill>
                  <a:schemeClr val="bg1"/>
                </a:solidFill>
              </a:rPr>
              <a:t>2015-05-19 19:35:55 ID:123; Ordering – Process order for “The Rock”</a:t>
            </a:r>
          </a:p>
          <a:p>
            <a:r>
              <a:rPr lang="en-GB" sz="2400" dirty="0" smtClean="0">
                <a:solidFill>
                  <a:schemeClr val="bg1"/>
                </a:solidFill>
              </a:rPr>
              <a:t>2015-05-19 19:38:44 ID:123; Inventory - Error “Product lost” </a:t>
            </a:r>
            <a:endParaRPr lang="pl-PL" sz="2400" dirty="0">
              <a:solidFill>
                <a:schemeClr val="bg1"/>
              </a:solidFill>
            </a:endParaRPr>
          </a:p>
        </p:txBody>
      </p:sp>
      <p:grpSp>
        <p:nvGrpSpPr>
          <p:cNvPr id="14" name="Group 13"/>
          <p:cNvGrpSpPr/>
          <p:nvPr/>
        </p:nvGrpSpPr>
        <p:grpSpPr>
          <a:xfrm>
            <a:off x="106337" y="2425277"/>
            <a:ext cx="2029178" cy="369332"/>
            <a:chOff x="106337" y="2425277"/>
            <a:chExt cx="2029178" cy="369332"/>
          </a:xfrm>
        </p:grpSpPr>
        <p:cxnSp>
          <p:nvCxnSpPr>
            <p:cNvPr id="10" name="Straight Arrow Connector 9"/>
            <p:cNvCxnSpPr/>
            <p:nvPr/>
          </p:nvCxnSpPr>
          <p:spPr>
            <a:xfrm flipV="1">
              <a:off x="106337" y="2708952"/>
              <a:ext cx="2029178" cy="73417"/>
            </a:xfrm>
            <a:prstGeom prst="straightConnector1">
              <a:avLst/>
            </a:prstGeom>
            <a:ln w="793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8820" y="2425277"/>
              <a:ext cx="851515" cy="369332"/>
            </a:xfrm>
            <a:prstGeom prst="rect">
              <a:avLst/>
            </a:prstGeom>
            <a:noFill/>
          </p:spPr>
          <p:txBody>
            <a:bodyPr wrap="none" rtlCol="0">
              <a:spAutoFit/>
            </a:bodyPr>
            <a:lstStyle/>
            <a:p>
              <a:r>
                <a:rPr lang="en-GB" dirty="0" smtClean="0"/>
                <a:t>ID: 123</a:t>
              </a:r>
              <a:endParaRPr lang="pl-PL" dirty="0"/>
            </a:p>
          </p:txBody>
        </p:sp>
      </p:grpSp>
      <p:grpSp>
        <p:nvGrpSpPr>
          <p:cNvPr id="15" name="Group 14"/>
          <p:cNvGrpSpPr/>
          <p:nvPr/>
        </p:nvGrpSpPr>
        <p:grpSpPr>
          <a:xfrm>
            <a:off x="3657600" y="2524286"/>
            <a:ext cx="1520274" cy="369332"/>
            <a:chOff x="3657600" y="2524286"/>
            <a:chExt cx="1520274" cy="369332"/>
          </a:xfrm>
        </p:grpSpPr>
        <p:cxnSp>
          <p:nvCxnSpPr>
            <p:cNvPr id="7" name="Straight Arrow Connector 6" title="v1"/>
            <p:cNvCxnSpPr>
              <a:endCxn id="6" idx="3"/>
            </p:cNvCxnSpPr>
            <p:nvPr/>
          </p:nvCxnSpPr>
          <p:spPr>
            <a:xfrm>
              <a:off x="3657600" y="2782369"/>
              <a:ext cx="1520274" cy="0"/>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4476" y="2524286"/>
              <a:ext cx="798617" cy="369332"/>
            </a:xfrm>
            <a:prstGeom prst="rect">
              <a:avLst/>
            </a:prstGeom>
            <a:noFill/>
          </p:spPr>
          <p:txBody>
            <a:bodyPr wrap="none" rtlCol="0">
              <a:spAutoFit/>
            </a:bodyPr>
            <a:lstStyle/>
            <a:p>
              <a:r>
                <a:rPr lang="en-GB" dirty="0" smtClean="0"/>
                <a:t>ID:123</a:t>
              </a:r>
              <a:endParaRPr lang="pl-PL" dirty="0"/>
            </a:p>
          </p:txBody>
        </p:sp>
      </p:grpSp>
      <p:grpSp>
        <p:nvGrpSpPr>
          <p:cNvPr id="18" name="Group 17"/>
          <p:cNvGrpSpPr/>
          <p:nvPr/>
        </p:nvGrpSpPr>
        <p:grpSpPr>
          <a:xfrm>
            <a:off x="6865159" y="2524286"/>
            <a:ext cx="1720948" cy="369332"/>
            <a:chOff x="6865159" y="2524286"/>
            <a:chExt cx="1720948" cy="369332"/>
          </a:xfrm>
        </p:grpSpPr>
        <p:cxnSp>
          <p:nvCxnSpPr>
            <p:cNvPr id="8" name="Straight Arrow Connector 7"/>
            <p:cNvCxnSpPr>
              <a:stCxn id="6" idx="0"/>
              <a:endCxn id="5" idx="3"/>
            </p:cNvCxnSpPr>
            <p:nvPr/>
          </p:nvCxnSpPr>
          <p:spPr>
            <a:xfrm>
              <a:off x="6865159" y="2782369"/>
              <a:ext cx="1720948" cy="0"/>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26324" y="2524286"/>
              <a:ext cx="798617" cy="369332"/>
            </a:xfrm>
            <a:prstGeom prst="rect">
              <a:avLst/>
            </a:prstGeom>
            <a:noFill/>
          </p:spPr>
          <p:txBody>
            <a:bodyPr wrap="none" rtlCol="0">
              <a:spAutoFit/>
            </a:bodyPr>
            <a:lstStyle/>
            <a:p>
              <a:r>
                <a:rPr lang="en-GB" dirty="0" smtClean="0"/>
                <a:t>ID:123</a:t>
              </a:r>
              <a:endParaRPr lang="pl-PL" dirty="0"/>
            </a:p>
          </p:txBody>
        </p:sp>
      </p:grpSp>
    </p:spTree>
    <p:extLst>
      <p:ext uri="{BB962C8B-B14F-4D97-AF65-F5344CB8AC3E}">
        <p14:creationId xmlns:p14="http://schemas.microsoft.com/office/powerpoint/2010/main" val="366374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Testy </a:t>
            </a:r>
            <a:r>
              <a:rPr lang="en-GB" dirty="0" err="1"/>
              <a:t>Akceptacyjne</a:t>
            </a:r>
            <a:r>
              <a:rPr lang="en-GB" dirty="0"/>
              <a:t> - </a:t>
            </a:r>
            <a:r>
              <a:rPr lang="en-GB" dirty="0" err="1"/>
              <a:t>Brak</a:t>
            </a:r>
            <a:r>
              <a:rPr lang="en-GB" dirty="0"/>
              <a:t> </a:t>
            </a:r>
            <a:r>
              <a:rPr lang="en-GB" dirty="0" err="1"/>
              <a:t>Mocków</a:t>
            </a:r>
            <a:endParaRPr lang="pl-PL" dirty="0"/>
          </a:p>
        </p:txBody>
      </p:sp>
      <p:sp>
        <p:nvSpPr>
          <p:cNvPr id="3" name="Content Placeholder 2"/>
          <p:cNvSpPr>
            <a:spLocks noGrp="1"/>
          </p:cNvSpPr>
          <p:nvPr>
            <p:ph idx="1"/>
          </p:nvPr>
        </p:nvSpPr>
        <p:spPr/>
        <p:txBody>
          <a:bodyPr/>
          <a:lstStyle/>
          <a:p>
            <a:endParaRPr lang="pl-PL" dirty="0"/>
          </a:p>
        </p:txBody>
      </p:sp>
    </p:spTree>
    <p:extLst>
      <p:ext uri="{BB962C8B-B14F-4D97-AF65-F5344CB8AC3E}">
        <p14:creationId xmlns:p14="http://schemas.microsoft.com/office/powerpoint/2010/main" val="20211142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Problem:  Testy </a:t>
            </a:r>
            <a:r>
              <a:rPr lang="en-GB" dirty="0" err="1" smtClean="0">
                <a:solidFill>
                  <a:schemeClr val="bg1"/>
                </a:solidFill>
              </a:rPr>
              <a:t>Akceptacyjne</a:t>
            </a:r>
            <a:r>
              <a:rPr lang="en-GB" dirty="0" smtClean="0">
                <a:solidFill>
                  <a:schemeClr val="bg1"/>
                </a:solidFill>
              </a:rPr>
              <a:t> - </a:t>
            </a:r>
            <a:r>
              <a:rPr lang="en-GB" dirty="0" err="1" smtClean="0">
                <a:solidFill>
                  <a:schemeClr val="bg1"/>
                </a:solidFill>
              </a:rPr>
              <a:t>Brak</a:t>
            </a:r>
            <a:r>
              <a:rPr lang="en-GB" dirty="0" smtClean="0">
                <a:solidFill>
                  <a:schemeClr val="bg1"/>
                </a:solidFill>
              </a:rPr>
              <a:t> </a:t>
            </a:r>
            <a:r>
              <a:rPr lang="en-GB" dirty="0" err="1" smtClean="0">
                <a:solidFill>
                  <a:schemeClr val="bg1"/>
                </a:solidFill>
              </a:rPr>
              <a:t>Mocków</a:t>
            </a:r>
            <a:endParaRPr lang="pl-PL" dirty="0">
              <a:solidFill>
                <a:schemeClr val="bg1"/>
              </a:solidFill>
            </a:endParaRPr>
          </a:p>
        </p:txBody>
      </p:sp>
      <p:sp>
        <p:nvSpPr>
          <p:cNvPr id="3" name="Content Placeholder 2"/>
          <p:cNvSpPr>
            <a:spLocks noGrp="1"/>
          </p:cNvSpPr>
          <p:nvPr>
            <p:ph idx="1"/>
          </p:nvPr>
        </p:nvSpPr>
        <p:spPr/>
        <p:txBody>
          <a:bodyPr/>
          <a:lstStyle/>
          <a:p>
            <a:r>
              <a:rPr lang="en-GB" dirty="0" err="1" smtClean="0">
                <a:solidFill>
                  <a:schemeClr val="bg1"/>
                </a:solidFill>
              </a:rPr>
              <a:t>Każdy</a:t>
            </a:r>
            <a:r>
              <a:rPr lang="en-GB" dirty="0" smtClean="0">
                <a:solidFill>
                  <a:schemeClr val="bg1"/>
                </a:solidFill>
              </a:rPr>
              <a:t> </a:t>
            </a:r>
            <a:r>
              <a:rPr lang="en-GB" dirty="0" err="1" smtClean="0">
                <a:solidFill>
                  <a:schemeClr val="bg1"/>
                </a:solidFill>
              </a:rPr>
              <a:t>zespół</a:t>
            </a:r>
            <a:r>
              <a:rPr lang="en-GB" dirty="0" smtClean="0">
                <a:solidFill>
                  <a:schemeClr val="bg1"/>
                </a:solidFill>
              </a:rPr>
              <a:t> </a:t>
            </a:r>
            <a:r>
              <a:rPr lang="en-GB" dirty="0" err="1" smtClean="0">
                <a:solidFill>
                  <a:schemeClr val="bg1"/>
                </a:solidFill>
              </a:rPr>
              <a:t>musi</a:t>
            </a:r>
            <a:r>
              <a:rPr lang="en-GB" dirty="0" smtClean="0">
                <a:solidFill>
                  <a:schemeClr val="bg1"/>
                </a:solidFill>
              </a:rPr>
              <a:t> </a:t>
            </a:r>
            <a:r>
              <a:rPr lang="en-GB" dirty="0" err="1" smtClean="0">
                <a:solidFill>
                  <a:schemeClr val="bg1"/>
                </a:solidFill>
              </a:rPr>
              <a:t>stworzyć</a:t>
            </a:r>
            <a:r>
              <a:rPr lang="en-GB" dirty="0" smtClean="0">
                <a:solidFill>
                  <a:schemeClr val="bg1"/>
                </a:solidFill>
              </a:rPr>
              <a:t> </a:t>
            </a:r>
            <a:r>
              <a:rPr lang="en-GB" dirty="0" err="1" smtClean="0">
                <a:solidFill>
                  <a:schemeClr val="bg1"/>
                </a:solidFill>
              </a:rPr>
              <a:t>mocki</a:t>
            </a:r>
            <a:r>
              <a:rPr lang="en-GB" dirty="0" smtClean="0">
                <a:solidFill>
                  <a:schemeClr val="bg1"/>
                </a:solidFill>
              </a:rPr>
              <a:t> </a:t>
            </a:r>
            <a:r>
              <a:rPr lang="en-GB" dirty="0" err="1" smtClean="0">
                <a:solidFill>
                  <a:schemeClr val="bg1"/>
                </a:solidFill>
              </a:rPr>
              <a:t>innych</a:t>
            </a:r>
            <a:r>
              <a:rPr lang="en-GB" dirty="0" smtClean="0">
                <a:solidFill>
                  <a:schemeClr val="bg1"/>
                </a:solidFill>
              </a:rPr>
              <a:t> </a:t>
            </a:r>
            <a:r>
              <a:rPr lang="en-GB" dirty="0" err="1" smtClean="0">
                <a:solidFill>
                  <a:schemeClr val="bg1"/>
                </a:solidFill>
              </a:rPr>
              <a:t>serwisów</a:t>
            </a:r>
            <a:endParaRPr lang="en-GB" dirty="0" smtClean="0">
              <a:solidFill>
                <a:schemeClr val="bg1"/>
              </a:solidFill>
            </a:endParaRPr>
          </a:p>
          <a:p>
            <a:endParaRPr lang="en-GB" dirty="0" smtClean="0">
              <a:solidFill>
                <a:schemeClr val="bg1"/>
              </a:solidFill>
            </a:endParaRPr>
          </a:p>
          <a:p>
            <a:endParaRPr lang="pl-PL" dirty="0">
              <a:solidFill>
                <a:schemeClr val="bg1"/>
              </a:solidFill>
            </a:endParaRPr>
          </a:p>
        </p:txBody>
      </p:sp>
      <p:sp>
        <p:nvSpPr>
          <p:cNvPr id="4" name="Rounded Rectangle 3"/>
          <p:cNvSpPr/>
          <p:nvPr/>
        </p:nvSpPr>
        <p:spPr>
          <a:xfrm>
            <a:off x="1219200" y="2476500"/>
            <a:ext cx="4229100" cy="352425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GB" dirty="0" err="1" smtClean="0"/>
              <a:t>Zespół</a:t>
            </a:r>
            <a:r>
              <a:rPr lang="en-GB" dirty="0" smtClean="0"/>
              <a:t> </a:t>
            </a:r>
            <a:r>
              <a:rPr lang="en-GB" dirty="0" err="1" smtClean="0"/>
              <a:t>Muppetów</a:t>
            </a:r>
            <a:endParaRPr lang="pl-PL" dirty="0"/>
          </a:p>
        </p:txBody>
      </p:sp>
      <p:sp>
        <p:nvSpPr>
          <p:cNvPr id="5" name="Rounded Rectangle 4"/>
          <p:cNvSpPr/>
          <p:nvPr/>
        </p:nvSpPr>
        <p:spPr>
          <a:xfrm>
            <a:off x="5829300" y="2476500"/>
            <a:ext cx="4229100" cy="3524250"/>
          </a:xfrm>
          <a:prstGeom prst="roundRec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GB" dirty="0" err="1" smtClean="0"/>
              <a:t>Zespół</a:t>
            </a:r>
            <a:r>
              <a:rPr lang="en-GB" dirty="0" smtClean="0"/>
              <a:t> </a:t>
            </a:r>
            <a:r>
              <a:rPr lang="en-GB" dirty="0" err="1" smtClean="0"/>
              <a:t>Marveli</a:t>
            </a:r>
            <a:endParaRPr lang="pl-PL" dirty="0"/>
          </a:p>
        </p:txBody>
      </p:sp>
      <p:sp>
        <p:nvSpPr>
          <p:cNvPr id="6" name="Hexagon 5"/>
          <p:cNvSpPr/>
          <p:nvPr/>
        </p:nvSpPr>
        <p:spPr>
          <a:xfrm>
            <a:off x="1482174" y="36749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p:txBody>
      </p:sp>
      <p:sp>
        <p:nvSpPr>
          <p:cNvPr id="7" name="Hexagon 6"/>
          <p:cNvSpPr/>
          <p:nvPr/>
        </p:nvSpPr>
        <p:spPr>
          <a:xfrm>
            <a:off x="8175173" y="3674996"/>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endParaRPr lang="pl-PL" dirty="0"/>
          </a:p>
        </p:txBody>
      </p:sp>
      <p:grpSp>
        <p:nvGrpSpPr>
          <p:cNvPr id="11" name="Group 10"/>
          <p:cNvGrpSpPr/>
          <p:nvPr/>
        </p:nvGrpSpPr>
        <p:grpSpPr>
          <a:xfrm>
            <a:off x="3169459" y="4053959"/>
            <a:ext cx="4964891" cy="369332"/>
            <a:chOff x="3169459" y="4053959"/>
            <a:chExt cx="4964891" cy="369332"/>
          </a:xfrm>
        </p:grpSpPr>
        <p:cxnSp>
          <p:nvCxnSpPr>
            <p:cNvPr id="9" name="Straight Arrow Connector 8"/>
            <p:cNvCxnSpPr>
              <a:stCxn id="6" idx="0"/>
            </p:cNvCxnSpPr>
            <p:nvPr/>
          </p:nvCxnSpPr>
          <p:spPr>
            <a:xfrm flipV="1">
              <a:off x="3169459" y="4420668"/>
              <a:ext cx="4964891"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54826" y="4053959"/>
              <a:ext cx="713885" cy="369332"/>
            </a:xfrm>
            <a:prstGeom prst="rect">
              <a:avLst/>
            </a:prstGeom>
            <a:noFill/>
          </p:spPr>
          <p:txBody>
            <a:bodyPr wrap="square" rtlCol="0">
              <a:spAutoFit/>
            </a:bodyPr>
            <a:lstStyle/>
            <a:p>
              <a:r>
                <a:rPr lang="en-GB" dirty="0" smtClean="0">
                  <a:solidFill>
                    <a:schemeClr val="bg1"/>
                  </a:solidFill>
                </a:rPr>
                <a:t>HTTP</a:t>
              </a:r>
              <a:endParaRPr lang="pl-PL" dirty="0">
                <a:solidFill>
                  <a:schemeClr val="bg1"/>
                </a:solidFill>
              </a:endParaRPr>
            </a:p>
          </p:txBody>
        </p:sp>
      </p:grpSp>
      <p:sp>
        <p:nvSpPr>
          <p:cNvPr id="13" name="Rounded Rectangle 12"/>
          <p:cNvSpPr/>
          <p:nvPr/>
        </p:nvSpPr>
        <p:spPr>
          <a:xfrm>
            <a:off x="3467100" y="5166339"/>
            <a:ext cx="1644668" cy="624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Mock Inventory</a:t>
            </a:r>
            <a:endParaRPr lang="pl-PL" dirty="0"/>
          </a:p>
        </p:txBody>
      </p:sp>
      <p:cxnSp>
        <p:nvCxnSpPr>
          <p:cNvPr id="15" name="Straight Arrow Connector 14"/>
          <p:cNvCxnSpPr>
            <a:stCxn id="6" idx="0"/>
          </p:cNvCxnSpPr>
          <p:nvPr/>
        </p:nvCxnSpPr>
        <p:spPr>
          <a:xfrm>
            <a:off x="3169459" y="4420669"/>
            <a:ext cx="1119975" cy="7456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36416" y="4620794"/>
            <a:ext cx="713885" cy="369332"/>
          </a:xfrm>
          <a:prstGeom prst="rect">
            <a:avLst/>
          </a:prstGeom>
          <a:noFill/>
        </p:spPr>
        <p:txBody>
          <a:bodyPr wrap="square" rtlCol="0">
            <a:spAutoFit/>
          </a:bodyPr>
          <a:lstStyle/>
          <a:p>
            <a:r>
              <a:rPr lang="en-GB" dirty="0" smtClean="0">
                <a:solidFill>
                  <a:schemeClr val="bg1"/>
                </a:solidFill>
              </a:rPr>
              <a:t>HTTP</a:t>
            </a:r>
            <a:endParaRPr lang="pl-PL" dirty="0">
              <a:solidFill>
                <a:schemeClr val="bg1"/>
              </a:solidFill>
            </a:endParaRPr>
          </a:p>
        </p:txBody>
      </p:sp>
    </p:spTree>
    <p:extLst>
      <p:ext uri="{BB962C8B-B14F-4D97-AF65-F5344CB8AC3E}">
        <p14:creationId xmlns:p14="http://schemas.microsoft.com/office/powerpoint/2010/main" val="23085485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Solution: </a:t>
            </a:r>
            <a:r>
              <a:rPr lang="en-GB" dirty="0" err="1" smtClean="0">
                <a:solidFill>
                  <a:schemeClr val="bg1"/>
                </a:solidFill>
              </a:rPr>
              <a:t>Każdy</a:t>
            </a:r>
            <a:r>
              <a:rPr lang="en-GB" dirty="0" smtClean="0">
                <a:solidFill>
                  <a:schemeClr val="bg1"/>
                </a:solidFill>
              </a:rPr>
              <a:t> </a:t>
            </a:r>
            <a:r>
              <a:rPr lang="en-GB" dirty="0" err="1" smtClean="0">
                <a:solidFill>
                  <a:schemeClr val="bg1"/>
                </a:solidFill>
              </a:rPr>
              <a:t>zespół</a:t>
            </a:r>
            <a:r>
              <a:rPr lang="en-GB" dirty="0" smtClean="0">
                <a:solidFill>
                  <a:schemeClr val="bg1"/>
                </a:solidFill>
              </a:rPr>
              <a:t> </a:t>
            </a:r>
            <a:r>
              <a:rPr lang="en-GB" dirty="0" err="1" smtClean="0">
                <a:solidFill>
                  <a:schemeClr val="bg1"/>
                </a:solidFill>
              </a:rPr>
              <a:t>zapewnia</a:t>
            </a:r>
            <a:r>
              <a:rPr lang="en-GB" dirty="0" smtClean="0">
                <a:solidFill>
                  <a:schemeClr val="bg1"/>
                </a:solidFill>
              </a:rPr>
              <a:t> </a:t>
            </a:r>
            <a:r>
              <a:rPr lang="en-GB" dirty="0" err="1" smtClean="0">
                <a:solidFill>
                  <a:schemeClr val="bg1"/>
                </a:solidFill>
              </a:rPr>
              <a:t>Mocki</a:t>
            </a:r>
            <a:r>
              <a:rPr lang="en-GB" dirty="0" smtClean="0">
                <a:solidFill>
                  <a:schemeClr val="bg1"/>
                </a:solidFill>
              </a:rPr>
              <a:t> </a:t>
            </a:r>
            <a:r>
              <a:rPr lang="en-GB" dirty="0" err="1" smtClean="0">
                <a:solidFill>
                  <a:schemeClr val="bg1"/>
                </a:solidFill>
              </a:rPr>
              <a:t>swoich</a:t>
            </a:r>
            <a:r>
              <a:rPr lang="en-GB" dirty="0" smtClean="0">
                <a:solidFill>
                  <a:schemeClr val="bg1"/>
                </a:solidFill>
              </a:rPr>
              <a:t> </a:t>
            </a:r>
            <a:r>
              <a:rPr lang="en-GB" dirty="0" err="1" smtClean="0">
                <a:solidFill>
                  <a:schemeClr val="bg1"/>
                </a:solidFill>
              </a:rPr>
              <a:t>serwisów</a:t>
            </a:r>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endParaRPr lang="pl-PL" dirty="0">
              <a:solidFill>
                <a:schemeClr val="bg1"/>
              </a:solidFill>
            </a:endParaRPr>
          </a:p>
        </p:txBody>
      </p:sp>
      <p:sp>
        <p:nvSpPr>
          <p:cNvPr id="4" name="Rounded Rectangle 3"/>
          <p:cNvSpPr/>
          <p:nvPr/>
        </p:nvSpPr>
        <p:spPr>
          <a:xfrm>
            <a:off x="1219200" y="2476500"/>
            <a:ext cx="4229100" cy="352425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GB" dirty="0" err="1" smtClean="0"/>
              <a:t>Zespół</a:t>
            </a:r>
            <a:r>
              <a:rPr lang="en-GB" dirty="0" smtClean="0"/>
              <a:t> </a:t>
            </a:r>
            <a:r>
              <a:rPr lang="en-GB" dirty="0" err="1" smtClean="0"/>
              <a:t>Muppetów</a:t>
            </a:r>
            <a:endParaRPr lang="pl-PL" dirty="0"/>
          </a:p>
        </p:txBody>
      </p:sp>
      <p:sp>
        <p:nvSpPr>
          <p:cNvPr id="5" name="Rounded Rectangle 4"/>
          <p:cNvSpPr/>
          <p:nvPr/>
        </p:nvSpPr>
        <p:spPr>
          <a:xfrm>
            <a:off x="5829300" y="2476500"/>
            <a:ext cx="4229100" cy="3524250"/>
          </a:xfrm>
          <a:prstGeom prst="roundRec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GB" dirty="0" err="1" smtClean="0"/>
              <a:t>Zespół</a:t>
            </a:r>
            <a:r>
              <a:rPr lang="en-GB" dirty="0" smtClean="0"/>
              <a:t> </a:t>
            </a:r>
            <a:r>
              <a:rPr lang="en-GB" dirty="0" err="1" smtClean="0"/>
              <a:t>Marveli</a:t>
            </a:r>
            <a:endParaRPr lang="pl-PL" dirty="0"/>
          </a:p>
        </p:txBody>
      </p:sp>
      <p:sp>
        <p:nvSpPr>
          <p:cNvPr id="6" name="Hexagon 5"/>
          <p:cNvSpPr/>
          <p:nvPr/>
        </p:nvSpPr>
        <p:spPr>
          <a:xfrm>
            <a:off x="1482174" y="36749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p:txBody>
      </p:sp>
      <p:sp>
        <p:nvSpPr>
          <p:cNvPr id="7" name="Hexagon 6"/>
          <p:cNvSpPr/>
          <p:nvPr/>
        </p:nvSpPr>
        <p:spPr>
          <a:xfrm>
            <a:off x="8175173" y="3674996"/>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endParaRPr lang="pl-PL" dirty="0"/>
          </a:p>
        </p:txBody>
      </p:sp>
      <p:grpSp>
        <p:nvGrpSpPr>
          <p:cNvPr id="11" name="Group 10"/>
          <p:cNvGrpSpPr/>
          <p:nvPr/>
        </p:nvGrpSpPr>
        <p:grpSpPr>
          <a:xfrm>
            <a:off x="3169459" y="4053959"/>
            <a:ext cx="4964891" cy="369332"/>
            <a:chOff x="3169459" y="4053959"/>
            <a:chExt cx="4964891" cy="369332"/>
          </a:xfrm>
        </p:grpSpPr>
        <p:cxnSp>
          <p:nvCxnSpPr>
            <p:cNvPr id="9" name="Straight Arrow Connector 8"/>
            <p:cNvCxnSpPr>
              <a:stCxn id="6" idx="0"/>
            </p:cNvCxnSpPr>
            <p:nvPr/>
          </p:nvCxnSpPr>
          <p:spPr>
            <a:xfrm flipV="1">
              <a:off x="3169459" y="4420668"/>
              <a:ext cx="4964891"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54826" y="4053959"/>
              <a:ext cx="713885" cy="369332"/>
            </a:xfrm>
            <a:prstGeom prst="rect">
              <a:avLst/>
            </a:prstGeom>
            <a:noFill/>
          </p:spPr>
          <p:txBody>
            <a:bodyPr wrap="square" rtlCol="0">
              <a:spAutoFit/>
            </a:bodyPr>
            <a:lstStyle/>
            <a:p>
              <a:r>
                <a:rPr lang="en-GB" dirty="0" smtClean="0">
                  <a:solidFill>
                    <a:schemeClr val="bg1"/>
                  </a:solidFill>
                </a:rPr>
                <a:t>HTTP</a:t>
              </a:r>
              <a:endParaRPr lang="pl-PL" dirty="0">
                <a:solidFill>
                  <a:schemeClr val="bg1"/>
                </a:solidFill>
              </a:endParaRPr>
            </a:p>
          </p:txBody>
        </p:sp>
      </p:grpSp>
      <p:sp>
        <p:nvSpPr>
          <p:cNvPr id="13" name="Rounded Rectangle 12"/>
          <p:cNvSpPr/>
          <p:nvPr/>
        </p:nvSpPr>
        <p:spPr>
          <a:xfrm>
            <a:off x="6350211" y="5071544"/>
            <a:ext cx="1644668" cy="624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Mock Inventory</a:t>
            </a:r>
            <a:endParaRPr lang="pl-PL" dirty="0"/>
          </a:p>
        </p:txBody>
      </p:sp>
      <p:cxnSp>
        <p:nvCxnSpPr>
          <p:cNvPr id="15" name="Straight Arrow Connector 14"/>
          <p:cNvCxnSpPr>
            <a:stCxn id="6" idx="0"/>
          </p:cNvCxnSpPr>
          <p:nvPr/>
        </p:nvCxnSpPr>
        <p:spPr>
          <a:xfrm>
            <a:off x="3169459" y="4420669"/>
            <a:ext cx="3180752" cy="69827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54826" y="4653052"/>
            <a:ext cx="713885" cy="369332"/>
          </a:xfrm>
          <a:prstGeom prst="rect">
            <a:avLst/>
          </a:prstGeom>
          <a:noFill/>
        </p:spPr>
        <p:txBody>
          <a:bodyPr wrap="square" rtlCol="0">
            <a:spAutoFit/>
          </a:bodyPr>
          <a:lstStyle/>
          <a:p>
            <a:r>
              <a:rPr lang="en-GB" dirty="0" smtClean="0">
                <a:solidFill>
                  <a:schemeClr val="bg1"/>
                </a:solidFill>
              </a:rPr>
              <a:t>HTTP</a:t>
            </a:r>
            <a:endParaRPr lang="pl-PL" dirty="0">
              <a:solidFill>
                <a:schemeClr val="bg1"/>
              </a:solidFill>
            </a:endParaRPr>
          </a:p>
        </p:txBody>
      </p:sp>
    </p:spTree>
    <p:extLst>
      <p:ext uri="{BB962C8B-B14F-4D97-AF65-F5344CB8AC3E}">
        <p14:creationId xmlns:p14="http://schemas.microsoft.com/office/powerpoint/2010/main" val="7172524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Solution: </a:t>
            </a:r>
            <a:r>
              <a:rPr lang="en-GB" dirty="0" err="1" smtClean="0">
                <a:solidFill>
                  <a:schemeClr val="bg1"/>
                </a:solidFill>
              </a:rPr>
              <a:t>Każdy</a:t>
            </a:r>
            <a:r>
              <a:rPr lang="en-GB" dirty="0" smtClean="0">
                <a:solidFill>
                  <a:schemeClr val="bg1"/>
                </a:solidFill>
              </a:rPr>
              <a:t> </a:t>
            </a:r>
            <a:r>
              <a:rPr lang="en-GB" dirty="0" err="1" smtClean="0">
                <a:solidFill>
                  <a:schemeClr val="bg1"/>
                </a:solidFill>
              </a:rPr>
              <a:t>zespół</a:t>
            </a:r>
            <a:r>
              <a:rPr lang="en-GB" dirty="0" smtClean="0">
                <a:solidFill>
                  <a:schemeClr val="bg1"/>
                </a:solidFill>
              </a:rPr>
              <a:t> </a:t>
            </a:r>
            <a:r>
              <a:rPr lang="en-GB" dirty="0" err="1" smtClean="0">
                <a:solidFill>
                  <a:schemeClr val="bg1"/>
                </a:solidFill>
              </a:rPr>
              <a:t>zapewnia</a:t>
            </a:r>
            <a:r>
              <a:rPr lang="en-GB" dirty="0" smtClean="0">
                <a:solidFill>
                  <a:schemeClr val="bg1"/>
                </a:solidFill>
              </a:rPr>
              <a:t> </a:t>
            </a:r>
            <a:r>
              <a:rPr lang="en-GB" dirty="0" err="1" smtClean="0">
                <a:solidFill>
                  <a:schemeClr val="bg1"/>
                </a:solidFill>
              </a:rPr>
              <a:t>klienta</a:t>
            </a:r>
            <a:r>
              <a:rPr lang="en-GB" dirty="0" smtClean="0">
                <a:solidFill>
                  <a:schemeClr val="bg1"/>
                </a:solidFill>
              </a:rPr>
              <a:t> do </a:t>
            </a:r>
            <a:r>
              <a:rPr lang="en-GB" dirty="0" err="1" smtClean="0">
                <a:solidFill>
                  <a:schemeClr val="bg1"/>
                </a:solidFill>
              </a:rPr>
              <a:t>swojego</a:t>
            </a:r>
            <a:r>
              <a:rPr lang="en-GB" dirty="0" smtClean="0">
                <a:solidFill>
                  <a:schemeClr val="bg1"/>
                </a:solidFill>
              </a:rPr>
              <a:t> </a:t>
            </a:r>
            <a:r>
              <a:rPr lang="en-GB" dirty="0" err="1" smtClean="0">
                <a:solidFill>
                  <a:schemeClr val="bg1"/>
                </a:solidFill>
              </a:rPr>
              <a:t>serwisu</a:t>
            </a:r>
            <a:r>
              <a:rPr lang="en-GB" dirty="0" smtClean="0">
                <a:solidFill>
                  <a:schemeClr val="bg1"/>
                </a:solidFill>
              </a:rPr>
              <a:t> (</a:t>
            </a:r>
            <a:r>
              <a:rPr lang="en-GB" dirty="0" err="1" smtClean="0">
                <a:solidFill>
                  <a:schemeClr val="bg1"/>
                </a:solidFill>
              </a:rPr>
              <a:t>NuGet</a:t>
            </a:r>
            <a:r>
              <a:rPr lang="en-GB" dirty="0" smtClean="0">
                <a:solidFill>
                  <a:schemeClr val="bg1"/>
                </a:solidFill>
              </a:rPr>
              <a:t> package)</a:t>
            </a:r>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endParaRPr lang="pl-PL" dirty="0">
              <a:solidFill>
                <a:schemeClr val="bg1"/>
              </a:solidFill>
            </a:endParaRPr>
          </a:p>
        </p:txBody>
      </p:sp>
      <p:sp>
        <p:nvSpPr>
          <p:cNvPr id="4" name="Rounded Rectangle 3"/>
          <p:cNvSpPr/>
          <p:nvPr/>
        </p:nvSpPr>
        <p:spPr>
          <a:xfrm>
            <a:off x="1219200" y="2476500"/>
            <a:ext cx="4229100" cy="352425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GB" dirty="0" err="1" smtClean="0"/>
              <a:t>Zespół</a:t>
            </a:r>
            <a:r>
              <a:rPr lang="en-GB" dirty="0" smtClean="0"/>
              <a:t> </a:t>
            </a:r>
            <a:r>
              <a:rPr lang="en-GB" dirty="0" err="1" smtClean="0"/>
              <a:t>Muppetów</a:t>
            </a:r>
            <a:endParaRPr lang="pl-PL" dirty="0"/>
          </a:p>
        </p:txBody>
      </p:sp>
      <p:sp>
        <p:nvSpPr>
          <p:cNvPr id="5" name="Rounded Rectangle 4"/>
          <p:cNvSpPr/>
          <p:nvPr/>
        </p:nvSpPr>
        <p:spPr>
          <a:xfrm>
            <a:off x="5829300" y="2476500"/>
            <a:ext cx="4229100" cy="3524250"/>
          </a:xfrm>
          <a:prstGeom prst="roundRec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GB" dirty="0" err="1" smtClean="0"/>
              <a:t>Zespół</a:t>
            </a:r>
            <a:r>
              <a:rPr lang="en-GB" dirty="0" smtClean="0"/>
              <a:t> </a:t>
            </a:r>
            <a:r>
              <a:rPr lang="en-GB" dirty="0" err="1" smtClean="0"/>
              <a:t>Marveli</a:t>
            </a:r>
            <a:endParaRPr lang="pl-PL" dirty="0"/>
          </a:p>
        </p:txBody>
      </p:sp>
      <p:sp>
        <p:nvSpPr>
          <p:cNvPr id="6" name="Hexagon 5"/>
          <p:cNvSpPr/>
          <p:nvPr/>
        </p:nvSpPr>
        <p:spPr>
          <a:xfrm>
            <a:off x="1482174" y="36749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p:txBody>
      </p:sp>
      <p:sp>
        <p:nvSpPr>
          <p:cNvPr id="7" name="Hexagon 6"/>
          <p:cNvSpPr/>
          <p:nvPr/>
        </p:nvSpPr>
        <p:spPr>
          <a:xfrm>
            <a:off x="8175173" y="3674996"/>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endParaRPr lang="pl-PL" dirty="0"/>
          </a:p>
        </p:txBody>
      </p:sp>
      <p:grpSp>
        <p:nvGrpSpPr>
          <p:cNvPr id="11" name="Group 10"/>
          <p:cNvGrpSpPr/>
          <p:nvPr/>
        </p:nvGrpSpPr>
        <p:grpSpPr>
          <a:xfrm>
            <a:off x="5468711" y="4013525"/>
            <a:ext cx="2665639" cy="406858"/>
            <a:chOff x="3169459" y="4053959"/>
            <a:chExt cx="4964891" cy="366710"/>
          </a:xfrm>
        </p:grpSpPr>
        <p:cxnSp>
          <p:nvCxnSpPr>
            <p:cNvPr id="9" name="Straight Arrow Connector 8"/>
            <p:cNvCxnSpPr>
              <a:stCxn id="6" idx="0"/>
            </p:cNvCxnSpPr>
            <p:nvPr/>
          </p:nvCxnSpPr>
          <p:spPr>
            <a:xfrm flipV="1">
              <a:off x="3169459" y="4420668"/>
              <a:ext cx="4964891"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54826" y="4053959"/>
              <a:ext cx="2621076" cy="332887"/>
            </a:xfrm>
            <a:prstGeom prst="rect">
              <a:avLst/>
            </a:prstGeom>
            <a:noFill/>
          </p:spPr>
          <p:txBody>
            <a:bodyPr wrap="square" rtlCol="0">
              <a:spAutoFit/>
            </a:bodyPr>
            <a:lstStyle/>
            <a:p>
              <a:r>
                <a:rPr lang="en-GB" dirty="0" smtClean="0">
                  <a:solidFill>
                    <a:schemeClr val="bg1"/>
                  </a:solidFill>
                </a:rPr>
                <a:t>HTTP</a:t>
              </a:r>
              <a:endParaRPr lang="pl-PL" dirty="0">
                <a:solidFill>
                  <a:schemeClr val="bg1"/>
                </a:solidFill>
              </a:endParaRPr>
            </a:p>
          </p:txBody>
        </p:sp>
      </p:grpSp>
      <p:sp>
        <p:nvSpPr>
          <p:cNvPr id="13" name="Rounded Rectangle 12"/>
          <p:cNvSpPr/>
          <p:nvPr/>
        </p:nvSpPr>
        <p:spPr>
          <a:xfrm>
            <a:off x="6350211" y="5071544"/>
            <a:ext cx="1644668" cy="624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Mock Inventory</a:t>
            </a:r>
            <a:endParaRPr lang="pl-PL" dirty="0"/>
          </a:p>
        </p:txBody>
      </p:sp>
      <p:cxnSp>
        <p:nvCxnSpPr>
          <p:cNvPr id="15" name="Straight Arrow Connector 14"/>
          <p:cNvCxnSpPr/>
          <p:nvPr/>
        </p:nvCxnSpPr>
        <p:spPr>
          <a:xfrm>
            <a:off x="5448300" y="4417472"/>
            <a:ext cx="901911" cy="70147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46884" y="4579222"/>
            <a:ext cx="2267957" cy="369332"/>
          </a:xfrm>
          <a:prstGeom prst="rect">
            <a:avLst/>
          </a:prstGeom>
          <a:noFill/>
        </p:spPr>
        <p:txBody>
          <a:bodyPr wrap="square" rtlCol="0">
            <a:spAutoFit/>
          </a:bodyPr>
          <a:lstStyle/>
          <a:p>
            <a:r>
              <a:rPr lang="en-GB" dirty="0" smtClean="0">
                <a:solidFill>
                  <a:schemeClr val="bg1"/>
                </a:solidFill>
              </a:rPr>
              <a:t>HTTP, MOCK=“true”</a:t>
            </a:r>
            <a:endParaRPr lang="pl-PL" dirty="0">
              <a:solidFill>
                <a:schemeClr val="bg1"/>
              </a:solidFill>
            </a:endParaRPr>
          </a:p>
        </p:txBody>
      </p:sp>
      <p:sp>
        <p:nvSpPr>
          <p:cNvPr id="12" name="Rounded Rectangle 11"/>
          <p:cNvSpPr/>
          <p:nvPr/>
        </p:nvSpPr>
        <p:spPr>
          <a:xfrm>
            <a:off x="3009900" y="4013525"/>
            <a:ext cx="2438400" cy="75036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Inventory Client</a:t>
            </a:r>
          </a:p>
          <a:p>
            <a:pPr algn="ctr"/>
            <a:r>
              <a:rPr lang="en-GB" dirty="0" smtClean="0"/>
              <a:t>(.NET </a:t>
            </a:r>
            <a:r>
              <a:rPr lang="en-GB" dirty="0" err="1" smtClean="0"/>
              <a:t>NuGet</a:t>
            </a:r>
            <a:r>
              <a:rPr lang="en-GB" dirty="0" smtClean="0"/>
              <a:t>)</a:t>
            </a:r>
            <a:endParaRPr lang="pl-PL" dirty="0"/>
          </a:p>
        </p:txBody>
      </p:sp>
    </p:spTree>
    <p:extLst>
      <p:ext uri="{BB962C8B-B14F-4D97-AF65-F5344CB8AC3E}">
        <p14:creationId xmlns:p14="http://schemas.microsoft.com/office/powerpoint/2010/main" val="14642378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chemeClr val="bg1"/>
                </a:solidFill>
              </a:rPr>
              <a:t>Solution: </a:t>
            </a:r>
            <a:r>
              <a:rPr lang="en-GB" dirty="0" err="1" smtClean="0">
                <a:solidFill>
                  <a:schemeClr val="bg1"/>
                </a:solidFill>
              </a:rPr>
              <a:t>Każdy</a:t>
            </a:r>
            <a:r>
              <a:rPr lang="en-GB" dirty="0" smtClean="0">
                <a:solidFill>
                  <a:schemeClr val="bg1"/>
                </a:solidFill>
              </a:rPr>
              <a:t> </a:t>
            </a:r>
            <a:r>
              <a:rPr lang="en-GB" dirty="0" err="1" smtClean="0">
                <a:solidFill>
                  <a:schemeClr val="bg1"/>
                </a:solidFill>
              </a:rPr>
              <a:t>zespół</a:t>
            </a:r>
            <a:r>
              <a:rPr lang="en-GB" dirty="0" smtClean="0">
                <a:solidFill>
                  <a:schemeClr val="bg1"/>
                </a:solidFill>
              </a:rPr>
              <a:t> </a:t>
            </a:r>
            <a:r>
              <a:rPr lang="en-GB" dirty="0" err="1" smtClean="0">
                <a:solidFill>
                  <a:schemeClr val="bg1"/>
                </a:solidFill>
              </a:rPr>
              <a:t>zapewnia</a:t>
            </a:r>
            <a:r>
              <a:rPr lang="en-GB" dirty="0" smtClean="0">
                <a:solidFill>
                  <a:schemeClr val="bg1"/>
                </a:solidFill>
              </a:rPr>
              <a:t> </a:t>
            </a:r>
            <a:r>
              <a:rPr lang="en-GB" dirty="0" err="1" smtClean="0">
                <a:solidFill>
                  <a:schemeClr val="bg1"/>
                </a:solidFill>
              </a:rPr>
              <a:t>klienta</a:t>
            </a:r>
            <a:r>
              <a:rPr lang="en-GB" dirty="0" smtClean="0">
                <a:solidFill>
                  <a:schemeClr val="bg1"/>
                </a:solidFill>
              </a:rPr>
              <a:t> z </a:t>
            </a:r>
            <a:r>
              <a:rPr lang="en-GB" dirty="0" err="1" smtClean="0">
                <a:solidFill>
                  <a:schemeClr val="bg1"/>
                </a:solidFill>
              </a:rPr>
              <a:t>wbudowanym</a:t>
            </a:r>
            <a:r>
              <a:rPr lang="en-GB" dirty="0" smtClean="0">
                <a:solidFill>
                  <a:schemeClr val="bg1"/>
                </a:solidFill>
              </a:rPr>
              <a:t> Mock-</a:t>
            </a:r>
            <a:r>
              <a:rPr lang="en-GB" dirty="0" err="1" smtClean="0">
                <a:solidFill>
                  <a:schemeClr val="bg1"/>
                </a:solidFill>
              </a:rPr>
              <a:t>iem</a:t>
            </a:r>
            <a:r>
              <a:rPr lang="en-GB" dirty="0" smtClean="0">
                <a:solidFill>
                  <a:schemeClr val="bg1"/>
                </a:solidFill>
              </a:rPr>
              <a:t>.</a:t>
            </a:r>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endParaRPr lang="pl-PL" dirty="0">
              <a:solidFill>
                <a:schemeClr val="bg1"/>
              </a:solidFill>
            </a:endParaRPr>
          </a:p>
        </p:txBody>
      </p:sp>
      <p:sp>
        <p:nvSpPr>
          <p:cNvPr id="4" name="Rounded Rectangle 3"/>
          <p:cNvSpPr/>
          <p:nvPr/>
        </p:nvSpPr>
        <p:spPr>
          <a:xfrm>
            <a:off x="1219200" y="2476500"/>
            <a:ext cx="4229100" cy="352425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en-GB" smtClean="0"/>
              <a:t>Zespół Muppetów</a:t>
            </a:r>
            <a:endParaRPr lang="pl-PL" dirty="0"/>
          </a:p>
        </p:txBody>
      </p:sp>
      <p:sp>
        <p:nvSpPr>
          <p:cNvPr id="5" name="Rounded Rectangle 4"/>
          <p:cNvSpPr/>
          <p:nvPr/>
        </p:nvSpPr>
        <p:spPr>
          <a:xfrm>
            <a:off x="5829300" y="2476500"/>
            <a:ext cx="4229100" cy="3524250"/>
          </a:xfrm>
          <a:prstGeom prst="roundRec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algn="ctr"/>
            <a:r>
              <a:rPr lang="en-GB" dirty="0" err="1" smtClean="0"/>
              <a:t>Zespół</a:t>
            </a:r>
            <a:r>
              <a:rPr lang="en-GB" dirty="0" smtClean="0"/>
              <a:t> </a:t>
            </a:r>
            <a:r>
              <a:rPr lang="en-GB" dirty="0" err="1" smtClean="0"/>
              <a:t>Marveli</a:t>
            </a:r>
            <a:endParaRPr lang="pl-PL" dirty="0"/>
          </a:p>
        </p:txBody>
      </p:sp>
      <p:sp>
        <p:nvSpPr>
          <p:cNvPr id="6" name="Hexagon 5"/>
          <p:cNvSpPr/>
          <p:nvPr/>
        </p:nvSpPr>
        <p:spPr>
          <a:xfrm>
            <a:off x="1482174" y="36749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p:txBody>
      </p:sp>
      <p:sp>
        <p:nvSpPr>
          <p:cNvPr id="7" name="Hexagon 6"/>
          <p:cNvSpPr/>
          <p:nvPr/>
        </p:nvSpPr>
        <p:spPr>
          <a:xfrm>
            <a:off x="8175173" y="3674996"/>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endParaRPr lang="pl-PL" dirty="0"/>
          </a:p>
        </p:txBody>
      </p:sp>
      <p:grpSp>
        <p:nvGrpSpPr>
          <p:cNvPr id="11" name="Group 10"/>
          <p:cNvGrpSpPr/>
          <p:nvPr/>
        </p:nvGrpSpPr>
        <p:grpSpPr>
          <a:xfrm>
            <a:off x="5468711" y="4013525"/>
            <a:ext cx="2665639" cy="406858"/>
            <a:chOff x="3169459" y="4053959"/>
            <a:chExt cx="4964891" cy="366710"/>
          </a:xfrm>
        </p:grpSpPr>
        <p:cxnSp>
          <p:nvCxnSpPr>
            <p:cNvPr id="9" name="Straight Arrow Connector 8"/>
            <p:cNvCxnSpPr>
              <a:stCxn id="6" idx="0"/>
            </p:cNvCxnSpPr>
            <p:nvPr/>
          </p:nvCxnSpPr>
          <p:spPr>
            <a:xfrm flipV="1">
              <a:off x="3169459" y="4420668"/>
              <a:ext cx="4964891"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54826" y="4053959"/>
              <a:ext cx="2621076" cy="332887"/>
            </a:xfrm>
            <a:prstGeom prst="rect">
              <a:avLst/>
            </a:prstGeom>
            <a:noFill/>
          </p:spPr>
          <p:txBody>
            <a:bodyPr wrap="square" rtlCol="0">
              <a:spAutoFit/>
            </a:bodyPr>
            <a:lstStyle/>
            <a:p>
              <a:r>
                <a:rPr lang="en-GB" dirty="0" smtClean="0">
                  <a:solidFill>
                    <a:schemeClr val="bg1"/>
                  </a:solidFill>
                </a:rPr>
                <a:t>HTTP</a:t>
              </a:r>
              <a:endParaRPr lang="pl-PL" dirty="0">
                <a:solidFill>
                  <a:schemeClr val="bg1"/>
                </a:solidFill>
              </a:endParaRPr>
            </a:p>
          </p:txBody>
        </p:sp>
      </p:grpSp>
      <p:sp>
        <p:nvSpPr>
          <p:cNvPr id="13" name="Rounded Rectangle 12"/>
          <p:cNvSpPr/>
          <p:nvPr/>
        </p:nvSpPr>
        <p:spPr>
          <a:xfrm>
            <a:off x="3333750" y="4723059"/>
            <a:ext cx="1900007" cy="436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Mock Inventory</a:t>
            </a:r>
            <a:endParaRPr lang="pl-PL" dirty="0"/>
          </a:p>
        </p:txBody>
      </p:sp>
      <p:sp>
        <p:nvSpPr>
          <p:cNvPr id="12" name="Rounded Rectangle 11"/>
          <p:cNvSpPr/>
          <p:nvPr/>
        </p:nvSpPr>
        <p:spPr>
          <a:xfrm>
            <a:off x="3009900" y="4013525"/>
            <a:ext cx="2438400" cy="75036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Inventory Client</a:t>
            </a:r>
          </a:p>
          <a:p>
            <a:pPr algn="ctr"/>
            <a:r>
              <a:rPr lang="en-GB" dirty="0" smtClean="0"/>
              <a:t>(.NET </a:t>
            </a:r>
            <a:r>
              <a:rPr lang="en-GB" dirty="0" err="1" smtClean="0"/>
              <a:t>NuGet</a:t>
            </a:r>
            <a:r>
              <a:rPr lang="en-GB" dirty="0" smtClean="0"/>
              <a:t>)</a:t>
            </a:r>
            <a:endParaRPr lang="pl-PL" dirty="0"/>
          </a:p>
        </p:txBody>
      </p:sp>
      <p:sp>
        <p:nvSpPr>
          <p:cNvPr id="8" name="Rectangle 7"/>
          <p:cNvSpPr/>
          <p:nvPr/>
        </p:nvSpPr>
        <p:spPr>
          <a:xfrm>
            <a:off x="3876162" y="5166339"/>
            <a:ext cx="1479892" cy="369332"/>
          </a:xfrm>
          <a:prstGeom prst="rect">
            <a:avLst/>
          </a:prstGeom>
        </p:spPr>
        <p:txBody>
          <a:bodyPr wrap="none">
            <a:spAutoFit/>
          </a:bodyPr>
          <a:lstStyle/>
          <a:p>
            <a:r>
              <a:rPr lang="en-GB" dirty="0">
                <a:solidFill>
                  <a:schemeClr val="bg1"/>
                </a:solidFill>
              </a:rPr>
              <a:t>MOCK=“true”</a:t>
            </a:r>
            <a:endParaRPr lang="pl-PL" dirty="0">
              <a:solidFill>
                <a:schemeClr val="bg1"/>
              </a:solidFill>
            </a:endParaRPr>
          </a:p>
        </p:txBody>
      </p:sp>
    </p:spTree>
    <p:extLst>
      <p:ext uri="{BB962C8B-B14F-4D97-AF65-F5344CB8AC3E}">
        <p14:creationId xmlns:p14="http://schemas.microsoft.com/office/powerpoint/2010/main" val="1603056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Historia</a:t>
            </a:r>
            <a:endParaRPr lang="en-GB" dirty="0"/>
          </a:p>
        </p:txBody>
      </p:sp>
      <p:sp>
        <p:nvSpPr>
          <p:cNvPr id="3" name="Content Placeholder 2"/>
          <p:cNvSpPr>
            <a:spLocks noGrp="1"/>
          </p:cNvSpPr>
          <p:nvPr>
            <p:ph idx="1"/>
          </p:nvPr>
        </p:nvSpPr>
        <p:spPr>
          <a:xfrm>
            <a:off x="2477192" y="1825625"/>
            <a:ext cx="8876607" cy="4351338"/>
          </a:xfrm>
        </p:spPr>
        <p:txBody>
          <a:bodyPr/>
          <a:lstStyle/>
          <a:p>
            <a:r>
              <a:rPr lang="en-GB" dirty="0" smtClean="0"/>
              <a:t>Netflix (2009-) – </a:t>
            </a:r>
            <a:r>
              <a:rPr lang="en-GB" dirty="0" err="1" smtClean="0"/>
              <a:t>problemy</a:t>
            </a:r>
            <a:r>
              <a:rPr lang="en-GB" dirty="0" smtClean="0"/>
              <a:t> z </a:t>
            </a:r>
            <a:r>
              <a:rPr lang="en-GB" dirty="0" err="1" smtClean="0"/>
              <a:t>wdrażaniem</a:t>
            </a:r>
            <a:endParaRPr lang="en-GB" dirty="0" smtClean="0"/>
          </a:p>
          <a:p>
            <a:r>
              <a:rPr lang="en-GB" dirty="0" smtClean="0"/>
              <a:t>Amazon.com - 100-150 </a:t>
            </a:r>
            <a:r>
              <a:rPr lang="en-GB" dirty="0" err="1" smtClean="0"/>
              <a:t>serwisów</a:t>
            </a:r>
            <a:r>
              <a:rPr lang="en-GB" dirty="0" smtClean="0"/>
              <a:t> do </a:t>
            </a:r>
            <a:r>
              <a:rPr lang="en-GB" dirty="0" err="1" smtClean="0"/>
              <a:t>zbudowania</a:t>
            </a:r>
            <a:r>
              <a:rPr lang="en-GB" dirty="0" smtClean="0"/>
              <a:t> </a:t>
            </a:r>
            <a:r>
              <a:rPr lang="en-GB" dirty="0" err="1" smtClean="0"/>
              <a:t>strony</a:t>
            </a:r>
            <a:r>
              <a:rPr lang="en-GB" dirty="0" smtClean="0"/>
              <a:t> </a:t>
            </a:r>
          </a:p>
          <a:p>
            <a:r>
              <a:rPr lang="en-GB" dirty="0" smtClean="0"/>
              <a:t>eBay</a:t>
            </a:r>
          </a:p>
          <a:p>
            <a:r>
              <a:rPr lang="en-GB" dirty="0" smtClean="0"/>
              <a:t>Google</a:t>
            </a:r>
          </a:p>
          <a:p>
            <a:r>
              <a:rPr lang="en-GB" dirty="0" smtClean="0"/>
              <a:t>Cloud Foundry</a:t>
            </a:r>
          </a:p>
          <a:p>
            <a:r>
              <a:rPr lang="en-GB" dirty="0" err="1" smtClean="0"/>
              <a:t>SoundCloud</a:t>
            </a:r>
            <a:endParaRPr lang="en-GB" dirty="0" smtClean="0"/>
          </a:p>
          <a:p>
            <a:r>
              <a:rPr lang="en-GB" dirty="0" smtClean="0"/>
              <a:t>The Guardian</a:t>
            </a:r>
            <a:endParaRPr lang="pl-PL" dirty="0"/>
          </a:p>
        </p:txBody>
      </p:sp>
    </p:spTree>
    <p:extLst>
      <p:ext uri="{BB962C8B-B14F-4D97-AF65-F5344CB8AC3E}">
        <p14:creationId xmlns:p14="http://schemas.microsoft.com/office/powerpoint/2010/main" val="42759356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chemeClr val="bg1"/>
                </a:solidFill>
              </a:rPr>
              <a:t>Problem: Monitoring </a:t>
            </a:r>
            <a:r>
              <a:rPr lang="en-GB" dirty="0" err="1" smtClean="0">
                <a:solidFill>
                  <a:schemeClr val="bg1"/>
                </a:solidFill>
              </a:rPr>
              <a:t>serwisów</a:t>
            </a:r>
            <a:endParaRPr lang="pl-PL" dirty="0">
              <a:solidFill>
                <a:schemeClr val="bg1"/>
              </a:solidFill>
            </a:endParaRPr>
          </a:p>
        </p:txBody>
      </p:sp>
      <p:sp>
        <p:nvSpPr>
          <p:cNvPr id="3" name="Content Placeholder 2"/>
          <p:cNvSpPr>
            <a:spLocks noGrp="1"/>
          </p:cNvSpPr>
          <p:nvPr>
            <p:ph idx="1"/>
          </p:nvPr>
        </p:nvSpPr>
        <p:spPr>
          <a:xfrm>
            <a:off x="838200" y="1690688"/>
            <a:ext cx="10515600" cy="4351338"/>
          </a:xfrm>
        </p:spPr>
        <p:txBody>
          <a:bodyPr/>
          <a:lstStyle/>
          <a:p>
            <a:endParaRPr lang="en-GB" dirty="0" smtClean="0">
              <a:solidFill>
                <a:schemeClr val="bg1"/>
              </a:solidFill>
            </a:endParaRPr>
          </a:p>
          <a:p>
            <a:endParaRPr lang="pl-PL" dirty="0">
              <a:solidFill>
                <a:schemeClr val="bg1"/>
              </a:solidFill>
            </a:endParaRPr>
          </a:p>
        </p:txBody>
      </p:sp>
      <p:sp>
        <p:nvSpPr>
          <p:cNvPr id="1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bg1"/>
                </a:solidFill>
              </a:rPr>
              <a:t>SPLUNK.com</a:t>
            </a:r>
          </a:p>
          <a:p>
            <a:r>
              <a:rPr lang="en-GB" dirty="0" err="1" smtClean="0">
                <a:solidFill>
                  <a:schemeClr val="bg1"/>
                </a:solidFill>
              </a:rPr>
              <a:t>Serilog</a:t>
            </a:r>
            <a:r>
              <a:rPr lang="en-GB" dirty="0" smtClean="0">
                <a:solidFill>
                  <a:schemeClr val="bg1"/>
                </a:solidFill>
              </a:rPr>
              <a:t> – </a:t>
            </a:r>
            <a:r>
              <a:rPr lang="en-GB" dirty="0" err="1" smtClean="0">
                <a:solidFill>
                  <a:schemeClr val="bg1"/>
                </a:solidFill>
              </a:rPr>
              <a:t>strukturalne</a:t>
            </a:r>
            <a:r>
              <a:rPr lang="en-GB" dirty="0" smtClean="0">
                <a:solidFill>
                  <a:schemeClr val="bg1"/>
                </a:solidFill>
              </a:rPr>
              <a:t> </a:t>
            </a:r>
            <a:r>
              <a:rPr lang="en-GB" dirty="0" err="1" smtClean="0">
                <a:solidFill>
                  <a:schemeClr val="bg1"/>
                </a:solidFill>
              </a:rPr>
              <a:t>logi</a:t>
            </a:r>
            <a:r>
              <a:rPr lang="en-GB" dirty="0" smtClean="0">
                <a:solidFill>
                  <a:schemeClr val="bg1"/>
                </a:solidFill>
              </a:rPr>
              <a:t> </a:t>
            </a:r>
            <a:r>
              <a:rPr lang="en-GB" dirty="0" err="1" smtClean="0">
                <a:solidFill>
                  <a:schemeClr val="bg1"/>
                </a:solidFill>
              </a:rPr>
              <a:t>aplikacji</a:t>
            </a:r>
            <a:r>
              <a:rPr lang="en-GB" dirty="0" smtClean="0">
                <a:solidFill>
                  <a:schemeClr val="bg1"/>
                </a:solidFill>
              </a:rPr>
              <a:t> (</a:t>
            </a:r>
            <a:r>
              <a:rPr lang="en-GB" dirty="0" err="1" smtClean="0">
                <a:solidFill>
                  <a:schemeClr val="bg1"/>
                </a:solidFill>
              </a:rPr>
              <a:t>json</a:t>
            </a:r>
            <a:r>
              <a:rPr lang="en-GB" dirty="0" smtClean="0">
                <a:solidFill>
                  <a:schemeClr val="bg1"/>
                </a:solidFill>
              </a:rPr>
              <a:t>)</a:t>
            </a:r>
            <a:endParaRPr lang="pl-PL" dirty="0">
              <a:solidFill>
                <a:schemeClr val="bg1"/>
              </a:solidFill>
            </a:endParaRPr>
          </a:p>
        </p:txBody>
      </p:sp>
    </p:spTree>
    <p:extLst>
      <p:ext uri="{BB962C8B-B14F-4D97-AF65-F5344CB8AC3E}">
        <p14:creationId xmlns:p14="http://schemas.microsoft.com/office/powerpoint/2010/main" val="26317319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chemeClr val="bg1"/>
                </a:solidFill>
              </a:rPr>
              <a:t>Problem: </a:t>
            </a:r>
            <a:r>
              <a:rPr lang="en-GB" dirty="0" err="1" smtClean="0">
                <a:solidFill>
                  <a:schemeClr val="bg1"/>
                </a:solidFill>
              </a:rPr>
              <a:t>Kultura</a:t>
            </a:r>
            <a:r>
              <a:rPr lang="en-GB" dirty="0" smtClean="0">
                <a:solidFill>
                  <a:schemeClr val="bg1"/>
                </a:solidFill>
              </a:rPr>
              <a:t> DevOps</a:t>
            </a:r>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endParaRPr lang="pl-PL"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250" y="0"/>
            <a:ext cx="3810000" cy="3810000"/>
          </a:xfrm>
          <a:prstGeom prst="rect">
            <a:avLst/>
          </a:prstGeom>
        </p:spPr>
      </p:pic>
      <p:sp>
        <p:nvSpPr>
          <p:cNvPr id="6" name="Rectangle 5"/>
          <p:cNvSpPr/>
          <p:nvPr/>
        </p:nvSpPr>
        <p:spPr>
          <a:xfrm>
            <a:off x="628650" y="1690688"/>
            <a:ext cx="8077200" cy="3970318"/>
          </a:xfrm>
          <a:prstGeom prst="rect">
            <a:avLst/>
          </a:prstGeom>
        </p:spPr>
        <p:txBody>
          <a:bodyPr wrap="square">
            <a:spAutoFit/>
          </a:bodyPr>
          <a:lstStyle/>
          <a:p>
            <a:r>
              <a:rPr lang="en-US" dirty="0">
                <a:solidFill>
                  <a:srgbClr val="333333"/>
                </a:solidFill>
                <a:latin typeface="Lucida Grande"/>
              </a:rPr>
              <a:t>The Cloud Foundry open source project is comprised of a number of different repositories. </a:t>
            </a:r>
            <a:endParaRPr lang="en-US" dirty="0" smtClean="0">
              <a:solidFill>
                <a:srgbClr val="333333"/>
              </a:solidFill>
              <a:latin typeface="Lucida Grande"/>
            </a:endParaRPr>
          </a:p>
          <a:p>
            <a:endParaRPr lang="en-US" dirty="0">
              <a:solidFill>
                <a:srgbClr val="333333"/>
              </a:solidFill>
              <a:latin typeface="Lucida Grande"/>
            </a:endParaRPr>
          </a:p>
          <a:p>
            <a:pPr>
              <a:buFont typeface="Arial" panose="020B0604020202020204" pitchFamily="34" charset="0"/>
              <a:buChar char="•"/>
            </a:pPr>
            <a:r>
              <a:rPr lang="en-US" dirty="0">
                <a:solidFill>
                  <a:srgbClr val="0074BD"/>
                </a:solidFill>
                <a:latin typeface="Lucida Grande"/>
                <a:hlinkClick r:id="rId4"/>
              </a:rPr>
              <a:t>Cloud Controller (CCNG)</a:t>
            </a:r>
            <a:r>
              <a:rPr lang="en-US" dirty="0">
                <a:solidFill>
                  <a:srgbClr val="333333"/>
                </a:solidFill>
                <a:latin typeface="Lucida Grande"/>
              </a:rPr>
              <a:t> is the primary entry point for Cloud Foundry.</a:t>
            </a:r>
          </a:p>
          <a:p>
            <a:pPr>
              <a:buFont typeface="Arial" panose="020B0604020202020204" pitchFamily="34" charset="0"/>
              <a:buChar char="•"/>
            </a:pPr>
            <a:r>
              <a:rPr lang="en-US" dirty="0" err="1">
                <a:solidFill>
                  <a:srgbClr val="0074BD"/>
                </a:solidFill>
                <a:latin typeface="Lucida Grande"/>
                <a:hlinkClick r:id="rId5"/>
              </a:rPr>
              <a:t>GoRouter</a:t>
            </a:r>
            <a:r>
              <a:rPr lang="en-US" dirty="0">
                <a:solidFill>
                  <a:srgbClr val="333333"/>
                </a:solidFill>
                <a:latin typeface="Lucida Grande"/>
              </a:rPr>
              <a:t> is the central router that manages traffic to applications deployed on Cloud Foundry.</a:t>
            </a:r>
          </a:p>
          <a:p>
            <a:pPr>
              <a:buFont typeface="Arial" panose="020B0604020202020204" pitchFamily="34" charset="0"/>
              <a:buChar char="•"/>
            </a:pPr>
            <a:r>
              <a:rPr lang="en-US" dirty="0">
                <a:solidFill>
                  <a:srgbClr val="0074BD"/>
                </a:solidFill>
                <a:latin typeface="Lucida Grande"/>
                <a:hlinkClick r:id="rId6"/>
              </a:rPr>
              <a:t>Droplet Execution Agent (DEA)</a:t>
            </a:r>
            <a:r>
              <a:rPr lang="en-US" dirty="0">
                <a:solidFill>
                  <a:srgbClr val="333333"/>
                </a:solidFill>
                <a:latin typeface="Lucida Grande"/>
              </a:rPr>
              <a:t> stages and hosts applications.</a:t>
            </a:r>
          </a:p>
          <a:p>
            <a:pPr>
              <a:buFont typeface="Arial" panose="020B0604020202020204" pitchFamily="34" charset="0"/>
              <a:buChar char="•"/>
            </a:pPr>
            <a:r>
              <a:rPr lang="en-US" dirty="0">
                <a:solidFill>
                  <a:srgbClr val="0074BD"/>
                </a:solidFill>
                <a:latin typeface="Lucida Grande"/>
                <a:hlinkClick r:id="rId7"/>
              </a:rPr>
              <a:t>Health Manager</a:t>
            </a:r>
            <a:r>
              <a:rPr lang="en-US" dirty="0">
                <a:solidFill>
                  <a:srgbClr val="333333"/>
                </a:solidFill>
                <a:latin typeface="Lucida Grande"/>
              </a:rPr>
              <a:t> monitors the state of the applications.</a:t>
            </a:r>
          </a:p>
          <a:p>
            <a:pPr>
              <a:buFont typeface="Arial" panose="020B0604020202020204" pitchFamily="34" charset="0"/>
              <a:buChar char="•"/>
            </a:pPr>
            <a:r>
              <a:rPr lang="en-US" dirty="0">
                <a:solidFill>
                  <a:srgbClr val="0074BD"/>
                </a:solidFill>
                <a:latin typeface="Lucida Grande"/>
                <a:hlinkClick r:id="rId8"/>
              </a:rPr>
              <a:t>Cloud Foundry CLI</a:t>
            </a:r>
            <a:r>
              <a:rPr lang="en-US" dirty="0">
                <a:solidFill>
                  <a:srgbClr val="333333"/>
                </a:solidFill>
                <a:latin typeface="Lucida Grande"/>
              </a:rPr>
              <a:t> is the official command line client for Cloud Foundry.</a:t>
            </a:r>
          </a:p>
          <a:p>
            <a:pPr>
              <a:buFont typeface="Arial" panose="020B0604020202020204" pitchFamily="34" charset="0"/>
              <a:buChar char="•"/>
            </a:pPr>
            <a:r>
              <a:rPr lang="en-US" dirty="0">
                <a:solidFill>
                  <a:srgbClr val="0074BD"/>
                </a:solidFill>
                <a:latin typeface="Lucida Grande"/>
                <a:hlinkClick r:id="rId9"/>
              </a:rPr>
              <a:t>Cloud Foundry Login Server</a:t>
            </a:r>
            <a:r>
              <a:rPr lang="en-US" dirty="0">
                <a:solidFill>
                  <a:srgbClr val="333333"/>
                </a:solidFill>
                <a:latin typeface="Lucida Grande"/>
              </a:rPr>
              <a:t> handles authentication.</a:t>
            </a:r>
          </a:p>
          <a:p>
            <a:pPr>
              <a:buFont typeface="Arial" panose="020B0604020202020204" pitchFamily="34" charset="0"/>
              <a:buChar char="•"/>
            </a:pPr>
            <a:r>
              <a:rPr lang="en-US" dirty="0">
                <a:solidFill>
                  <a:srgbClr val="0074BD"/>
                </a:solidFill>
                <a:latin typeface="Lucida Grande"/>
                <a:hlinkClick r:id="rId10"/>
              </a:rPr>
              <a:t>Cloud Foundry UAA</a:t>
            </a:r>
            <a:r>
              <a:rPr lang="en-US" dirty="0">
                <a:solidFill>
                  <a:srgbClr val="333333"/>
                </a:solidFill>
                <a:latin typeface="Lucida Grande"/>
              </a:rPr>
              <a:t> is the identity management service for Cloud Foundry.</a:t>
            </a:r>
          </a:p>
          <a:p>
            <a:pPr>
              <a:buFont typeface="Arial" panose="020B0604020202020204" pitchFamily="34" charset="0"/>
              <a:buChar char="•"/>
            </a:pPr>
            <a:r>
              <a:rPr lang="en-US" dirty="0" err="1">
                <a:solidFill>
                  <a:srgbClr val="0074BD"/>
                </a:solidFill>
                <a:latin typeface="Lucida Grande"/>
                <a:hlinkClick r:id="rId11"/>
              </a:rPr>
              <a:t>Loggregator</a:t>
            </a:r>
            <a:r>
              <a:rPr lang="en-US" dirty="0">
                <a:solidFill>
                  <a:srgbClr val="333333"/>
                </a:solidFill>
                <a:latin typeface="Lucida Grande"/>
              </a:rPr>
              <a:t> is the user application logging subsystem for Cloud Foundry.</a:t>
            </a:r>
          </a:p>
          <a:p>
            <a:pPr>
              <a:buFont typeface="Arial" panose="020B0604020202020204" pitchFamily="34" charset="0"/>
              <a:buChar char="•"/>
            </a:pPr>
            <a:r>
              <a:rPr lang="en-US" dirty="0">
                <a:solidFill>
                  <a:srgbClr val="0074BD"/>
                </a:solidFill>
                <a:latin typeface="Lucida Grande"/>
                <a:hlinkClick r:id="rId12"/>
              </a:rPr>
              <a:t>BOSH</a:t>
            </a:r>
            <a:r>
              <a:rPr lang="en-US" dirty="0">
                <a:solidFill>
                  <a:srgbClr val="333333"/>
                </a:solidFill>
                <a:latin typeface="Lucida Grande"/>
              </a:rPr>
              <a:t> is used for release engineering, deployment and lifecycle management.</a:t>
            </a:r>
            <a:endParaRPr lang="en-US" b="0" i="0" dirty="0">
              <a:solidFill>
                <a:srgbClr val="333333"/>
              </a:solidFill>
              <a:effectLst/>
              <a:latin typeface="Lucida Grande"/>
            </a:endParaRPr>
          </a:p>
        </p:txBody>
      </p:sp>
    </p:spTree>
    <p:extLst>
      <p:ext uri="{BB962C8B-B14F-4D97-AF65-F5344CB8AC3E}">
        <p14:creationId xmlns:p14="http://schemas.microsoft.com/office/powerpoint/2010/main" val="42468102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pl-PL" dirty="0">
              <a:solidFill>
                <a:schemeClr val="bg1"/>
              </a:solidFill>
            </a:endParaRPr>
          </a:p>
        </p:txBody>
      </p:sp>
      <p:sp>
        <p:nvSpPr>
          <p:cNvPr id="3" name="Content Placeholder 2"/>
          <p:cNvSpPr>
            <a:spLocks noGrp="1"/>
          </p:cNvSpPr>
          <p:nvPr>
            <p:ph idx="1"/>
          </p:nvPr>
        </p:nvSpPr>
        <p:spPr/>
        <p:txBody>
          <a:bodyPr/>
          <a:lstStyle/>
          <a:p>
            <a:endParaRPr lang="en-GB" dirty="0" smtClean="0">
              <a:solidFill>
                <a:schemeClr val="bg1"/>
              </a:solidFill>
            </a:endParaRPr>
          </a:p>
          <a:p>
            <a:endParaRPr lang="pl-PL"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421" y="465511"/>
            <a:ext cx="8788624" cy="5910349"/>
          </a:xfrm>
          <a:prstGeom prst="rect">
            <a:avLst/>
          </a:prstGeom>
        </p:spPr>
      </p:pic>
    </p:spTree>
    <p:extLst>
      <p:ext uri="{BB962C8B-B14F-4D97-AF65-F5344CB8AC3E}">
        <p14:creationId xmlns:p14="http://schemas.microsoft.com/office/powerpoint/2010/main" val="626875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Problemy</a:t>
            </a:r>
            <a:r>
              <a:rPr lang="en-GB" dirty="0" smtClean="0"/>
              <a:t> z </a:t>
            </a:r>
            <a:r>
              <a:rPr lang="en-GB" dirty="0" err="1" smtClean="0"/>
              <a:t>sytemem</a:t>
            </a:r>
            <a:r>
              <a:rPr lang="en-GB" dirty="0" smtClean="0"/>
              <a:t> </a:t>
            </a:r>
            <a:r>
              <a:rPr lang="en-GB" dirty="0" err="1" smtClean="0"/>
              <a:t>monolitycznym</a:t>
            </a:r>
            <a:endParaRPr lang="en-GB" dirty="0"/>
          </a:p>
        </p:txBody>
      </p:sp>
      <p:sp>
        <p:nvSpPr>
          <p:cNvPr id="3" name="Content Placeholder 2"/>
          <p:cNvSpPr>
            <a:spLocks noGrp="1"/>
          </p:cNvSpPr>
          <p:nvPr>
            <p:ph idx="1"/>
          </p:nvPr>
        </p:nvSpPr>
        <p:spPr>
          <a:xfrm>
            <a:off x="7764087" y="1825625"/>
            <a:ext cx="3589712" cy="4351338"/>
          </a:xfrm>
        </p:spPr>
        <p:txBody>
          <a:bodyPr/>
          <a:lstStyle/>
          <a:p>
            <a:r>
              <a:rPr lang="en-GB" dirty="0" err="1" smtClean="0"/>
              <a:t>Słaba</a:t>
            </a:r>
            <a:r>
              <a:rPr lang="en-GB" dirty="0" smtClean="0"/>
              <a:t> </a:t>
            </a:r>
            <a:r>
              <a:rPr lang="en-GB" dirty="0" err="1" smtClean="0"/>
              <a:t>skalowalność</a:t>
            </a:r>
            <a:endParaRPr lang="en-GB" dirty="0" smtClean="0"/>
          </a:p>
          <a:p>
            <a:r>
              <a:rPr lang="en-GB" dirty="0" err="1" smtClean="0"/>
              <a:t>Powielanie</a:t>
            </a:r>
            <a:r>
              <a:rPr lang="en-GB" dirty="0" smtClean="0"/>
              <a:t> </a:t>
            </a:r>
            <a:r>
              <a:rPr lang="en-GB" dirty="0" err="1" smtClean="0"/>
              <a:t>systemu</a:t>
            </a:r>
            <a:r>
              <a:rPr lang="en-GB" dirty="0" smtClean="0"/>
              <a:t> </a:t>
            </a:r>
            <a:r>
              <a:rPr lang="en-GB" dirty="0" err="1" smtClean="0"/>
              <a:t>na</a:t>
            </a:r>
            <a:r>
              <a:rPr lang="en-GB" dirty="0" smtClean="0"/>
              <a:t> </a:t>
            </a:r>
            <a:r>
              <a:rPr lang="en-GB" dirty="0" err="1" smtClean="0"/>
              <a:t>wielu</a:t>
            </a:r>
            <a:r>
              <a:rPr lang="en-GB" dirty="0" smtClean="0"/>
              <a:t> </a:t>
            </a:r>
            <a:r>
              <a:rPr lang="en-GB" dirty="0" err="1" smtClean="0"/>
              <a:t>maszynach</a:t>
            </a:r>
            <a:endParaRPr lang="en-GB" dirty="0" smtClean="0"/>
          </a:p>
          <a:p>
            <a:r>
              <a:rPr lang="en-GB" dirty="0" smtClean="0"/>
              <a:t>Co z </a:t>
            </a:r>
            <a:r>
              <a:rPr lang="en-GB" dirty="0" err="1" smtClean="0"/>
              <a:t>bazą</a:t>
            </a:r>
            <a:r>
              <a:rPr lang="en-GB" dirty="0" smtClean="0"/>
              <a:t> </a:t>
            </a:r>
            <a:r>
              <a:rPr lang="en-GB" dirty="0" err="1" smtClean="0"/>
              <a:t>danych</a:t>
            </a:r>
            <a:r>
              <a:rPr lang="en-GB" dirty="0"/>
              <a:t>?</a:t>
            </a:r>
            <a:endParaRPr lang="en-GB" dirty="0" smtClean="0"/>
          </a:p>
          <a:p>
            <a:r>
              <a:rPr lang="en-GB" dirty="0" err="1" smtClean="0"/>
              <a:t>Wiele</a:t>
            </a:r>
            <a:r>
              <a:rPr lang="en-GB" dirty="0" smtClean="0"/>
              <a:t> </a:t>
            </a:r>
            <a:r>
              <a:rPr lang="en-GB" dirty="0" err="1" smtClean="0"/>
              <a:t>zespołów</a:t>
            </a:r>
            <a:r>
              <a:rPr lang="en-GB" dirty="0" smtClean="0"/>
              <a:t> </a:t>
            </a:r>
            <a:r>
              <a:rPr lang="en-GB" dirty="0" err="1" smtClean="0"/>
              <a:t>pracuje</a:t>
            </a:r>
            <a:r>
              <a:rPr lang="en-GB" dirty="0" smtClean="0"/>
              <a:t> </a:t>
            </a:r>
            <a:r>
              <a:rPr lang="en-GB" dirty="0" err="1" smtClean="0"/>
              <a:t>nad</a:t>
            </a:r>
            <a:r>
              <a:rPr lang="en-GB" dirty="0" smtClean="0"/>
              <a:t> </a:t>
            </a:r>
            <a:r>
              <a:rPr lang="en-GB" dirty="0" err="1" smtClean="0"/>
              <a:t>tym</a:t>
            </a:r>
            <a:r>
              <a:rPr lang="en-GB" dirty="0" smtClean="0"/>
              <a:t> </a:t>
            </a:r>
            <a:r>
              <a:rPr lang="en-GB" dirty="0" err="1" smtClean="0"/>
              <a:t>samym</a:t>
            </a:r>
            <a:r>
              <a:rPr lang="en-GB" dirty="0" smtClean="0"/>
              <a:t> </a:t>
            </a:r>
            <a:r>
              <a:rPr lang="en-GB" dirty="0" err="1" smtClean="0"/>
              <a:t>kodem</a:t>
            </a:r>
            <a:endParaRPr lang="en-GB"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1598" y="1690688"/>
            <a:ext cx="2162477" cy="1686160"/>
          </a:xfrm>
          <a:prstGeom prst="rect">
            <a:avLst/>
          </a:prstGeom>
          <a:effectLst>
            <a:outerShdw blurRad="50800" dist="38100" dir="2700000" algn="tl" rotWithShape="0">
              <a:srgbClr val="FFFF00">
                <a:alpha val="40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2747" y="4316625"/>
            <a:ext cx="1377142" cy="10738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021" y="4316625"/>
            <a:ext cx="1377142" cy="10738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3295" y="4316625"/>
            <a:ext cx="1377142" cy="1073806"/>
          </a:xfrm>
          <a:prstGeom prst="rect">
            <a:avLst/>
          </a:prstGeom>
        </p:spPr>
      </p:pic>
      <p:cxnSp>
        <p:nvCxnSpPr>
          <p:cNvPr id="9" name="Straight Arrow Connector 8"/>
          <p:cNvCxnSpPr>
            <a:stCxn id="4" idx="2"/>
            <a:endCxn id="5" idx="0"/>
          </p:cNvCxnSpPr>
          <p:nvPr/>
        </p:nvCxnSpPr>
        <p:spPr>
          <a:xfrm flipH="1">
            <a:off x="3141318" y="3376848"/>
            <a:ext cx="1541519" cy="939777"/>
          </a:xfrm>
          <a:prstGeom prst="straightConnector1">
            <a:avLst/>
          </a:prstGeom>
          <a:ln w="6350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a:off x="4682837" y="3376848"/>
            <a:ext cx="55252" cy="1015976"/>
          </a:xfrm>
          <a:prstGeom prst="straightConnector1">
            <a:avLst/>
          </a:prstGeom>
          <a:ln w="6350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7" idx="0"/>
          </p:cNvCxnSpPr>
          <p:nvPr/>
        </p:nvCxnSpPr>
        <p:spPr>
          <a:xfrm>
            <a:off x="4682837" y="3376848"/>
            <a:ext cx="1939029" cy="939777"/>
          </a:xfrm>
          <a:prstGeom prst="straightConnector1">
            <a:avLst/>
          </a:prstGeom>
          <a:ln w="6350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50519" y="1475494"/>
            <a:ext cx="1663157" cy="2309941"/>
          </a:xfrm>
          <a:prstGeom prst="rect">
            <a:avLst/>
          </a:prstGeom>
        </p:spPr>
      </p:pic>
    </p:spTree>
    <p:extLst>
      <p:ext uri="{BB962C8B-B14F-4D97-AF65-F5344CB8AC3E}">
        <p14:creationId xmlns:p14="http://schemas.microsoft.com/office/powerpoint/2010/main" val="1443503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96292" y="365125"/>
            <a:ext cx="9857508" cy="1325563"/>
          </a:xfrm>
        </p:spPr>
        <p:txBody>
          <a:bodyPr/>
          <a:lstStyle/>
          <a:p>
            <a:r>
              <a:rPr lang="en-GB" dirty="0" err="1" smtClean="0"/>
              <a:t>Definicja</a:t>
            </a:r>
            <a:r>
              <a:rPr lang="en-GB" dirty="0"/>
              <a:t> </a:t>
            </a:r>
            <a:r>
              <a:rPr lang="en-GB" dirty="0" err="1" smtClean="0"/>
              <a:t>architektury</a:t>
            </a:r>
            <a:r>
              <a:rPr lang="en-GB" dirty="0" smtClean="0"/>
              <a:t> </a:t>
            </a:r>
            <a:br>
              <a:rPr lang="en-GB" dirty="0" smtClean="0"/>
            </a:br>
            <a:r>
              <a:rPr lang="en-GB" dirty="0" err="1" smtClean="0"/>
              <a:t>opartej</a:t>
            </a:r>
            <a:r>
              <a:rPr lang="en-GB" dirty="0" smtClean="0"/>
              <a:t> o </a:t>
            </a:r>
            <a:r>
              <a:rPr lang="en-GB" dirty="0" err="1" smtClean="0"/>
              <a:t>mikro-serwisy</a:t>
            </a:r>
            <a:endParaRPr lang="en-GB" dirty="0"/>
          </a:p>
        </p:txBody>
      </p:sp>
      <p:sp>
        <p:nvSpPr>
          <p:cNvPr id="3" name="Content Placeholder 2"/>
          <p:cNvSpPr>
            <a:spLocks noGrp="1"/>
          </p:cNvSpPr>
          <p:nvPr>
            <p:ph idx="1"/>
          </p:nvPr>
        </p:nvSpPr>
        <p:spPr>
          <a:xfrm>
            <a:off x="2477192" y="1825625"/>
            <a:ext cx="8876607" cy="4351338"/>
          </a:xfrm>
        </p:spPr>
        <p:txBody>
          <a:bodyPr/>
          <a:lstStyle/>
          <a:p>
            <a:endParaRPr lang="en-GB" dirty="0" smtClean="0"/>
          </a:p>
          <a:p>
            <a:r>
              <a:rPr lang="en-GB" dirty="0" err="1" smtClean="0"/>
              <a:t>Podzbiór</a:t>
            </a:r>
            <a:r>
              <a:rPr lang="en-GB" dirty="0" smtClean="0"/>
              <a:t> </a:t>
            </a:r>
            <a:r>
              <a:rPr lang="en-GB" dirty="0" err="1" smtClean="0"/>
              <a:t>architektury</a:t>
            </a:r>
            <a:r>
              <a:rPr lang="en-GB" dirty="0" smtClean="0"/>
              <a:t> </a:t>
            </a:r>
            <a:r>
              <a:rPr lang="en-GB" dirty="0" err="1" smtClean="0"/>
              <a:t>zorientowanej</a:t>
            </a:r>
            <a:r>
              <a:rPr lang="en-GB" dirty="0" smtClean="0"/>
              <a:t> </a:t>
            </a:r>
            <a:r>
              <a:rPr lang="en-GB" dirty="0" err="1" smtClean="0"/>
              <a:t>na</a:t>
            </a:r>
            <a:r>
              <a:rPr lang="en-GB" dirty="0" smtClean="0"/>
              <a:t> </a:t>
            </a:r>
            <a:r>
              <a:rPr lang="en-GB" dirty="0" err="1" smtClean="0"/>
              <a:t>usługi</a:t>
            </a:r>
            <a:r>
              <a:rPr lang="en-GB" dirty="0" smtClean="0"/>
              <a:t> </a:t>
            </a:r>
            <a:br>
              <a:rPr lang="en-GB" dirty="0" smtClean="0"/>
            </a:br>
            <a:r>
              <a:rPr lang="en-GB" dirty="0" smtClean="0"/>
              <a:t>(Service-Oriented Architecture (SOA))</a:t>
            </a:r>
          </a:p>
          <a:p>
            <a:r>
              <a:rPr lang="en-GB" dirty="0" smtClean="0"/>
              <a:t>SOA Done </a:t>
            </a:r>
            <a:r>
              <a:rPr lang="en-GB" dirty="0" smtClean="0"/>
              <a:t>Right</a:t>
            </a:r>
          </a:p>
          <a:p>
            <a:r>
              <a:rPr lang="en-GB" dirty="0" err="1" smtClean="0"/>
              <a:t>Nie</a:t>
            </a:r>
            <a:r>
              <a:rPr lang="en-GB" dirty="0" smtClean="0"/>
              <a:t> </a:t>
            </a:r>
            <a:r>
              <a:rPr lang="en-GB" dirty="0" smtClean="0"/>
              <a:t>ma </a:t>
            </a:r>
            <a:r>
              <a:rPr lang="en-GB" dirty="0" err="1" smtClean="0"/>
              <a:t>jednej</a:t>
            </a:r>
            <a:r>
              <a:rPr lang="en-GB" dirty="0" smtClean="0"/>
              <a:t> </a:t>
            </a:r>
            <a:r>
              <a:rPr lang="en-GB" dirty="0" err="1" smtClean="0"/>
              <a:t>definicji</a:t>
            </a:r>
            <a:r>
              <a:rPr lang="en-GB" dirty="0" smtClean="0"/>
              <a:t> ;)</a:t>
            </a:r>
          </a:p>
          <a:p>
            <a:r>
              <a:rPr lang="en-GB" dirty="0" err="1" smtClean="0"/>
              <a:t>Opiszemy</a:t>
            </a:r>
            <a:r>
              <a:rPr lang="en-GB" dirty="0" smtClean="0"/>
              <a:t> </a:t>
            </a:r>
            <a:r>
              <a:rPr lang="en-GB" dirty="0" err="1" smtClean="0"/>
              <a:t>wspólne</a:t>
            </a:r>
            <a:r>
              <a:rPr lang="en-GB" dirty="0" smtClean="0"/>
              <a:t> </a:t>
            </a:r>
            <a:r>
              <a:rPr lang="en-GB" dirty="0" err="1" smtClean="0"/>
              <a:t>cechy</a:t>
            </a:r>
            <a:endParaRPr lang="en-GB" dirty="0" smtClean="0"/>
          </a:p>
          <a:p>
            <a:pPr marL="0" indent="0">
              <a:buNone/>
            </a:pPr>
            <a:endParaRPr lang="en-GB" dirty="0" smtClean="0"/>
          </a:p>
          <a:p>
            <a:pPr marL="0" indent="0">
              <a:buNone/>
            </a:pPr>
            <a:endParaRPr lang="pl-PL" dirty="0"/>
          </a:p>
        </p:txBody>
      </p:sp>
    </p:spTree>
    <p:extLst>
      <p:ext uri="{BB962C8B-B14F-4D97-AF65-F5344CB8AC3E}">
        <p14:creationId xmlns:p14="http://schemas.microsoft.com/office/powerpoint/2010/main" val="3612182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Serwisy jako niezależne komponenty</a:t>
            </a:r>
            <a:endParaRPr lang="pl-PL" dirty="0"/>
          </a:p>
        </p:txBody>
      </p:sp>
      <p:sp>
        <p:nvSpPr>
          <p:cNvPr id="3" name="Content Placeholder 2"/>
          <p:cNvSpPr>
            <a:spLocks noGrp="1"/>
          </p:cNvSpPr>
          <p:nvPr>
            <p:ph idx="1"/>
          </p:nvPr>
        </p:nvSpPr>
        <p:spPr>
          <a:xfrm>
            <a:off x="2477192" y="1825625"/>
            <a:ext cx="8876607" cy="4351338"/>
          </a:xfrm>
        </p:spPr>
        <p:txBody>
          <a:bodyPr/>
          <a:lstStyle/>
          <a:p>
            <a:r>
              <a:rPr lang="en-GB" dirty="0" err="1" smtClean="0"/>
              <a:t>Niezależna</a:t>
            </a:r>
            <a:r>
              <a:rPr lang="en-GB" dirty="0"/>
              <a:t> </a:t>
            </a:r>
            <a:r>
              <a:rPr lang="en-GB" dirty="0" err="1" smtClean="0"/>
              <a:t>wymiana</a:t>
            </a:r>
            <a:r>
              <a:rPr lang="en-GB" dirty="0" smtClean="0"/>
              <a:t> </a:t>
            </a:r>
            <a:r>
              <a:rPr lang="en-GB" dirty="0" err="1" smtClean="0"/>
              <a:t>serwisów</a:t>
            </a:r>
            <a:r>
              <a:rPr lang="en-GB" dirty="0"/>
              <a:t> </a:t>
            </a:r>
            <a:r>
              <a:rPr lang="en-GB" dirty="0" err="1" smtClean="0"/>
              <a:t>na</a:t>
            </a:r>
            <a:r>
              <a:rPr lang="en-GB" dirty="0" smtClean="0"/>
              <a:t> </a:t>
            </a:r>
            <a:r>
              <a:rPr lang="en-GB" dirty="0" err="1" smtClean="0"/>
              <a:t>nowe</a:t>
            </a:r>
            <a:endParaRPr lang="en-GB" dirty="0" smtClean="0"/>
          </a:p>
          <a:p>
            <a:r>
              <a:rPr lang="en-GB" dirty="0" err="1" smtClean="0"/>
              <a:t>Niezależna</a:t>
            </a:r>
            <a:r>
              <a:rPr lang="en-GB" dirty="0" smtClean="0"/>
              <a:t> </a:t>
            </a:r>
            <a:r>
              <a:rPr lang="en-GB" dirty="0" err="1" smtClean="0"/>
              <a:t>aktualizacja</a:t>
            </a:r>
            <a:r>
              <a:rPr lang="en-GB" dirty="0" smtClean="0"/>
              <a:t> </a:t>
            </a:r>
          </a:p>
          <a:p>
            <a:r>
              <a:rPr lang="en-GB" dirty="0" err="1" smtClean="0"/>
              <a:t>Serwisy</a:t>
            </a:r>
            <a:r>
              <a:rPr lang="en-GB" dirty="0" smtClean="0"/>
              <a:t> vs </a:t>
            </a:r>
            <a:r>
              <a:rPr lang="en-GB" dirty="0" err="1" smtClean="0"/>
              <a:t>Biblioteki</a:t>
            </a:r>
            <a:r>
              <a:rPr lang="en-GB" dirty="0" smtClean="0"/>
              <a:t> – </a:t>
            </a:r>
            <a:r>
              <a:rPr lang="en-GB" dirty="0" err="1" smtClean="0"/>
              <a:t>Wywołania</a:t>
            </a:r>
            <a:r>
              <a:rPr lang="en-GB" dirty="0" smtClean="0"/>
              <a:t> </a:t>
            </a:r>
            <a:r>
              <a:rPr lang="en-GB" dirty="0" err="1" smtClean="0"/>
              <a:t>zdalne</a:t>
            </a:r>
            <a:r>
              <a:rPr lang="en-GB" dirty="0" smtClean="0"/>
              <a:t> vs </a:t>
            </a:r>
            <a:r>
              <a:rPr lang="en-GB" dirty="0" err="1" smtClean="0"/>
              <a:t>lokalne</a:t>
            </a:r>
            <a:endParaRPr lang="pl-PL" dirty="0"/>
          </a:p>
        </p:txBody>
      </p:sp>
      <p:sp>
        <p:nvSpPr>
          <p:cNvPr id="4" name="Hexagon 3"/>
          <p:cNvSpPr/>
          <p:nvPr/>
        </p:nvSpPr>
        <p:spPr>
          <a:xfrm>
            <a:off x="3050722" y="4401681"/>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Store </a:t>
            </a:r>
            <a:r>
              <a:rPr lang="en-GB" dirty="0" err="1" smtClean="0"/>
              <a:t>WebPage</a:t>
            </a:r>
            <a:endParaRPr lang="pl-PL" dirty="0"/>
          </a:p>
        </p:txBody>
      </p:sp>
      <p:sp>
        <p:nvSpPr>
          <p:cNvPr id="5" name="Hexagon 4"/>
          <p:cNvSpPr/>
          <p:nvPr/>
        </p:nvSpPr>
        <p:spPr>
          <a:xfrm>
            <a:off x="9666514" y="44750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endParaRPr lang="pl-PL" dirty="0"/>
          </a:p>
        </p:txBody>
      </p:sp>
      <p:sp>
        <p:nvSpPr>
          <p:cNvPr id="6" name="Hexagon 5"/>
          <p:cNvSpPr/>
          <p:nvPr/>
        </p:nvSpPr>
        <p:spPr>
          <a:xfrm>
            <a:off x="6258281" y="4475097"/>
            <a:ext cx="1687285" cy="149134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p:txBody>
      </p:sp>
      <p:cxnSp>
        <p:nvCxnSpPr>
          <p:cNvPr id="7" name="Straight Arrow Connector 6" title="v1"/>
          <p:cNvCxnSpPr>
            <a:endCxn id="6" idx="3"/>
          </p:cNvCxnSpPr>
          <p:nvPr/>
        </p:nvCxnSpPr>
        <p:spPr>
          <a:xfrm>
            <a:off x="4738007" y="5220769"/>
            <a:ext cx="1520274" cy="0"/>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0"/>
            <a:endCxn id="5" idx="3"/>
          </p:cNvCxnSpPr>
          <p:nvPr/>
        </p:nvCxnSpPr>
        <p:spPr>
          <a:xfrm>
            <a:off x="7945566" y="5220769"/>
            <a:ext cx="1720948" cy="0"/>
          </a:xfrm>
          <a:prstGeom prst="straightConnector1">
            <a:avLst/>
          </a:prstGeom>
          <a:ln w="63500">
            <a:headEnd type="none"/>
            <a:tailEnd type="stealth"/>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2451315" y="4074935"/>
            <a:ext cx="4267201" cy="378301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Straight Arrow Connector 9"/>
          <p:cNvCxnSpPr/>
          <p:nvPr/>
        </p:nvCxnSpPr>
        <p:spPr>
          <a:xfrm flipV="1">
            <a:off x="1186744" y="5147352"/>
            <a:ext cx="2029178" cy="73417"/>
          </a:xfrm>
          <a:prstGeom prst="straightConnector1">
            <a:avLst/>
          </a:prstGeom>
          <a:ln w="793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Hexagon 10"/>
          <p:cNvSpPr/>
          <p:nvPr/>
        </p:nvSpPr>
        <p:spPr>
          <a:xfrm>
            <a:off x="6291944" y="4475097"/>
            <a:ext cx="1687285" cy="1491343"/>
          </a:xfrm>
          <a:prstGeom prst="hexagon">
            <a:avLst/>
          </a:prstGeom>
          <a:gradFill>
            <a:gsLst>
              <a:gs pos="0">
                <a:schemeClr val="bg2"/>
              </a:gs>
              <a:gs pos="48000">
                <a:srgbClr val="92D050"/>
              </a:gs>
              <a:gs pos="68000">
                <a:srgbClr val="FFC000"/>
              </a:gs>
              <a:gs pos="91000">
                <a:srgbClr val="FF0000"/>
              </a:gs>
            </a:gsLst>
            <a:lin ang="5400000" scaled="1"/>
          </a:gradFill>
          <a:ln>
            <a:gradFill>
              <a:gsLst>
                <a:gs pos="0">
                  <a:schemeClr val="bg1"/>
                </a:gs>
                <a:gs pos="7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Ordering</a:t>
            </a:r>
          </a:p>
          <a:p>
            <a:pPr algn="ctr"/>
            <a:r>
              <a:rPr lang="en-GB" dirty="0" smtClean="0"/>
              <a:t>v2</a:t>
            </a:r>
          </a:p>
        </p:txBody>
      </p:sp>
    </p:spTree>
    <p:extLst>
      <p:ext uri="{BB962C8B-B14F-4D97-AF65-F5344CB8AC3E}">
        <p14:creationId xmlns:p14="http://schemas.microsoft.com/office/powerpoint/2010/main" val="32890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grpId="0" nodeType="clickEffect">
                                  <p:stCondLst>
                                    <p:cond delay="0"/>
                                  </p:stCondLst>
                                  <p:childTnLst>
                                    <p:anim calcmode="lin" valueType="num">
                                      <p:cBhvr additive="base">
                                        <p:cTn id="19" dur="500"/>
                                        <p:tgtEl>
                                          <p:spTgt spid="6"/>
                                        </p:tgtEl>
                                        <p:attrNameLst>
                                          <p:attrName>ppt_x</p:attrName>
                                        </p:attrNameLst>
                                      </p:cBhvr>
                                      <p:tavLst>
                                        <p:tav tm="0">
                                          <p:val>
                                            <p:strVal val="ppt_x"/>
                                          </p:val>
                                        </p:tav>
                                        <p:tav tm="100000">
                                          <p:val>
                                            <p:strVal val="ppt_x"/>
                                          </p:val>
                                        </p:tav>
                                      </p:tavLst>
                                    </p:anim>
                                    <p:anim calcmode="lin" valueType="num">
                                      <p:cBhvr additive="base">
                                        <p:cTn id="20" dur="500"/>
                                        <p:tgtEl>
                                          <p:spTgt spid="6"/>
                                        </p:tgtEl>
                                        <p:attrNameLst>
                                          <p:attrName>ppt_y</p:attrName>
                                        </p:attrNameLst>
                                      </p:cBhvr>
                                      <p:tavLst>
                                        <p:tav tm="0">
                                          <p:val>
                                            <p:strVal val="ppt_y"/>
                                          </p:val>
                                        </p:tav>
                                        <p:tav tm="100000">
                                          <p:val>
                                            <p:strVal val="1+ppt_h/2"/>
                                          </p:val>
                                        </p:tav>
                                      </p:tavLst>
                                    </p:anim>
                                    <p:set>
                                      <p:cBhvr>
                                        <p:cTn id="21" dur="1" fill="hold">
                                          <p:stCondLst>
                                            <p:cond delay="499"/>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4949</TotalTime>
  <Words>1027</Words>
  <Application>Microsoft Office PowerPoint</Application>
  <PresentationFormat>Widescreen</PresentationFormat>
  <Paragraphs>438</Paragraphs>
  <Slides>62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Lucida Grande</vt:lpstr>
      <vt:lpstr>Office Theme</vt:lpstr>
      <vt:lpstr>Adrian Ciura – Mikro-serwisy</vt:lpstr>
      <vt:lpstr>Adrian Ciura – Moje hobby  Mikro-serwisy obiadowe</vt:lpstr>
      <vt:lpstr> Mikro-serwisy</vt:lpstr>
      <vt:lpstr>O mnie</vt:lpstr>
      <vt:lpstr>Agenda</vt:lpstr>
      <vt:lpstr>Historia</vt:lpstr>
      <vt:lpstr>Problemy z sytemem monolitycznym</vt:lpstr>
      <vt:lpstr>Definicja architektury  opartej o mikro-serwisy</vt:lpstr>
      <vt:lpstr>Serwisy jako niezależne komponenty</vt:lpstr>
      <vt:lpstr>Serwisy wypełniają zdefiniowane procesy biznesowe</vt:lpstr>
      <vt:lpstr>Zespoły</vt:lpstr>
      <vt:lpstr>Zespoły</vt:lpstr>
      <vt:lpstr>Logika biznesowa w serwisach  połączonych za pomocą prostych API</vt:lpstr>
      <vt:lpstr>Logika biznesowa w serwisach  połączonych za pomocą prostych API</vt:lpstr>
      <vt:lpstr>Zdecentralizowane bazy danych</vt:lpstr>
      <vt:lpstr>Automatyzacja </vt:lpstr>
      <vt:lpstr>Projektowanie z myślą o awariach</vt:lpstr>
      <vt:lpstr>Ewolucyjny rozwój architektury</vt:lpstr>
      <vt:lpstr>Rozmiar mikro-serwisu?</vt:lpstr>
      <vt:lpstr>Tworzenie monolitów jest prostsze</vt:lpstr>
      <vt:lpstr>Wymagania dla systemu i zespołów</vt:lpstr>
      <vt:lpstr>Wiecej informacji</vt:lpstr>
      <vt:lpstr>PowerPoint Presentation</vt:lpstr>
      <vt:lpstr>KONKURS</vt:lpstr>
      <vt:lpstr>    Mikro-serwisy</vt:lpstr>
      <vt:lpstr>Jakie problemy napotkasz podczas implementacji mikro-serwisów oraz propozycje ich rozwiązania</vt:lpstr>
      <vt:lpstr>Mikro-serwisy nie ułatwiają pracy programistom</vt:lpstr>
      <vt:lpstr>Problem #1 Zbyt szybkie rozpoczynanie od mikro-serwisów </vt:lpstr>
      <vt:lpstr>Rozwiązanie #1 Rozpocznij od Monolitu / Aplikacji 3 warstwowej</vt:lpstr>
      <vt:lpstr>Rozwiązanie #1 Wydziel odrębny nowy serwis</vt:lpstr>
      <vt:lpstr>Problem #2:  Wersjonowanie i wdrażanie serwisów</vt:lpstr>
      <vt:lpstr>Problem:  Wersjonowanie i wdrażanie serwisów</vt:lpstr>
      <vt:lpstr>Problem:  Wersjonowanie i wdrażanie serwisów</vt:lpstr>
      <vt:lpstr>Rozwiązanie:  Wersjonowanie Semantyczne (Semantic Versioning) </vt:lpstr>
      <vt:lpstr>#2 Wersjonowanie i wdrażanie serwisów</vt:lpstr>
      <vt:lpstr>#2 Wersjonowanie i wdrażanie serwisów</vt:lpstr>
      <vt:lpstr>#2 Wersjonowanie i wdrażanie serwisów</vt:lpstr>
      <vt:lpstr>Problem #3:  Nagły wzmożony ruch</vt:lpstr>
      <vt:lpstr>Nagły wzmożony ruch Przeciwdziałanie przeciążeniu serwisów</vt:lpstr>
      <vt:lpstr>Rozwiązanie:  Rozładuj ruch za pomocą kolejek / Message queues </vt:lpstr>
      <vt:lpstr>Problem: Łączenie serwisów – TCP/IP i Porty</vt:lpstr>
      <vt:lpstr>Problem: Łączenie serwisów – TCP/IP i Porty</vt:lpstr>
      <vt:lpstr>Wykrywanie serwisów</vt:lpstr>
      <vt:lpstr>Wykrywanie serwisów </vt:lpstr>
      <vt:lpstr>Centralny router </vt:lpstr>
      <vt:lpstr>Używając URL i load-balancing</vt:lpstr>
      <vt:lpstr>Wykrywanie serwisów</vt:lpstr>
      <vt:lpstr>Problem: Przeciążenie serwisu</vt:lpstr>
      <vt:lpstr>Problem: Przeciążenie serwisu </vt:lpstr>
      <vt:lpstr>Rozwiązanie:  Odciążanie nie responsywnych serwisów</vt:lpstr>
      <vt:lpstr>Rozwiązanie:  Wyłącznik napięcia / Circuit breaker</vt:lpstr>
      <vt:lpstr>Problem: Odpluskwianie / Debugging</vt:lpstr>
      <vt:lpstr>Problem: Odpluskwianie / Debugging</vt:lpstr>
      <vt:lpstr>Rozwiązanie: ID Transakcji / Correlation ID</vt:lpstr>
      <vt:lpstr>Problem:  Testy Akceptacyjne - Brak Mocków</vt:lpstr>
      <vt:lpstr>Problem:  Testy Akceptacyjne - Brak Mocków</vt:lpstr>
      <vt:lpstr>Solution: Każdy zespół zapewnia Mocki swoich serwisów</vt:lpstr>
      <vt:lpstr>Solution: Każdy zespół zapewnia klienta do swojego serwisu (NuGet package)</vt:lpstr>
      <vt:lpstr>Solution: Każdy zespół zapewnia klienta z wbudowanym Mock-iem.</vt:lpstr>
      <vt:lpstr>Problem: Monitoring serwisów</vt:lpstr>
      <vt:lpstr>Problem: Kultura DevOps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Mikro-serwisy</dc:title>
  <dc:creator>Adrian Ciura</dc:creator>
  <cp:lastModifiedBy>Adrian Ciura</cp:lastModifiedBy>
  <cp:revision>82</cp:revision>
  <dcterms:created xsi:type="dcterms:W3CDTF">2015-05-16T21:18:21Z</dcterms:created>
  <dcterms:modified xsi:type="dcterms:W3CDTF">2015-05-20T22:10:54Z</dcterms:modified>
</cp:coreProperties>
</file>