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 id="2147483704" r:id="rId2"/>
    <p:sldMasterId id="2147483716" r:id="rId3"/>
    <p:sldMasterId id="2147483732" r:id="rId4"/>
  </p:sldMasterIdLst>
  <p:notesMasterIdLst>
    <p:notesMasterId r:id="rId58"/>
  </p:notesMasterIdLst>
  <p:sldIdLst>
    <p:sldId id="256" r:id="rId5"/>
    <p:sldId id="258" r:id="rId6"/>
    <p:sldId id="259" r:id="rId7"/>
    <p:sldId id="260" r:id="rId8"/>
    <p:sldId id="261" r:id="rId9"/>
    <p:sldId id="262" r:id="rId10"/>
    <p:sldId id="263" r:id="rId11"/>
    <p:sldId id="264" r:id="rId12"/>
    <p:sldId id="265" r:id="rId13"/>
    <p:sldId id="266" r:id="rId14"/>
    <p:sldId id="267" r:id="rId15"/>
    <p:sldId id="282"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311" r:id="rId43"/>
    <p:sldId id="295" r:id="rId44"/>
    <p:sldId id="298" r:id="rId45"/>
    <p:sldId id="309" r:id="rId46"/>
    <p:sldId id="310" r:id="rId47"/>
    <p:sldId id="299" r:id="rId48"/>
    <p:sldId id="300" r:id="rId49"/>
    <p:sldId id="303" r:id="rId50"/>
    <p:sldId id="313" r:id="rId51"/>
    <p:sldId id="304" r:id="rId52"/>
    <p:sldId id="305" r:id="rId53"/>
    <p:sldId id="306" r:id="rId54"/>
    <p:sldId id="307" r:id="rId55"/>
    <p:sldId id="308" r:id="rId56"/>
    <p:sldId id="314"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75540" autoAdjust="0"/>
  </p:normalViewPr>
  <p:slideViewPr>
    <p:cSldViewPr>
      <p:cViewPr varScale="1">
        <p:scale>
          <a:sx n="65" d="100"/>
          <a:sy n="65" d="100"/>
        </p:scale>
        <p:origin x="-1920" y="-96"/>
      </p:cViewPr>
      <p:guideLst>
        <p:guide orient="horz" pos="2160"/>
        <p:guide pos="2880"/>
      </p:guideLst>
    </p:cSldViewPr>
  </p:slideViewPr>
  <p:outlineViewPr>
    <p:cViewPr>
      <p:scale>
        <a:sx n="33" d="100"/>
        <a:sy n="33" d="100"/>
      </p:scale>
      <p:origin x="0" y="27930"/>
    </p:cViewPr>
  </p:outlineViewPr>
  <p:notesTextViewPr>
    <p:cViewPr>
      <p:scale>
        <a:sx n="1" d="1"/>
        <a:sy n="1" d="1"/>
      </p:scale>
      <p:origin x="0" y="0"/>
    </p:cViewPr>
  </p:notesTextViewPr>
  <p:sorterViewPr>
    <p:cViewPr>
      <p:scale>
        <a:sx n="100" d="100"/>
        <a:sy n="100" d="100"/>
      </p:scale>
      <p:origin x="0" y="3348"/>
    </p:cViewPr>
  </p:sorterViewPr>
  <p:notesViewPr>
    <p:cSldViewPr>
      <p:cViewPr varScale="1">
        <p:scale>
          <a:sx n="85" d="100"/>
          <a:sy n="85" d="100"/>
        </p:scale>
        <p:origin x="-383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C32278-B94F-41DA-BBAF-DF1081D22079}" type="datetimeFigureOut">
              <a:rPr lang="en-GB" smtClean="0"/>
              <a:t>15/01/2013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1EF4DC-DA9B-4F39-936A-6C461733D186}" type="slidenum">
              <a:rPr lang="en-GB" smtClean="0"/>
              <a:t>‹#›</a:t>
            </a:fld>
            <a:endParaRPr lang="en-GB"/>
          </a:p>
        </p:txBody>
      </p:sp>
    </p:spTree>
    <p:extLst>
      <p:ext uri="{BB962C8B-B14F-4D97-AF65-F5344CB8AC3E}">
        <p14:creationId xmlns:p14="http://schemas.microsoft.com/office/powerpoint/2010/main" val="1885101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marL="216000" indent="-216000" hangingPunct="0"/>
            <a:endParaRPr lang="pl-PL" sz="2000">
              <a:latin typeface="Arial" pitchFamily="18"/>
            </a:endParaRP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62F1C620-2611-445D-BE58-5406C2D46943}" type="slidenum">
              <a:t>2</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lvl="0"/>
            <a:r>
              <a:rPr lang="pl-PL"/>
              <a:t>Findable = dereferencable</a:t>
            </a:r>
          </a:p>
          <a:p>
            <a:pPr lvl="0"/>
            <a:endParaRPr lang="pl-PL"/>
          </a:p>
          <a:p>
            <a:pPr lvl="0"/>
            <a:r>
              <a:rPr lang="pl-PL"/>
              <a:t>A HTTP identifier, when used on the web can be dereferenced and return a HTML document, an image or RDF triples</a:t>
            </a:r>
          </a:p>
          <a:p>
            <a:pPr lvl="0"/>
            <a:endParaRPr lang="pl-PL"/>
          </a:p>
          <a:p>
            <a:pPr lvl="0"/>
            <a:r>
              <a:rPr lang="pl-PL"/>
              <a:t>Using content negotiation with HTTP return codes, a resource can be represented as various documents</a:t>
            </a: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E91087BD-B8AC-4DC2-A626-89E5EBA422CD}" type="slidenum">
              <a:t>11</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lvl="0"/>
            <a:r>
              <a:rPr lang="pl-PL"/>
              <a:t>Is this really that important?</a:t>
            </a: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F5F2F035-7E5F-418D-A385-168B309DD138}" type="slidenum">
              <a:t>12</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marL="216000" indent="-216000" hangingPunct="0"/>
            <a:endParaRPr lang="pl-PL" sz="2000">
              <a:latin typeface="Arial" pitchFamily="18"/>
            </a:endParaRP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B2709405-1801-466A-BF88-26C3DEBAD634}" type="slidenum">
              <a:t>13</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lvl="0"/>
            <a:r>
              <a:rPr lang="pl-PL"/>
              <a:t>Talk about classes, subject, predicates and objects</a:t>
            </a:r>
          </a:p>
          <a:p>
            <a:pPr lvl="0"/>
            <a:endParaRPr lang="pl-PL"/>
          </a:p>
          <a:p>
            <a:pPr lvl="0"/>
            <a:r>
              <a:rPr lang="pl-PL"/>
              <a:t>Readers instantly know what are the objects, predicates, and subjects</a:t>
            </a: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6FE3D471-6093-4E01-A1EE-A7340FEAE60A}" type="slidenum">
              <a:t>14</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lvl="0"/>
            <a:r>
              <a:rPr lang="pl-PL"/>
              <a:t>Ldif, ex and foaf are URI prefixes. Talk about URIs</a:t>
            </a:r>
          </a:p>
          <a:p>
            <a:pPr lvl="0"/>
            <a:endParaRPr lang="pl-PL"/>
          </a:p>
          <a:p>
            <a:pPr lvl="0"/>
            <a:r>
              <a:rPr lang="pl-PL"/>
              <a:t>ldif = LDAP Data Interchange Format</a:t>
            </a:r>
          </a:p>
          <a:p>
            <a:pPr lvl="0"/>
            <a:endParaRPr lang="pl-PL"/>
          </a:p>
          <a:p>
            <a:pPr lvl="0"/>
            <a:endParaRPr lang="en-GB"/>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F2278E57-0561-473A-950F-9B51E647A47D}" type="slidenum">
              <a:t>15</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lvl="0"/>
            <a:r>
              <a:rPr lang="pl-PL"/>
              <a:t>N3 is more the RDF (for example rules)</a:t>
            </a:r>
          </a:p>
          <a:p>
            <a:pPr lvl="0"/>
            <a:endParaRPr lang="pl-PL"/>
          </a:p>
          <a:p>
            <a:pPr lvl="0"/>
            <a:r>
              <a:rPr lang="pl-PL"/>
              <a:t>Turtle is subset of N3 and superset of N-Triples</a:t>
            </a:r>
          </a:p>
          <a:p>
            <a:pPr lvl="0"/>
            <a:endParaRPr lang="pl-PL"/>
          </a:p>
          <a:p>
            <a:pPr lvl="0"/>
            <a:r>
              <a:rPr lang="pl-PL"/>
              <a:t>Last two serialize quads</a:t>
            </a:r>
          </a:p>
          <a:p>
            <a:pPr lvl="0"/>
            <a:endParaRPr lang="pl-PL"/>
          </a:p>
          <a:p>
            <a:pPr lvl="0"/>
            <a:r>
              <a:rPr lang="pl-PL"/>
              <a:t>TriX is developed by HP. Easier than RDF/XML</a:t>
            </a:r>
          </a:p>
          <a:p>
            <a:pPr lvl="0"/>
            <a:r>
              <a:rPr lang="pl-PL"/>
              <a:t>Trig developed by Berlin Univ</a:t>
            </a:r>
          </a:p>
          <a:p>
            <a:pPr lvl="0"/>
            <a:endParaRPr lang="pl-PL"/>
          </a:p>
          <a:p>
            <a:pPr lvl="0"/>
            <a:r>
              <a:rPr lang="pl-PL"/>
              <a:t>Show example files</a:t>
            </a: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8502C2EE-F464-4195-9839-A413DE4CD156}" type="slidenum">
              <a:t>16</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lvl="0"/>
            <a:r>
              <a:rPr lang="pl-PL"/>
              <a:t>No cannonical serialization means XSLT/Xpath is useless</a:t>
            </a:r>
          </a:p>
          <a:p>
            <a:pPr lvl="0"/>
            <a:endParaRPr lang="pl-PL"/>
          </a:p>
          <a:p>
            <a:pPr lvl="0"/>
            <a:r>
              <a:rPr lang="pl-PL"/>
              <a:t>Show examples</a:t>
            </a: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7E27C174-E82F-43A3-A2FF-B09E7678A6B8}" type="slidenum">
              <a:t>17</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lvl="0"/>
            <a:r>
              <a:rPr lang="pl-PL"/>
              <a:t>For example, there can be a graph about employees’ public data (names, birthdates, etc)</a:t>
            </a:r>
          </a:p>
          <a:p>
            <a:pPr lvl="0"/>
            <a:r>
              <a:rPr lang="pl-PL"/>
              <a:t>Another graph can contain only the employees’ salary data. Yet another graph can contain information on employees’ work (hours, tasks finished etc)</a:t>
            </a:r>
          </a:p>
          <a:p>
            <a:pPr lvl="0"/>
            <a:endParaRPr lang="pl-PL"/>
          </a:p>
          <a:p>
            <a:pPr lvl="0"/>
            <a:r>
              <a:rPr lang="pl-PL"/>
              <a:t>Trig, TriX</a:t>
            </a: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C2538EAA-88A4-43EE-A157-630D84B0C5B9}" type="slidenum">
              <a:t>18</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a:xfrm>
            <a:off x="685799" y="4343400"/>
            <a:ext cx="5486399" cy="4115159"/>
          </a:xfrm>
        </p:spPr>
        <p:txBody>
          <a:bodyPr lIns="0" tIns="0" rIns="0" bIns="0"/>
          <a:lstStyle/>
          <a:p>
            <a:pPr marL="216000" indent="-216000" hangingPunct="0"/>
            <a:endParaRPr lang="pl-PL" sz="2000">
              <a:latin typeface="Arial" pitchFamily="1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marL="216000" indent="-216000" hangingPunct="0"/>
            <a:endParaRPr lang="pl-PL" sz="2000">
              <a:latin typeface="Arial" pitchFamily="18"/>
            </a:endParaRP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59BDBDDA-5669-4963-B60B-EE534ACC456E}" type="slidenum">
              <a:t>20</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a:xfrm>
            <a:off x="685799" y="4343400"/>
            <a:ext cx="5486399" cy="4115159"/>
          </a:xfrm>
        </p:spPr>
        <p:txBody>
          <a:bodyPr lIns="0" tIns="0" rIns="0" bIns="0"/>
          <a:lstStyle/>
          <a:p>
            <a:pPr marL="216000" indent="-216000" hangingPunct="0"/>
            <a:endParaRPr lang="pl-PL" sz="2000">
              <a:latin typeface="Arial" pitchFamily="1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marL="216000" indent="-216000" hangingPunct="0"/>
            <a:endParaRPr lang="pl-PL" sz="2000">
              <a:latin typeface="Arial" pitchFamily="18"/>
            </a:endParaRP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2FD8D813-77A2-4A68-BFCE-A3EE6E8539BE}" type="slidenum">
              <a:t>21</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lvl="0"/>
            <a:r>
              <a:rPr lang="pl-PL"/>
              <a:t>OWL Lite – simplest</a:t>
            </a:r>
          </a:p>
          <a:p>
            <a:pPr lvl="0"/>
            <a:r>
              <a:rPr lang="pl-PL"/>
              <a:t>OWL DL (description logic) – computational completeness and decidability</a:t>
            </a:r>
          </a:p>
          <a:p>
            <a:pPr lvl="0"/>
            <a:r>
              <a:rPr lang="pl-PL"/>
              <a:t>OWL Full – undecidable:</a:t>
            </a:r>
          </a:p>
          <a:p>
            <a:pPr marL="171360" lvl="0" indent="-171360">
              <a:buSzPct val="100000"/>
              <a:buChar char="-"/>
            </a:pPr>
            <a:r>
              <a:rPr lang="pl-PL"/>
              <a:t>class can be treated as inidividual and collection of inidividuals</a:t>
            </a:r>
          </a:p>
          <a:p>
            <a:pPr lvl="0"/>
            <a:endParaRPr lang="pl-PL"/>
          </a:p>
          <a:p>
            <a:pPr lvl="0"/>
            <a:r>
              <a:rPr lang="pl-PL"/>
              <a:t>OWL 2 profiles: EL – polyminal reasoning complexity, QL – for easier querying of entailments, RL – rule subset, scalable reasoning</a:t>
            </a:r>
          </a:p>
          <a:p>
            <a:pPr marL="171360" lvl="0" indent="-171360">
              <a:buSzPct val="100000"/>
              <a:buChar char="-"/>
            </a:pPr>
            <a:endParaRPr lang="pl-PL"/>
          </a:p>
          <a:p>
            <a:pPr lvl="0"/>
            <a:r>
              <a:rPr lang="pl-PL"/>
              <a:t>Constraints (restrictions): cardinality, disjointness, enumerated classes, operators:</a:t>
            </a:r>
          </a:p>
          <a:p>
            <a:pPr marL="228600" lvl="0" indent="-228600">
              <a:buSzPct val="100000"/>
              <a:buAutoNum type="arabicPeriod"/>
            </a:pPr>
            <a:r>
              <a:rPr lang="pl-PL"/>
              <a:t>Unions:  RoadVehicle class is a union of Car, Bus, Motorbike classes</a:t>
            </a:r>
          </a:p>
          <a:p>
            <a:pPr marL="228600" lvl="0" indent="-228600">
              <a:buSzPct val="100000"/>
              <a:buAutoNum type="arabicPeriod"/>
            </a:pPr>
            <a:r>
              <a:rPr lang="pl-PL"/>
              <a:t>Intersection: WhiteWine class is intersection of Wine and instances which have color property „white”</a:t>
            </a:r>
          </a:p>
          <a:p>
            <a:pPr marL="228600" lvl="0" indent="-228600">
              <a:buSzPct val="100000"/>
              <a:buAutoNum type="arabicPeriod"/>
            </a:pPr>
            <a:r>
              <a:rPr lang="pl-PL"/>
              <a:t>Complement: UnmannedVehicle is a class for instances which have 0 crew</a:t>
            </a:r>
          </a:p>
          <a:p>
            <a:pPr lvl="0"/>
            <a:r>
              <a:rPr lang="pl-PL"/>
              <a:t>Property characteristics: symmetrical, functional, inverse, transitive</a:t>
            </a:r>
          </a:p>
          <a:p>
            <a:pPr lvl="0"/>
            <a:r>
              <a:rPr lang="pl-PL"/>
              <a:t>Properties split into datatype (between instance and literal) and object (between instances)</a:t>
            </a: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237BDA16-CEE1-4B27-AD6D-74BDC421CF73}" type="slidenum">
              <a:t>22</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lvl="0"/>
            <a:r>
              <a:rPr lang="pl-PL" dirty="0"/>
              <a:t>Dublin for a city in </a:t>
            </a:r>
            <a:r>
              <a:rPr lang="pl-PL" dirty="0" smtClean="0"/>
              <a:t>Ohio</a:t>
            </a:r>
          </a:p>
          <a:p>
            <a:pPr lvl="0"/>
            <a:endParaRPr lang="pl-PL" dirty="0" smtClean="0"/>
          </a:p>
          <a:p>
            <a:pPr lvl="0"/>
            <a:r>
              <a:rPr lang="pl-PL" dirty="0" smtClean="0"/>
              <a:t>Almost</a:t>
            </a:r>
            <a:r>
              <a:rPr lang="pl-PL" baseline="0" dirty="0" smtClean="0"/>
              <a:t> any domian has an ontology/vocabulary</a:t>
            </a:r>
            <a:endParaRPr lang="pl-PL" dirty="0"/>
          </a:p>
          <a:p>
            <a:pPr lvl="0"/>
            <a:endParaRPr lang="pl-PL" dirty="0"/>
          </a:p>
          <a:p>
            <a:pPr lvl="0"/>
            <a:r>
              <a:rPr lang="pl-PL" dirty="0" smtClean="0"/>
              <a:t>Upper ontologies – an ontology for common objects/concepts which are used in various domain ontologies</a:t>
            </a:r>
          </a:p>
          <a:p>
            <a:pPr lvl="0"/>
            <a:endParaRPr lang="pl-PL" dirty="0" smtClean="0"/>
          </a:p>
          <a:p>
            <a:pPr lvl="0"/>
            <a:r>
              <a:rPr lang="pl-PL" dirty="0" smtClean="0"/>
              <a:t>Vocab.cc, prefix.cc</a:t>
            </a:r>
            <a:endParaRPr lang="pl-PL" dirty="0"/>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B5DC0D9F-FDF4-489F-A4B1-19729CB40FC5}" type="slidenum">
              <a:t>23</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lvl="0"/>
            <a:r>
              <a:rPr lang="pl-PL"/>
              <a:t>Dublin for a city in US</a:t>
            </a:r>
          </a:p>
          <a:p>
            <a:pPr lvl="0"/>
            <a:endParaRPr lang="pl-PL"/>
          </a:p>
          <a:p>
            <a:pPr lvl="0"/>
            <a:r>
              <a:rPr lang="pl-PL"/>
              <a:t>Upper ontologies – an ontology for common objects/concepts which are used in various domain ontologies</a:t>
            </a: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FFBB2CED-F974-4AB3-87DA-C60D233B426F}" type="slidenum">
              <a:t>24</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lvl="0"/>
            <a:r>
              <a:rPr lang="pl-PL"/>
              <a:t>Note that integer is a literal</a:t>
            </a:r>
          </a:p>
          <a:p>
            <a:pPr lvl="0"/>
            <a:endParaRPr lang="pl-PL"/>
          </a:p>
          <a:p>
            <a:pPr lvl="0"/>
            <a:r>
              <a:rPr lang="pl-PL"/>
              <a:t>Explain the entailments, inferences</a:t>
            </a: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C9FE3C22-CC56-4AC4-A02E-DCD299958983}" type="slidenum">
              <a:t>25</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a:xfrm>
            <a:off x="685799" y="4343400"/>
            <a:ext cx="5486399" cy="4115159"/>
          </a:xfrm>
        </p:spPr>
        <p:txBody>
          <a:bodyPr lIns="0" tIns="0" rIns="0" bIns="0"/>
          <a:lstStyle/>
          <a:p>
            <a:pPr marL="216000" indent="-216000" hangingPunct="0"/>
            <a:endParaRPr lang="pl-PL" sz="2000">
              <a:latin typeface="Arial" pitchFamily="1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lvl="0"/>
            <a:r>
              <a:rPr lang="pl-PL"/>
              <a:t>R2RML is W3C reccomendation</a:t>
            </a: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F71DA165-5383-4AD9-8C19-91BA8882CB19}" type="slidenum">
              <a:t>27</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lvl="0"/>
            <a:r>
              <a:rPr lang="pl-PL"/>
              <a:t>Dydra and AllegroGraph have hosted option</a:t>
            </a: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CDBFFCC1-60D0-4C33-9985-FEB86A2376D0}" type="slidenum">
              <a:t>28</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lvl="0"/>
            <a:r>
              <a:rPr lang="pl-PL"/>
              <a:t>RDFa is a graph</a:t>
            </a:r>
          </a:p>
          <a:p>
            <a:pPr lvl="0"/>
            <a:r>
              <a:rPr lang="pl-PL"/>
              <a:t>Only RDFa supports datatypes</a:t>
            </a:r>
          </a:p>
          <a:p>
            <a:pPr lvl="0"/>
            <a:r>
              <a:rPr lang="pl-PL"/>
              <a:t>Microformats don’t support language tags</a:t>
            </a:r>
          </a:p>
          <a:p>
            <a:pPr lvl="0"/>
            <a:r>
              <a:rPr lang="pl-PL"/>
              <a:t>Microdata is only for HTML5</a:t>
            </a:r>
          </a:p>
          <a:p>
            <a:pPr lvl="0"/>
            <a:r>
              <a:rPr lang="pl-PL"/>
              <a:t>RDFa is most complex and introduces 8 new properties to use</a:t>
            </a: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D07C890D-59D6-414B-B1F9-18175C03864C}" type="slidenum">
              <a:t>29</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lvl="0"/>
            <a:r>
              <a:rPr lang="pl-PL"/>
              <a:t>There are microformats for products, vCards, news, reviews, calendar events and more</a:t>
            </a: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394EA4E2-773F-41A1-86D8-74D82E166627}" type="slidenum">
              <a:t>30</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lvl="0"/>
            <a:r>
              <a:rPr lang="pl-PL"/>
              <a:t>Term by Tim Berners-Lee but goes back to late sixties</a:t>
            </a:r>
          </a:p>
          <a:p>
            <a:pPr lvl="0"/>
            <a:endParaRPr lang="pl-PL"/>
          </a:p>
          <a:p>
            <a:pPr lvl="0"/>
            <a:r>
              <a:rPr lang="pl-PL"/>
              <a:t>Standardised by W3C</a:t>
            </a:r>
          </a:p>
          <a:p>
            <a:pPr lvl="0"/>
            <a:endParaRPr lang="pl-PL"/>
          </a:p>
          <a:p>
            <a:pPr lvl="0"/>
            <a:r>
              <a:rPr lang="pl-PL"/>
              <a:t>Many of the standards are first developed by Universities and companies, most notably:</a:t>
            </a:r>
          </a:p>
          <a:p>
            <a:pPr marL="171360" lvl="0" indent="-171360">
              <a:buSzPct val="100000"/>
              <a:buFont typeface="Arial" pitchFamily="32"/>
              <a:buChar char="•"/>
            </a:pPr>
            <a:r>
              <a:rPr lang="pl-PL"/>
              <a:t>IBM</a:t>
            </a:r>
          </a:p>
          <a:p>
            <a:pPr marL="171360" lvl="0" indent="-171360">
              <a:buSzPct val="100000"/>
              <a:buFont typeface="Arial" pitchFamily="32"/>
              <a:buChar char="•"/>
            </a:pPr>
            <a:r>
              <a:rPr lang="pl-PL"/>
              <a:t>HP</a:t>
            </a:r>
          </a:p>
          <a:p>
            <a:pPr marL="171360" lvl="0" indent="-171360">
              <a:buSzPct val="100000"/>
              <a:buFont typeface="Arial" pitchFamily="32"/>
              <a:buChar char="•"/>
            </a:pPr>
            <a:r>
              <a:rPr lang="pl-PL"/>
              <a:t>Oracle</a:t>
            </a:r>
          </a:p>
          <a:p>
            <a:pPr marL="171360" lvl="0" indent="-171360">
              <a:buSzPct val="100000"/>
              <a:buFont typeface="Arial" pitchFamily="32"/>
              <a:buChar char="•"/>
            </a:pPr>
            <a:r>
              <a:rPr lang="pl-PL"/>
              <a:t>Univeristies: Oxford, Manchester, Berlin,</a:t>
            </a:r>
          </a:p>
          <a:p>
            <a:pPr marL="171360" lvl="0" indent="-171360">
              <a:buSzPct val="100000"/>
              <a:buFont typeface="Arial" pitchFamily="32"/>
              <a:buChar char="•"/>
            </a:pPr>
            <a:endParaRPr lang="pl-PL"/>
          </a:p>
          <a:p>
            <a:pPr lvl="0"/>
            <a:endParaRPr lang="pl-PL"/>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5FFA6353-2F0A-412A-A38B-1F1AAEDFFE3C}" type="slidenum">
              <a:t>4</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marL="216000" indent="-216000" hangingPunct="0"/>
            <a:endParaRPr lang="pl-PL" sz="2000">
              <a:latin typeface="Arial" pitchFamily="18"/>
            </a:endParaRP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40B0877B-5518-45F6-ADD0-E79E59DE7979}" type="slidenum">
              <a:t>31</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lvl="0"/>
            <a:r>
              <a:rPr lang="pl-PL"/>
              <a:t>RDFa can be used in any XML document such as SVG, ODF, MathML and others</a:t>
            </a: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A844E04C-8C64-46DF-9FF9-22A0ADE53BD7}" type="slidenum">
              <a:t>32</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marL="216000" indent="-216000" hangingPunct="0"/>
            <a:endParaRPr lang="pl-PL" sz="2000">
              <a:latin typeface="Arial" pitchFamily="18"/>
            </a:endParaRP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8FB4BF5C-4F38-4F99-AEC3-DE2DBC364FD8}" type="slidenum">
              <a:t>33</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lvl="0"/>
            <a:r>
              <a:rPr lang="pl-PL"/>
              <a:t>Possible to load data from URI into memory and query locally</a:t>
            </a:r>
          </a:p>
          <a:p>
            <a:pPr lvl="0"/>
            <a:endParaRPr lang="pl-PL"/>
          </a:p>
          <a:p>
            <a:pPr lvl="0"/>
            <a:r>
              <a:rPr lang="pl-PL"/>
              <a:t>XML used as transport</a:t>
            </a:r>
          </a:p>
          <a:p>
            <a:pPr lvl="0"/>
            <a:endParaRPr lang="pl-PL"/>
          </a:p>
          <a:p>
            <a:pPr lvl="0"/>
            <a:r>
              <a:rPr lang="pl-PL"/>
              <a:t>SPAQRL 1.1 has turned Proposed Recommendation this month</a:t>
            </a: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AEBF659C-6EF8-406D-B4BB-92AE569A712D}" type="slidenum">
              <a:t>34</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lvl="0"/>
            <a:r>
              <a:rPr lang="pl-PL" dirty="0"/>
              <a:t>One </a:t>
            </a:r>
            <a:r>
              <a:rPr lang="pl-PL" dirty="0" err="1"/>
              <a:t>has</a:t>
            </a:r>
            <a:r>
              <a:rPr lang="pl-PL" dirty="0"/>
              <a:t> to </a:t>
            </a:r>
            <a:r>
              <a:rPr lang="pl-PL" dirty="0" err="1"/>
              <a:t>discover</a:t>
            </a:r>
            <a:r>
              <a:rPr lang="pl-PL" dirty="0"/>
              <a:t> the </a:t>
            </a:r>
            <a:r>
              <a:rPr lang="pl-PL" dirty="0" err="1"/>
              <a:t>source</a:t>
            </a:r>
            <a:r>
              <a:rPr lang="pl-PL" dirty="0"/>
              <a:t> </a:t>
            </a:r>
            <a:r>
              <a:rPr lang="pl-PL" dirty="0" err="1"/>
              <a:t>first</a:t>
            </a:r>
            <a:r>
              <a:rPr lang="pl-PL" dirty="0"/>
              <a:t> to </a:t>
            </a:r>
            <a:r>
              <a:rPr lang="pl-PL" dirty="0" err="1"/>
              <a:t>determine</a:t>
            </a:r>
            <a:r>
              <a:rPr lang="pl-PL" dirty="0"/>
              <a:t> the </a:t>
            </a:r>
            <a:r>
              <a:rPr lang="pl-PL" dirty="0" err="1"/>
              <a:t>properties</a:t>
            </a:r>
            <a:r>
              <a:rPr lang="pl-PL" dirty="0"/>
              <a:t> and </a:t>
            </a:r>
            <a:r>
              <a:rPr lang="pl-PL" dirty="0" err="1"/>
              <a:t>classes</a:t>
            </a:r>
            <a:r>
              <a:rPr lang="pl-PL" dirty="0"/>
              <a:t>. Then </a:t>
            </a:r>
            <a:r>
              <a:rPr lang="pl-PL" dirty="0" err="1"/>
              <a:t>it</a:t>
            </a:r>
            <a:r>
              <a:rPr lang="pl-PL" dirty="0"/>
              <a:t> </a:t>
            </a:r>
            <a:r>
              <a:rPr lang="pl-PL" dirty="0" err="1"/>
              <a:t>is</a:t>
            </a:r>
            <a:r>
              <a:rPr lang="pl-PL" dirty="0"/>
              <a:t> </a:t>
            </a:r>
            <a:r>
              <a:rPr lang="pl-PL" dirty="0" err="1"/>
              <a:t>possible</a:t>
            </a:r>
            <a:r>
              <a:rPr lang="pl-PL" dirty="0"/>
              <a:t> to do SPARQL</a:t>
            </a:r>
          </a:p>
          <a:p>
            <a:pPr lvl="0"/>
            <a:endParaRPr lang="pl-PL" dirty="0"/>
          </a:p>
          <a:p>
            <a:pPr lvl="0"/>
            <a:r>
              <a:rPr lang="pl-PL" dirty="0" err="1"/>
              <a:t>After</a:t>
            </a:r>
            <a:r>
              <a:rPr lang="pl-PL" dirty="0"/>
              <a:t> </a:t>
            </a:r>
            <a:r>
              <a:rPr lang="pl-PL" dirty="0" err="1"/>
              <a:t>running</a:t>
            </a:r>
            <a:r>
              <a:rPr lang="pl-PL" dirty="0"/>
              <a:t> </a:t>
            </a:r>
            <a:r>
              <a:rPr lang="pl-PL" dirty="0" err="1"/>
              <a:t>queries</a:t>
            </a:r>
            <a:r>
              <a:rPr lang="pl-PL" dirty="0"/>
              <a:t> on </a:t>
            </a:r>
            <a:r>
              <a:rPr lang="pl-PL" dirty="0" err="1"/>
              <a:t>dbpedia</a:t>
            </a:r>
            <a:r>
              <a:rPr lang="pl-PL" dirty="0"/>
              <a:t> show </a:t>
            </a:r>
            <a:r>
              <a:rPr lang="pl-PL" dirty="0" err="1"/>
              <a:t>them</a:t>
            </a:r>
            <a:r>
              <a:rPr lang="pl-PL" dirty="0"/>
              <a:t> with SPARQL GUI</a:t>
            </a:r>
          </a:p>
          <a:p>
            <a:pPr lvl="0"/>
            <a:endParaRPr lang="pl-PL" dirty="0"/>
          </a:p>
          <a:p>
            <a:pPr lvl="0"/>
            <a:r>
              <a:rPr lang="pl-PL" dirty="0"/>
              <a:t>CONSTRUCT </a:t>
            </a:r>
            <a:r>
              <a:rPr lang="pl-PL" dirty="0" err="1"/>
              <a:t>can</a:t>
            </a:r>
            <a:r>
              <a:rPr lang="pl-PL" dirty="0"/>
              <a:t> be </a:t>
            </a:r>
            <a:r>
              <a:rPr lang="pl-PL" dirty="0" err="1"/>
              <a:t>used</a:t>
            </a:r>
            <a:r>
              <a:rPr lang="pl-PL" dirty="0"/>
              <a:t> for </a:t>
            </a:r>
            <a:r>
              <a:rPr lang="pl-PL" dirty="0" err="1"/>
              <a:t>mapping</a:t>
            </a:r>
            <a:r>
              <a:rPr lang="pl-PL" dirty="0"/>
              <a:t> </a:t>
            </a:r>
            <a:r>
              <a:rPr lang="pl-PL" dirty="0" err="1" smtClean="0"/>
              <a:t>ontologies</a:t>
            </a:r>
            <a:endParaRPr lang="pl-PL" dirty="0" smtClean="0"/>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BAFF9D7E-5BA4-429B-8DC1-5E2B12734A17}" type="slidenum">
              <a:t>35</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lvl="0"/>
            <a:r>
              <a:rPr lang="pl-PL"/>
              <a:t>Functions and Templates can take agruments</a:t>
            </a:r>
          </a:p>
          <a:p>
            <a:pPr lvl="0"/>
            <a:endParaRPr lang="pl-PL"/>
          </a:p>
          <a:p>
            <a:pPr lvl="0"/>
            <a:r>
              <a:rPr lang="pl-PL"/>
              <a:t>Magic properties are functions and also properties.</a:t>
            </a: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FC1D8C2C-D214-4360-804B-9B8BECD8FC8D}" type="slidenum">
              <a:t>36</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marL="216000" indent="-216000" hangingPunct="0"/>
            <a:endParaRPr lang="pl-PL" sz="2000">
              <a:latin typeface="Arial" pitchFamily="18"/>
            </a:endParaRP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F2EC9E9D-16D8-4B95-B2FE-84645B54C7D4}" type="slidenum">
              <a:t>37</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marL="216000" indent="-216000" hangingPunct="0"/>
            <a:endParaRPr lang="pl-PL" sz="2000">
              <a:latin typeface="Arial" pitchFamily="18"/>
            </a:endParaRP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3D2644BE-C61D-4A2D-A723-F386B714BC5E}" type="slidenum">
              <a:t>38</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lvl="0"/>
            <a:r>
              <a:rPr lang="pl-PL"/>
              <a:t>Uses existsing and simple standards</a:t>
            </a:r>
          </a:p>
          <a:p>
            <a:pPr lvl="0"/>
            <a:endParaRPr lang="pl-PL"/>
          </a:p>
          <a:p>
            <a:pPr lvl="0"/>
            <a:r>
              <a:rPr lang="pl-PL"/>
              <a:t>It may be intimidating but it is easy to incrementally add features of the semweb stack. There are many relatively small blocks, which can be combined with existsing technologies</a:t>
            </a:r>
          </a:p>
          <a:p>
            <a:pPr lvl="0"/>
            <a:endParaRPr lang="pl-PL"/>
          </a:p>
          <a:p>
            <a:pPr lvl="0"/>
            <a:r>
              <a:rPr lang="pl-PL"/>
              <a:t>Makes it easy to work with distributed data, query it, combine and map different data representations</a:t>
            </a: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84E2349A-5844-411D-9357-570A3668F735}" type="slidenum">
              <a:t>40</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lvl="0"/>
            <a:r>
              <a:rPr lang="pl-PL" dirty="0" smtClean="0"/>
              <a:t>XML </a:t>
            </a:r>
            <a:r>
              <a:rPr lang="pl-PL" dirty="0" err="1" smtClean="0"/>
              <a:t>is</a:t>
            </a:r>
            <a:r>
              <a:rPr lang="pl-PL" dirty="0" smtClean="0"/>
              <a:t> for </a:t>
            </a:r>
            <a:r>
              <a:rPr lang="pl-PL" dirty="0" err="1" smtClean="0"/>
              <a:t>interchange</a:t>
            </a:r>
            <a:endParaRPr lang="pl-PL" dirty="0" smtClean="0"/>
          </a:p>
          <a:p>
            <a:pPr lvl="0"/>
            <a:endParaRPr lang="pl-PL" dirty="0" smtClean="0"/>
          </a:p>
          <a:p>
            <a:pPr lvl="0"/>
            <a:r>
              <a:rPr lang="pl-PL" dirty="0" smtClean="0"/>
              <a:t>Processing and </a:t>
            </a:r>
            <a:r>
              <a:rPr lang="pl-PL" dirty="0" err="1" smtClean="0"/>
              <a:t>querying</a:t>
            </a:r>
            <a:r>
              <a:rPr lang="pl-PL" dirty="0" smtClean="0"/>
              <a:t> </a:t>
            </a:r>
            <a:r>
              <a:rPr lang="pl-PL" dirty="0" err="1" smtClean="0"/>
              <a:t>is</a:t>
            </a:r>
            <a:r>
              <a:rPr lang="pl-PL" dirty="0" smtClean="0"/>
              <a:t> hard </a:t>
            </a:r>
            <a:r>
              <a:rPr lang="pl-PL" dirty="0" err="1" smtClean="0"/>
              <a:t>or</a:t>
            </a:r>
            <a:r>
              <a:rPr lang="pl-PL" dirty="0" smtClean="0"/>
              <a:t> </a:t>
            </a:r>
            <a:r>
              <a:rPr lang="pl-PL" dirty="0" err="1" smtClean="0"/>
              <a:t>requires</a:t>
            </a:r>
            <a:r>
              <a:rPr lang="pl-PL" baseline="0" dirty="0" smtClean="0"/>
              <a:t> </a:t>
            </a:r>
            <a:r>
              <a:rPr lang="pl-PL" baseline="0" dirty="0" err="1" smtClean="0"/>
              <a:t>additional</a:t>
            </a:r>
            <a:r>
              <a:rPr lang="pl-PL" baseline="0" dirty="0" smtClean="0"/>
              <a:t> </a:t>
            </a:r>
            <a:r>
              <a:rPr lang="pl-PL" baseline="0" dirty="0" err="1" smtClean="0"/>
              <a:t>processing</a:t>
            </a:r>
            <a:r>
              <a:rPr lang="pl-PL" baseline="0" dirty="0" smtClean="0"/>
              <a:t>, </a:t>
            </a:r>
            <a:r>
              <a:rPr lang="pl-PL" baseline="0" dirty="0" err="1" smtClean="0"/>
              <a:t>while</a:t>
            </a:r>
            <a:r>
              <a:rPr lang="pl-PL" baseline="0" dirty="0" smtClean="0"/>
              <a:t> RDF </a:t>
            </a:r>
            <a:r>
              <a:rPr lang="pl-PL" baseline="0" dirty="0" err="1" smtClean="0"/>
              <a:t>does</a:t>
            </a:r>
            <a:r>
              <a:rPr lang="pl-PL" baseline="0" dirty="0" smtClean="0"/>
              <a:t> not </a:t>
            </a:r>
            <a:r>
              <a:rPr lang="pl-PL" baseline="0" dirty="0" err="1" smtClean="0"/>
              <a:t>require</a:t>
            </a:r>
            <a:r>
              <a:rPr lang="pl-PL" baseline="0" dirty="0" smtClean="0"/>
              <a:t> </a:t>
            </a:r>
            <a:r>
              <a:rPr lang="pl-PL" baseline="0" dirty="0" err="1" smtClean="0"/>
              <a:t>that</a:t>
            </a:r>
            <a:r>
              <a:rPr lang="pl-PL" baseline="0" dirty="0" smtClean="0"/>
              <a:t> extra step</a:t>
            </a:r>
          </a:p>
          <a:p>
            <a:pPr lvl="0"/>
            <a:endParaRPr lang="pl-PL" baseline="0" dirty="0" smtClean="0"/>
          </a:p>
          <a:p>
            <a:pPr lvl="0"/>
            <a:r>
              <a:rPr lang="pl-PL" baseline="0" dirty="0" err="1" smtClean="0"/>
              <a:t>Analogy</a:t>
            </a:r>
            <a:r>
              <a:rPr lang="pl-PL" baseline="0" dirty="0" smtClean="0"/>
              <a:t> – A </a:t>
            </a:r>
            <a:r>
              <a:rPr lang="pl-PL" baseline="0" dirty="0" err="1" smtClean="0"/>
              <a:t>book</a:t>
            </a:r>
            <a:r>
              <a:rPr lang="pl-PL" baseline="0" dirty="0" smtClean="0"/>
              <a:t>. </a:t>
            </a:r>
            <a:r>
              <a:rPr lang="pl-PL" baseline="0" dirty="0" err="1" smtClean="0"/>
              <a:t>Paperback</a:t>
            </a:r>
            <a:r>
              <a:rPr lang="pl-PL" baseline="0" dirty="0" smtClean="0"/>
              <a:t>, </a:t>
            </a:r>
            <a:r>
              <a:rPr lang="pl-PL" baseline="0" dirty="0" err="1" smtClean="0"/>
              <a:t>hardback</a:t>
            </a:r>
            <a:r>
              <a:rPr lang="pl-PL" baseline="0" dirty="0" smtClean="0"/>
              <a:t>, </a:t>
            </a:r>
            <a:r>
              <a:rPr lang="pl-PL" baseline="0" dirty="0" err="1" smtClean="0"/>
              <a:t>audiobook</a:t>
            </a:r>
            <a:r>
              <a:rPr lang="pl-PL" baseline="0" dirty="0" smtClean="0"/>
              <a:t>, </a:t>
            </a:r>
            <a:r>
              <a:rPr lang="pl-PL" baseline="0" dirty="0" err="1" smtClean="0"/>
              <a:t>ebook</a:t>
            </a:r>
            <a:r>
              <a:rPr lang="pl-PL" baseline="0" dirty="0" smtClean="0"/>
              <a:t>, </a:t>
            </a:r>
            <a:r>
              <a:rPr lang="pl-PL" baseline="0" dirty="0" err="1" smtClean="0"/>
              <a:t>braille</a:t>
            </a:r>
            <a:r>
              <a:rPr lang="pl-PL" baseline="0" dirty="0" smtClean="0"/>
              <a:t> but </a:t>
            </a:r>
            <a:r>
              <a:rPr lang="pl-PL" baseline="0" dirty="0" err="1" smtClean="0"/>
              <a:t>still</a:t>
            </a:r>
            <a:r>
              <a:rPr lang="pl-PL" baseline="0" dirty="0" smtClean="0"/>
              <a:t> the same </a:t>
            </a:r>
            <a:r>
              <a:rPr lang="pl-PL" baseline="0" dirty="0" err="1" smtClean="0"/>
              <a:t>book</a:t>
            </a:r>
            <a:r>
              <a:rPr lang="pl-PL" baseline="0" dirty="0" smtClean="0"/>
              <a:t> no </a:t>
            </a:r>
            <a:r>
              <a:rPr lang="pl-PL" baseline="0" dirty="0" err="1" smtClean="0"/>
              <a:t>matter</a:t>
            </a:r>
            <a:r>
              <a:rPr lang="pl-PL" baseline="0" dirty="0" smtClean="0"/>
              <a:t> </a:t>
            </a:r>
            <a:r>
              <a:rPr lang="pl-PL" baseline="0" dirty="0" err="1" smtClean="0"/>
              <a:t>how</a:t>
            </a:r>
            <a:r>
              <a:rPr lang="pl-PL" baseline="0" dirty="0" smtClean="0"/>
              <a:t> </a:t>
            </a:r>
            <a:r>
              <a:rPr lang="pl-PL" baseline="0" dirty="0" err="1" smtClean="0"/>
              <a:t>many</a:t>
            </a:r>
            <a:r>
              <a:rPr lang="pl-PL" baseline="0" dirty="0" smtClean="0"/>
              <a:t> </a:t>
            </a:r>
            <a:r>
              <a:rPr lang="pl-PL" baseline="0" dirty="0" err="1" smtClean="0"/>
              <a:t>different</a:t>
            </a:r>
            <a:r>
              <a:rPr lang="pl-PL" baseline="0" dirty="0" smtClean="0"/>
              <a:t> </a:t>
            </a:r>
            <a:r>
              <a:rPr lang="pl-PL" baseline="0" dirty="0" err="1" smtClean="0"/>
              <a:t>examples</a:t>
            </a:r>
            <a:r>
              <a:rPr lang="pl-PL" baseline="0" dirty="0" smtClean="0"/>
              <a:t> </a:t>
            </a:r>
            <a:r>
              <a:rPr lang="pl-PL" baseline="0" dirty="0" err="1" smtClean="0"/>
              <a:t>there</a:t>
            </a:r>
            <a:r>
              <a:rPr lang="pl-PL" baseline="0" dirty="0" smtClean="0"/>
              <a:t> </a:t>
            </a:r>
            <a:r>
              <a:rPr lang="pl-PL" baseline="0" dirty="0" err="1" smtClean="0"/>
              <a:t>are</a:t>
            </a:r>
            <a:endParaRPr lang="pl-PL" dirty="0" smtClean="0"/>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defRPr sz="1800"/>
            </a:pPr>
            <a:fld id="{A891BF85-ED41-4493-B8CA-75A2B52C45B7}" type="slidenum">
              <a:t>41</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lvl="0"/>
            <a:r>
              <a:rPr lang="pl-PL"/>
              <a:t>Will get back to these later so just quickly describe these sentences</a:t>
            </a: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61C39AE7-F2F1-4442-A9CC-C01C59D8959B}" type="slidenum">
              <a:t>5</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lvl="0"/>
            <a:r>
              <a:rPr lang="pl-PL" dirty="0" smtClean="0"/>
              <a:t>Not </a:t>
            </a:r>
            <a:r>
              <a:rPr lang="pl-PL" dirty="0" err="1" smtClean="0"/>
              <a:t>all</a:t>
            </a:r>
            <a:r>
              <a:rPr lang="pl-PL" dirty="0" smtClean="0"/>
              <a:t> REST </a:t>
            </a:r>
            <a:r>
              <a:rPr lang="pl-PL" dirty="0" err="1" smtClean="0"/>
              <a:t>resources</a:t>
            </a:r>
            <a:r>
              <a:rPr lang="pl-PL" dirty="0" smtClean="0"/>
              <a:t> </a:t>
            </a:r>
            <a:r>
              <a:rPr lang="pl-PL" dirty="0" err="1" smtClean="0"/>
              <a:t>must</a:t>
            </a:r>
            <a:r>
              <a:rPr lang="pl-PL" dirty="0" smtClean="0"/>
              <a:t> </a:t>
            </a:r>
            <a:r>
              <a:rPr lang="pl-PL" dirty="0" err="1" smtClean="0"/>
              <a:t>represent</a:t>
            </a:r>
            <a:r>
              <a:rPr lang="pl-PL" baseline="0" dirty="0" smtClean="0"/>
              <a:t> single RDF </a:t>
            </a:r>
            <a:r>
              <a:rPr lang="pl-PL" baseline="0" dirty="0" err="1" smtClean="0"/>
              <a:t>resource</a:t>
            </a:r>
            <a:r>
              <a:rPr lang="pl-PL" baseline="0" dirty="0" smtClean="0"/>
              <a:t> (list </a:t>
            </a:r>
            <a:r>
              <a:rPr lang="pl-PL" baseline="0" dirty="0" err="1" smtClean="0"/>
              <a:t>paging</a:t>
            </a:r>
            <a:r>
              <a:rPr lang="pl-PL" baseline="0" dirty="0" smtClean="0"/>
              <a:t>?)</a:t>
            </a:r>
          </a:p>
          <a:p>
            <a:pPr lvl="0"/>
            <a:endParaRPr lang="pl-PL" baseline="0" dirty="0" smtClean="0"/>
          </a:p>
          <a:p>
            <a:pPr lvl="0"/>
            <a:r>
              <a:rPr lang="pl-PL" baseline="0" dirty="0" err="1" smtClean="0"/>
              <a:t>Resources</a:t>
            </a:r>
            <a:r>
              <a:rPr lang="pl-PL" baseline="0" dirty="0" smtClean="0"/>
              <a:t> </a:t>
            </a:r>
            <a:r>
              <a:rPr lang="pl-PL" baseline="0" dirty="0" err="1" smtClean="0"/>
              <a:t>are</a:t>
            </a:r>
            <a:r>
              <a:rPr lang="pl-PL" baseline="0" dirty="0" smtClean="0"/>
              <a:t> </a:t>
            </a:r>
            <a:r>
              <a:rPr lang="pl-PL" baseline="0" dirty="0" err="1" smtClean="0"/>
              <a:t>abstract</a:t>
            </a:r>
            <a:r>
              <a:rPr lang="pl-PL" baseline="0" dirty="0" smtClean="0"/>
              <a:t>. </a:t>
            </a:r>
            <a:r>
              <a:rPr lang="pl-PL" baseline="0" dirty="0" err="1" smtClean="0"/>
              <a:t>Representation</a:t>
            </a:r>
            <a:r>
              <a:rPr lang="pl-PL" baseline="0" dirty="0" smtClean="0"/>
              <a:t> </a:t>
            </a:r>
            <a:r>
              <a:rPr lang="pl-PL" baseline="0" dirty="0" err="1" smtClean="0"/>
              <a:t>is</a:t>
            </a:r>
            <a:r>
              <a:rPr lang="pl-PL" baseline="0" dirty="0" smtClean="0"/>
              <a:t> </a:t>
            </a:r>
            <a:r>
              <a:rPr lang="pl-PL" baseline="0" dirty="0" err="1" smtClean="0"/>
              <a:t>used</a:t>
            </a:r>
            <a:r>
              <a:rPr lang="pl-PL" baseline="0" dirty="0" smtClean="0"/>
              <a:t> to </a:t>
            </a:r>
            <a:r>
              <a:rPr lang="pl-PL" baseline="0" dirty="0" err="1" smtClean="0"/>
              <a:t>access</a:t>
            </a:r>
            <a:endParaRPr lang="pl-PL" baseline="0" dirty="0" smtClean="0"/>
          </a:p>
          <a:p>
            <a:pPr lvl="0"/>
            <a:endParaRPr lang="pl-PL" baseline="0" dirty="0" smtClean="0"/>
          </a:p>
          <a:p>
            <a:pPr lvl="0"/>
            <a:r>
              <a:rPr lang="pl-PL" baseline="0" dirty="0" err="1" smtClean="0"/>
              <a:t>Semantic</a:t>
            </a:r>
            <a:r>
              <a:rPr lang="pl-PL" baseline="0" dirty="0" smtClean="0"/>
              <a:t> Web </a:t>
            </a:r>
            <a:r>
              <a:rPr lang="pl-PL" baseline="0" dirty="0" err="1" smtClean="0"/>
              <a:t>is</a:t>
            </a:r>
            <a:r>
              <a:rPr lang="pl-PL" baseline="0" dirty="0" smtClean="0"/>
              <a:t> data model, REST </a:t>
            </a:r>
            <a:r>
              <a:rPr lang="pl-PL" baseline="0" dirty="0" err="1" smtClean="0"/>
              <a:t>is</a:t>
            </a:r>
            <a:r>
              <a:rPr lang="pl-PL" baseline="0" dirty="0" smtClean="0"/>
              <a:t> </a:t>
            </a:r>
            <a:r>
              <a:rPr lang="pl-PL" baseline="0" dirty="0" err="1" smtClean="0"/>
              <a:t>interaction</a:t>
            </a:r>
            <a:r>
              <a:rPr lang="pl-PL" baseline="0" dirty="0" smtClean="0"/>
              <a:t> model. </a:t>
            </a:r>
            <a:r>
              <a:rPr lang="pl-PL" baseline="0" dirty="0" err="1" smtClean="0"/>
              <a:t>Can</a:t>
            </a:r>
            <a:r>
              <a:rPr lang="pl-PL" baseline="0" dirty="0" smtClean="0"/>
              <a:t> </a:t>
            </a:r>
            <a:r>
              <a:rPr lang="pl-PL" baseline="0" dirty="0" err="1" smtClean="0"/>
              <a:t>work</a:t>
            </a:r>
            <a:r>
              <a:rPr lang="pl-PL" baseline="0" dirty="0" smtClean="0"/>
              <a:t> </a:t>
            </a:r>
            <a:r>
              <a:rPr lang="pl-PL" baseline="0" dirty="0" err="1" smtClean="0"/>
              <a:t>together</a:t>
            </a:r>
            <a:r>
              <a:rPr lang="pl-PL" baseline="0" dirty="0" smtClean="0"/>
              <a:t>, </a:t>
            </a:r>
            <a:r>
              <a:rPr lang="pl-PL" baseline="0" dirty="0" err="1" smtClean="0"/>
              <a:t>dont</a:t>
            </a:r>
            <a:r>
              <a:rPr lang="pl-PL" baseline="0" dirty="0" smtClean="0"/>
              <a:t> </a:t>
            </a:r>
            <a:r>
              <a:rPr lang="pl-PL" baseline="0" dirty="0" err="1" smtClean="0"/>
              <a:t>have</a:t>
            </a:r>
            <a:r>
              <a:rPr lang="pl-PL" baseline="0" dirty="0" smtClean="0"/>
              <a:t> to.</a:t>
            </a:r>
            <a:endParaRPr lang="pl-PL" dirty="0"/>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defRPr sz="1800"/>
            </a:pPr>
            <a:fld id="{A891BF85-ED41-4493-B8CA-75A2B52C45B7}" type="slidenum">
              <a:t>42</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lvl="0"/>
            <a:r>
              <a:rPr lang="en-GB"/>
              <a:t>Once the data is collected, it must be ingested. In traditional business intelligence (BI) parlance, this is known as Extract, Transform, and Load (ETL): the act of putting the right information into the correct tables of a database schema and manipulating certain fields to make them easier to work with.</a:t>
            </a:r>
          </a:p>
          <a:p>
            <a:pPr lvl="0"/>
            <a:endParaRPr lang="pl-PL"/>
          </a:p>
          <a:p>
            <a:pPr lvl="0"/>
            <a:r>
              <a:rPr lang="en-GB"/>
              <a:t>One of the distinguishing characteristics of big data, however, is that the data is often unstructured. That means we don’t know the inherent schema of the information before we start to analyze it. We may still transform the information — replacing an IP address with the name of a city, for example, or anonymizing certain fields with a one-way hash function — but we may hold onto the original data and only define its structure as we analyze it.</a:t>
            </a:r>
          </a:p>
          <a:p>
            <a:pPr lvl="0"/>
            <a:endParaRPr lang="pl-PL"/>
          </a:p>
          <a:p>
            <a:pPr lvl="0"/>
            <a:r>
              <a:rPr lang="pl-PL"/>
              <a:t>OWA – nulls, types ?</a:t>
            </a: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defRPr sz="1800"/>
            </a:pPr>
            <a:fld id="{A891BF85-ED41-4493-B8CA-75A2B52C45B7}" type="slidenum">
              <a:t>43</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lvl="0"/>
            <a:r>
              <a:rPr lang="pl-PL"/>
              <a:t>NoSQL:</a:t>
            </a:r>
          </a:p>
          <a:p>
            <a:pPr marL="228600" lvl="0" indent="-228600">
              <a:buSzPct val="100000"/>
              <a:buAutoNum type="arabicPeriod"/>
            </a:pPr>
            <a:r>
              <a:rPr lang="en-GB"/>
              <a:t>Non-SQL queries!  (duh).  We have SPARQL, while they have a variety.  We both often use JSON for serialization.</a:t>
            </a:r>
          </a:p>
          <a:p>
            <a:pPr marL="228600" lvl="0" indent="-228600">
              <a:buSzPct val="100000"/>
              <a:buAutoNum type="arabicPeriod"/>
            </a:pPr>
            <a:r>
              <a:rPr lang="en-GB"/>
              <a:t>The graph can be represented as a tuple store, </a:t>
            </a:r>
            <a:r>
              <a:rPr lang="pl-PL"/>
              <a:t>just like </a:t>
            </a:r>
            <a:r>
              <a:rPr lang="en-GB"/>
              <a:t>key-value stores of the NoSQL.</a:t>
            </a:r>
          </a:p>
          <a:p>
            <a:pPr marL="228600" lvl="0" indent="-228600">
              <a:buSzPct val="100000"/>
              <a:buAutoNum type="arabicPeriod"/>
            </a:pPr>
            <a:r>
              <a:rPr lang="en-GB"/>
              <a:t>Named Graphs and Documents (a la CouchDB or MongoDB) are very, very similar concepts.</a:t>
            </a:r>
          </a:p>
          <a:p>
            <a:pPr marL="228600" lvl="0" indent="-228600">
              <a:buSzPct val="100000"/>
              <a:buAutoNum type="arabicPeriod"/>
            </a:pPr>
            <a:r>
              <a:rPr lang="en-GB"/>
              <a:t>web-related problems.</a:t>
            </a:r>
          </a:p>
          <a:p>
            <a:pPr marL="228600" lvl="0" indent="-228600">
              <a:buSzPct val="100000"/>
              <a:buAutoNum type="arabicPeriod"/>
            </a:pPr>
            <a:endParaRPr lang="pl-PL"/>
          </a:p>
          <a:p>
            <a:pPr lvl="0"/>
            <a:r>
              <a:rPr lang="pl-PL"/>
              <a:t>Column-oriented databases – like triples grouped by subject</a:t>
            </a:r>
          </a:p>
          <a:p>
            <a:pPr lvl="0"/>
            <a:r>
              <a:rPr lang="pl-PL"/>
              <a:t>Graphs are similar</a:t>
            </a:r>
          </a:p>
          <a:p>
            <a:pPr lvl="0"/>
            <a:r>
              <a:rPr lang="pl-PL"/>
              <a:t>Document DBs like named graphs</a:t>
            </a:r>
          </a:p>
          <a:p>
            <a:pPr lvl="0"/>
            <a:endParaRPr lang="pl-PL"/>
          </a:p>
          <a:p>
            <a:pPr lvl="0"/>
            <a:r>
              <a:rPr lang="pl-PL"/>
              <a:t>Possible to use any NoSQL to store RDF just by adding SPARQL capability? Has been tried with Cassandra, MongoDB and Hadoop/HBase</a:t>
            </a: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25205CCD-04DE-4DE4-831B-4AA6E21A5DBC}" type="slidenum">
              <a:t>44</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lvl="0"/>
            <a:r>
              <a:rPr lang="pl-PL"/>
              <a:t>RailEdge Movement Planner – 30x RDBMS object database</a:t>
            </a:r>
          </a:p>
          <a:p>
            <a:pPr lvl="0"/>
            <a:endParaRPr lang="pl-PL"/>
          </a:p>
          <a:p>
            <a:pPr lvl="0"/>
            <a:r>
              <a:rPr lang="pl-PL"/>
              <a:t>SabreSonic Inventory System - </a:t>
            </a:r>
            <a:r>
              <a:rPr lang="en-GB"/>
              <a:t>in 2003, the average number of monthly queries to the SabreSonic Inventory system processed for Air France represented more than 60 million availability requests and 30 million booking requests.</a:t>
            </a: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7AF547D0-BEEB-4F1A-99AA-D3ECA44361CC}" type="slidenum">
              <a:t>45</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a:xfrm>
            <a:off x="685799" y="4343400"/>
            <a:ext cx="5486399" cy="4115159"/>
          </a:xfrm>
        </p:spPr>
        <p:txBody>
          <a:bodyPr lIns="0" tIns="0" rIns="0" bIns="0"/>
          <a:lstStyle/>
          <a:p>
            <a:pPr marL="216000" indent="-216000" hangingPunct="0"/>
            <a:endParaRPr lang="pl-PL" sz="2000">
              <a:latin typeface="Arial" pitchFamily="1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lvl="0"/>
            <a:r>
              <a:rPr lang="pl-PL"/>
              <a:t>OSLC – lifecycle management (JIRA, Bugzilla, IBM Rational, Jenikins, SharePoint)</a:t>
            </a: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B8C15EF4-DD5B-4EAE-8AD4-9563B29D6BB3}" type="slidenum">
              <a:t>48</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lvl="0"/>
            <a:r>
              <a:rPr lang="pl-PL"/>
              <a:t>Open Graph Protocol – not actually protocol</a:t>
            </a: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4040E72E-CE3D-4EEE-BA81-BC7255D2BAEA}" type="slidenum">
              <a:t>49</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a:xfrm>
            <a:off x="685799" y="4343400"/>
            <a:ext cx="5486399" cy="4115159"/>
          </a:xfrm>
        </p:spPr>
        <p:txBody>
          <a:bodyPr lIns="0" tIns="0" rIns="0" bIns="0"/>
          <a:lstStyle/>
          <a:p>
            <a:pPr marL="216000" indent="-216000" hangingPunct="0"/>
            <a:endParaRPr lang="pl-PL" sz="2000">
              <a:latin typeface="Arial" pitchFamily="1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lvl="0"/>
            <a:r>
              <a:rPr lang="en-GB"/>
              <a:t>International Semantic Web Conference</a:t>
            </a:r>
            <a:r>
              <a:rPr lang="pl-PL"/>
              <a:t> – there have been 11</a:t>
            </a: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3622339B-E71D-4648-85FF-DF3A6885CAF0}" type="slidenum">
              <a:t>51</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a:xfrm>
            <a:off x="685799" y="4343400"/>
            <a:ext cx="5486399" cy="4115159"/>
          </a:xfrm>
        </p:spPr>
        <p:txBody>
          <a:bodyPr lIns="0" tIns="0" rIns="0" bIns="0"/>
          <a:lstStyle/>
          <a:p>
            <a:pPr marL="216000" indent="-216000" hangingPunct="0"/>
            <a:endParaRPr lang="pl-PL" sz="2000">
              <a:latin typeface="Arial" pitchFamily="1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lvl="0"/>
            <a:r>
              <a:rPr lang="pl-PL"/>
              <a:t>1969: only a few hundred concepts</a:t>
            </a:r>
          </a:p>
          <a:p>
            <a:pPr lvl="0"/>
            <a:r>
              <a:rPr lang="pl-PL"/>
              <a:t>CYC: 3 million facts</a:t>
            </a:r>
          </a:p>
          <a:p>
            <a:pPr lvl="0"/>
            <a:r>
              <a:rPr lang="pl-PL"/>
              <a:t>WordNet: 120k words</a:t>
            </a:r>
          </a:p>
          <a:p>
            <a:pPr lvl="0"/>
            <a:endParaRPr lang="pl-PL"/>
          </a:p>
          <a:p>
            <a:pPr lvl="0"/>
            <a:r>
              <a:rPr lang="pl-PL"/>
              <a:t>Will get to what is today later during this presentation</a:t>
            </a: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CE080279-2A8D-49AE-9B2B-C790DAA7EDCF}" type="slidenum">
              <a:t>6</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a:xfrm>
            <a:off x="685799" y="4343400"/>
            <a:ext cx="5486399" cy="4115159"/>
          </a:xfrm>
        </p:spPr>
        <p:txBody>
          <a:bodyPr lIns="0" tIns="0" rIns="0" bIns="0"/>
          <a:lstStyle/>
          <a:p>
            <a:pPr marL="216000" indent="-216000" hangingPunct="0"/>
            <a:endParaRPr lang="pl-PL" sz="2000">
              <a:latin typeface="Arial" pitchFamily="1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lvl="0"/>
            <a:r>
              <a:rPr lang="pl-PL"/>
              <a:t>A bit outdated. This is as Berners Lee presented it</a:t>
            </a:r>
          </a:p>
          <a:p>
            <a:pPr lvl="0"/>
            <a:endParaRPr lang="pl-PL"/>
          </a:p>
          <a:p>
            <a:pPr lvl="0"/>
            <a:r>
              <a:rPr lang="pl-PL"/>
              <a:t>Not all blocks already realized in practice</a:t>
            </a:r>
          </a:p>
          <a:p>
            <a:pPr lvl="0"/>
            <a:endParaRPr lang="pl-PL"/>
          </a:p>
          <a:p>
            <a:pPr lvl="0"/>
            <a:r>
              <a:rPr lang="pl-PL"/>
              <a:t>Almost top three layers are only used be autonomous agents. They must know whether data they retrieve from different sources are trustworthy</a:t>
            </a: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AB37651B-8D5A-48CE-8BB1-DE43C5BCBBEC}" type="slidenum">
              <a:t>7</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a:xfrm>
            <a:off x="685799" y="4343400"/>
            <a:ext cx="5486399" cy="4115159"/>
          </a:xfrm>
        </p:spPr>
        <p:txBody>
          <a:bodyPr lIns="0" tIns="0" rIns="0" bIns="0"/>
          <a:lstStyle/>
          <a:p>
            <a:pPr marL="216000" indent="-216000" hangingPunct="0"/>
            <a:endParaRPr lang="pl-PL" sz="2000">
              <a:latin typeface="Arial" pitchFamily="1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marL="216000" indent="-216000" hangingPunct="0"/>
            <a:endParaRPr lang="pl-PL" sz="2000">
              <a:latin typeface="Arial" pitchFamily="18"/>
            </a:endParaRP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CBF4D619-58C2-460A-8949-EF489E236139}" type="slidenum">
              <a:t>9</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daty 2"/>
          <p:cNvSpPr txBox="1">
            <a:spLocks noGrp="1"/>
          </p:cNvSpPr>
          <p:nvPr>
            <p:ph type="dt" idx="1"/>
          </p:nvPr>
        </p:nvSpPr>
        <p:spPr>
          <a:ln/>
        </p:spPr>
        <p:txBody>
          <a:bodyPr wrap="square" lIns="91440" tIns="45720" rIns="91440" bIns="45720" anchor="t" anchorCtr="0"/>
          <a:lstStyle/>
          <a:p>
            <a:pPr lvl="0"/>
            <a:fld id="{9FEBD276-9195-4073-AA0E-0AA98F7EFEFB}" type="datetime1">
              <a:rPr lang="en-GB"/>
              <a:pPr lvl="0"/>
              <a:t>15/01/2013</a:t>
            </a:fld>
            <a:endParaRPr lang="en-GB"/>
          </a:p>
        </p:txBody>
      </p:sp>
      <p:sp>
        <p:nvSpPr>
          <p:cNvPr id="2" name="Symbol zastępczy obrazu slajdu 1"/>
          <p:cNvSpPr>
            <a:spLocks noGrp="1" noRot="1" noChangeAspect="1" noResize="1"/>
          </p:cNvSpPr>
          <p:nvPr>
            <p:ph type="sldImg"/>
          </p:nvPr>
        </p:nvSpPr>
        <p:spPr>
          <a:solidFill>
            <a:srgbClr val="4F81BD"/>
          </a:solidFill>
          <a:ln w="25560">
            <a:solidFill>
              <a:srgbClr val="385D8A"/>
            </a:solidFill>
            <a:prstDash val="solid"/>
          </a:ln>
        </p:spPr>
      </p:sp>
      <p:sp>
        <p:nvSpPr>
          <p:cNvPr id="3" name="Symbol zastępczy notatek 2"/>
          <p:cNvSpPr txBox="1">
            <a:spLocks noGrp="1"/>
          </p:cNvSpPr>
          <p:nvPr>
            <p:ph type="body" sz="quarter" idx="1"/>
          </p:nvPr>
        </p:nvSpPr>
        <p:spPr/>
        <p:txBody>
          <a:bodyPr/>
          <a:lstStyle/>
          <a:p>
            <a:pPr lvl="0"/>
            <a:r>
              <a:rPr lang="pl-PL"/>
              <a:t>Much like REST but not exactly so</a:t>
            </a:r>
          </a:p>
          <a:p>
            <a:pPr lvl="0"/>
            <a:endParaRPr lang="pl-PL"/>
          </a:p>
          <a:p>
            <a:pPr lvl="0"/>
            <a:r>
              <a:rPr lang="pl-PL"/>
              <a:t>Do understand difference between IRI/URI and URL?</a:t>
            </a:r>
          </a:p>
          <a:p>
            <a:pPr lvl="0"/>
            <a:endParaRPr lang="pl-PL"/>
          </a:p>
          <a:p>
            <a:pPr lvl="0"/>
            <a:r>
              <a:rPr lang="pl-PL"/>
              <a:t>Almost: blank nodes and literal values of course</a:t>
            </a:r>
          </a:p>
        </p:txBody>
      </p:sp>
      <p:sp>
        <p:nvSpPr>
          <p:cNvPr id="4" name="Symbol zastępczy numeru slajdu 3"/>
          <p:cNvSpPr txBox="1"/>
          <p:nvPr/>
        </p:nvSpPr>
        <p:spPr>
          <a:xfrm>
            <a:off x="3884759" y="8685360"/>
            <a:ext cx="2971800" cy="457200"/>
          </a:xfrm>
          <a:prstGeom prst="rect">
            <a:avLst/>
          </a:prstGeom>
          <a:noFill/>
          <a:ln>
            <a:noFill/>
          </a:ln>
        </p:spPr>
        <p:txBody>
          <a:bodyPr vert="horz" wrap="square" lIns="91440" tIns="45720" rIns="91440" bIns="45720" anchor="b" anchorCtr="0" compatLnSpc="0"/>
          <a:lstStyle/>
          <a:p>
            <a:pPr marL="0" marR="0" lvl="0" indent="0" algn="r" rtl="0" hangingPunct="1">
              <a:lnSpc>
                <a:spcPct val="100000"/>
              </a:lnSpc>
              <a:spcBef>
                <a:spcPts val="0"/>
              </a:spcBef>
              <a:spcAft>
                <a:spcPts val="0"/>
              </a:spcAft>
              <a:buNone/>
              <a:tabLst/>
            </a:pPr>
            <a:fld id="{BC95CF1B-04A8-4510-BB58-027C2CA7A760}" type="slidenum">
              <a:t>10</a:t>
            </a:fld>
            <a:endParaRPr lang="pl-PL" sz="1200" b="0" i="0" u="none" strike="noStrike" kern="1200" spc="0" baseline="0">
              <a:ln>
                <a:noFill/>
              </a:ln>
              <a:solidFill>
                <a:srgbClr val="000000"/>
              </a:solidFill>
              <a:latin typeface="Calibri" pitchFamily="18"/>
              <a:ea typeface="Microsoft YaHei" pitchFamily="2"/>
              <a:cs typeface="Mangal" pitchFamily="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1/15/2013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1/15/2013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1/15/2013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January 15, 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January 15, 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January 15, 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January 15, 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January 15, 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January 15, 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January 15, 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January 15, 2013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1/15/2013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January 15, 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January 15, 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January 15, 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1/15/2013</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1/15/2013</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lang="en-US" smtClean="0"/>
            </a:lvl1pPr>
          </a:lstStyle>
          <a:p>
            <a:fld id="{F0C94032-CD4C-4C25-B0C2-CEC720522D92}" type="slidenum">
              <a:rPr lang="en-GB" smtClean="0"/>
              <a:pPr/>
              <a:t>‹#›</a:t>
            </a:fld>
            <a:endParaRPr lang="en-GB"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1/15/2013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1/15/2013</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1/15/2013</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1/15/2013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1/15/2013</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1/15/2013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1/15/2013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1/15/2013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1/15/2013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1/15/2013</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ytuł i zawartość">
    <p:spTree>
      <p:nvGrpSpPr>
        <p:cNvPr id="1" name=""/>
        <p:cNvGrpSpPr/>
        <p:nvPr/>
      </p:nvGrpSpPr>
      <p:grpSpPr>
        <a:xfrm>
          <a:off x="0" y="0"/>
          <a:ext cx="0" cy="0"/>
          <a:chOff x="0" y="0"/>
          <a:chExt cx="0" cy="0"/>
        </a:xfrm>
      </p:grpSpPr>
      <p:sp>
        <p:nvSpPr>
          <p:cNvPr id="2" name="Tytuł 1"/>
          <p:cNvSpPr txBox="1">
            <a:spLocks noGrp="1"/>
          </p:cNvSpPr>
          <p:nvPr>
            <p:ph type="title"/>
          </p:nvPr>
        </p:nvSpPr>
        <p:spPr>
          <a:xfrm>
            <a:off x="612720" y="228600"/>
            <a:ext cx="8153280" cy="990719"/>
          </a:xfrm>
        </p:spPr>
        <p:txBody>
          <a:bodyPr/>
          <a:lstStyle>
            <a:lvl1pPr>
              <a:defRPr/>
            </a:lvl1pPr>
          </a:lstStyle>
          <a:p>
            <a:pPr lvl="0"/>
            <a:r>
              <a:rPr lang="pl-PL"/>
              <a:t>Kliknij, aby edytować styl</a:t>
            </a:r>
          </a:p>
        </p:txBody>
      </p:sp>
      <p:sp>
        <p:nvSpPr>
          <p:cNvPr id="3" name="Symbol zastępczy daty 3"/>
          <p:cNvSpPr txBox="1">
            <a:spLocks noGrp="1"/>
          </p:cNvSpPr>
          <p:nvPr>
            <p:ph type="dt" sz="half" idx="7"/>
          </p:nvPr>
        </p:nvSpPr>
        <p:spPr/>
        <p:txBody>
          <a:bodyPr/>
          <a:lstStyle>
            <a:lvl1pPr>
              <a:defRPr/>
            </a:lvl1pPr>
          </a:lstStyle>
          <a:p>
            <a:pPr lvl="0"/>
            <a:r>
              <a:rPr lang="en-US"/>
              <a:t>2012-11-28</a:t>
            </a:r>
          </a:p>
        </p:txBody>
      </p:sp>
      <p:sp>
        <p:nvSpPr>
          <p:cNvPr id="4" name="Symbol zastępczy stopki 4"/>
          <p:cNvSpPr txBox="1">
            <a:spLocks noGrp="1"/>
          </p:cNvSpPr>
          <p:nvPr>
            <p:ph type="ftr" sz="quarter" idx="9"/>
          </p:nvPr>
        </p:nvSpPr>
        <p:spPr/>
        <p:txBody>
          <a:bodyPr/>
          <a:lstStyle>
            <a:lvl1pPr>
              <a:defRPr/>
            </a:lvl1pPr>
          </a:lstStyle>
          <a:p>
            <a:pPr lvl="0"/>
            <a:r>
              <a:rPr lang="en-GB"/>
              <a:t>Introduction to the Semantic Web</a:t>
            </a:r>
          </a:p>
        </p:txBody>
      </p:sp>
      <p:sp>
        <p:nvSpPr>
          <p:cNvPr id="5" name="Symbol zastępczy numeru slajdu 5"/>
          <p:cNvSpPr txBox="1">
            <a:spLocks noGrp="1"/>
          </p:cNvSpPr>
          <p:nvPr>
            <p:ph type="sldNum" sz="quarter" idx="8"/>
          </p:nvPr>
        </p:nvSpPr>
        <p:spPr/>
        <p:txBody>
          <a:bodyPr/>
          <a:lstStyle>
            <a:lvl1pPr>
              <a:defRPr/>
            </a:lvl1pPr>
          </a:lstStyle>
          <a:p>
            <a:pPr lvl="0"/>
            <a:fld id="{E19F2612-1ED5-48A0-8824-58CA8A3C30E5}" type="slidenum">
              <a:t>‹#›</a:t>
            </a:fld>
            <a:endParaRPr lang="pl-PL"/>
          </a:p>
        </p:txBody>
      </p:sp>
      <p:sp>
        <p:nvSpPr>
          <p:cNvPr id="6" name="Symbol zastępczy zawartości 7"/>
          <p:cNvSpPr txBox="1">
            <a:spLocks noGrp="1"/>
          </p:cNvSpPr>
          <p:nvPr>
            <p:ph type="title" idx="4294967295"/>
          </p:nvPr>
        </p:nvSpPr>
        <p:spPr>
          <a:xfrm>
            <a:off x="612720" y="1600200"/>
            <a:ext cx="8153280" cy="4495680"/>
          </a:xfrm>
        </p:spPr>
        <p:txBody>
          <a:bodyPr anchor="t"/>
          <a:lstStyle>
            <a:lvl1pPr marL="320040" indent="-320040">
              <a:spcBef>
                <a:spcPts val="700"/>
              </a:spcBef>
              <a:buClr>
                <a:srgbClr val="DD8047"/>
              </a:buClr>
              <a:buSzPct val="60000"/>
              <a:buFont typeface="Wingdings"/>
              <a:buChar char=""/>
              <a:defRPr sz="2900">
                <a:solidFill>
                  <a:srgbClr val="000000"/>
                </a:solidFill>
              </a:defRPr>
            </a:lvl1pPr>
          </a:lstStyle>
          <a:p>
            <a:pPr lvl="0"/>
            <a:r>
              <a:rPr lang="pl-PL"/>
              <a:t>Kliknij, aby edytować style wzorca tekstu</a:t>
            </a:r>
            <a:br>
              <a:rPr lang="pl-PL"/>
            </a:br>
            <a:r>
              <a:rPr lang="pl-PL"/>
              <a:t>Drugi poziom</a:t>
            </a:r>
            <a:br>
              <a:rPr lang="pl-PL"/>
            </a:br>
            <a:r>
              <a:rPr lang="pl-PL"/>
              <a:t>Trzeci poziom</a:t>
            </a:r>
            <a:br>
              <a:rPr lang="pl-PL"/>
            </a:br>
            <a:r>
              <a:rPr lang="pl-PL"/>
              <a:t>Czwarty poziom</a:t>
            </a:r>
            <a:br>
              <a:rPr lang="pl-PL"/>
            </a:br>
            <a:r>
              <a:rPr lang="pl-PL"/>
              <a:t>Piąty poziom</a:t>
            </a:r>
          </a:p>
        </p:txBody>
      </p:sp>
      <p:sp>
        <p:nvSpPr>
          <p:cNvPr id="7" name="Content Placeholder 6"/>
          <p:cNvSpPr txBox="1">
            <a:spLocks noGrp="1"/>
          </p:cNvSpPr>
          <p:nvPr>
            <p:ph idx="1"/>
          </p:nvPr>
        </p:nvSpPr>
        <p:spPr>
          <a:xfrm>
            <a:off x="457200" y="1604520"/>
            <a:ext cx="8229240" cy="4525920"/>
          </a:xfrm>
        </p:spPr>
        <p:txBody>
          <a:bodyPr lIns="0" tIns="0" rIns="0" bIns="0"/>
          <a:lstStyle>
            <a:lvl1pPr hangingPunct="0">
              <a:spcBef>
                <a:spcPts val="0"/>
              </a:spcBef>
              <a:spcAft>
                <a:spcPts val="1417"/>
              </a:spcAft>
              <a:defRPr sz="3200">
                <a:ln>
                  <a:noFill/>
                </a:ln>
                <a:latin typeface="Arial" pitchFamily="18"/>
                <a:ea typeface="Microsoft YaHei" pitchFamily="2"/>
                <a:cs typeface="Mangal" pitchFamily="2"/>
              </a:defRPr>
            </a:lvl1pPr>
          </a:lstStyle>
          <a:p>
            <a:endParaRPr lang="pl-PL"/>
          </a:p>
        </p:txBody>
      </p:sp>
    </p:spTree>
    <p:extLst>
      <p:ext uri="{BB962C8B-B14F-4D97-AF65-F5344CB8AC3E}">
        <p14:creationId xmlns:p14="http://schemas.microsoft.com/office/powerpoint/2010/main" val="4290565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cSld name="Dwa elementy zawartości">
    <p:spTree>
      <p:nvGrpSpPr>
        <p:cNvPr id="1" name=""/>
        <p:cNvGrpSpPr/>
        <p:nvPr/>
      </p:nvGrpSpPr>
      <p:grpSpPr>
        <a:xfrm>
          <a:off x="0" y="0"/>
          <a:ext cx="0" cy="0"/>
          <a:chOff x="0" y="0"/>
          <a:chExt cx="0" cy="0"/>
        </a:xfrm>
      </p:grpSpPr>
      <p:sp>
        <p:nvSpPr>
          <p:cNvPr id="2" name="Tytuł 1"/>
          <p:cNvSpPr txBox="1">
            <a:spLocks noGrp="1"/>
          </p:cNvSpPr>
          <p:nvPr>
            <p:ph type="title"/>
          </p:nvPr>
        </p:nvSpPr>
        <p:spPr/>
        <p:txBody>
          <a:bodyPr/>
          <a:lstStyle>
            <a:lvl1pPr>
              <a:defRPr/>
            </a:lvl1pPr>
          </a:lstStyle>
          <a:p>
            <a:pPr lvl="0"/>
            <a:r>
              <a:rPr lang="pl-PL"/>
              <a:t>Kliknij, aby edytować styl</a:t>
            </a:r>
          </a:p>
        </p:txBody>
      </p:sp>
      <p:sp>
        <p:nvSpPr>
          <p:cNvPr id="3" name="Symbol zastępczy zawartości 8"/>
          <p:cNvSpPr txBox="1">
            <a:spLocks noGrp="1"/>
          </p:cNvSpPr>
          <p:nvPr>
            <p:ph type="title" idx="4294967295"/>
          </p:nvPr>
        </p:nvSpPr>
        <p:spPr>
          <a:xfrm>
            <a:off x="609480" y="1589400"/>
            <a:ext cx="3886200" cy="4572000"/>
          </a:xfrm>
        </p:spPr>
        <p:txBody>
          <a:bodyPr anchor="t"/>
          <a:lstStyle>
            <a:lvl1pPr marL="320040" indent="-320040">
              <a:spcBef>
                <a:spcPts val="700"/>
              </a:spcBef>
              <a:buClr>
                <a:srgbClr val="DD8047"/>
              </a:buClr>
              <a:buSzPct val="60000"/>
              <a:buFont typeface="Wingdings"/>
              <a:buChar char=""/>
              <a:defRPr sz="2900">
                <a:solidFill>
                  <a:srgbClr val="000000"/>
                </a:solidFill>
              </a:defRPr>
            </a:lvl1pPr>
          </a:lstStyle>
          <a:p>
            <a:pPr lvl="0"/>
            <a:r>
              <a:rPr lang="pl-PL"/>
              <a:t>Kliknij, aby edytować style wzorca tekstu</a:t>
            </a:r>
            <a:br>
              <a:rPr lang="pl-PL"/>
            </a:br>
            <a:r>
              <a:rPr lang="pl-PL"/>
              <a:t>Drugi poziom</a:t>
            </a:r>
            <a:br>
              <a:rPr lang="pl-PL"/>
            </a:br>
            <a:r>
              <a:rPr lang="pl-PL"/>
              <a:t>Trzeci poziom</a:t>
            </a:r>
            <a:br>
              <a:rPr lang="pl-PL"/>
            </a:br>
            <a:r>
              <a:rPr lang="pl-PL"/>
              <a:t>Czwarty poziom</a:t>
            </a:r>
            <a:br>
              <a:rPr lang="pl-PL"/>
            </a:br>
            <a:r>
              <a:rPr lang="pl-PL"/>
              <a:t>Piąty poziom</a:t>
            </a:r>
          </a:p>
        </p:txBody>
      </p:sp>
      <p:sp>
        <p:nvSpPr>
          <p:cNvPr id="4" name="Symbol zastępczy zawartości 10"/>
          <p:cNvSpPr txBox="1">
            <a:spLocks noGrp="1"/>
          </p:cNvSpPr>
          <p:nvPr>
            <p:ph type="title" idx="4294967295"/>
          </p:nvPr>
        </p:nvSpPr>
        <p:spPr>
          <a:xfrm>
            <a:off x="4844880" y="1589400"/>
            <a:ext cx="3886200" cy="4572000"/>
          </a:xfrm>
        </p:spPr>
        <p:txBody>
          <a:bodyPr anchor="t"/>
          <a:lstStyle>
            <a:lvl1pPr marL="320040" indent="-320040">
              <a:spcBef>
                <a:spcPts val="700"/>
              </a:spcBef>
              <a:buClr>
                <a:srgbClr val="DD8047"/>
              </a:buClr>
              <a:buSzPct val="60000"/>
              <a:buFont typeface="Wingdings"/>
              <a:buChar char=""/>
              <a:defRPr sz="2900">
                <a:solidFill>
                  <a:srgbClr val="000000"/>
                </a:solidFill>
              </a:defRPr>
            </a:lvl1pPr>
          </a:lstStyle>
          <a:p>
            <a:pPr lvl="0"/>
            <a:r>
              <a:rPr lang="pl-PL"/>
              <a:t>Kliknij, aby edytować style wzorca tekstu</a:t>
            </a:r>
            <a:br>
              <a:rPr lang="pl-PL"/>
            </a:br>
            <a:r>
              <a:rPr lang="pl-PL"/>
              <a:t>Drugi poziom</a:t>
            </a:r>
            <a:br>
              <a:rPr lang="pl-PL"/>
            </a:br>
            <a:r>
              <a:rPr lang="pl-PL"/>
              <a:t>Trzeci poziom</a:t>
            </a:r>
            <a:br>
              <a:rPr lang="pl-PL"/>
            </a:br>
            <a:r>
              <a:rPr lang="pl-PL"/>
              <a:t>Czwarty poziom</a:t>
            </a:r>
            <a:br>
              <a:rPr lang="pl-PL"/>
            </a:br>
            <a:r>
              <a:rPr lang="pl-PL"/>
              <a:t>Piąty poziom</a:t>
            </a:r>
          </a:p>
        </p:txBody>
      </p:sp>
      <p:sp>
        <p:nvSpPr>
          <p:cNvPr id="5" name="Symbol zastępczy daty 7"/>
          <p:cNvSpPr txBox="1">
            <a:spLocks noGrp="1"/>
          </p:cNvSpPr>
          <p:nvPr>
            <p:ph type="dt" sz="half" idx="7"/>
          </p:nvPr>
        </p:nvSpPr>
        <p:spPr/>
        <p:txBody>
          <a:bodyPr/>
          <a:lstStyle>
            <a:lvl1pPr>
              <a:defRPr/>
            </a:lvl1pPr>
          </a:lstStyle>
          <a:p>
            <a:pPr lvl="0"/>
            <a:r>
              <a:rPr lang="en-US"/>
              <a:t>2012-11-28</a:t>
            </a:r>
          </a:p>
        </p:txBody>
      </p:sp>
      <p:sp>
        <p:nvSpPr>
          <p:cNvPr id="6" name="Symbol zastępczy numeru slajdu 9"/>
          <p:cNvSpPr txBox="1">
            <a:spLocks noGrp="1"/>
          </p:cNvSpPr>
          <p:nvPr>
            <p:ph type="sldNum" sz="quarter" idx="8"/>
          </p:nvPr>
        </p:nvSpPr>
        <p:spPr/>
        <p:txBody>
          <a:bodyPr/>
          <a:lstStyle>
            <a:lvl1pPr>
              <a:defRPr/>
            </a:lvl1pPr>
          </a:lstStyle>
          <a:p>
            <a:pPr lvl="0"/>
            <a:fld id="{CE7B2336-4545-41B4-9B15-691017C874FD}" type="slidenum">
              <a:t>‹#›</a:t>
            </a:fld>
            <a:endParaRPr lang="pl-PL"/>
          </a:p>
        </p:txBody>
      </p:sp>
      <p:sp>
        <p:nvSpPr>
          <p:cNvPr id="7" name="Symbol zastępczy stopki 11"/>
          <p:cNvSpPr txBox="1">
            <a:spLocks noGrp="1"/>
          </p:cNvSpPr>
          <p:nvPr>
            <p:ph type="ftr" sz="quarter" idx="9"/>
          </p:nvPr>
        </p:nvSpPr>
        <p:spPr/>
        <p:txBody>
          <a:bodyPr/>
          <a:lstStyle>
            <a:lvl1pPr>
              <a:defRPr/>
            </a:lvl1pPr>
          </a:lstStyle>
          <a:p>
            <a:pPr lvl="0"/>
            <a:r>
              <a:rPr lang="en-GB"/>
              <a:t>Introduction to the Semantic Web</a:t>
            </a:r>
          </a:p>
        </p:txBody>
      </p:sp>
      <p:sp>
        <p:nvSpPr>
          <p:cNvPr id="8" name="Content Placeholder 7"/>
          <p:cNvSpPr txBox="1">
            <a:spLocks noGrp="1"/>
          </p:cNvSpPr>
          <p:nvPr>
            <p:ph idx="1"/>
          </p:nvPr>
        </p:nvSpPr>
        <p:spPr>
          <a:xfrm>
            <a:off x="457200" y="1604520"/>
            <a:ext cx="8229240" cy="4525920"/>
          </a:xfrm>
        </p:spPr>
        <p:txBody>
          <a:bodyPr lIns="0" tIns="0" rIns="0" bIns="0"/>
          <a:lstStyle>
            <a:lvl1pPr hangingPunct="0">
              <a:spcBef>
                <a:spcPts val="0"/>
              </a:spcBef>
              <a:spcAft>
                <a:spcPts val="1417"/>
              </a:spcAft>
              <a:defRPr sz="3200">
                <a:ln>
                  <a:noFill/>
                </a:ln>
                <a:latin typeface="Arial" pitchFamily="18"/>
                <a:ea typeface="Microsoft YaHei" pitchFamily="2"/>
                <a:cs typeface="Mangal" pitchFamily="2"/>
              </a:defRPr>
            </a:lvl1pPr>
          </a:lstStyle>
          <a:p>
            <a:endParaRPr lang="pl-PL"/>
          </a:p>
        </p:txBody>
      </p:sp>
    </p:spTree>
    <p:extLst>
      <p:ext uri="{BB962C8B-B14F-4D97-AF65-F5344CB8AC3E}">
        <p14:creationId xmlns:p14="http://schemas.microsoft.com/office/powerpoint/2010/main" val="3062179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orównanie">
    <p:spTree>
      <p:nvGrpSpPr>
        <p:cNvPr id="1" name=""/>
        <p:cNvGrpSpPr/>
        <p:nvPr/>
      </p:nvGrpSpPr>
      <p:grpSpPr>
        <a:xfrm>
          <a:off x="0" y="0"/>
          <a:ext cx="0" cy="0"/>
          <a:chOff x="0" y="0"/>
          <a:chExt cx="0" cy="0"/>
        </a:xfrm>
      </p:grpSpPr>
      <p:sp>
        <p:nvSpPr>
          <p:cNvPr id="8" name="Symbol zastępczy tekstu 15"/>
          <p:cNvSpPr txBox="1">
            <a:spLocks noGrp="1"/>
          </p:cNvSpPr>
          <p:nvPr>
            <p:ph type="body" idx="1"/>
          </p:nvPr>
        </p:nvSpPr>
        <p:spPr>
          <a:xfrm>
            <a:off x="609480" y="1752479"/>
            <a:ext cx="3886200" cy="640080"/>
          </a:xfrm>
          <a:solidFill>
            <a:srgbClr val="DD8047"/>
          </a:solidFill>
        </p:spPr>
        <p:txBody>
          <a:bodyPr anchor="ctr"/>
          <a:lstStyle>
            <a:lvl1pPr marL="0" indent="0">
              <a:buNone/>
              <a:defRPr sz="2000" b="1">
                <a:solidFill>
                  <a:srgbClr val="FFFFFF"/>
                </a:solidFill>
              </a:defRPr>
            </a:lvl1pPr>
          </a:lstStyle>
          <a:p>
            <a:pPr lvl="0"/>
            <a:r>
              <a:rPr lang="pl-PL"/>
              <a:t>Kliknij, aby edytować style wzorca tekstu</a:t>
            </a:r>
          </a:p>
        </p:txBody>
      </p:sp>
      <p:sp>
        <p:nvSpPr>
          <p:cNvPr id="9" name="Symbol zastępczy tekstu 14"/>
          <p:cNvSpPr txBox="1">
            <a:spLocks noGrp="1"/>
          </p:cNvSpPr>
          <p:nvPr>
            <p:ph type="body" idx="3"/>
          </p:nvPr>
        </p:nvSpPr>
        <p:spPr>
          <a:xfrm>
            <a:off x="4800600" y="1752479"/>
            <a:ext cx="3886200" cy="640080"/>
          </a:xfrm>
          <a:solidFill>
            <a:srgbClr val="D8B25C"/>
          </a:solidFill>
        </p:spPr>
        <p:txBody>
          <a:bodyPr anchor="ctr"/>
          <a:lstStyle>
            <a:lvl1pPr marL="0" indent="0">
              <a:buNone/>
              <a:defRPr sz="2000" b="1">
                <a:solidFill>
                  <a:srgbClr val="FFFFFF"/>
                </a:solidFill>
              </a:defRPr>
            </a:lvl1pPr>
          </a:lstStyle>
          <a:p>
            <a:pPr lvl="0"/>
            <a:r>
              <a:rPr lang="pl-PL"/>
              <a:t>Kliknij, aby edytować style wzorca tekstu</a:t>
            </a:r>
          </a:p>
        </p:txBody>
      </p:sp>
      <p:sp>
        <p:nvSpPr>
          <p:cNvPr id="14" name="Tytuł 13"/>
          <p:cNvSpPr>
            <a:spLocks noGrp="1"/>
          </p:cNvSpPr>
          <p:nvPr>
            <p:ph type="title"/>
          </p:nvPr>
        </p:nvSpPr>
        <p:spPr/>
        <p:txBody>
          <a:bodyPr/>
          <a:lstStyle/>
          <a:p>
            <a:r>
              <a:rPr lang="pl-PL" smtClean="0"/>
              <a:t>Kliknij, aby edytować styl</a:t>
            </a:r>
            <a:endParaRPr lang="en-GB"/>
          </a:p>
        </p:txBody>
      </p:sp>
      <p:sp>
        <p:nvSpPr>
          <p:cNvPr id="18" name="Symbol zastępczy daty 17"/>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1/15/2013</a:t>
            </a:fld>
            <a:endParaRPr lang="en-US" sz="1400" dirty="0">
              <a:solidFill>
                <a:schemeClr val="tx2"/>
              </a:solidFill>
            </a:endParaRPr>
          </a:p>
        </p:txBody>
      </p:sp>
      <p:sp>
        <p:nvSpPr>
          <p:cNvPr id="19" name="Symbol zastępczy stopki 18"/>
          <p:cNvSpPr>
            <a:spLocks noGrp="1"/>
          </p:cNvSpPr>
          <p:nvPr>
            <p:ph type="ftr" sz="quarter" idx="11"/>
          </p:nvPr>
        </p:nvSpPr>
        <p:spPr/>
        <p:txBody>
          <a:bodyPr/>
          <a:lstStyle/>
          <a:p>
            <a:pPr algn="r" eaLnBrk="1" latinLnBrk="0" hangingPunct="1"/>
            <a:endParaRPr kumimoji="0" lang="en-US" sz="1400" dirty="0">
              <a:solidFill>
                <a:schemeClr val="tx2"/>
              </a:solidFill>
            </a:endParaRPr>
          </a:p>
        </p:txBody>
      </p:sp>
      <p:sp>
        <p:nvSpPr>
          <p:cNvPr id="20" name="Symbol zastępczy numeru slajdu 19"/>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extLst>
      <p:ext uri="{BB962C8B-B14F-4D97-AF65-F5344CB8AC3E}">
        <p14:creationId xmlns:p14="http://schemas.microsoft.com/office/powerpoint/2010/main" val="1523402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1/15/2013</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1/15/2013</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1/15/2013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1/15/2013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1/15/2013</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1/15/2013</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1/15/2013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1/15/2013</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1/15/2013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1/15/2013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1/15/2013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1/15/2013</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5" name="Tytuł 7"/>
          <p:cNvSpPr txBox="1">
            <a:spLocks noGrp="1"/>
          </p:cNvSpPr>
          <p:nvPr>
            <p:ph type="ctrTitle"/>
          </p:nvPr>
        </p:nvSpPr>
        <p:spPr>
          <a:xfrm>
            <a:off x="2362320" y="4038479"/>
            <a:ext cx="6477119" cy="1828800"/>
          </a:xfrm>
        </p:spPr>
        <p:txBody>
          <a:bodyPr anchor="b"/>
          <a:lstStyle>
            <a:lvl1pPr>
              <a:defRPr>
                <a:solidFill>
                  <a:srgbClr val="EBDDC3"/>
                </a:solidFill>
              </a:defRPr>
            </a:lvl1pPr>
          </a:lstStyle>
          <a:p>
            <a:pPr lvl="0"/>
            <a:r>
              <a:rPr lang="pl-PL"/>
              <a:t>Kliknij, aby edytować styl</a:t>
            </a:r>
          </a:p>
        </p:txBody>
      </p:sp>
      <p:sp>
        <p:nvSpPr>
          <p:cNvPr id="6" name="Podtytuł 8"/>
          <p:cNvSpPr txBox="1">
            <a:spLocks noGrp="1"/>
          </p:cNvSpPr>
          <p:nvPr>
            <p:ph type="subTitle" idx="1"/>
          </p:nvPr>
        </p:nvSpPr>
        <p:spPr>
          <a:xfrm>
            <a:off x="2362320" y="6050160"/>
            <a:ext cx="6705720" cy="685799"/>
          </a:xfrm>
        </p:spPr>
        <p:txBody>
          <a:bodyPr anchor="ctr"/>
          <a:lstStyle>
            <a:lvl1pPr marL="0" indent="0">
              <a:buNone/>
              <a:defRPr sz="2600">
                <a:ln>
                  <a:noFill/>
                </a:ln>
                <a:solidFill>
                  <a:srgbClr val="FFFFFF"/>
                </a:solidFill>
                <a:latin typeface="Tw Cen MT" pitchFamily="18"/>
                <a:ea typeface="Microsoft YaHei" pitchFamily="2"/>
                <a:cs typeface="Mangal" pitchFamily="2"/>
              </a:defRPr>
            </a:lvl1pPr>
          </a:lstStyle>
          <a:p>
            <a:pPr lvl="0"/>
            <a:r>
              <a:rPr lang="pl-PL"/>
              <a:t>Kliknij, aby edytować styl wzorca podtytułu</a:t>
            </a:r>
          </a:p>
        </p:txBody>
      </p:sp>
      <p:sp>
        <p:nvSpPr>
          <p:cNvPr id="7" name="Symbol zastępczy daty 27"/>
          <p:cNvSpPr txBox="1">
            <a:spLocks noGrp="1"/>
          </p:cNvSpPr>
          <p:nvPr>
            <p:ph type="dt" sz="half" idx="7"/>
          </p:nvPr>
        </p:nvSpPr>
        <p:spPr>
          <a:xfrm>
            <a:off x="76320" y="6068520"/>
            <a:ext cx="2057400" cy="685799"/>
          </a:xfrm>
        </p:spPr>
        <p:txBody>
          <a:bodyPr anchorCtr="1"/>
          <a:lstStyle>
            <a:lvl1pPr algn="ctr">
              <a:defRPr sz="2000">
                <a:solidFill>
                  <a:srgbClr val="FFFFFF"/>
                </a:solidFill>
              </a:defRPr>
            </a:lvl1pPr>
          </a:lstStyle>
          <a:p>
            <a:pPr lvl="0"/>
            <a:r>
              <a:rPr lang="en-US"/>
              <a:t>2012-11-28</a:t>
            </a:r>
          </a:p>
        </p:txBody>
      </p:sp>
      <p:sp>
        <p:nvSpPr>
          <p:cNvPr id="8" name="Symbol zastępczy stopki 16"/>
          <p:cNvSpPr txBox="1">
            <a:spLocks noGrp="1"/>
          </p:cNvSpPr>
          <p:nvPr>
            <p:ph type="ftr" sz="quarter" idx="9"/>
          </p:nvPr>
        </p:nvSpPr>
        <p:spPr>
          <a:xfrm>
            <a:off x="2085480" y="236520"/>
            <a:ext cx="5867279" cy="365040"/>
          </a:xfrm>
        </p:spPr>
        <p:txBody>
          <a:bodyPr/>
          <a:lstStyle>
            <a:lvl1pPr>
              <a:defRPr>
                <a:solidFill>
                  <a:srgbClr val="EBDDC3"/>
                </a:solidFill>
              </a:defRPr>
            </a:lvl1pPr>
          </a:lstStyle>
          <a:p>
            <a:pPr lvl="0"/>
            <a:r>
              <a:rPr lang="en-GB"/>
              <a:t>Introduction to the Semantic Web</a:t>
            </a:r>
          </a:p>
        </p:txBody>
      </p:sp>
      <p:sp>
        <p:nvSpPr>
          <p:cNvPr id="9" name="Symbol zastępczy numeru slajdu 28"/>
          <p:cNvSpPr txBox="1">
            <a:spLocks noGrp="1"/>
          </p:cNvSpPr>
          <p:nvPr>
            <p:ph type="sldNum" sz="quarter" idx="8"/>
          </p:nvPr>
        </p:nvSpPr>
        <p:spPr>
          <a:xfrm>
            <a:off x="8000999" y="228600"/>
            <a:ext cx="838080" cy="380880"/>
          </a:xfrm>
        </p:spPr>
        <p:txBody>
          <a:bodyPr/>
          <a:lstStyle>
            <a:lvl1pPr>
              <a:defRPr>
                <a:solidFill>
                  <a:srgbClr val="EBDDC3"/>
                </a:solidFill>
              </a:defRPr>
            </a:lvl1pPr>
          </a:lstStyle>
          <a:p>
            <a:pPr lvl="0"/>
            <a:fld id="{3188201C-1536-4CEF-B674-B85303766F57}" type="slidenum">
              <a:t>‹#›</a:t>
            </a:fld>
            <a:endParaRPr lang="pl-PL"/>
          </a:p>
        </p:txBody>
      </p:sp>
      <p:sp>
        <p:nvSpPr>
          <p:cNvPr id="10" name="Text Placeholder 9"/>
          <p:cNvSpPr txBox="1">
            <a:spLocks noGrp="1"/>
          </p:cNvSpPr>
          <p:nvPr>
            <p:ph type="body" idx="4294967295"/>
          </p:nvPr>
        </p:nvSpPr>
        <p:spPr>
          <a:xfrm>
            <a:off x="457200" y="1604520"/>
            <a:ext cx="8229240" cy="4525920"/>
          </a:xfrm>
        </p:spPr>
        <p:txBody>
          <a:bodyPr lIns="0" tIns="0" rIns="0" bIns="0"/>
          <a:lstStyle>
            <a:lvl1pPr hangingPunct="0">
              <a:spcBef>
                <a:spcPts val="0"/>
              </a:spcBef>
              <a:spcAft>
                <a:spcPts val="1417"/>
              </a:spcAft>
              <a:defRPr sz="3200">
                <a:ln>
                  <a:noFill/>
                </a:ln>
                <a:latin typeface="Arial" pitchFamily="18"/>
                <a:ea typeface="Microsoft YaHei" pitchFamily="2"/>
                <a:cs typeface="Mangal" pitchFamily="2"/>
              </a:defRPr>
            </a:lvl1pPr>
          </a:lstStyle>
          <a:p>
            <a:endParaRPr lang="pl-PL"/>
          </a:p>
        </p:txBody>
      </p:sp>
    </p:spTree>
    <p:extLst>
      <p:ext uri="{BB962C8B-B14F-4D97-AF65-F5344CB8AC3E}">
        <p14:creationId xmlns:p14="http://schemas.microsoft.com/office/powerpoint/2010/main" val="2223617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txBox="1">
            <a:spLocks noGrp="1"/>
          </p:cNvSpPr>
          <p:nvPr>
            <p:ph type="title"/>
          </p:nvPr>
        </p:nvSpPr>
        <p:spPr>
          <a:xfrm>
            <a:off x="612720" y="228600"/>
            <a:ext cx="8153280" cy="990719"/>
          </a:xfrm>
        </p:spPr>
        <p:txBody>
          <a:bodyPr/>
          <a:lstStyle>
            <a:lvl1pPr>
              <a:defRPr/>
            </a:lvl1pPr>
          </a:lstStyle>
          <a:p>
            <a:pPr lvl="0"/>
            <a:r>
              <a:rPr lang="pl-PL"/>
              <a:t>Kliknij, aby edytować styl</a:t>
            </a:r>
          </a:p>
        </p:txBody>
      </p:sp>
      <p:sp>
        <p:nvSpPr>
          <p:cNvPr id="3" name="Symbol zastępczy daty 3"/>
          <p:cNvSpPr txBox="1">
            <a:spLocks noGrp="1"/>
          </p:cNvSpPr>
          <p:nvPr>
            <p:ph type="dt" sz="half" idx="7"/>
          </p:nvPr>
        </p:nvSpPr>
        <p:spPr/>
        <p:txBody>
          <a:bodyPr/>
          <a:lstStyle>
            <a:lvl1pPr>
              <a:defRPr/>
            </a:lvl1pPr>
          </a:lstStyle>
          <a:p>
            <a:pPr lvl="0"/>
            <a:r>
              <a:rPr lang="en-US"/>
              <a:t>2012-11-28</a:t>
            </a:r>
          </a:p>
        </p:txBody>
      </p:sp>
      <p:sp>
        <p:nvSpPr>
          <p:cNvPr id="4" name="Symbol zastępczy stopki 4"/>
          <p:cNvSpPr txBox="1">
            <a:spLocks noGrp="1"/>
          </p:cNvSpPr>
          <p:nvPr>
            <p:ph type="ftr" sz="quarter" idx="9"/>
          </p:nvPr>
        </p:nvSpPr>
        <p:spPr/>
        <p:txBody>
          <a:bodyPr/>
          <a:lstStyle>
            <a:lvl1pPr>
              <a:defRPr/>
            </a:lvl1pPr>
          </a:lstStyle>
          <a:p>
            <a:pPr lvl="0"/>
            <a:r>
              <a:rPr lang="en-GB"/>
              <a:t>Introduction to the Semantic Web</a:t>
            </a:r>
          </a:p>
        </p:txBody>
      </p:sp>
      <p:sp>
        <p:nvSpPr>
          <p:cNvPr id="5" name="Symbol zastępczy numeru slajdu 5"/>
          <p:cNvSpPr txBox="1">
            <a:spLocks noGrp="1"/>
          </p:cNvSpPr>
          <p:nvPr>
            <p:ph type="sldNum" sz="quarter" idx="8"/>
          </p:nvPr>
        </p:nvSpPr>
        <p:spPr/>
        <p:txBody>
          <a:bodyPr/>
          <a:lstStyle>
            <a:lvl1pPr>
              <a:defRPr/>
            </a:lvl1pPr>
          </a:lstStyle>
          <a:p>
            <a:pPr lvl="0"/>
            <a:fld id="{E19F2612-1ED5-48A0-8824-58CA8A3C30E5}" type="slidenum">
              <a:t>‹#›</a:t>
            </a:fld>
            <a:endParaRPr lang="pl-PL"/>
          </a:p>
        </p:txBody>
      </p:sp>
      <p:sp>
        <p:nvSpPr>
          <p:cNvPr id="6" name="Symbol zastępczy zawartości 7"/>
          <p:cNvSpPr txBox="1">
            <a:spLocks noGrp="1"/>
          </p:cNvSpPr>
          <p:nvPr>
            <p:ph type="title" idx="4294967295"/>
          </p:nvPr>
        </p:nvSpPr>
        <p:spPr>
          <a:xfrm>
            <a:off x="612720" y="1600200"/>
            <a:ext cx="8153280" cy="4495680"/>
          </a:xfrm>
        </p:spPr>
        <p:txBody>
          <a:bodyPr anchor="t"/>
          <a:lstStyle>
            <a:lvl1pPr marL="320040" indent="-320040">
              <a:spcBef>
                <a:spcPts val="700"/>
              </a:spcBef>
              <a:buClr>
                <a:srgbClr val="DD8047"/>
              </a:buClr>
              <a:buSzPct val="60000"/>
              <a:buFont typeface="Wingdings"/>
              <a:buChar char=""/>
              <a:defRPr sz="2900">
                <a:solidFill>
                  <a:srgbClr val="000000"/>
                </a:solidFill>
              </a:defRPr>
            </a:lvl1pPr>
          </a:lstStyle>
          <a:p>
            <a:pPr lvl="0"/>
            <a:r>
              <a:rPr lang="pl-PL"/>
              <a:t>Kliknij, aby edytować style wzorca tekstu</a:t>
            </a:r>
            <a:br>
              <a:rPr lang="pl-PL"/>
            </a:br>
            <a:r>
              <a:rPr lang="pl-PL"/>
              <a:t>Drugi poziom</a:t>
            </a:r>
            <a:br>
              <a:rPr lang="pl-PL"/>
            </a:br>
            <a:r>
              <a:rPr lang="pl-PL"/>
              <a:t>Trzeci poziom</a:t>
            </a:r>
            <a:br>
              <a:rPr lang="pl-PL"/>
            </a:br>
            <a:r>
              <a:rPr lang="pl-PL"/>
              <a:t>Czwarty poziom</a:t>
            </a:r>
            <a:br>
              <a:rPr lang="pl-PL"/>
            </a:br>
            <a:r>
              <a:rPr lang="pl-PL"/>
              <a:t>Piąty poziom</a:t>
            </a:r>
          </a:p>
        </p:txBody>
      </p:sp>
      <p:sp>
        <p:nvSpPr>
          <p:cNvPr id="7" name="Content Placeholder 6"/>
          <p:cNvSpPr txBox="1">
            <a:spLocks noGrp="1"/>
          </p:cNvSpPr>
          <p:nvPr>
            <p:ph idx="1"/>
          </p:nvPr>
        </p:nvSpPr>
        <p:spPr>
          <a:xfrm>
            <a:off x="457200" y="1604520"/>
            <a:ext cx="8229240" cy="4525920"/>
          </a:xfrm>
        </p:spPr>
        <p:txBody>
          <a:bodyPr lIns="0" tIns="0" rIns="0" bIns="0"/>
          <a:lstStyle>
            <a:lvl1pPr hangingPunct="0">
              <a:spcBef>
                <a:spcPts val="0"/>
              </a:spcBef>
              <a:spcAft>
                <a:spcPts val="1417"/>
              </a:spcAft>
              <a:defRPr sz="3200">
                <a:ln>
                  <a:noFill/>
                </a:ln>
                <a:latin typeface="Arial" pitchFamily="18"/>
                <a:ea typeface="Microsoft YaHei" pitchFamily="2"/>
                <a:cs typeface="Mangal" pitchFamily="2"/>
              </a:defRPr>
            </a:lvl1pPr>
          </a:lstStyle>
          <a:p>
            <a:endParaRPr lang="pl-PL"/>
          </a:p>
        </p:txBody>
      </p:sp>
    </p:spTree>
    <p:extLst>
      <p:ext uri="{BB962C8B-B14F-4D97-AF65-F5344CB8AC3E}">
        <p14:creationId xmlns:p14="http://schemas.microsoft.com/office/powerpoint/2010/main" val="4290565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1/15/2013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txBox="1">
            <a:spLocks noGrp="1"/>
          </p:cNvSpPr>
          <p:nvPr>
            <p:ph type="title"/>
          </p:nvPr>
        </p:nvSpPr>
        <p:spPr/>
        <p:txBody>
          <a:bodyPr/>
          <a:lstStyle>
            <a:lvl1pPr>
              <a:defRPr/>
            </a:lvl1pPr>
          </a:lstStyle>
          <a:p>
            <a:pPr lvl="0"/>
            <a:r>
              <a:rPr lang="pl-PL"/>
              <a:t>Kliknij, aby edytować styl</a:t>
            </a:r>
          </a:p>
        </p:txBody>
      </p:sp>
      <p:sp>
        <p:nvSpPr>
          <p:cNvPr id="3" name="Symbol zastępczy zawartości 8"/>
          <p:cNvSpPr txBox="1">
            <a:spLocks noGrp="1"/>
          </p:cNvSpPr>
          <p:nvPr>
            <p:ph type="title" idx="4294967295"/>
          </p:nvPr>
        </p:nvSpPr>
        <p:spPr>
          <a:xfrm>
            <a:off x="609480" y="1589400"/>
            <a:ext cx="3886200" cy="4572000"/>
          </a:xfrm>
        </p:spPr>
        <p:txBody>
          <a:bodyPr anchor="t"/>
          <a:lstStyle>
            <a:lvl1pPr marL="320040" indent="-320040">
              <a:spcBef>
                <a:spcPts val="700"/>
              </a:spcBef>
              <a:buClr>
                <a:srgbClr val="DD8047"/>
              </a:buClr>
              <a:buSzPct val="60000"/>
              <a:buFont typeface="Wingdings"/>
              <a:buChar char=""/>
              <a:defRPr sz="2900">
                <a:solidFill>
                  <a:srgbClr val="000000"/>
                </a:solidFill>
              </a:defRPr>
            </a:lvl1pPr>
          </a:lstStyle>
          <a:p>
            <a:pPr lvl="0"/>
            <a:r>
              <a:rPr lang="pl-PL"/>
              <a:t>Kliknij, aby edytować style wzorca tekstu</a:t>
            </a:r>
            <a:br>
              <a:rPr lang="pl-PL"/>
            </a:br>
            <a:r>
              <a:rPr lang="pl-PL"/>
              <a:t>Drugi poziom</a:t>
            </a:r>
            <a:br>
              <a:rPr lang="pl-PL"/>
            </a:br>
            <a:r>
              <a:rPr lang="pl-PL"/>
              <a:t>Trzeci poziom</a:t>
            </a:r>
            <a:br>
              <a:rPr lang="pl-PL"/>
            </a:br>
            <a:r>
              <a:rPr lang="pl-PL"/>
              <a:t>Czwarty poziom</a:t>
            </a:r>
            <a:br>
              <a:rPr lang="pl-PL"/>
            </a:br>
            <a:r>
              <a:rPr lang="pl-PL"/>
              <a:t>Piąty poziom</a:t>
            </a:r>
          </a:p>
        </p:txBody>
      </p:sp>
      <p:sp>
        <p:nvSpPr>
          <p:cNvPr id="4" name="Symbol zastępczy zawartości 10"/>
          <p:cNvSpPr txBox="1">
            <a:spLocks noGrp="1"/>
          </p:cNvSpPr>
          <p:nvPr>
            <p:ph type="title" idx="4294967295"/>
          </p:nvPr>
        </p:nvSpPr>
        <p:spPr>
          <a:xfrm>
            <a:off x="4844880" y="1589400"/>
            <a:ext cx="3886200" cy="4572000"/>
          </a:xfrm>
        </p:spPr>
        <p:txBody>
          <a:bodyPr anchor="t"/>
          <a:lstStyle>
            <a:lvl1pPr marL="320040" indent="-320040">
              <a:spcBef>
                <a:spcPts val="700"/>
              </a:spcBef>
              <a:buClr>
                <a:srgbClr val="DD8047"/>
              </a:buClr>
              <a:buSzPct val="60000"/>
              <a:buFont typeface="Wingdings"/>
              <a:buChar char=""/>
              <a:defRPr sz="2900">
                <a:solidFill>
                  <a:srgbClr val="000000"/>
                </a:solidFill>
              </a:defRPr>
            </a:lvl1pPr>
          </a:lstStyle>
          <a:p>
            <a:pPr lvl="0"/>
            <a:r>
              <a:rPr lang="pl-PL"/>
              <a:t>Kliknij, aby edytować style wzorca tekstu</a:t>
            </a:r>
            <a:br>
              <a:rPr lang="pl-PL"/>
            </a:br>
            <a:r>
              <a:rPr lang="pl-PL"/>
              <a:t>Drugi poziom</a:t>
            </a:r>
            <a:br>
              <a:rPr lang="pl-PL"/>
            </a:br>
            <a:r>
              <a:rPr lang="pl-PL"/>
              <a:t>Trzeci poziom</a:t>
            </a:r>
            <a:br>
              <a:rPr lang="pl-PL"/>
            </a:br>
            <a:r>
              <a:rPr lang="pl-PL"/>
              <a:t>Czwarty poziom</a:t>
            </a:r>
            <a:br>
              <a:rPr lang="pl-PL"/>
            </a:br>
            <a:r>
              <a:rPr lang="pl-PL"/>
              <a:t>Piąty poziom</a:t>
            </a:r>
          </a:p>
        </p:txBody>
      </p:sp>
      <p:sp>
        <p:nvSpPr>
          <p:cNvPr id="5" name="Symbol zastępczy daty 7"/>
          <p:cNvSpPr txBox="1">
            <a:spLocks noGrp="1"/>
          </p:cNvSpPr>
          <p:nvPr>
            <p:ph type="dt" sz="half" idx="7"/>
          </p:nvPr>
        </p:nvSpPr>
        <p:spPr/>
        <p:txBody>
          <a:bodyPr/>
          <a:lstStyle>
            <a:lvl1pPr>
              <a:defRPr/>
            </a:lvl1pPr>
          </a:lstStyle>
          <a:p>
            <a:pPr lvl="0"/>
            <a:r>
              <a:rPr lang="en-US"/>
              <a:t>2012-11-28</a:t>
            </a:r>
          </a:p>
        </p:txBody>
      </p:sp>
      <p:sp>
        <p:nvSpPr>
          <p:cNvPr id="6" name="Symbol zastępczy numeru slajdu 9"/>
          <p:cNvSpPr txBox="1">
            <a:spLocks noGrp="1"/>
          </p:cNvSpPr>
          <p:nvPr>
            <p:ph type="sldNum" sz="quarter" idx="8"/>
          </p:nvPr>
        </p:nvSpPr>
        <p:spPr/>
        <p:txBody>
          <a:bodyPr/>
          <a:lstStyle>
            <a:lvl1pPr>
              <a:defRPr/>
            </a:lvl1pPr>
          </a:lstStyle>
          <a:p>
            <a:pPr lvl="0"/>
            <a:fld id="{CE7B2336-4545-41B4-9B15-691017C874FD}" type="slidenum">
              <a:t>‹#›</a:t>
            </a:fld>
            <a:endParaRPr lang="pl-PL"/>
          </a:p>
        </p:txBody>
      </p:sp>
      <p:sp>
        <p:nvSpPr>
          <p:cNvPr id="7" name="Symbol zastępczy stopki 11"/>
          <p:cNvSpPr txBox="1">
            <a:spLocks noGrp="1"/>
          </p:cNvSpPr>
          <p:nvPr>
            <p:ph type="ftr" sz="quarter" idx="9"/>
          </p:nvPr>
        </p:nvSpPr>
        <p:spPr/>
        <p:txBody>
          <a:bodyPr/>
          <a:lstStyle>
            <a:lvl1pPr>
              <a:defRPr/>
            </a:lvl1pPr>
          </a:lstStyle>
          <a:p>
            <a:pPr lvl="0"/>
            <a:r>
              <a:rPr lang="en-GB"/>
              <a:t>Introduction to the Semantic Web</a:t>
            </a:r>
          </a:p>
        </p:txBody>
      </p:sp>
      <p:sp>
        <p:nvSpPr>
          <p:cNvPr id="8" name="Content Placeholder 7"/>
          <p:cNvSpPr txBox="1">
            <a:spLocks noGrp="1"/>
          </p:cNvSpPr>
          <p:nvPr>
            <p:ph idx="1"/>
          </p:nvPr>
        </p:nvSpPr>
        <p:spPr>
          <a:xfrm>
            <a:off x="457200" y="1604520"/>
            <a:ext cx="8229240" cy="4525920"/>
          </a:xfrm>
        </p:spPr>
        <p:txBody>
          <a:bodyPr lIns="0" tIns="0" rIns="0" bIns="0"/>
          <a:lstStyle>
            <a:lvl1pPr hangingPunct="0">
              <a:spcBef>
                <a:spcPts val="0"/>
              </a:spcBef>
              <a:spcAft>
                <a:spcPts val="1417"/>
              </a:spcAft>
              <a:defRPr sz="3200">
                <a:ln>
                  <a:noFill/>
                </a:ln>
                <a:latin typeface="Arial" pitchFamily="18"/>
                <a:ea typeface="Microsoft YaHei" pitchFamily="2"/>
                <a:cs typeface="Mangal" pitchFamily="2"/>
              </a:defRPr>
            </a:lvl1pPr>
          </a:lstStyle>
          <a:p>
            <a:endParaRPr lang="pl-PL"/>
          </a:p>
        </p:txBody>
      </p:sp>
    </p:spTree>
    <p:extLst>
      <p:ext uri="{BB962C8B-B14F-4D97-AF65-F5344CB8AC3E}">
        <p14:creationId xmlns:p14="http://schemas.microsoft.com/office/powerpoint/2010/main" val="3062179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txBox="1">
            <a:spLocks noGrp="1"/>
          </p:cNvSpPr>
          <p:nvPr>
            <p:ph type="title"/>
          </p:nvPr>
        </p:nvSpPr>
        <p:spPr>
          <a:xfrm>
            <a:off x="533520" y="272880"/>
            <a:ext cx="8153280" cy="870119"/>
          </a:xfrm>
        </p:spPr>
        <p:txBody>
          <a:bodyPr/>
          <a:lstStyle>
            <a:lvl1pPr>
              <a:defRPr/>
            </a:lvl1pPr>
          </a:lstStyle>
          <a:p>
            <a:pPr lvl="0"/>
            <a:r>
              <a:rPr lang="pl-PL"/>
              <a:t>Kliknij, aby edytować styl</a:t>
            </a:r>
          </a:p>
        </p:txBody>
      </p:sp>
      <p:sp>
        <p:nvSpPr>
          <p:cNvPr id="3" name="Symbol zastępczy zawartości 10"/>
          <p:cNvSpPr txBox="1">
            <a:spLocks noGrp="1"/>
          </p:cNvSpPr>
          <p:nvPr>
            <p:ph type="title" idx="4294967295"/>
          </p:nvPr>
        </p:nvSpPr>
        <p:spPr>
          <a:xfrm>
            <a:off x="609480" y="2438280"/>
            <a:ext cx="3886200" cy="3581279"/>
          </a:xfrm>
        </p:spPr>
        <p:txBody>
          <a:bodyPr anchor="t"/>
          <a:lstStyle>
            <a:lvl1pPr marL="320040" indent="-320040">
              <a:spcBef>
                <a:spcPts val="700"/>
              </a:spcBef>
              <a:buClr>
                <a:srgbClr val="DD8047"/>
              </a:buClr>
              <a:buSzPct val="60000"/>
              <a:buFont typeface="Wingdings"/>
              <a:buChar char=""/>
              <a:defRPr sz="2900">
                <a:solidFill>
                  <a:srgbClr val="000000"/>
                </a:solidFill>
              </a:defRPr>
            </a:lvl1pPr>
          </a:lstStyle>
          <a:p>
            <a:pPr lvl="0"/>
            <a:r>
              <a:rPr lang="pl-PL"/>
              <a:t>Kliknij, aby edytować style wzorca tekstu</a:t>
            </a:r>
            <a:br>
              <a:rPr lang="pl-PL"/>
            </a:br>
            <a:r>
              <a:rPr lang="pl-PL"/>
              <a:t>Drugi poziom</a:t>
            </a:r>
            <a:br>
              <a:rPr lang="pl-PL"/>
            </a:br>
            <a:r>
              <a:rPr lang="pl-PL"/>
              <a:t>Trzeci poziom</a:t>
            </a:r>
            <a:br>
              <a:rPr lang="pl-PL"/>
            </a:br>
            <a:r>
              <a:rPr lang="pl-PL"/>
              <a:t>Czwarty poziom</a:t>
            </a:r>
            <a:br>
              <a:rPr lang="pl-PL"/>
            </a:br>
            <a:r>
              <a:rPr lang="pl-PL"/>
              <a:t>Piąty poziom</a:t>
            </a:r>
          </a:p>
        </p:txBody>
      </p:sp>
      <p:sp>
        <p:nvSpPr>
          <p:cNvPr id="4" name="Symbol zastępczy zawartości 12"/>
          <p:cNvSpPr txBox="1">
            <a:spLocks noGrp="1"/>
          </p:cNvSpPr>
          <p:nvPr>
            <p:ph type="title" idx="4294967295"/>
          </p:nvPr>
        </p:nvSpPr>
        <p:spPr>
          <a:xfrm>
            <a:off x="4800600" y="2438280"/>
            <a:ext cx="3886200" cy="3581279"/>
          </a:xfrm>
        </p:spPr>
        <p:txBody>
          <a:bodyPr anchor="t"/>
          <a:lstStyle>
            <a:lvl1pPr marL="320040" indent="-320040">
              <a:spcBef>
                <a:spcPts val="700"/>
              </a:spcBef>
              <a:buClr>
                <a:srgbClr val="DD8047"/>
              </a:buClr>
              <a:buSzPct val="60000"/>
              <a:buFont typeface="Wingdings"/>
              <a:buChar char=""/>
              <a:defRPr sz="2900">
                <a:solidFill>
                  <a:srgbClr val="000000"/>
                </a:solidFill>
              </a:defRPr>
            </a:lvl1pPr>
          </a:lstStyle>
          <a:p>
            <a:pPr lvl="0"/>
            <a:r>
              <a:rPr lang="pl-PL"/>
              <a:t>Kliknij, aby edytować style wzorca tekstu</a:t>
            </a:r>
            <a:br>
              <a:rPr lang="pl-PL"/>
            </a:br>
            <a:r>
              <a:rPr lang="pl-PL"/>
              <a:t>Drugi poziom</a:t>
            </a:r>
            <a:br>
              <a:rPr lang="pl-PL"/>
            </a:br>
            <a:r>
              <a:rPr lang="pl-PL"/>
              <a:t>Trzeci poziom</a:t>
            </a:r>
            <a:br>
              <a:rPr lang="pl-PL"/>
            </a:br>
            <a:r>
              <a:rPr lang="pl-PL"/>
              <a:t>Czwarty poziom</a:t>
            </a:r>
            <a:br>
              <a:rPr lang="pl-PL"/>
            </a:br>
            <a:r>
              <a:rPr lang="pl-PL"/>
              <a:t>Piąty poziom</a:t>
            </a:r>
          </a:p>
        </p:txBody>
      </p:sp>
      <p:sp>
        <p:nvSpPr>
          <p:cNvPr id="5" name="Symbol zastępczy daty 9"/>
          <p:cNvSpPr txBox="1">
            <a:spLocks noGrp="1"/>
          </p:cNvSpPr>
          <p:nvPr>
            <p:ph type="dt" sz="half" idx="7"/>
          </p:nvPr>
        </p:nvSpPr>
        <p:spPr/>
        <p:txBody>
          <a:bodyPr/>
          <a:lstStyle>
            <a:lvl1pPr>
              <a:defRPr/>
            </a:lvl1pPr>
          </a:lstStyle>
          <a:p>
            <a:pPr lvl="0"/>
            <a:r>
              <a:rPr lang="en-US"/>
              <a:t>2012-11-28</a:t>
            </a:r>
          </a:p>
        </p:txBody>
      </p:sp>
      <p:sp>
        <p:nvSpPr>
          <p:cNvPr id="6" name="Symbol zastępczy numeru slajdu 11"/>
          <p:cNvSpPr txBox="1">
            <a:spLocks noGrp="1"/>
          </p:cNvSpPr>
          <p:nvPr>
            <p:ph type="sldNum" sz="quarter" idx="8"/>
          </p:nvPr>
        </p:nvSpPr>
        <p:spPr/>
        <p:txBody>
          <a:bodyPr/>
          <a:lstStyle>
            <a:lvl1pPr>
              <a:defRPr/>
            </a:lvl1pPr>
          </a:lstStyle>
          <a:p>
            <a:pPr lvl="0"/>
            <a:fld id="{377239EF-F28E-44C7-9900-4C06ADF0AF89}" type="slidenum">
              <a:t>‹#›</a:t>
            </a:fld>
            <a:endParaRPr lang="pl-PL"/>
          </a:p>
        </p:txBody>
      </p:sp>
      <p:sp>
        <p:nvSpPr>
          <p:cNvPr id="7" name="Symbol zastępczy stopki 13"/>
          <p:cNvSpPr txBox="1">
            <a:spLocks noGrp="1"/>
          </p:cNvSpPr>
          <p:nvPr>
            <p:ph type="ftr" sz="quarter" idx="9"/>
          </p:nvPr>
        </p:nvSpPr>
        <p:spPr/>
        <p:txBody>
          <a:bodyPr/>
          <a:lstStyle>
            <a:lvl1pPr>
              <a:defRPr/>
            </a:lvl1pPr>
          </a:lstStyle>
          <a:p>
            <a:pPr lvl="0"/>
            <a:r>
              <a:rPr lang="en-GB"/>
              <a:t>Introduction to the Semantic Web</a:t>
            </a:r>
          </a:p>
        </p:txBody>
      </p:sp>
      <p:sp>
        <p:nvSpPr>
          <p:cNvPr id="8" name="Symbol zastępczy tekstu 15"/>
          <p:cNvSpPr txBox="1">
            <a:spLocks noGrp="1"/>
          </p:cNvSpPr>
          <p:nvPr>
            <p:ph type="body" idx="1"/>
          </p:nvPr>
        </p:nvSpPr>
        <p:spPr>
          <a:xfrm>
            <a:off x="609480" y="1752479"/>
            <a:ext cx="3886200" cy="640080"/>
          </a:xfrm>
          <a:solidFill>
            <a:srgbClr val="DD8047"/>
          </a:solidFill>
        </p:spPr>
        <p:txBody>
          <a:bodyPr anchor="ctr"/>
          <a:lstStyle>
            <a:lvl1pPr marL="0" indent="0">
              <a:buNone/>
              <a:defRPr sz="2000" b="1">
                <a:solidFill>
                  <a:srgbClr val="FFFFFF"/>
                </a:solidFill>
              </a:defRPr>
            </a:lvl1pPr>
          </a:lstStyle>
          <a:p>
            <a:pPr lvl="0"/>
            <a:r>
              <a:rPr lang="pl-PL"/>
              <a:t>Kliknij, aby edytować style wzorca tekstu</a:t>
            </a:r>
          </a:p>
        </p:txBody>
      </p:sp>
      <p:sp>
        <p:nvSpPr>
          <p:cNvPr id="9" name="Symbol zastępczy tekstu 14"/>
          <p:cNvSpPr txBox="1">
            <a:spLocks noGrp="1"/>
          </p:cNvSpPr>
          <p:nvPr>
            <p:ph type="body" idx="3"/>
          </p:nvPr>
        </p:nvSpPr>
        <p:spPr>
          <a:xfrm>
            <a:off x="4800600" y="1752479"/>
            <a:ext cx="3886200" cy="640080"/>
          </a:xfrm>
          <a:solidFill>
            <a:srgbClr val="D8B25C"/>
          </a:solidFill>
        </p:spPr>
        <p:txBody>
          <a:bodyPr anchor="ctr"/>
          <a:lstStyle>
            <a:lvl1pPr marL="0" indent="0">
              <a:buNone/>
              <a:defRPr sz="2000" b="1">
                <a:solidFill>
                  <a:srgbClr val="FFFFFF"/>
                </a:solidFill>
              </a:defRPr>
            </a:lvl1pPr>
          </a:lstStyle>
          <a:p>
            <a:pPr lvl="0"/>
            <a:r>
              <a:rPr lang="pl-PL"/>
              <a:t>Kliknij, aby edytować style wzorca tekstu</a:t>
            </a:r>
          </a:p>
        </p:txBody>
      </p:sp>
    </p:spTree>
    <p:extLst>
      <p:ext uri="{BB962C8B-B14F-4D97-AF65-F5344CB8AC3E}">
        <p14:creationId xmlns:p14="http://schemas.microsoft.com/office/powerpoint/2010/main" val="1523402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1/15/2013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1/15/2013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1/15/2013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1/15/2013</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theme" Target="../theme/theme4.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1/15/2013</a:t>
            </a:fld>
            <a:endParaRPr lang="en-US" dirty="0"/>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January 15, 2013</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1/15/2013</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9" r:id="rId12"/>
    <p:sldLayoutId id="2147483730" r:id="rId13"/>
    <p:sldLayoutId id="2147483731" r:id="rId14"/>
  </p:sldLayoutIdLst>
  <p:timing>
    <p:tnLst>
      <p:par>
        <p:cTn id="1" dur="indefinite" restart="never" nodeType="tmRoot"/>
      </p:par>
    </p:tnLst>
  </p:timing>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1/15/2013</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4.xml"/><Relationship Id="rId5" Type="http://schemas.openxmlformats.org/officeDocument/2006/relationships/image" Target="../media/image6.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4.xml"/><Relationship Id="rId5" Type="http://schemas.openxmlformats.org/officeDocument/2006/relationships/image" Target="../media/image6.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34.xml"/><Relationship Id="rId5" Type="http://schemas.openxmlformats.org/officeDocument/2006/relationships/image" Target="../media/image6.png"/><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4.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35.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35.xml"/><Relationship Id="rId5" Type="http://schemas.openxmlformats.org/officeDocument/2006/relationships/image" Target="../media/image12.png"/><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hyperlink" Target="http://richard.cyganiak.de/2007/10/lod/lod-datasets_2011-09-19_colored.html" TargetMode="External"/><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4.xml"/></Relationships>
</file>

<file path=ppt/slides/_rels/slide53.xml.rels><?xml version="1.0" encoding="UTF-8" standalone="yes"?>
<Relationships xmlns="http://schemas.openxmlformats.org/package/2006/relationships"><Relationship Id="rId3" Type="http://schemas.openxmlformats.org/officeDocument/2006/relationships/hyperlink" Target="http://www.manning.com/dwood/" TargetMode="External"/><Relationship Id="rId7" Type="http://schemas.openxmlformats.org/officeDocument/2006/relationships/hyperlink" Target="http://www.amazon.com/Pull-Power-Semantic-Transform-Business/dp/1591842778" TargetMode="External"/><Relationship Id="rId2" Type="http://schemas.openxmlformats.org/officeDocument/2006/relationships/notesSlide" Target="../notesSlides/notesSlide50.xml"/><Relationship Id="rId1" Type="http://schemas.openxmlformats.org/officeDocument/2006/relationships/slideLayout" Target="../slideLayouts/slideLayout34.xml"/><Relationship Id="rId6" Type="http://schemas.openxmlformats.org/officeDocument/2006/relationships/hyperlink" Target="http://eu.wiley.com/WileyCDA/WileyTitle/productCd-047041801X.html" TargetMode="External"/><Relationship Id="rId5" Type="http://schemas.openxmlformats.org/officeDocument/2006/relationships/hyperlink" Target="http://shop.oreilly.com/product/9780596153823.do" TargetMode="External"/><Relationship Id="rId4" Type="http://schemas.openxmlformats.org/officeDocument/2006/relationships/hyperlink" Target="http://shop.oreilly.com/product/0636920020547.do"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4.xml"/><Relationship Id="rId5" Type="http://schemas.openxmlformats.org/officeDocument/2006/relationships/image" Target="../media/image6.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dtytuł 2"/>
          <p:cNvSpPr txBox="1">
            <a:spLocks/>
          </p:cNvSpPr>
          <p:nvPr/>
        </p:nvSpPr>
        <p:spPr>
          <a:xfrm>
            <a:off x="2362320" y="6050160"/>
            <a:ext cx="6705720" cy="685799"/>
          </a:xfrm>
          <a:prstGeom prst="rect">
            <a:avLst/>
          </a:prstGeom>
        </p:spPr>
        <p:txBody>
          <a:bodyPr vert="horz" anchor="ctr">
            <a:normAutofit/>
          </a:bodyPr>
          <a:lstStyle>
            <a:defPPr lvl="0">
              <a:buSzPct val="45000"/>
              <a:buFont typeface="StarSymbol"/>
              <a:buNone/>
              <a:defRPr/>
            </a:defPPr>
            <a:lvl1pPr marL="0" lvl="0" indent="0" algn="l" rtl="0" eaLnBrk="1" latinLnBrk="0" hangingPunct="1">
              <a:spcBef>
                <a:spcPts val="700"/>
              </a:spcBef>
              <a:buClr>
                <a:schemeClr val="accent2"/>
              </a:buClr>
              <a:buSzPct val="45000"/>
              <a:buFont typeface="StarSymbol"/>
              <a:buChar char="●"/>
              <a:defRPr kumimoji="0" sz="2600" kern="1200">
                <a:solidFill>
                  <a:srgbClr val="FFFFFF"/>
                </a:solidFill>
                <a:latin typeface="+mn-lt"/>
                <a:ea typeface="+mn-ea"/>
                <a:cs typeface="+mn-cs"/>
              </a:defRPr>
            </a:lvl1pPr>
            <a:lvl2pPr marL="457200" lvl="1" indent="0" algn="ctr" rtl="0" eaLnBrk="1" latinLnBrk="0" hangingPunct="1">
              <a:spcBef>
                <a:spcPts val="550"/>
              </a:spcBef>
              <a:buClr>
                <a:schemeClr val="accent1"/>
              </a:buClr>
              <a:buSzPct val="45000"/>
              <a:buFont typeface="StarSymbol"/>
              <a:buChar char="●"/>
              <a:defRPr kumimoji="0" sz="2600" kern="1200">
                <a:solidFill>
                  <a:schemeClr val="tx1"/>
                </a:solidFill>
                <a:latin typeface="+mn-lt"/>
                <a:ea typeface="+mn-ea"/>
                <a:cs typeface="+mn-cs"/>
              </a:defRPr>
            </a:lvl2pPr>
            <a:lvl3pPr marL="914400" lvl="2" indent="0" algn="ctr" rtl="0" eaLnBrk="1" latinLnBrk="0" hangingPunct="1">
              <a:spcBef>
                <a:spcPts val="500"/>
              </a:spcBef>
              <a:buClr>
                <a:schemeClr val="accent2"/>
              </a:buClr>
              <a:buSzPct val="45000"/>
              <a:buFont typeface="StarSymbol"/>
              <a:buChar char="●"/>
              <a:defRPr kumimoji="0" sz="2300" kern="1200">
                <a:solidFill>
                  <a:schemeClr val="tx1"/>
                </a:solidFill>
                <a:latin typeface="+mn-lt"/>
                <a:ea typeface="+mn-ea"/>
                <a:cs typeface="+mn-cs"/>
              </a:defRPr>
            </a:lvl3pPr>
            <a:lvl4pPr marL="1371600" lvl="3" indent="0" algn="ctr" rtl="0" eaLnBrk="1" latinLnBrk="0" hangingPunct="1">
              <a:spcBef>
                <a:spcPts val="400"/>
              </a:spcBef>
              <a:buClr>
                <a:schemeClr val="accent3"/>
              </a:buClr>
              <a:buSzPct val="45000"/>
              <a:buFont typeface="StarSymbol"/>
              <a:buChar char="●"/>
              <a:defRPr kumimoji="0" sz="2000" kern="1200">
                <a:solidFill>
                  <a:schemeClr val="tx1"/>
                </a:solidFill>
                <a:latin typeface="+mn-lt"/>
                <a:ea typeface="+mn-ea"/>
                <a:cs typeface="+mn-cs"/>
              </a:defRPr>
            </a:lvl4pPr>
            <a:lvl5pPr marL="1828800" lvl="4" indent="0" algn="ctr" rtl="0" eaLnBrk="1" latinLnBrk="0" hangingPunct="1">
              <a:spcBef>
                <a:spcPts val="400"/>
              </a:spcBef>
              <a:buClr>
                <a:schemeClr val="accent4"/>
              </a:buClr>
              <a:buSzPct val="45000"/>
              <a:buFont typeface="StarSymbol"/>
              <a:buChar char="●"/>
              <a:defRPr kumimoji="0" sz="2000" kern="1200">
                <a:solidFill>
                  <a:schemeClr val="tx1"/>
                </a:solidFill>
                <a:latin typeface="+mn-lt"/>
                <a:ea typeface="+mn-ea"/>
                <a:cs typeface="+mn-cs"/>
              </a:defRPr>
            </a:lvl5pPr>
            <a:lvl6pPr marL="2286000" lvl="5" indent="0" algn="ctr" rtl="0" eaLnBrk="1" latinLnBrk="0" hangingPunct="1">
              <a:spcBef>
                <a:spcPct val="20000"/>
              </a:spcBef>
              <a:buClr>
                <a:schemeClr val="accent1"/>
              </a:buClr>
              <a:buSzPct val="45000"/>
              <a:buFont typeface="StarSymbol"/>
              <a:buChar char="●"/>
              <a:defRPr kumimoji="0" sz="1800" kern="1200" baseline="0">
                <a:solidFill>
                  <a:schemeClr val="tx1"/>
                </a:solidFill>
                <a:latin typeface="+mn-lt"/>
                <a:ea typeface="+mn-ea"/>
                <a:cs typeface="+mn-cs"/>
              </a:defRPr>
            </a:lvl6pPr>
            <a:lvl7pPr marL="2743200" lvl="6" indent="0" algn="ctr" rtl="0" eaLnBrk="1" latinLnBrk="0" hangingPunct="1">
              <a:spcBef>
                <a:spcPct val="20000"/>
              </a:spcBef>
              <a:buClr>
                <a:schemeClr val="accent2"/>
              </a:buClr>
              <a:buSzPct val="45000"/>
              <a:buFont typeface="StarSymbol"/>
              <a:buChar char="●"/>
              <a:defRPr kumimoji="0" sz="1800" kern="1200" baseline="0">
                <a:solidFill>
                  <a:schemeClr val="tx1"/>
                </a:solidFill>
                <a:latin typeface="+mn-lt"/>
                <a:ea typeface="+mn-ea"/>
                <a:cs typeface="+mn-cs"/>
              </a:defRPr>
            </a:lvl7pPr>
            <a:lvl8pPr marL="3200400" lvl="7" indent="0" algn="ctr" rtl="0" eaLnBrk="1" latinLnBrk="0" hangingPunct="1">
              <a:spcBef>
                <a:spcPct val="20000"/>
              </a:spcBef>
              <a:buClr>
                <a:schemeClr val="accent3"/>
              </a:buClr>
              <a:buSzPct val="45000"/>
              <a:buFont typeface="StarSymbol"/>
              <a:buChar char="●"/>
              <a:defRPr kumimoji="0" sz="1800" kern="1200" baseline="0">
                <a:solidFill>
                  <a:schemeClr val="tx1"/>
                </a:solidFill>
                <a:latin typeface="+mn-lt"/>
                <a:ea typeface="+mn-ea"/>
                <a:cs typeface="+mn-cs"/>
              </a:defRPr>
            </a:lvl8pPr>
            <a:lvl9pPr marL="3657600" lvl="8" indent="0" algn="ctr" rtl="0" eaLnBrk="1" latinLnBrk="0" hangingPunct="1">
              <a:spcBef>
                <a:spcPct val="20000"/>
              </a:spcBef>
              <a:buClr>
                <a:schemeClr val="accent4"/>
              </a:buClr>
              <a:buSzPct val="45000"/>
              <a:buFont typeface="StarSymbol"/>
              <a:buChar char="●"/>
              <a:defRPr kumimoji="0" sz="1800" kern="1200" baseline="0">
                <a:solidFill>
                  <a:schemeClr val="tx1"/>
                </a:solidFill>
                <a:latin typeface="+mn-lt"/>
                <a:ea typeface="+mn-ea"/>
                <a:cs typeface="+mn-cs"/>
              </a:defRPr>
            </a:lvl9pPr>
          </a:lstStyle>
          <a:p>
            <a:pPr>
              <a:buFont typeface="StarSymbol"/>
              <a:buNone/>
              <a:tabLst>
                <a:tab pos="6454800" algn="r"/>
              </a:tabLst>
            </a:pPr>
            <a:r>
              <a:rPr lang="pl-PL" dirty="0" smtClean="0"/>
              <a:t>Tomasz Pluskiewicz	</a:t>
            </a:r>
            <a:r>
              <a:rPr lang="pl-PL" smtClean="0"/>
              <a:t>Infusion</a:t>
            </a:r>
            <a:endParaRPr lang="pl-PL" dirty="0"/>
          </a:p>
        </p:txBody>
      </p:sp>
      <p:sp>
        <p:nvSpPr>
          <p:cNvPr id="4" name="Tytuł 1"/>
          <p:cNvSpPr txBox="1">
            <a:spLocks/>
          </p:cNvSpPr>
          <p:nvPr/>
        </p:nvSpPr>
        <p:spPr>
          <a:xfrm>
            <a:off x="2362320" y="4038479"/>
            <a:ext cx="6477119" cy="1828800"/>
          </a:xfrm>
          <a:prstGeom prst="rect">
            <a:avLst/>
          </a:prstGeom>
        </p:spPr>
        <p:txBody>
          <a:bodyPr vert="horz" anchor="b">
            <a:normAutofit/>
          </a:bodyPr>
          <a:lstStyle>
            <a:defPPr lvl="0">
              <a:buSzPct val="45000"/>
              <a:buFont typeface="StarSymbol"/>
              <a:buNone/>
              <a:defRPr/>
            </a:defPPr>
            <a:lvl1pPr lvl="0" algn="l" rtl="0" eaLnBrk="1" latinLnBrk="0" hangingPunct="1">
              <a:spcBef>
                <a:spcPct val="0"/>
              </a:spcBef>
              <a:buSzPct val="45000"/>
              <a:buFont typeface="StarSymbol"/>
              <a:buChar char="●"/>
              <a:defRPr kumimoji="0" sz="4400" kern="1200" cap="all" baseline="0">
                <a:solidFill>
                  <a:schemeClr val="tx2"/>
                </a:solidFill>
                <a:latin typeface="+mj-lt"/>
                <a:ea typeface="+mj-ea"/>
                <a:cs typeface="+mj-cs"/>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Font typeface="StarSymbol"/>
              <a:buNone/>
            </a:pPr>
            <a:r>
              <a:rPr lang="pl-PL" dirty="0" smtClean="0"/>
              <a:t>Introduction to the Semantic web</a:t>
            </a:r>
            <a:endParaRPr lang="pl-PL" dirty="0"/>
          </a:p>
        </p:txBody>
      </p:sp>
      <p:sp>
        <p:nvSpPr>
          <p:cNvPr id="6" name="Symbol zastępczy daty 3"/>
          <p:cNvSpPr txBox="1"/>
          <p:nvPr/>
        </p:nvSpPr>
        <p:spPr>
          <a:xfrm>
            <a:off x="76320" y="6068520"/>
            <a:ext cx="2057400" cy="685799"/>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r>
              <a:rPr lang="en-US" sz="2000" b="0" i="0" u="none" strike="noStrike" kern="1200" spc="0" baseline="0">
                <a:ln>
                  <a:noFill/>
                </a:ln>
                <a:solidFill>
                  <a:srgbClr val="FFFFFF"/>
                </a:solidFill>
                <a:latin typeface="Tw Cen MT" pitchFamily="18"/>
                <a:ea typeface="Microsoft YaHei" pitchFamily="2"/>
                <a:cs typeface="Mangal" pitchFamily="2"/>
              </a:rPr>
              <a:t>2012-11-28</a:t>
            </a:r>
          </a:p>
        </p:txBody>
      </p:sp>
      <p:sp>
        <p:nvSpPr>
          <p:cNvPr id="7" name="Symbol zastępczy stopki 4"/>
          <p:cNvSpPr txBox="1"/>
          <p:nvPr/>
        </p:nvSpPr>
        <p:spPr>
          <a:xfrm>
            <a:off x="2085480" y="236520"/>
            <a:ext cx="5867279"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EBDDC3"/>
                </a:solidFill>
                <a:latin typeface="Tw Cen MT" pitchFamily="18"/>
                <a:ea typeface="Microsoft YaHei" pitchFamily="2"/>
                <a:cs typeface="Mangal" pitchFamily="2"/>
              </a:rPr>
              <a:t>Introduction to the Semantic Web</a:t>
            </a:r>
          </a:p>
        </p:txBody>
      </p:sp>
      <p:sp>
        <p:nvSpPr>
          <p:cNvPr id="8" name="Symbol zastępczy numeru slajdu 5"/>
          <p:cNvSpPr txBox="1"/>
          <p:nvPr/>
        </p:nvSpPr>
        <p:spPr>
          <a:xfrm>
            <a:off x="8000999" y="228600"/>
            <a:ext cx="838080" cy="38088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D9DC3A07-DBD8-4CB6-ABF1-9D9134A979D8}" type="slidenum">
              <a:t>1</a:t>
            </a:fld>
            <a:endParaRPr lang="pl-PL" sz="1400" b="1" i="0" u="none" strike="noStrike" kern="1200" spc="0" baseline="0">
              <a:ln>
                <a:noFill/>
              </a:ln>
              <a:solidFill>
                <a:srgbClr val="EBDDC3"/>
              </a:solidFill>
              <a:latin typeface="Tw Cen MT" pitchFamily="18"/>
              <a:ea typeface="Microsoft YaHei" pitchFamily="2"/>
              <a:cs typeface="Mangal" pitchFamily="2"/>
            </a:endParaRPr>
          </a:p>
        </p:txBody>
      </p:sp>
    </p:spTree>
    <p:extLst>
      <p:ext uri="{BB962C8B-B14F-4D97-AF65-F5344CB8AC3E}">
        <p14:creationId xmlns:p14="http://schemas.microsoft.com/office/powerpoint/2010/main" val="580392132"/>
      </p:ext>
    </p:extLst>
  </p:cSld>
  <p:clrMapOvr>
    <a:masterClrMapping/>
  </p:clrMapOvr>
  <mc:AlternateContent xmlns:mc="http://schemas.openxmlformats.org/markup-compatibility/2006" xmlns:p14="http://schemas.microsoft.com/office/powerpoint/2010/main">
    <mc:Choice Requires="p14">
      <p:transition spd="slow" p14:dur="2000" advTm="30666"/>
    </mc:Choice>
    <mc:Fallback xmlns="">
      <p:transition spd="slow" advTm="30666"/>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It’s all about resources</a:t>
            </a:r>
          </a:p>
        </p:txBody>
      </p:sp>
      <p:sp>
        <p:nvSpPr>
          <p:cNvPr id="3" name="Symbol zastępczy zawartości 2"/>
          <p:cNvSpPr txBox="1">
            <a:spLocks noGrp="1"/>
          </p:cNvSpPr>
          <p:nvPr>
            <p:ph idx="1"/>
          </p:nvPr>
        </p:nvSpPr>
        <p:spPr>
          <a:xfrm>
            <a:off x="612720" y="1600200"/>
            <a:ext cx="8153280" cy="4495680"/>
          </a:xfrm>
        </p:spPr>
        <p:txBody>
          <a:bodyPr lIns="91440" tIns="45720" rIns="91440" bIns="4572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hangingPunct="1">
              <a:spcBef>
                <a:spcPts val="700"/>
              </a:spcBef>
              <a:spcAft>
                <a:spcPts val="0"/>
              </a:spcAft>
              <a:buSzPct val="60000"/>
              <a:buFont typeface="Wingdings"/>
              <a:buChar char=""/>
            </a:pPr>
            <a:r>
              <a:rPr lang="pl-PL" sz="2900">
                <a:latin typeface="Tw Cen MT"/>
              </a:rPr>
              <a:t>Extensive use of URIs (and most often URLs)</a:t>
            </a:r>
          </a:p>
          <a:p>
            <a:pPr marL="320040" lvl="0" indent="-320040" hangingPunct="1">
              <a:spcBef>
                <a:spcPts val="700"/>
              </a:spcBef>
              <a:spcAft>
                <a:spcPts val="0"/>
              </a:spcAft>
              <a:buSzPct val="60000"/>
              <a:buFont typeface="Wingdings"/>
              <a:buChar char=""/>
            </a:pPr>
            <a:r>
              <a:rPr lang="pl-PL" sz="2900">
                <a:latin typeface="Tw Cen MT"/>
              </a:rPr>
              <a:t>(Almost) everyting is a URI</a:t>
            </a:r>
          </a:p>
          <a:p>
            <a:pPr marL="0" lvl="0" indent="0" hangingPunct="1">
              <a:spcBef>
                <a:spcPts val="700"/>
              </a:spcBef>
              <a:spcAft>
                <a:spcPts val="0"/>
              </a:spcAft>
              <a:buNone/>
            </a:pPr>
            <a:endParaRPr lang="pl-PL" sz="2900">
              <a:latin typeface="Tw Cen MT"/>
            </a:endParaRPr>
          </a:p>
          <a:p>
            <a:pPr marL="320040" lvl="0" indent="-320040" hangingPunct="1">
              <a:spcBef>
                <a:spcPts val="700"/>
              </a:spcBef>
              <a:spcAft>
                <a:spcPts val="0"/>
              </a:spcAft>
              <a:buSzPct val="60000"/>
              <a:buFont typeface="Wingdings"/>
              <a:buChar char=""/>
            </a:pPr>
            <a:r>
              <a:rPr lang="pl-PL" sz="2900">
                <a:latin typeface="Tw Cen MT"/>
              </a:rPr>
              <a:t>Example URIs:</a:t>
            </a:r>
          </a:p>
          <a:p>
            <a:pPr marL="640080" lvl="1" indent="-274320">
              <a:spcBef>
                <a:spcPts val="550"/>
              </a:spcBef>
              <a:spcAft>
                <a:spcPts val="0"/>
              </a:spcAft>
              <a:buSzPct val="70000"/>
              <a:buFont typeface="Wingdings 2"/>
              <a:buChar char=""/>
            </a:pPr>
            <a:r>
              <a:rPr lang="pl-PL" sz="2600">
                <a:latin typeface="Tw Cen MT"/>
              </a:rPr>
              <a:t>http://infusion.com/people/tpluskiewicz</a:t>
            </a:r>
          </a:p>
          <a:p>
            <a:pPr marL="640080" lvl="1" indent="-274320">
              <a:spcBef>
                <a:spcPts val="550"/>
              </a:spcBef>
              <a:spcAft>
                <a:spcPts val="0"/>
              </a:spcAft>
              <a:buSzPct val="70000"/>
              <a:buFont typeface="Wingdings 2"/>
              <a:buChar char=""/>
            </a:pPr>
            <a:r>
              <a:rPr lang="pl-PL" sz="2600">
                <a:latin typeface="Tw Cen MT"/>
              </a:rPr>
              <a:t>urn:isbn:</a:t>
            </a:r>
            <a:r>
              <a:rPr lang="en-GB" sz="2600">
                <a:latin typeface="Tw Cen MT"/>
              </a:rPr>
              <a:t>1898432023</a:t>
            </a:r>
          </a:p>
          <a:p>
            <a:pPr marL="640080" lvl="1" indent="-274320">
              <a:spcBef>
                <a:spcPts val="550"/>
              </a:spcBef>
              <a:spcAft>
                <a:spcPts val="0"/>
              </a:spcAft>
              <a:buSzPct val="70000"/>
              <a:buFont typeface="Wingdings 2"/>
              <a:buChar char=""/>
            </a:pPr>
            <a:r>
              <a:rPr lang="en-GB" sz="2600">
                <a:latin typeface="Tw Cen MT"/>
              </a:rPr>
              <a:t>http://xmlns.com/foaf/0.1/</a:t>
            </a:r>
            <a:r>
              <a:rPr lang="pl-PL" sz="2600">
                <a:latin typeface="Tw Cen MT"/>
              </a:rPr>
              <a:t>firstName</a:t>
            </a:r>
          </a:p>
        </p:txBody>
      </p:sp>
      <p:sp>
        <p:nvSpPr>
          <p:cNvPr id="4" name="Symbol zastępczy daty 3"/>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5" name="Symbol zastępczy stopki 4"/>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
        <p:nvSpPr>
          <p:cNvPr id="6" name="Symbol zastępczy numeru slajdu 5"/>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61BDD2C9-0B1F-42A2-98CF-964C4384AF36}" type="slidenum">
              <a:rPr>
                <a:solidFill>
                  <a:schemeClr val="bg1"/>
                </a:solidFill>
              </a:rPr>
              <a:t>10</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spTree>
    <p:extLst>
      <p:ext uri="{BB962C8B-B14F-4D97-AF65-F5344CB8AC3E}">
        <p14:creationId xmlns:p14="http://schemas.microsoft.com/office/powerpoint/2010/main" val="2634018687"/>
      </p:ext>
    </p:extLst>
  </p:cSld>
  <p:clrMapOvr>
    <a:masterClrMapping/>
  </p:clrMapOvr>
  <mc:AlternateContent xmlns:mc="http://schemas.openxmlformats.org/markup-compatibility/2006" xmlns:p14="http://schemas.microsoft.com/office/powerpoint/2010/main">
    <mc:Choice Requires="p14">
      <p:transition spd="slow" p14:dur="2000" advTm="5850"/>
    </mc:Choice>
    <mc:Fallback xmlns="">
      <p:transition spd="slow" advTm="585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It’s all </a:t>
            </a:r>
            <a:r>
              <a:rPr lang="pl-PL" b="1"/>
              <a:t>findable</a:t>
            </a:r>
            <a:r>
              <a:rPr lang="pl-PL"/>
              <a:t> about resources</a:t>
            </a:r>
          </a:p>
        </p:txBody>
      </p:sp>
      <p:sp>
        <p:nvSpPr>
          <p:cNvPr id="5" name="Symbol zastępczy daty 2"/>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3" name="Symbol zastępczy zawartości 5"/>
          <p:cNvSpPr txBox="1">
            <a:spLocks noGrp="1"/>
          </p:cNvSpPr>
          <p:nvPr>
            <p:ph idx="1"/>
          </p:nvPr>
        </p:nvSpPr>
        <p:spPr>
          <a:xfrm>
            <a:off x="609480" y="1589400"/>
            <a:ext cx="3886200" cy="4572000"/>
          </a:xfrm>
        </p:spPr>
        <p:txBody>
          <a:bodyPr lIns="91440" tIns="45720" rIns="91440" bIns="4572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hangingPunct="1">
              <a:spcBef>
                <a:spcPts val="700"/>
              </a:spcBef>
              <a:spcAft>
                <a:spcPts val="0"/>
              </a:spcAft>
              <a:buSzPct val="60000"/>
              <a:buFont typeface="Wingdings"/>
              <a:buChar char=""/>
            </a:pPr>
            <a:r>
              <a:rPr lang="pl-PL" sz="2900">
                <a:latin typeface="Tw Cen MT"/>
              </a:rPr>
              <a:t>Identifier</a:t>
            </a:r>
          </a:p>
          <a:p>
            <a:pPr marL="320040" lvl="0" indent="-320040" hangingPunct="1">
              <a:spcBef>
                <a:spcPts val="700"/>
              </a:spcBef>
              <a:spcAft>
                <a:spcPts val="0"/>
              </a:spcAft>
              <a:buSzPct val="60000"/>
              <a:buFont typeface="Wingdings"/>
              <a:buChar char=""/>
            </a:pPr>
            <a:r>
              <a:rPr lang="pl-PL" sz="2900">
                <a:latin typeface="Tw Cen MT"/>
              </a:rPr>
              <a:t>Representation</a:t>
            </a:r>
          </a:p>
          <a:p>
            <a:pPr marL="320040" lvl="0" indent="-320040" hangingPunct="1">
              <a:spcBef>
                <a:spcPts val="700"/>
              </a:spcBef>
              <a:spcAft>
                <a:spcPts val="0"/>
              </a:spcAft>
              <a:buSzPct val="60000"/>
              <a:buFont typeface="Wingdings"/>
              <a:buChar char=""/>
            </a:pPr>
            <a:r>
              <a:rPr lang="pl-PL" sz="2900">
                <a:latin typeface="Tw Cen MT"/>
              </a:rPr>
              <a:t>Resource itself</a:t>
            </a:r>
          </a:p>
        </p:txBody>
      </p:sp>
      <p:sp>
        <p:nvSpPr>
          <p:cNvPr id="6" name="Symbol zastępczy numeru slajdu 4"/>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D302CA09-A2E0-4939-B033-B8F4619AB9C8}" type="slidenum">
              <a:rPr>
                <a:solidFill>
                  <a:schemeClr val="bg1"/>
                </a:solidFill>
              </a:rPr>
              <a:t>11</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sp>
        <p:nvSpPr>
          <p:cNvPr id="4" name="Symbol zastępczy zawartości 7"/>
          <p:cNvSpPr txBox="1">
            <a:spLocks noGrp="1"/>
          </p:cNvSpPr>
          <p:nvPr>
            <p:ph sz="half" idx="4294967295"/>
          </p:nvPr>
        </p:nvSpPr>
        <p:spPr>
          <a:xfrm>
            <a:off x="5257800" y="1589088"/>
            <a:ext cx="3886200" cy="4572000"/>
          </a:xfrm>
          <a:prstGeom prst="rect">
            <a:avLst/>
          </a:prstGeom>
          <a:noFill/>
          <a:ln>
            <a:noFill/>
          </a:ln>
        </p:spPr>
        <p:txBody>
          <a:bodyPr wrap="square" lIns="91440" tIns="45720" rIns="91440" bIns="45720" anchor="t" anchorCtr="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a:spcBef>
                <a:spcPts val="700"/>
              </a:spcBef>
              <a:spcAft>
                <a:spcPts val="0"/>
              </a:spcAft>
              <a:buSzPct val="60000"/>
              <a:buFont typeface="Wingdings"/>
              <a:buChar char=""/>
            </a:pPr>
            <a:r>
              <a:rPr lang="pl-PL" sz="2900">
                <a:latin typeface="Tw Cen MT"/>
              </a:rPr>
              <a:t>URI (URL?)</a:t>
            </a:r>
          </a:p>
          <a:p>
            <a:pPr marL="320040" lvl="0" indent="-320040">
              <a:spcBef>
                <a:spcPts val="700"/>
              </a:spcBef>
              <a:spcAft>
                <a:spcPts val="0"/>
              </a:spcAft>
              <a:buSzPct val="60000"/>
              <a:buFont typeface="Wingdings"/>
              <a:buChar char=""/>
            </a:pPr>
            <a:r>
              <a:rPr lang="pl-PL" sz="2900">
                <a:latin typeface="Tw Cen MT"/>
              </a:rPr>
              <a:t>HTML, RDF</a:t>
            </a:r>
          </a:p>
          <a:p>
            <a:pPr marL="320040" lvl="0" indent="-320040">
              <a:spcBef>
                <a:spcPts val="700"/>
              </a:spcBef>
              <a:spcAft>
                <a:spcPts val="0"/>
              </a:spcAft>
              <a:buSzPct val="60000"/>
              <a:buFont typeface="Wingdings"/>
              <a:buChar char=""/>
            </a:pPr>
            <a:r>
              <a:rPr lang="pl-PL" sz="2900">
                <a:latin typeface="Tw Cen MT"/>
              </a:rPr>
              <a:t>Described object</a:t>
            </a:r>
          </a:p>
        </p:txBody>
      </p:sp>
      <p:sp>
        <p:nvSpPr>
          <p:cNvPr id="7" name="Symbol zastępczy stopki 3"/>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
        <p:nvSpPr>
          <p:cNvPr id="9" name="pole tekstowe 8"/>
          <p:cNvSpPr txBox="1"/>
          <p:nvPr/>
        </p:nvSpPr>
        <p:spPr>
          <a:xfrm>
            <a:off x="395640" y="4016160"/>
            <a:ext cx="8338320" cy="1189080"/>
          </a:xfrm>
          <a:prstGeom prst="rect">
            <a:avLst/>
          </a:prstGeom>
          <a:noFill/>
          <a:ln>
            <a:noFill/>
          </a:ln>
        </p:spPr>
        <p:txBody>
          <a:bodyPr vert="horz" wrap="non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pl-PL" sz="2400" b="0" i="0" u="none" strike="noStrike" kern="1200" spc="0" baseline="0">
                <a:ln>
                  <a:noFill/>
                </a:ln>
                <a:solidFill>
                  <a:srgbClr val="000000"/>
                </a:solidFill>
                <a:latin typeface="Tw Cen MT" pitchFamily="18"/>
                <a:ea typeface="Microsoft YaHei" pitchFamily="2"/>
                <a:cs typeface="Mangal" pitchFamily="2"/>
              </a:rPr>
              <a:t>Identifier URI should be different than the representation</a:t>
            </a:r>
            <a:r>
              <a:rPr lang="pl-PL" sz="1400" b="0" i="0" u="none" strike="noStrike" kern="1200" spc="0" baseline="0">
                <a:ln>
                  <a:noFill/>
                </a:ln>
                <a:solidFill>
                  <a:srgbClr val="000000"/>
                </a:solidFill>
                <a:latin typeface="Calibri" pitchFamily="18"/>
                <a:ea typeface="Microsoft YaHei" pitchFamily="2"/>
                <a:cs typeface="Mangal" pitchFamily="2"/>
              </a:rPr>
              <a:t> </a:t>
            </a:r>
            <a:r>
              <a:rPr lang="pl-PL" sz="2400" b="0" i="0" u="none" strike="noStrike" kern="1200" spc="0" baseline="0">
                <a:ln>
                  <a:noFill/>
                </a:ln>
                <a:solidFill>
                  <a:srgbClr val="000000"/>
                </a:solidFill>
                <a:latin typeface="Tw Cen MT" pitchFamily="18"/>
                <a:ea typeface="Microsoft YaHei" pitchFamily="2"/>
                <a:cs typeface="Mangal" pitchFamily="2"/>
              </a:rPr>
              <a:t>URI</a:t>
            </a:r>
          </a:p>
          <a:p>
            <a:pPr marL="0" marR="0" lvl="0" indent="0" algn="l" rtl="0" hangingPunct="1">
              <a:lnSpc>
                <a:spcPct val="100000"/>
              </a:lnSpc>
              <a:spcBef>
                <a:spcPts val="0"/>
              </a:spcBef>
              <a:spcAft>
                <a:spcPts val="0"/>
              </a:spcAft>
              <a:buNone/>
              <a:tabLst/>
            </a:pPr>
            <a:endParaRPr lang="pl-PL" sz="2400" b="0" i="0" u="none" strike="noStrike" kern="1200" spc="0" baseline="0">
              <a:ln>
                <a:noFill/>
              </a:ln>
              <a:solidFill>
                <a:srgbClr val="000000"/>
              </a:solidFill>
              <a:latin typeface="Tw Cen MT" pitchFamily="18"/>
              <a:ea typeface="Microsoft YaHei" pitchFamily="2"/>
              <a:cs typeface="Mangal" pitchFamily="2"/>
            </a:endParaRPr>
          </a:p>
          <a:p>
            <a:pPr marL="0" marR="0" lvl="0" indent="0" algn="l" rtl="0" hangingPunct="1">
              <a:lnSpc>
                <a:spcPct val="100000"/>
              </a:lnSpc>
              <a:spcBef>
                <a:spcPts val="0"/>
              </a:spcBef>
              <a:spcAft>
                <a:spcPts val="0"/>
              </a:spcAft>
              <a:buNone/>
              <a:tabLst/>
            </a:pPr>
            <a:r>
              <a:rPr lang="pl-PL" sz="2400" b="0" i="0" u="none" strike="noStrike" kern="1200" spc="0" baseline="0">
                <a:ln>
                  <a:noFill/>
                </a:ln>
                <a:solidFill>
                  <a:srgbClr val="000000"/>
                </a:solidFill>
                <a:latin typeface="Tw Cen MT" pitchFamily="18"/>
                <a:ea typeface="Microsoft YaHei" pitchFamily="2"/>
                <a:cs typeface="Mangal" pitchFamily="2"/>
              </a:rPr>
              <a:t>Identifiers should not change</a:t>
            </a:r>
          </a:p>
        </p:txBody>
      </p:sp>
    </p:spTree>
    <p:extLst>
      <p:ext uri="{BB962C8B-B14F-4D97-AF65-F5344CB8AC3E}">
        <p14:creationId xmlns:p14="http://schemas.microsoft.com/office/powerpoint/2010/main" val="2096113556"/>
      </p:ext>
    </p:extLst>
  </p:cSld>
  <p:clrMapOvr>
    <a:masterClrMapping/>
  </p:clrMapOvr>
  <mc:AlternateContent xmlns:mc="http://schemas.openxmlformats.org/markup-compatibility/2006" xmlns:p14="http://schemas.microsoft.com/office/powerpoint/2010/main">
    <mc:Choice Requires="p14">
      <p:transition spd="slow" p14:dur="2000" advTm="33423"/>
    </mc:Choice>
    <mc:Fallback xmlns="">
      <p:transition spd="slow" advTm="33423"/>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Cool URIs</a:t>
            </a:r>
          </a:p>
        </p:txBody>
      </p:sp>
      <p:sp>
        <p:nvSpPr>
          <p:cNvPr id="6" name="Symbol zastępczy zawartości 5"/>
          <p:cNvSpPr txBox="1">
            <a:spLocks noGrp="1"/>
          </p:cNvSpPr>
          <p:nvPr>
            <p:ph idx="1"/>
          </p:nvPr>
        </p:nvSpPr>
        <p:spPr>
          <a:xfrm>
            <a:off x="612720" y="1600200"/>
            <a:ext cx="8153280" cy="4495680"/>
          </a:xfrm>
        </p:spPr>
        <p:txBody>
          <a:bodyPr lIns="91440" tIns="45720" rIns="91440" bIns="4572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hangingPunct="1">
              <a:spcBef>
                <a:spcPts val="700"/>
              </a:spcBef>
              <a:spcAft>
                <a:spcPts val="0"/>
              </a:spcAft>
              <a:buSzPct val="60000"/>
              <a:buFont typeface="Wingdings"/>
              <a:buChar char=""/>
            </a:pPr>
            <a:r>
              <a:rPr lang="en-US" sz="2900" dirty="0">
                <a:latin typeface="Tw Cen MT"/>
              </a:rPr>
              <a:t>Resource and representation have different </a:t>
            </a:r>
            <a:r>
              <a:rPr lang="pl-PL" sz="2900" dirty="0" err="1">
                <a:latin typeface="Tw Cen MT"/>
              </a:rPr>
              <a:t>URIs</a:t>
            </a:r>
            <a:endParaRPr lang="pl-PL" sz="2900" dirty="0">
              <a:latin typeface="Tw Cen MT"/>
            </a:endParaRPr>
          </a:p>
          <a:p>
            <a:pPr marL="320040" lvl="0" indent="-320040" hangingPunct="1">
              <a:spcBef>
                <a:spcPts val="700"/>
              </a:spcBef>
              <a:spcAft>
                <a:spcPts val="0"/>
              </a:spcAft>
              <a:buSzPct val="60000"/>
              <a:buFont typeface="Wingdings"/>
              <a:buChar char=""/>
            </a:pPr>
            <a:r>
              <a:rPr lang="pl-PL" sz="2900" dirty="0" err="1">
                <a:latin typeface="Tw Cen MT"/>
              </a:rPr>
              <a:t>Hash</a:t>
            </a:r>
            <a:r>
              <a:rPr lang="pl-PL" sz="2900" dirty="0">
                <a:latin typeface="Tw Cen MT"/>
              </a:rPr>
              <a:t> </a:t>
            </a:r>
            <a:r>
              <a:rPr lang="pl-PL" sz="2900" dirty="0" err="1">
                <a:latin typeface="Tw Cen MT"/>
              </a:rPr>
              <a:t>URIs</a:t>
            </a:r>
            <a:endParaRPr lang="pl-PL" sz="2900" dirty="0">
              <a:latin typeface="Tw Cen MT"/>
            </a:endParaRPr>
          </a:p>
          <a:p>
            <a:pPr marL="640080" lvl="1" indent="-274320">
              <a:spcBef>
                <a:spcPts val="550"/>
              </a:spcBef>
              <a:spcAft>
                <a:spcPts val="0"/>
              </a:spcAft>
              <a:buSzPct val="70000"/>
              <a:buFont typeface="Wingdings 2"/>
              <a:buChar char=""/>
            </a:pPr>
            <a:r>
              <a:rPr lang="pl-PL" sz="2600" dirty="0">
                <a:latin typeface="Tw Cen MT"/>
              </a:rPr>
              <a:t>http://www.example.com/about#alice</a:t>
            </a:r>
          </a:p>
          <a:p>
            <a:pPr marL="640080" lvl="1" indent="-274320">
              <a:spcBef>
                <a:spcPts val="550"/>
              </a:spcBef>
              <a:spcAft>
                <a:spcPts val="0"/>
              </a:spcAft>
              <a:buSzPct val="70000"/>
              <a:buFont typeface="Wingdings 2"/>
              <a:buChar char=""/>
            </a:pPr>
            <a:r>
              <a:rPr lang="pl-PL" sz="2600" dirty="0">
                <a:latin typeface="Tw Cen MT"/>
              </a:rPr>
              <a:t>http://</a:t>
            </a:r>
            <a:r>
              <a:rPr lang="pl-PL" sz="2600" dirty="0" smtClean="0">
                <a:latin typeface="Tw Cen MT"/>
              </a:rPr>
              <a:t>www.example.com/about.html</a:t>
            </a:r>
            <a:endParaRPr lang="pl-PL" sz="2600" dirty="0">
              <a:latin typeface="Tw Cen MT"/>
            </a:endParaRPr>
          </a:p>
          <a:p>
            <a:pPr marL="320040" lvl="0" indent="-320040" hangingPunct="1">
              <a:spcBef>
                <a:spcPts val="700"/>
              </a:spcBef>
              <a:spcAft>
                <a:spcPts val="0"/>
              </a:spcAft>
              <a:buSzPct val="60000"/>
              <a:buFont typeface="Wingdings"/>
              <a:buChar char=""/>
            </a:pPr>
            <a:r>
              <a:rPr lang="pl-PL" sz="2900" dirty="0">
                <a:latin typeface="Tw Cen MT"/>
              </a:rPr>
              <a:t>„</a:t>
            </a:r>
            <a:r>
              <a:rPr lang="pl-PL" sz="2900" dirty="0" err="1">
                <a:latin typeface="Tw Cen MT"/>
              </a:rPr>
              <a:t>Normal</a:t>
            </a:r>
            <a:r>
              <a:rPr lang="pl-PL" sz="2900" dirty="0">
                <a:latin typeface="Tw Cen MT"/>
              </a:rPr>
              <a:t>” </a:t>
            </a:r>
            <a:r>
              <a:rPr lang="pl-PL" sz="2900" dirty="0" err="1">
                <a:latin typeface="Tw Cen MT"/>
              </a:rPr>
              <a:t>URIs</a:t>
            </a:r>
            <a:endParaRPr lang="pl-PL" sz="2900" dirty="0">
              <a:latin typeface="Tw Cen MT"/>
            </a:endParaRPr>
          </a:p>
          <a:p>
            <a:pPr marL="640080" lvl="1" indent="-274320">
              <a:spcBef>
                <a:spcPts val="550"/>
              </a:spcBef>
              <a:spcAft>
                <a:spcPts val="0"/>
              </a:spcAft>
              <a:buSzPct val="70000"/>
              <a:buFont typeface="Wingdings 2"/>
              <a:buChar char=""/>
            </a:pPr>
            <a:r>
              <a:rPr lang="en-US" sz="2600" dirty="0">
                <a:latin typeface="Tw Cen MT"/>
              </a:rPr>
              <a:t>http://</a:t>
            </a:r>
            <a:r>
              <a:rPr lang="en-US" sz="2600" dirty="0" smtClean="0">
                <a:latin typeface="Tw Cen MT"/>
              </a:rPr>
              <a:t>www.example.com/id/</a:t>
            </a:r>
            <a:r>
              <a:rPr lang="pl-PL" sz="2600" dirty="0" smtClean="0">
                <a:latin typeface="Tw Cen MT"/>
              </a:rPr>
              <a:t>bob</a:t>
            </a:r>
            <a:endParaRPr lang="pl-PL" sz="2600" dirty="0">
              <a:latin typeface="Tw Cen MT"/>
            </a:endParaRPr>
          </a:p>
          <a:p>
            <a:pPr marL="640080" lvl="1" indent="-274320">
              <a:spcBef>
                <a:spcPts val="550"/>
              </a:spcBef>
              <a:spcAft>
                <a:spcPts val="0"/>
              </a:spcAft>
              <a:buSzPct val="70000"/>
              <a:buFont typeface="Wingdings 2"/>
              <a:buChar char=""/>
            </a:pPr>
            <a:r>
              <a:rPr lang="en-US" sz="2600" dirty="0">
                <a:latin typeface="Tw Cen MT"/>
              </a:rPr>
              <a:t>http://</a:t>
            </a:r>
            <a:r>
              <a:rPr lang="en-US" sz="2600" dirty="0" smtClean="0">
                <a:latin typeface="Tw Cen MT"/>
              </a:rPr>
              <a:t>www.example.com</a:t>
            </a:r>
            <a:r>
              <a:rPr lang="pl-PL" sz="2600" dirty="0" smtClean="0">
                <a:latin typeface="Tw Cen MT"/>
              </a:rPr>
              <a:t>/</a:t>
            </a:r>
            <a:r>
              <a:rPr lang="pl-PL" sz="2600" dirty="0" err="1" smtClean="0">
                <a:latin typeface="Tw Cen MT"/>
              </a:rPr>
              <a:t>people</a:t>
            </a:r>
            <a:r>
              <a:rPr lang="en-US" sz="2600" dirty="0" smtClean="0">
                <a:latin typeface="Tw Cen MT"/>
              </a:rPr>
              <a:t>/bob</a:t>
            </a:r>
            <a:r>
              <a:rPr lang="pl-PL" sz="2600" dirty="0" smtClean="0">
                <a:latin typeface="Tw Cen MT"/>
              </a:rPr>
              <a:t>.</a:t>
            </a:r>
            <a:r>
              <a:rPr lang="pl-PL" sz="2600" dirty="0" err="1" smtClean="0">
                <a:latin typeface="Tw Cen MT"/>
              </a:rPr>
              <a:t>html</a:t>
            </a:r>
            <a:endParaRPr lang="en-US" sz="2600" dirty="0">
              <a:latin typeface="Tw Cen MT"/>
            </a:endParaRPr>
          </a:p>
          <a:p>
            <a:pPr marL="640080" lvl="1" indent="-274320">
              <a:spcBef>
                <a:spcPts val="550"/>
              </a:spcBef>
              <a:spcAft>
                <a:spcPts val="0"/>
              </a:spcAft>
              <a:buSzPct val="70000"/>
              <a:buFont typeface="Wingdings 2"/>
              <a:buChar char=""/>
            </a:pPr>
            <a:endParaRPr lang="en-US" sz="2600" dirty="0">
              <a:latin typeface="Tw Cen MT"/>
            </a:endParaRPr>
          </a:p>
        </p:txBody>
      </p:sp>
      <p:sp>
        <p:nvSpPr>
          <p:cNvPr id="3" name="Symbol zastępczy daty 2"/>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4" name="Symbol zastępczy stopki 3"/>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
        <p:nvSpPr>
          <p:cNvPr id="5" name="Symbol zastępczy numeru slajdu 4"/>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06F91B37-8132-42EF-8FBD-AA32AD1C6B2B}" type="slidenum">
              <a:rPr>
                <a:solidFill>
                  <a:schemeClr val="bg1"/>
                </a:solidFill>
              </a:rPr>
              <a:t>12</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spTree>
    <p:extLst>
      <p:ext uri="{BB962C8B-B14F-4D97-AF65-F5344CB8AC3E}">
        <p14:creationId xmlns:p14="http://schemas.microsoft.com/office/powerpoint/2010/main" val="1125912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Representing the data</a:t>
            </a:r>
          </a:p>
        </p:txBody>
      </p:sp>
      <p:pic>
        <p:nvPicPr>
          <p:cNvPr id="7" name="Content Placeholder 5"/>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40000"/>
                    </a14:imgEffect>
                    <a14:imgEffect>
                      <a14:brightnessContrast bright="-33000"/>
                    </a14:imgEffect>
                  </a14:imgLayer>
                </a14:imgProps>
              </a:ext>
              <a:ext uri="{28A0092B-C50C-407E-A947-70E740481C1C}">
                <a14:useLocalDpi xmlns:a14="http://schemas.microsoft.com/office/drawing/2010/main" val="0"/>
              </a:ext>
            </a:extLst>
          </a:blip>
          <a:stretch>
            <a:fillRect/>
          </a:stretch>
        </p:blipFill>
        <p:spPr>
          <a:xfrm>
            <a:off x="1978220" y="1453618"/>
            <a:ext cx="5114060" cy="5374250"/>
          </a:xfrm>
        </p:spPr>
      </p:pic>
      <p:sp>
        <p:nvSpPr>
          <p:cNvPr id="5" name="Symbol zastępczy numeru slajdu 6"/>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31FBB51D-050E-4BCE-8E47-94708F8493C1}" type="slidenum">
              <a:rPr>
                <a:solidFill>
                  <a:schemeClr val="bg1"/>
                </a:solidFill>
              </a:rPr>
              <a:t>13</a:t>
            </a:fld>
            <a:endParaRPr lang="pl-PL" sz="1400" b="1" i="0" u="none" strike="noStrike" kern="1200" spc="0" baseline="0" dirty="0">
              <a:ln>
                <a:noFill/>
              </a:ln>
              <a:solidFill>
                <a:schemeClr val="bg1"/>
              </a:solidFill>
              <a:latin typeface="Tw Cen MT" pitchFamily="18"/>
              <a:ea typeface="Microsoft YaHei" pitchFamily="2"/>
              <a:cs typeface="Mangal" pitchFamily="2"/>
            </a:endParaRPr>
          </a:p>
        </p:txBody>
      </p:sp>
      <p:pic>
        <p:nvPicPr>
          <p:cNvPr id="8" name="Content Placeholder 5"/>
          <p:cNvPicPr>
            <a:picLocks noChangeAspect="1"/>
          </p:cNvPicPr>
          <p:nvPr/>
        </p:nvPicPr>
        <p:blipFill rotWithShape="1">
          <a:blip r:embed="rId5">
            <a:extLst>
              <a:ext uri="{28A0092B-C50C-407E-A947-70E740481C1C}">
                <a14:useLocalDpi xmlns:a14="http://schemas.microsoft.com/office/drawing/2010/main" val="0"/>
              </a:ext>
            </a:extLst>
          </a:blip>
          <a:srcRect l="1076" t="68572" r="18218" b="11043"/>
          <a:stretch/>
        </p:blipFill>
        <p:spPr>
          <a:xfrm>
            <a:off x="2100868" y="5148000"/>
            <a:ext cx="4068000" cy="1080000"/>
          </a:xfrm>
          <a:prstGeom prst="rect">
            <a:avLst/>
          </a:prstGeom>
        </p:spPr>
      </p:pic>
    </p:spTree>
    <p:extLst>
      <p:ext uri="{BB962C8B-B14F-4D97-AF65-F5344CB8AC3E}">
        <p14:creationId xmlns:p14="http://schemas.microsoft.com/office/powerpoint/2010/main" val="2302356483"/>
      </p:ext>
    </p:extLst>
  </p:cSld>
  <p:clrMapOvr>
    <a:masterClrMapping/>
  </p:clrMapOvr>
  <mc:AlternateContent xmlns:mc="http://schemas.openxmlformats.org/markup-compatibility/2006" xmlns:p14="http://schemas.microsoft.com/office/powerpoint/2010/main">
    <mc:Choice Requires="p14">
      <p:transition spd="slow" p14:dur="2000" advTm="19790"/>
    </mc:Choice>
    <mc:Fallback xmlns="">
      <p:transition spd="slow" advTm="1979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3"/>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Resource Description Format</a:t>
            </a:r>
          </a:p>
        </p:txBody>
      </p:sp>
      <p:sp>
        <p:nvSpPr>
          <p:cNvPr id="6" name="Symbol zastępczy zawartości 18"/>
          <p:cNvSpPr txBox="1">
            <a:spLocks noGrp="1"/>
          </p:cNvSpPr>
          <p:nvPr>
            <p:ph idx="1"/>
          </p:nvPr>
        </p:nvSpPr>
        <p:spPr>
          <a:xfrm>
            <a:off x="612720" y="1600200"/>
            <a:ext cx="8153280" cy="4495680"/>
          </a:xfrm>
        </p:spPr>
        <p:txBody>
          <a:bodyPr lIns="91440" tIns="45720" rIns="91440" bIns="4572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hangingPunct="1">
              <a:spcBef>
                <a:spcPts val="700"/>
              </a:spcBef>
              <a:spcAft>
                <a:spcPts val="0"/>
              </a:spcAft>
              <a:buSzPct val="60000"/>
              <a:buFont typeface="Wingdings"/>
              <a:buChar char=""/>
            </a:pPr>
            <a:r>
              <a:rPr lang="en-US" sz="2900">
                <a:latin typeface="Tw Cen MT"/>
              </a:rPr>
              <a:t>Facts and relations organized in triples</a:t>
            </a:r>
          </a:p>
          <a:p>
            <a:pPr marL="320040" lvl="0" indent="-320040" hangingPunct="1">
              <a:spcBef>
                <a:spcPts val="700"/>
              </a:spcBef>
              <a:spcAft>
                <a:spcPts val="0"/>
              </a:spcAft>
              <a:buSzPct val="60000"/>
              <a:buFont typeface="Wingdings"/>
              <a:buChar char=""/>
            </a:pPr>
            <a:r>
              <a:rPr lang="en-US" sz="2900">
                <a:latin typeface="Tw Cen MT"/>
              </a:rPr>
              <a:t>Triples mimic natural language sentences</a:t>
            </a:r>
          </a:p>
          <a:p>
            <a:pPr marL="320040" lvl="0" indent="-320040" hangingPunct="1">
              <a:spcBef>
                <a:spcPts val="700"/>
              </a:spcBef>
              <a:spcAft>
                <a:spcPts val="0"/>
              </a:spcAft>
              <a:buSzPct val="60000"/>
              <a:buFont typeface="Wingdings"/>
              <a:buChar char=""/>
            </a:pPr>
            <a:r>
              <a:rPr lang="en-US" sz="2900">
                <a:latin typeface="Tw Cen MT"/>
              </a:rPr>
              <a:t>Graphical representation is a directed graph</a:t>
            </a:r>
          </a:p>
          <a:p>
            <a:pPr marL="0" lvl="0" indent="0" hangingPunct="1">
              <a:spcBef>
                <a:spcPts val="700"/>
              </a:spcBef>
              <a:spcAft>
                <a:spcPts val="0"/>
              </a:spcAft>
              <a:buNone/>
            </a:pPr>
            <a:endParaRPr lang="pl-PL" sz="2900">
              <a:latin typeface="Tw Cen MT"/>
            </a:endParaRPr>
          </a:p>
          <a:p>
            <a:pPr marL="0" lvl="0" indent="0" hangingPunct="1">
              <a:spcBef>
                <a:spcPts val="700"/>
              </a:spcBef>
              <a:spcAft>
                <a:spcPts val="0"/>
              </a:spcAft>
              <a:buNone/>
            </a:pPr>
            <a:r>
              <a:rPr lang="pl-PL" sz="2900">
                <a:latin typeface="Tw Cen MT"/>
              </a:rPr>
              <a:t>My name is Tomasz Pluskiewicz.</a:t>
            </a:r>
          </a:p>
          <a:p>
            <a:pPr marL="0" lvl="0" indent="0" hangingPunct="1">
              <a:spcBef>
                <a:spcPts val="700"/>
              </a:spcBef>
              <a:spcAft>
                <a:spcPts val="0"/>
              </a:spcAft>
              <a:buNone/>
            </a:pPr>
            <a:r>
              <a:rPr lang="pl-PL" sz="2900">
                <a:latin typeface="Tw Cen MT"/>
              </a:rPr>
              <a:t>My age is 26.</a:t>
            </a:r>
          </a:p>
          <a:p>
            <a:pPr marL="0" lvl="0" indent="0" hangingPunct="1">
              <a:spcBef>
                <a:spcPts val="700"/>
              </a:spcBef>
              <a:spcAft>
                <a:spcPts val="0"/>
              </a:spcAft>
              <a:buNone/>
            </a:pPr>
            <a:r>
              <a:rPr lang="pl-PL" sz="2900">
                <a:latin typeface="Tw Cen MT"/>
              </a:rPr>
              <a:t>I work for Infusion.</a:t>
            </a:r>
          </a:p>
        </p:txBody>
      </p:sp>
      <p:sp>
        <p:nvSpPr>
          <p:cNvPr id="3" name="Symbol zastępczy daty 10"/>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4" name="Symbol zastępczy stopki 11"/>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
        <p:nvSpPr>
          <p:cNvPr id="5" name="Symbol zastępczy numeru slajdu 12"/>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7A820126-4B77-4FBC-9039-DE8BD71E3C90}" type="slidenum">
              <a:rPr>
                <a:solidFill>
                  <a:schemeClr val="bg1"/>
                </a:solidFill>
              </a:rPr>
              <a:t>14</a:t>
            </a:fld>
            <a:endParaRPr lang="pl-PL" sz="1400" b="1" i="0" u="none" strike="noStrike" kern="1200" spc="0" baseline="0" dirty="0">
              <a:ln>
                <a:noFill/>
              </a:ln>
              <a:solidFill>
                <a:schemeClr val="bg1"/>
              </a:solidFill>
              <a:latin typeface="Tw Cen MT" pitchFamily="18"/>
              <a:ea typeface="Microsoft YaHei" pitchFamily="2"/>
              <a:cs typeface="Mangal" pitchFamily="2"/>
            </a:endParaRPr>
          </a:p>
        </p:txBody>
      </p:sp>
    </p:spTree>
    <p:extLst>
      <p:ext uri="{BB962C8B-B14F-4D97-AF65-F5344CB8AC3E}">
        <p14:creationId xmlns:p14="http://schemas.microsoft.com/office/powerpoint/2010/main" val="1754665192"/>
      </p:ext>
    </p:extLst>
  </p:cSld>
  <p:clrMapOvr>
    <a:masterClrMapping/>
  </p:clrMapOvr>
  <mc:AlternateContent xmlns:mc="http://schemas.openxmlformats.org/markup-compatibility/2006" xmlns:p14="http://schemas.microsoft.com/office/powerpoint/2010/main">
    <mc:Choice Requires="p14">
      <p:transition spd="slow" p14:dur="2000" advTm="33279"/>
    </mc:Choice>
    <mc:Fallback xmlns="">
      <p:transition spd="slow" advTm="33279"/>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Resource Description Format</a:t>
            </a:r>
          </a:p>
        </p:txBody>
      </p:sp>
      <p:sp>
        <p:nvSpPr>
          <p:cNvPr id="3" name="Elipsa 9"/>
          <p:cNvSpPr/>
          <p:nvPr/>
        </p:nvSpPr>
        <p:spPr>
          <a:xfrm>
            <a:off x="3090600" y="3534120"/>
            <a:ext cx="2304360" cy="794160"/>
          </a:xfrm>
          <a:custGeom>
            <a:avLst/>
            <a:gdLst>
              <a:gd name="f0" fmla="val 21600000"/>
              <a:gd name="f1" fmla="val 10800000"/>
              <a:gd name="f2" fmla="val 5400000"/>
              <a:gd name="f3" fmla="val 180"/>
              <a:gd name="f4" fmla="val w"/>
              <a:gd name="f5" fmla="val h"/>
              <a:gd name="f6" fmla="val ss"/>
              <a:gd name="f7" fmla="val 0"/>
              <a:gd name="f8" fmla="*/ 5419351 1 1725033"/>
              <a:gd name="f9" fmla="+- 0 0 0"/>
              <a:gd name="f10" fmla="abs f4"/>
              <a:gd name="f11" fmla="abs f5"/>
              <a:gd name="f12" fmla="abs f6"/>
              <a:gd name="f13" fmla="+- 2700000 f2 0"/>
              <a:gd name="f14" fmla="*/ f9 f1 1"/>
              <a:gd name="f15" fmla="?: f10 f4 1"/>
              <a:gd name="f16" fmla="?: f11 f5 1"/>
              <a:gd name="f17" fmla="?: f12 f6 1"/>
              <a:gd name="f18" fmla="+- f13 0 f2"/>
              <a:gd name="f19" fmla="*/ f14 1 f3"/>
              <a:gd name="f20" fmla="*/ f15 1 21600"/>
              <a:gd name="f21" fmla="*/ f16 1 21600"/>
              <a:gd name="f22" fmla="*/ 21600 f15 1"/>
              <a:gd name="f23" fmla="*/ 21600 f16 1"/>
              <a:gd name="f24" fmla="+- f18 f2 0"/>
              <a:gd name="f25" fmla="+- f19 0 f2"/>
              <a:gd name="f26" fmla="min f21 f20"/>
              <a:gd name="f27" fmla="*/ f22 1 f17"/>
              <a:gd name="f28" fmla="*/ f23 1 f17"/>
              <a:gd name="f29" fmla="*/ f24 f8 1"/>
              <a:gd name="f30" fmla="val f27"/>
              <a:gd name="f31" fmla="val f28"/>
              <a:gd name="f32" fmla="*/ f29 1 f1"/>
              <a:gd name="f33" fmla="*/ f7 f26 1"/>
              <a:gd name="f34" fmla="+- f31 0 f7"/>
              <a:gd name="f35" fmla="+- f30 0 f7"/>
              <a:gd name="f36" fmla="+- 0 0 f32"/>
              <a:gd name="f37" fmla="*/ f34 1 2"/>
              <a:gd name="f38" fmla="*/ f35 1 2"/>
              <a:gd name="f39" fmla="+- 0 0 f36"/>
              <a:gd name="f40" fmla="+- f7 f37 0"/>
              <a:gd name="f41" fmla="+- f7 f38 0"/>
              <a:gd name="f42" fmla="*/ f39 f1 1"/>
              <a:gd name="f43" fmla="*/ f38 f26 1"/>
              <a:gd name="f44" fmla="*/ f37 f26 1"/>
              <a:gd name="f45" fmla="*/ f42 1 f8"/>
              <a:gd name="f46" fmla="*/ f40 f26 1"/>
              <a:gd name="f47" fmla="+- f45 0 f2"/>
              <a:gd name="f48" fmla="cos 1 f47"/>
              <a:gd name="f49" fmla="sin 1 f47"/>
              <a:gd name="f50" fmla="+- 0 0 f48"/>
              <a:gd name="f51" fmla="+- 0 0 f49"/>
              <a:gd name="f52" fmla="+- 0 0 f50"/>
              <a:gd name="f53" fmla="+- 0 0 f51"/>
              <a:gd name="f54" fmla="val f52"/>
              <a:gd name="f55" fmla="val f53"/>
              <a:gd name="f56" fmla="*/ f54 f38 1"/>
              <a:gd name="f57" fmla="*/ f55 f37 1"/>
              <a:gd name="f58" fmla="+- f41 0 f56"/>
              <a:gd name="f59" fmla="+- f41 f56 0"/>
              <a:gd name="f60" fmla="+- f40 0 f57"/>
              <a:gd name="f61" fmla="+- f40 f57 0"/>
              <a:gd name="f62" fmla="*/ f58 f26 1"/>
              <a:gd name="f63" fmla="*/ f60 f26 1"/>
              <a:gd name="f64" fmla="*/ f59 f26 1"/>
              <a:gd name="f65" fmla="*/ f61 f26 1"/>
            </a:gdLst>
            <a:ahLst/>
            <a:cxnLst>
              <a:cxn ang="3cd4">
                <a:pos x="hc" y="t"/>
              </a:cxn>
              <a:cxn ang="0">
                <a:pos x="r" y="vc"/>
              </a:cxn>
              <a:cxn ang="cd4">
                <a:pos x="hc" y="b"/>
              </a:cxn>
              <a:cxn ang="cd2">
                <a:pos x="l" y="vc"/>
              </a:cxn>
              <a:cxn ang="f25">
                <a:pos x="f62" y="f63"/>
              </a:cxn>
              <a:cxn ang="f25">
                <a:pos x="f62" y="f65"/>
              </a:cxn>
              <a:cxn ang="f25">
                <a:pos x="f64" y="f65"/>
              </a:cxn>
              <a:cxn ang="f25">
                <a:pos x="f64" y="f63"/>
              </a:cxn>
            </a:cxnLst>
            <a:rect l="f62" t="f63" r="f64" b="f65"/>
            <a:pathLst>
              <a:path>
                <a:moveTo>
                  <a:pt x="f33" y="f46"/>
                </a:moveTo>
                <a:arcTo wR="f43" hR="f44" stAng="f1" swAng="f0"/>
                <a:close/>
              </a:path>
            </a:pathLst>
          </a:custGeom>
          <a:solidFill>
            <a:srgbClr val="4F81BD"/>
          </a:solidFill>
          <a:ln w="25560">
            <a:solidFill>
              <a:srgbClr val="385D8A"/>
            </a:solidFill>
            <a:prstDash val="solid"/>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r>
              <a:rPr lang="pl-PL" sz="1800" b="0" i="0" u="none" strike="noStrike" kern="1200" spc="0" baseline="0" dirty="0" err="1" smtClean="0">
                <a:ln>
                  <a:noFill/>
                </a:ln>
                <a:solidFill>
                  <a:srgbClr val="FFFFFF"/>
                </a:solidFill>
                <a:latin typeface="Calibri" pitchFamily="18"/>
                <a:ea typeface="Microsoft YaHei" pitchFamily="2"/>
                <a:cs typeface="Mangal" pitchFamily="2"/>
              </a:rPr>
              <a:t>ex:tpluskiewicz</a:t>
            </a:r>
            <a:endParaRPr lang="pl-PL" sz="1800" b="0" i="0" u="none" strike="noStrike" kern="1200" spc="0" baseline="0" dirty="0">
              <a:ln>
                <a:noFill/>
              </a:ln>
              <a:solidFill>
                <a:srgbClr val="FFFFFF"/>
              </a:solidFill>
              <a:latin typeface="Calibri" pitchFamily="18"/>
              <a:ea typeface="Microsoft YaHei" pitchFamily="2"/>
              <a:cs typeface="Mangal" pitchFamily="2"/>
            </a:endParaRPr>
          </a:p>
        </p:txBody>
      </p:sp>
      <p:sp>
        <p:nvSpPr>
          <p:cNvPr id="4" name="Symbol zastępczy daty 4"/>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5" name="Symbol zastępczy stopki 5"/>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
        <p:nvSpPr>
          <p:cNvPr id="6" name="Symbol zastępczy numeru slajdu 6"/>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A39B82E4-8DCC-4076-9435-BF84EDE89872}" type="slidenum">
              <a:rPr>
                <a:solidFill>
                  <a:schemeClr val="bg1"/>
                </a:solidFill>
              </a:rPr>
              <a:t>15</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sp>
        <p:nvSpPr>
          <p:cNvPr id="7" name="Prostokąt 9"/>
          <p:cNvSpPr/>
          <p:nvPr/>
        </p:nvSpPr>
        <p:spPr>
          <a:xfrm>
            <a:off x="3522600" y="5146560"/>
            <a:ext cx="1440000" cy="720000"/>
          </a:xfrm>
          <a:prstGeom prst="rect">
            <a:avLst/>
          </a:prstGeom>
          <a:solidFill>
            <a:srgbClr val="4F81BD"/>
          </a:solidFill>
          <a:ln w="25560">
            <a:solidFill>
              <a:srgbClr val="385D8A"/>
            </a:solidFill>
            <a:prstDash val="solid"/>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r>
              <a:rPr lang="pl-PL" sz="1800" b="0" i="0" u="none" strike="noStrike" kern="1200" spc="0" baseline="0">
                <a:ln>
                  <a:noFill/>
                </a:ln>
                <a:solidFill>
                  <a:srgbClr val="FFFFFF"/>
                </a:solidFill>
                <a:latin typeface="Calibri" pitchFamily="18"/>
                <a:ea typeface="Microsoft YaHei" pitchFamily="2"/>
                <a:cs typeface="Mangal" pitchFamily="2"/>
              </a:rPr>
              <a:t>Tomasz Pluskiewicz</a:t>
            </a:r>
          </a:p>
        </p:txBody>
      </p:sp>
      <p:sp>
        <p:nvSpPr>
          <p:cNvPr id="8" name="Prostokąt 10"/>
          <p:cNvSpPr/>
          <p:nvPr/>
        </p:nvSpPr>
        <p:spPr>
          <a:xfrm>
            <a:off x="6444360" y="1916999"/>
            <a:ext cx="1440000" cy="720000"/>
          </a:xfrm>
          <a:prstGeom prst="rect">
            <a:avLst/>
          </a:prstGeom>
          <a:solidFill>
            <a:srgbClr val="4F81BD"/>
          </a:solidFill>
          <a:ln w="25560">
            <a:solidFill>
              <a:srgbClr val="385D8A"/>
            </a:solidFill>
            <a:prstDash val="solid"/>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r>
              <a:rPr lang="pl-PL" sz="1800" b="0" i="0" u="none" strike="noStrike" kern="1200" spc="0" baseline="0">
                <a:ln>
                  <a:noFill/>
                </a:ln>
                <a:solidFill>
                  <a:srgbClr val="FFFFFF"/>
                </a:solidFill>
                <a:latin typeface="Calibri" pitchFamily="18"/>
                <a:ea typeface="Microsoft YaHei" pitchFamily="2"/>
                <a:cs typeface="Mangal" pitchFamily="2"/>
              </a:rPr>
              <a:t>26</a:t>
            </a:r>
          </a:p>
        </p:txBody>
      </p:sp>
      <p:cxnSp>
        <p:nvCxnSpPr>
          <p:cNvPr id="9" name="Łącznik prosty ze strzałką 12"/>
          <p:cNvCxnSpPr>
            <a:stCxn id="3" idx="4"/>
            <a:endCxn id="15" idx="2"/>
          </p:cNvCxnSpPr>
          <p:nvPr/>
        </p:nvCxnSpPr>
        <p:spPr>
          <a:xfrm flipH="1" flipV="1">
            <a:off x="1547820" y="2634839"/>
            <a:ext cx="1880246" cy="1015583"/>
          </a:xfrm>
          <a:prstGeom prst="straightConnector1">
            <a:avLst/>
          </a:prstGeom>
          <a:noFill/>
          <a:ln w="38160">
            <a:solidFill>
              <a:srgbClr val="4A7EBB"/>
            </a:solidFill>
            <a:prstDash val="solid"/>
            <a:tailEnd type="arrow"/>
          </a:ln>
        </p:spPr>
      </p:cxnSp>
      <p:cxnSp>
        <p:nvCxnSpPr>
          <p:cNvPr id="10" name="Łącznik prosty ze strzałką 14"/>
          <p:cNvCxnSpPr>
            <a:stCxn id="3" idx="7"/>
            <a:endCxn id="8" idx="2"/>
          </p:cNvCxnSpPr>
          <p:nvPr/>
        </p:nvCxnSpPr>
        <p:spPr>
          <a:xfrm flipV="1">
            <a:off x="5057494" y="2636999"/>
            <a:ext cx="2106866" cy="1013423"/>
          </a:xfrm>
          <a:prstGeom prst="straightConnector1">
            <a:avLst/>
          </a:prstGeom>
          <a:noFill/>
          <a:ln w="38160">
            <a:solidFill>
              <a:srgbClr val="4A7EBB"/>
            </a:solidFill>
            <a:prstDash val="solid"/>
            <a:tailEnd type="arrow"/>
          </a:ln>
        </p:spPr>
      </p:cxnSp>
      <p:cxnSp>
        <p:nvCxnSpPr>
          <p:cNvPr id="11" name="Łącznik prosty ze strzałką 16"/>
          <p:cNvCxnSpPr>
            <a:stCxn id="3" idx="2"/>
            <a:endCxn id="7" idx="0"/>
          </p:cNvCxnSpPr>
          <p:nvPr/>
        </p:nvCxnSpPr>
        <p:spPr>
          <a:xfrm flipH="1">
            <a:off x="4242600" y="4328280"/>
            <a:ext cx="180" cy="818280"/>
          </a:xfrm>
          <a:prstGeom prst="straightConnector1">
            <a:avLst/>
          </a:prstGeom>
          <a:noFill/>
          <a:ln w="38160">
            <a:solidFill>
              <a:srgbClr val="4A7EBB"/>
            </a:solidFill>
            <a:prstDash val="solid"/>
            <a:tailEnd type="arrow"/>
          </a:ln>
        </p:spPr>
      </p:cxnSp>
      <p:sp>
        <p:nvSpPr>
          <p:cNvPr id="12" name="pole tekstowe 17"/>
          <p:cNvSpPr txBox="1"/>
          <p:nvPr/>
        </p:nvSpPr>
        <p:spPr>
          <a:xfrm rot="19867574">
            <a:off x="5290920" y="2959571"/>
            <a:ext cx="939600" cy="366119"/>
          </a:xfrm>
          <a:prstGeom prst="rect">
            <a:avLst/>
          </a:prstGeom>
          <a:noFill/>
          <a:ln>
            <a:noFill/>
          </a:ln>
        </p:spPr>
        <p:txBody>
          <a:bodyPr vert="horz" wrap="non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pl-PL" sz="1800" b="0" i="0" u="none" strike="noStrike" kern="1200" spc="0" baseline="0" dirty="0">
                <a:ln>
                  <a:noFill/>
                </a:ln>
                <a:solidFill>
                  <a:srgbClr val="000000"/>
                </a:solidFill>
                <a:latin typeface="Calibri" pitchFamily="18"/>
                <a:ea typeface="Microsoft YaHei" pitchFamily="2"/>
                <a:cs typeface="Mangal" pitchFamily="2"/>
              </a:rPr>
              <a:t>foaf:age</a:t>
            </a:r>
          </a:p>
        </p:txBody>
      </p:sp>
      <p:sp>
        <p:nvSpPr>
          <p:cNvPr id="13" name="pole tekstowe 18"/>
          <p:cNvSpPr txBox="1"/>
          <p:nvPr/>
        </p:nvSpPr>
        <p:spPr>
          <a:xfrm rot="1670400">
            <a:off x="2085739" y="2873565"/>
            <a:ext cx="1385999" cy="366119"/>
          </a:xfrm>
          <a:prstGeom prst="rect">
            <a:avLst/>
          </a:prstGeom>
          <a:noFill/>
          <a:ln>
            <a:noFill/>
          </a:ln>
        </p:spPr>
        <p:txBody>
          <a:bodyPr vert="horz" wrap="non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pl-PL" sz="1800" b="0" i="0" u="none" strike="noStrike" kern="1200" spc="0" baseline="0">
                <a:ln>
                  <a:noFill/>
                </a:ln>
                <a:solidFill>
                  <a:srgbClr val="000000"/>
                </a:solidFill>
                <a:latin typeface="Calibri" pitchFamily="18"/>
                <a:ea typeface="Microsoft YaHei" pitchFamily="2"/>
                <a:cs typeface="Mangal" pitchFamily="2"/>
              </a:rPr>
              <a:t>ldif:company</a:t>
            </a:r>
          </a:p>
        </p:txBody>
      </p:sp>
      <p:sp>
        <p:nvSpPr>
          <p:cNvPr id="14" name="pole tekstowe 19"/>
          <p:cNvSpPr txBox="1"/>
          <p:nvPr/>
        </p:nvSpPr>
        <p:spPr>
          <a:xfrm>
            <a:off x="4303080" y="4532400"/>
            <a:ext cx="1457640" cy="366119"/>
          </a:xfrm>
          <a:prstGeom prst="rect">
            <a:avLst/>
          </a:prstGeom>
          <a:noFill/>
          <a:ln>
            <a:noFill/>
          </a:ln>
        </p:spPr>
        <p:txBody>
          <a:bodyPr vert="horz" wrap="non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pl-PL" sz="1800" b="0" i="0" u="none" strike="noStrike" kern="1200" spc="0" baseline="0">
                <a:ln>
                  <a:noFill/>
                </a:ln>
                <a:solidFill>
                  <a:srgbClr val="000000"/>
                </a:solidFill>
                <a:latin typeface="Calibri" pitchFamily="18"/>
                <a:ea typeface="Microsoft YaHei" pitchFamily="2"/>
                <a:cs typeface="Mangal" pitchFamily="2"/>
              </a:rPr>
              <a:t>foaf:fullName</a:t>
            </a:r>
          </a:p>
        </p:txBody>
      </p:sp>
      <p:sp>
        <p:nvSpPr>
          <p:cNvPr id="15" name="Elipsa 9"/>
          <p:cNvSpPr/>
          <p:nvPr/>
        </p:nvSpPr>
        <p:spPr>
          <a:xfrm>
            <a:off x="395640" y="1840679"/>
            <a:ext cx="2304360" cy="794160"/>
          </a:xfrm>
          <a:custGeom>
            <a:avLst/>
            <a:gdLst>
              <a:gd name="f0" fmla="val 21600000"/>
              <a:gd name="f1" fmla="val 10800000"/>
              <a:gd name="f2" fmla="val 5400000"/>
              <a:gd name="f3" fmla="val 180"/>
              <a:gd name="f4" fmla="val w"/>
              <a:gd name="f5" fmla="val h"/>
              <a:gd name="f6" fmla="val ss"/>
              <a:gd name="f7" fmla="val 0"/>
              <a:gd name="f8" fmla="*/ 5419351 1 1725033"/>
              <a:gd name="f9" fmla="+- 0 0 0"/>
              <a:gd name="f10" fmla="abs f4"/>
              <a:gd name="f11" fmla="abs f5"/>
              <a:gd name="f12" fmla="abs f6"/>
              <a:gd name="f13" fmla="+- 2700000 f2 0"/>
              <a:gd name="f14" fmla="*/ f9 f1 1"/>
              <a:gd name="f15" fmla="?: f10 f4 1"/>
              <a:gd name="f16" fmla="?: f11 f5 1"/>
              <a:gd name="f17" fmla="?: f12 f6 1"/>
              <a:gd name="f18" fmla="+- f13 0 f2"/>
              <a:gd name="f19" fmla="*/ f14 1 f3"/>
              <a:gd name="f20" fmla="*/ f15 1 21600"/>
              <a:gd name="f21" fmla="*/ f16 1 21600"/>
              <a:gd name="f22" fmla="*/ 21600 f15 1"/>
              <a:gd name="f23" fmla="*/ 21600 f16 1"/>
              <a:gd name="f24" fmla="+- f18 f2 0"/>
              <a:gd name="f25" fmla="+- f19 0 f2"/>
              <a:gd name="f26" fmla="min f21 f20"/>
              <a:gd name="f27" fmla="*/ f22 1 f17"/>
              <a:gd name="f28" fmla="*/ f23 1 f17"/>
              <a:gd name="f29" fmla="*/ f24 f8 1"/>
              <a:gd name="f30" fmla="val f27"/>
              <a:gd name="f31" fmla="val f28"/>
              <a:gd name="f32" fmla="*/ f29 1 f1"/>
              <a:gd name="f33" fmla="*/ f7 f26 1"/>
              <a:gd name="f34" fmla="+- f31 0 f7"/>
              <a:gd name="f35" fmla="+- f30 0 f7"/>
              <a:gd name="f36" fmla="+- 0 0 f32"/>
              <a:gd name="f37" fmla="*/ f34 1 2"/>
              <a:gd name="f38" fmla="*/ f35 1 2"/>
              <a:gd name="f39" fmla="+- 0 0 f36"/>
              <a:gd name="f40" fmla="+- f7 f37 0"/>
              <a:gd name="f41" fmla="+- f7 f38 0"/>
              <a:gd name="f42" fmla="*/ f39 f1 1"/>
              <a:gd name="f43" fmla="*/ f38 f26 1"/>
              <a:gd name="f44" fmla="*/ f37 f26 1"/>
              <a:gd name="f45" fmla="*/ f42 1 f8"/>
              <a:gd name="f46" fmla="*/ f40 f26 1"/>
              <a:gd name="f47" fmla="+- f45 0 f2"/>
              <a:gd name="f48" fmla="cos 1 f47"/>
              <a:gd name="f49" fmla="sin 1 f47"/>
              <a:gd name="f50" fmla="+- 0 0 f48"/>
              <a:gd name="f51" fmla="+- 0 0 f49"/>
              <a:gd name="f52" fmla="+- 0 0 f50"/>
              <a:gd name="f53" fmla="+- 0 0 f51"/>
              <a:gd name="f54" fmla="val f52"/>
              <a:gd name="f55" fmla="val f53"/>
              <a:gd name="f56" fmla="*/ f54 f38 1"/>
              <a:gd name="f57" fmla="*/ f55 f37 1"/>
              <a:gd name="f58" fmla="+- f41 0 f56"/>
              <a:gd name="f59" fmla="+- f41 f56 0"/>
              <a:gd name="f60" fmla="+- f40 0 f57"/>
              <a:gd name="f61" fmla="+- f40 f57 0"/>
              <a:gd name="f62" fmla="*/ f58 f26 1"/>
              <a:gd name="f63" fmla="*/ f60 f26 1"/>
              <a:gd name="f64" fmla="*/ f59 f26 1"/>
              <a:gd name="f65" fmla="*/ f61 f26 1"/>
            </a:gdLst>
            <a:ahLst/>
            <a:cxnLst>
              <a:cxn ang="3cd4">
                <a:pos x="hc" y="t"/>
              </a:cxn>
              <a:cxn ang="0">
                <a:pos x="r" y="vc"/>
              </a:cxn>
              <a:cxn ang="cd4">
                <a:pos x="hc" y="b"/>
              </a:cxn>
              <a:cxn ang="cd2">
                <a:pos x="l" y="vc"/>
              </a:cxn>
              <a:cxn ang="f25">
                <a:pos x="f62" y="f63"/>
              </a:cxn>
              <a:cxn ang="f25">
                <a:pos x="f62" y="f65"/>
              </a:cxn>
              <a:cxn ang="f25">
                <a:pos x="f64" y="f65"/>
              </a:cxn>
              <a:cxn ang="f25">
                <a:pos x="f64" y="f63"/>
              </a:cxn>
            </a:cxnLst>
            <a:rect l="f62" t="f63" r="f64" b="f65"/>
            <a:pathLst>
              <a:path>
                <a:moveTo>
                  <a:pt x="f33" y="f46"/>
                </a:moveTo>
                <a:arcTo wR="f43" hR="f44" stAng="f1" swAng="f0"/>
                <a:close/>
              </a:path>
            </a:pathLst>
          </a:custGeom>
          <a:solidFill>
            <a:srgbClr val="4F81BD"/>
          </a:solidFill>
          <a:ln w="25560">
            <a:solidFill>
              <a:srgbClr val="385D8A"/>
            </a:solidFill>
            <a:prstDash val="solid"/>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r>
              <a:rPr lang="pl-PL" sz="1800" b="0" i="0" u="none" strike="noStrike" kern="1200" spc="0" baseline="0">
                <a:ln>
                  <a:noFill/>
                </a:ln>
                <a:solidFill>
                  <a:srgbClr val="FFFFFF"/>
                </a:solidFill>
                <a:latin typeface="Calibri" pitchFamily="18"/>
                <a:ea typeface="Microsoft YaHei" pitchFamily="2"/>
                <a:cs typeface="Mangal" pitchFamily="2"/>
              </a:rPr>
              <a:t>ex:Infusion</a:t>
            </a:r>
          </a:p>
        </p:txBody>
      </p:sp>
    </p:spTree>
    <p:extLst>
      <p:ext uri="{BB962C8B-B14F-4D97-AF65-F5344CB8AC3E}">
        <p14:creationId xmlns:p14="http://schemas.microsoft.com/office/powerpoint/2010/main" val="1657968495"/>
      </p:ext>
    </p:extLst>
  </p:cSld>
  <p:clrMapOvr>
    <a:masterClrMapping/>
  </p:clrMapOvr>
  <mc:AlternateContent xmlns:mc="http://schemas.openxmlformats.org/markup-compatibility/2006" xmlns:p14="http://schemas.microsoft.com/office/powerpoint/2010/main">
    <mc:Choice Requires="p14">
      <p:transition spd="slow" p14:dur="2000" advTm="58953"/>
    </mc:Choice>
    <mc:Fallback xmlns="">
      <p:transition spd="slow" advTm="58953"/>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p:nvPr>
        </p:nvSpPr>
        <p:spPr>
          <a:xfrm>
            <a:off x="533520" y="272880"/>
            <a:ext cx="8153280" cy="870119"/>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Serializing</a:t>
            </a:r>
            <a:r>
              <a:rPr lang="pl-PL"/>
              <a:t> RDF triples</a:t>
            </a:r>
          </a:p>
        </p:txBody>
      </p:sp>
      <p:sp>
        <p:nvSpPr>
          <p:cNvPr id="5" name="Symbol zastępczy daty 2"/>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3" name="Symbol zastępczy zawartości 5"/>
          <p:cNvSpPr txBox="1">
            <a:spLocks noGrp="1"/>
          </p:cNvSpPr>
          <p:nvPr>
            <p:ph type="body" idx="1"/>
          </p:nvPr>
        </p:nvSpPr>
        <p:spPr>
          <a:xfrm>
            <a:off x="609480" y="2438280"/>
            <a:ext cx="3886200" cy="3581279"/>
          </a:xfrm>
          <a:noFill/>
        </p:spPr>
        <p:txBody>
          <a:bodyPr anchor="t">
            <a:normAutofit lnSpcReduction="10000"/>
          </a:bodyPr>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a:spcBef>
                <a:spcPts val="700"/>
              </a:spcBef>
              <a:spcAft>
                <a:spcPts val="0"/>
              </a:spcAft>
              <a:buSzPct val="60000"/>
              <a:buFont typeface="Wingdings"/>
              <a:buChar char=""/>
            </a:pPr>
            <a:r>
              <a:rPr lang="pl-PL" sz="2900" dirty="0">
                <a:solidFill>
                  <a:srgbClr val="000000"/>
                </a:solidFill>
                <a:latin typeface="Tw Cen MT"/>
              </a:rPr>
              <a:t>RDF/XML (</a:t>
            </a:r>
            <a:r>
              <a:rPr lang="pl-PL" sz="2900" i="1" dirty="0">
                <a:solidFill>
                  <a:srgbClr val="000000"/>
                </a:solidFill>
                <a:latin typeface="Tw Cen MT"/>
              </a:rPr>
              <a:t>.</a:t>
            </a:r>
            <a:r>
              <a:rPr lang="pl-PL" sz="2900" i="1" dirty="0" err="1">
                <a:solidFill>
                  <a:srgbClr val="000000"/>
                </a:solidFill>
                <a:latin typeface="Tw Cen MT"/>
              </a:rPr>
              <a:t>rdf</a:t>
            </a:r>
            <a:r>
              <a:rPr lang="pl-PL" sz="2900" dirty="0">
                <a:solidFill>
                  <a:srgbClr val="000000"/>
                </a:solidFill>
                <a:latin typeface="Tw Cen MT"/>
              </a:rPr>
              <a:t>)</a:t>
            </a:r>
          </a:p>
          <a:p>
            <a:pPr marL="320040" lvl="0" indent="-320040">
              <a:spcBef>
                <a:spcPts val="700"/>
              </a:spcBef>
              <a:spcAft>
                <a:spcPts val="0"/>
              </a:spcAft>
              <a:buSzPct val="60000"/>
              <a:buFont typeface="Wingdings"/>
              <a:buChar char=""/>
            </a:pPr>
            <a:r>
              <a:rPr lang="pl-PL" sz="2900" dirty="0">
                <a:solidFill>
                  <a:srgbClr val="000000"/>
                </a:solidFill>
                <a:latin typeface="Tw Cen MT"/>
              </a:rPr>
              <a:t>Notation3 (.n3)</a:t>
            </a:r>
          </a:p>
          <a:p>
            <a:pPr marL="320040" lvl="0" indent="-320040">
              <a:spcBef>
                <a:spcPts val="700"/>
              </a:spcBef>
              <a:spcAft>
                <a:spcPts val="0"/>
              </a:spcAft>
              <a:buSzPct val="60000"/>
              <a:buFont typeface="Wingdings"/>
              <a:buChar char=""/>
            </a:pPr>
            <a:r>
              <a:rPr lang="pl-PL" sz="2900" dirty="0">
                <a:solidFill>
                  <a:srgbClr val="000000"/>
                </a:solidFill>
                <a:latin typeface="Tw Cen MT"/>
              </a:rPr>
              <a:t>N-</a:t>
            </a:r>
            <a:r>
              <a:rPr lang="pl-PL" sz="2900" dirty="0" err="1">
                <a:solidFill>
                  <a:srgbClr val="000000"/>
                </a:solidFill>
                <a:latin typeface="Tw Cen MT"/>
              </a:rPr>
              <a:t>Triples</a:t>
            </a:r>
            <a:r>
              <a:rPr lang="pl-PL" sz="2900" dirty="0">
                <a:solidFill>
                  <a:srgbClr val="000000"/>
                </a:solidFill>
                <a:latin typeface="Tw Cen MT"/>
              </a:rPr>
              <a:t> (.</a:t>
            </a:r>
            <a:r>
              <a:rPr lang="pl-PL" sz="2900" dirty="0" err="1">
                <a:solidFill>
                  <a:srgbClr val="000000"/>
                </a:solidFill>
                <a:latin typeface="Tw Cen MT"/>
              </a:rPr>
              <a:t>nt</a:t>
            </a:r>
            <a:r>
              <a:rPr lang="pl-PL" sz="2900" dirty="0">
                <a:solidFill>
                  <a:srgbClr val="000000"/>
                </a:solidFill>
                <a:latin typeface="Tw Cen MT"/>
              </a:rPr>
              <a:t>)</a:t>
            </a:r>
          </a:p>
          <a:p>
            <a:pPr marL="320040" lvl="0" indent="-320040">
              <a:spcBef>
                <a:spcPts val="700"/>
              </a:spcBef>
              <a:spcAft>
                <a:spcPts val="0"/>
              </a:spcAft>
              <a:buSzPct val="60000"/>
              <a:buFont typeface="Wingdings"/>
              <a:buChar char=""/>
            </a:pPr>
            <a:r>
              <a:rPr lang="pl-PL" sz="2900" dirty="0" err="1">
                <a:solidFill>
                  <a:srgbClr val="000000"/>
                </a:solidFill>
                <a:latin typeface="Tw Cen MT"/>
              </a:rPr>
              <a:t>Turtle</a:t>
            </a:r>
            <a:r>
              <a:rPr lang="pl-PL" sz="2900" dirty="0">
                <a:solidFill>
                  <a:srgbClr val="000000"/>
                </a:solidFill>
                <a:latin typeface="Tw Cen MT"/>
              </a:rPr>
              <a:t> (.</a:t>
            </a:r>
            <a:r>
              <a:rPr lang="pl-PL" sz="2900" dirty="0" err="1">
                <a:solidFill>
                  <a:srgbClr val="000000"/>
                </a:solidFill>
                <a:latin typeface="Tw Cen MT"/>
              </a:rPr>
              <a:t>ttl</a:t>
            </a:r>
            <a:r>
              <a:rPr lang="pl-PL" sz="2900" dirty="0">
                <a:solidFill>
                  <a:srgbClr val="000000"/>
                </a:solidFill>
                <a:latin typeface="Tw Cen MT"/>
              </a:rPr>
              <a:t>)</a:t>
            </a:r>
          </a:p>
          <a:p>
            <a:pPr marL="320040" lvl="0" indent="-320040">
              <a:spcBef>
                <a:spcPts val="700"/>
              </a:spcBef>
              <a:spcAft>
                <a:spcPts val="0"/>
              </a:spcAft>
              <a:buSzPct val="60000"/>
              <a:buFont typeface="Wingdings"/>
              <a:buChar char=""/>
            </a:pPr>
            <a:r>
              <a:rPr lang="pl-PL" sz="2900" dirty="0">
                <a:solidFill>
                  <a:srgbClr val="000000"/>
                </a:solidFill>
                <a:latin typeface="Tw Cen MT"/>
              </a:rPr>
              <a:t>JSON-LD</a:t>
            </a:r>
          </a:p>
          <a:p>
            <a:pPr marL="320040" lvl="0" indent="-320040">
              <a:spcBef>
                <a:spcPts val="700"/>
              </a:spcBef>
              <a:spcAft>
                <a:spcPts val="0"/>
              </a:spcAft>
              <a:buSzPct val="60000"/>
              <a:buFont typeface="Wingdings"/>
              <a:buChar char=""/>
            </a:pPr>
            <a:r>
              <a:rPr lang="pl-PL" sz="2900" dirty="0" err="1">
                <a:solidFill>
                  <a:srgbClr val="000000"/>
                </a:solidFill>
                <a:latin typeface="Tw Cen MT"/>
              </a:rPr>
              <a:t>TriG</a:t>
            </a:r>
            <a:r>
              <a:rPr lang="pl-PL" sz="2900" dirty="0">
                <a:solidFill>
                  <a:srgbClr val="000000"/>
                </a:solidFill>
                <a:latin typeface="Tw Cen MT"/>
              </a:rPr>
              <a:t> (.</a:t>
            </a:r>
            <a:r>
              <a:rPr lang="pl-PL" sz="2900" dirty="0" err="1">
                <a:solidFill>
                  <a:srgbClr val="000000"/>
                </a:solidFill>
                <a:latin typeface="Tw Cen MT"/>
              </a:rPr>
              <a:t>trig</a:t>
            </a:r>
            <a:r>
              <a:rPr lang="pl-PL" sz="2900" dirty="0">
                <a:solidFill>
                  <a:srgbClr val="000000"/>
                </a:solidFill>
                <a:latin typeface="Tw Cen MT"/>
              </a:rPr>
              <a:t>)</a:t>
            </a:r>
          </a:p>
          <a:p>
            <a:pPr marL="320040" lvl="0" indent="-320040">
              <a:spcBef>
                <a:spcPts val="700"/>
              </a:spcBef>
              <a:spcAft>
                <a:spcPts val="0"/>
              </a:spcAft>
              <a:buSzPct val="60000"/>
              <a:buFont typeface="Wingdings"/>
              <a:buChar char=""/>
            </a:pPr>
            <a:r>
              <a:rPr lang="pl-PL" sz="2900" dirty="0" err="1">
                <a:solidFill>
                  <a:srgbClr val="000000"/>
                </a:solidFill>
                <a:latin typeface="Tw Cen MT"/>
              </a:rPr>
              <a:t>TriX</a:t>
            </a:r>
            <a:r>
              <a:rPr lang="pl-PL" sz="2900" dirty="0">
                <a:solidFill>
                  <a:srgbClr val="000000"/>
                </a:solidFill>
                <a:latin typeface="Tw Cen MT"/>
              </a:rPr>
              <a:t> (.</a:t>
            </a:r>
            <a:r>
              <a:rPr lang="pl-PL" sz="2900" dirty="0" err="1">
                <a:solidFill>
                  <a:srgbClr val="000000"/>
                </a:solidFill>
                <a:latin typeface="Tw Cen MT"/>
              </a:rPr>
              <a:t>trix</a:t>
            </a:r>
            <a:r>
              <a:rPr lang="pl-PL" sz="2900" dirty="0">
                <a:solidFill>
                  <a:srgbClr val="000000"/>
                </a:solidFill>
                <a:latin typeface="Tw Cen MT"/>
              </a:rPr>
              <a:t>)</a:t>
            </a:r>
          </a:p>
        </p:txBody>
      </p:sp>
      <p:sp>
        <p:nvSpPr>
          <p:cNvPr id="4" name="Symbol zastępczy zawartości 8"/>
          <p:cNvSpPr txBox="1">
            <a:spLocks noGrp="1"/>
          </p:cNvSpPr>
          <p:nvPr>
            <p:ph type="body" idx="3"/>
          </p:nvPr>
        </p:nvSpPr>
        <p:spPr>
          <a:xfrm>
            <a:off x="4800600" y="2438280"/>
            <a:ext cx="3886200" cy="3581279"/>
          </a:xfrm>
          <a:noFill/>
        </p:spPr>
        <p:txBody>
          <a:bodyPr anchor="t"/>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a:spcBef>
                <a:spcPts val="700"/>
              </a:spcBef>
              <a:spcAft>
                <a:spcPts val="0"/>
              </a:spcAft>
              <a:buSzPct val="60000"/>
              <a:buFont typeface="Wingdings"/>
              <a:buChar char=""/>
            </a:pPr>
            <a:r>
              <a:rPr lang="en-GB" sz="2900">
                <a:solidFill>
                  <a:srgbClr val="000000"/>
                </a:solidFill>
                <a:latin typeface="Tw Cen MT"/>
              </a:rPr>
              <a:t>application/rdf+xml</a:t>
            </a:r>
          </a:p>
          <a:p>
            <a:pPr marL="320040" lvl="0" indent="-320040">
              <a:spcBef>
                <a:spcPts val="700"/>
              </a:spcBef>
              <a:spcAft>
                <a:spcPts val="0"/>
              </a:spcAft>
              <a:buSzPct val="60000"/>
              <a:buFont typeface="Wingdings"/>
              <a:buChar char=""/>
            </a:pPr>
            <a:r>
              <a:rPr lang="pl-PL" sz="2900">
                <a:solidFill>
                  <a:srgbClr val="000000"/>
                </a:solidFill>
                <a:latin typeface="Tw Cen MT"/>
              </a:rPr>
              <a:t>text/n3</a:t>
            </a:r>
          </a:p>
          <a:p>
            <a:pPr marL="320040" lvl="0" indent="-320040">
              <a:spcBef>
                <a:spcPts val="700"/>
              </a:spcBef>
              <a:spcAft>
                <a:spcPts val="0"/>
              </a:spcAft>
              <a:buSzPct val="60000"/>
              <a:buFont typeface="Wingdings"/>
              <a:buChar char=""/>
            </a:pPr>
            <a:r>
              <a:rPr lang="en-GB" sz="2900">
                <a:solidFill>
                  <a:srgbClr val="000000"/>
                </a:solidFill>
                <a:latin typeface="Tw Cen MT"/>
              </a:rPr>
              <a:t>text/plain</a:t>
            </a:r>
          </a:p>
          <a:p>
            <a:pPr marL="320040" lvl="0" indent="-320040">
              <a:spcBef>
                <a:spcPts val="700"/>
              </a:spcBef>
              <a:spcAft>
                <a:spcPts val="0"/>
              </a:spcAft>
              <a:buSzPct val="60000"/>
              <a:buFont typeface="Wingdings"/>
              <a:buChar char=""/>
            </a:pPr>
            <a:r>
              <a:rPr lang="en-GB" sz="2900">
                <a:solidFill>
                  <a:srgbClr val="000000"/>
                </a:solidFill>
                <a:latin typeface="Tw Cen MT"/>
              </a:rPr>
              <a:t>text/turtle</a:t>
            </a:r>
          </a:p>
        </p:txBody>
      </p:sp>
      <p:sp>
        <p:nvSpPr>
          <p:cNvPr id="6" name="Symbol zastępczy numeru slajdu 4"/>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6FF76DF7-5761-4D8C-93A4-3A66FDD79DCF}" type="slidenum">
              <a:rPr>
                <a:solidFill>
                  <a:schemeClr val="bg1"/>
                </a:solidFill>
              </a:rPr>
              <a:t>16</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sp>
        <p:nvSpPr>
          <p:cNvPr id="8" name="Symbol zastępczy tekstu 6"/>
          <p:cNvSpPr txBox="1">
            <a:spLocks noGrp="1"/>
          </p:cNvSpPr>
          <p:nvPr>
            <p:ph sz="half" idx="4294967295"/>
          </p:nvPr>
        </p:nvSpPr>
        <p:spPr>
          <a:xfrm>
            <a:off x="613792" y="1752600"/>
            <a:ext cx="3886200" cy="639763"/>
          </a:xfrm>
          <a:prstGeom prst="rect">
            <a:avLst/>
          </a:prstGeom>
          <a:solidFill>
            <a:srgbClr val="DD8047"/>
          </a:solidFill>
          <a:ln>
            <a:noFill/>
          </a:ln>
        </p:spPr>
        <p:txBody>
          <a:bodyPr wrap="square" lIns="91440" tIns="45720" rIns="91440" bIns="45720" anchor="ctr" anchorCtr="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0" lvl="0" indent="0">
              <a:spcBef>
                <a:spcPts val="700"/>
              </a:spcBef>
              <a:spcAft>
                <a:spcPts val="0"/>
              </a:spcAft>
              <a:buNone/>
            </a:pPr>
            <a:r>
              <a:rPr lang="pl-PL" sz="2000" b="1" dirty="0">
                <a:solidFill>
                  <a:srgbClr val="FFFFFF"/>
                </a:solidFill>
                <a:latin typeface="Tw Cen MT"/>
              </a:rPr>
              <a:t>Format</a:t>
            </a:r>
          </a:p>
        </p:txBody>
      </p:sp>
      <p:sp>
        <p:nvSpPr>
          <p:cNvPr id="9" name="Symbol zastępczy tekstu 7"/>
          <p:cNvSpPr txBox="1">
            <a:spLocks noGrp="1"/>
          </p:cNvSpPr>
          <p:nvPr>
            <p:ph sz="quarter" idx="4294967295"/>
          </p:nvPr>
        </p:nvSpPr>
        <p:spPr>
          <a:xfrm>
            <a:off x="4860032" y="1752600"/>
            <a:ext cx="3886200" cy="639763"/>
          </a:xfrm>
          <a:prstGeom prst="rect">
            <a:avLst/>
          </a:prstGeom>
          <a:solidFill>
            <a:srgbClr val="D8B25C"/>
          </a:solidFill>
          <a:ln>
            <a:noFill/>
          </a:ln>
        </p:spPr>
        <p:txBody>
          <a:bodyPr wrap="square" lIns="91440" tIns="45720" rIns="91440" bIns="45720" anchor="ctr" anchorCtr="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0" lvl="0" indent="0">
              <a:spcBef>
                <a:spcPts val="700"/>
              </a:spcBef>
              <a:spcAft>
                <a:spcPts val="0"/>
              </a:spcAft>
              <a:buNone/>
            </a:pPr>
            <a:r>
              <a:rPr lang="pl-PL" sz="2000" b="1">
                <a:solidFill>
                  <a:srgbClr val="FFFFFF"/>
                </a:solidFill>
                <a:latin typeface="Tw Cen MT"/>
              </a:rPr>
              <a:t>MIME type</a:t>
            </a:r>
          </a:p>
        </p:txBody>
      </p:sp>
      <p:sp>
        <p:nvSpPr>
          <p:cNvPr id="7" name="Symbol zastępczy stopki 3"/>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Tree>
    <p:extLst>
      <p:ext uri="{BB962C8B-B14F-4D97-AF65-F5344CB8AC3E}">
        <p14:creationId xmlns:p14="http://schemas.microsoft.com/office/powerpoint/2010/main" val="2310044851"/>
      </p:ext>
    </p:extLst>
  </p:cSld>
  <p:clrMapOvr>
    <a:masterClrMapping/>
  </p:clrMapOvr>
  <mc:AlternateContent xmlns:mc="http://schemas.openxmlformats.org/markup-compatibility/2006" xmlns:p14="http://schemas.microsoft.com/office/powerpoint/2010/main">
    <mc:Choice Requires="p14">
      <p:transition spd="slow" p14:dur="2000" advTm="64049"/>
    </mc:Choice>
    <mc:Fallback xmlns="">
      <p:transition spd="slow" advTm="64049"/>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9"/>
          <p:cNvSpPr txBox="1">
            <a:spLocks noGrp="1"/>
          </p:cNvSpPr>
          <p:nvPr>
            <p:ph type="title"/>
          </p:nvPr>
        </p:nvSpPr>
        <p:spPr>
          <a:xfrm>
            <a:off x="533520" y="272880"/>
            <a:ext cx="8153280" cy="870119"/>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RDF/XML vs Turtle</a:t>
            </a:r>
          </a:p>
        </p:txBody>
      </p:sp>
      <p:sp>
        <p:nvSpPr>
          <p:cNvPr id="5" name="Symbol zastępczy daty 4"/>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3" name="Symbol zastępczy zawartości 12"/>
          <p:cNvSpPr txBox="1">
            <a:spLocks noGrp="1"/>
          </p:cNvSpPr>
          <p:nvPr>
            <p:ph type="body" idx="1"/>
          </p:nvPr>
        </p:nvSpPr>
        <p:spPr>
          <a:xfrm>
            <a:off x="609480" y="2438280"/>
            <a:ext cx="3886200" cy="3581279"/>
          </a:xfrm>
          <a:noFill/>
        </p:spPr>
        <p:txBody>
          <a:bodyPr anchor="t"/>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a:spcBef>
                <a:spcPts val="700"/>
              </a:spcBef>
              <a:spcAft>
                <a:spcPts val="0"/>
              </a:spcAft>
              <a:buSzPct val="60000"/>
              <a:buFont typeface="Wingdings"/>
              <a:buChar char=""/>
            </a:pPr>
            <a:r>
              <a:rPr lang="pl-PL" sz="2900">
                <a:solidFill>
                  <a:srgbClr val="000000"/>
                </a:solidFill>
                <a:latin typeface="Tw Cen MT"/>
              </a:rPr>
              <a:t>Difficult to author</a:t>
            </a:r>
          </a:p>
          <a:p>
            <a:pPr marL="320040" lvl="0" indent="-320040">
              <a:spcBef>
                <a:spcPts val="700"/>
              </a:spcBef>
              <a:spcAft>
                <a:spcPts val="0"/>
              </a:spcAft>
              <a:buSzPct val="60000"/>
              <a:buFont typeface="Wingdings"/>
              <a:buChar char=""/>
            </a:pPr>
            <a:r>
              <a:rPr lang="pl-PL" sz="2900">
                <a:solidFill>
                  <a:srgbClr val="000000"/>
                </a:solidFill>
                <a:latin typeface="Tw Cen MT"/>
              </a:rPr>
              <a:t>Verbose</a:t>
            </a:r>
          </a:p>
          <a:p>
            <a:pPr marL="320040" lvl="0" indent="-320040">
              <a:spcBef>
                <a:spcPts val="700"/>
              </a:spcBef>
              <a:spcAft>
                <a:spcPts val="0"/>
              </a:spcAft>
              <a:buSzPct val="60000"/>
              <a:buFont typeface="Wingdings"/>
              <a:buChar char=""/>
            </a:pPr>
            <a:r>
              <a:rPr lang="pl-PL" sz="2900">
                <a:solidFill>
                  <a:srgbClr val="000000"/>
                </a:solidFill>
                <a:latin typeface="Tw Cen MT"/>
              </a:rPr>
              <a:t>No cannonical serialization</a:t>
            </a:r>
          </a:p>
          <a:p>
            <a:pPr marL="320040" lvl="0" indent="-320040">
              <a:spcBef>
                <a:spcPts val="700"/>
              </a:spcBef>
              <a:spcAft>
                <a:spcPts val="0"/>
              </a:spcAft>
              <a:buSzPct val="60000"/>
              <a:buFont typeface="Wingdings"/>
              <a:buChar char=""/>
            </a:pPr>
            <a:endParaRPr lang="en-GB" sz="2900">
              <a:solidFill>
                <a:srgbClr val="000000"/>
              </a:solidFill>
              <a:latin typeface="Tw Cen MT"/>
            </a:endParaRPr>
          </a:p>
        </p:txBody>
      </p:sp>
      <p:sp>
        <p:nvSpPr>
          <p:cNvPr id="4" name="Symbol zastępczy zawartości 14"/>
          <p:cNvSpPr txBox="1">
            <a:spLocks noGrp="1"/>
          </p:cNvSpPr>
          <p:nvPr>
            <p:ph type="body" idx="3"/>
          </p:nvPr>
        </p:nvSpPr>
        <p:spPr>
          <a:xfrm>
            <a:off x="4800600" y="2438280"/>
            <a:ext cx="3886200" cy="3581279"/>
          </a:xfrm>
          <a:noFill/>
        </p:spPr>
        <p:txBody>
          <a:bodyPr anchor="t"/>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a:spcBef>
                <a:spcPts val="700"/>
              </a:spcBef>
              <a:spcAft>
                <a:spcPts val="0"/>
              </a:spcAft>
              <a:buSzPct val="60000"/>
              <a:buFont typeface="Wingdings"/>
              <a:buChar char=""/>
            </a:pPr>
            <a:r>
              <a:rPr lang="pl-PL" sz="2900">
                <a:solidFill>
                  <a:srgbClr val="000000"/>
                </a:solidFill>
                <a:latin typeface="Tw Cen MT"/>
              </a:rPr>
              <a:t>Simple</a:t>
            </a:r>
          </a:p>
          <a:p>
            <a:pPr marL="320040" lvl="0" indent="-320040">
              <a:spcBef>
                <a:spcPts val="700"/>
              </a:spcBef>
              <a:spcAft>
                <a:spcPts val="0"/>
              </a:spcAft>
              <a:buSzPct val="60000"/>
              <a:buFont typeface="Wingdings"/>
              <a:buChar char=""/>
            </a:pPr>
            <a:r>
              <a:rPr lang="pl-PL" sz="2900">
                <a:solidFill>
                  <a:srgbClr val="000000"/>
                </a:solidFill>
                <a:latin typeface="Tw Cen MT"/>
              </a:rPr>
              <a:t>Concise</a:t>
            </a:r>
          </a:p>
          <a:p>
            <a:pPr marL="320040" lvl="0" indent="-320040">
              <a:spcBef>
                <a:spcPts val="700"/>
              </a:spcBef>
              <a:spcAft>
                <a:spcPts val="0"/>
              </a:spcAft>
              <a:buSzPct val="60000"/>
              <a:buFont typeface="Wingdings"/>
              <a:buChar char=""/>
            </a:pPr>
            <a:r>
              <a:rPr lang="pl-PL" sz="2900">
                <a:solidFill>
                  <a:srgbClr val="000000"/>
                </a:solidFill>
                <a:latin typeface="Tw Cen MT"/>
              </a:rPr>
              <a:t>Has means of further compressing content</a:t>
            </a:r>
          </a:p>
        </p:txBody>
      </p:sp>
      <p:sp>
        <p:nvSpPr>
          <p:cNvPr id="6" name="Symbol zastępczy numeru slajdu 5"/>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37C90190-9FF9-4B52-9E17-AC311B00045A}" type="slidenum">
              <a:rPr>
                <a:solidFill>
                  <a:schemeClr val="bg1"/>
                </a:solidFill>
              </a:rPr>
              <a:t>17</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sp>
        <p:nvSpPr>
          <p:cNvPr id="8" name="Symbol zastępczy tekstu 11"/>
          <p:cNvSpPr txBox="1">
            <a:spLocks noGrp="1"/>
          </p:cNvSpPr>
          <p:nvPr>
            <p:ph sz="half" idx="4294967295"/>
          </p:nvPr>
        </p:nvSpPr>
        <p:spPr>
          <a:xfrm>
            <a:off x="613792" y="1752600"/>
            <a:ext cx="3886200" cy="639763"/>
          </a:xfrm>
          <a:prstGeom prst="rect">
            <a:avLst/>
          </a:prstGeom>
          <a:solidFill>
            <a:srgbClr val="DD8047"/>
          </a:solidFill>
          <a:ln>
            <a:noFill/>
          </a:ln>
        </p:spPr>
        <p:txBody>
          <a:bodyPr wrap="square" lIns="91440" tIns="45720" rIns="91440" bIns="45720" anchor="ctr" anchorCtr="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0" lvl="0" indent="0">
              <a:spcBef>
                <a:spcPts val="700"/>
              </a:spcBef>
              <a:spcAft>
                <a:spcPts val="0"/>
              </a:spcAft>
              <a:buNone/>
            </a:pPr>
            <a:r>
              <a:rPr lang="pl-PL" sz="2000" b="1">
                <a:solidFill>
                  <a:srgbClr val="FFFFFF"/>
                </a:solidFill>
                <a:latin typeface="Tw Cen MT"/>
              </a:rPr>
              <a:t>RDF/XML</a:t>
            </a:r>
          </a:p>
        </p:txBody>
      </p:sp>
      <p:sp>
        <p:nvSpPr>
          <p:cNvPr id="9" name="Symbol zastępczy tekstu 13"/>
          <p:cNvSpPr txBox="1">
            <a:spLocks noGrp="1"/>
          </p:cNvSpPr>
          <p:nvPr>
            <p:ph sz="quarter" idx="4294967295"/>
          </p:nvPr>
        </p:nvSpPr>
        <p:spPr>
          <a:xfrm>
            <a:off x="4860032" y="1752600"/>
            <a:ext cx="3886200" cy="639763"/>
          </a:xfrm>
          <a:prstGeom prst="rect">
            <a:avLst/>
          </a:prstGeom>
          <a:solidFill>
            <a:srgbClr val="D8B25C"/>
          </a:solidFill>
          <a:ln>
            <a:noFill/>
          </a:ln>
        </p:spPr>
        <p:txBody>
          <a:bodyPr wrap="square" lIns="91440" tIns="45720" rIns="91440" bIns="45720" anchor="ctr" anchorCtr="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0" lvl="0" indent="0">
              <a:spcBef>
                <a:spcPts val="700"/>
              </a:spcBef>
              <a:spcAft>
                <a:spcPts val="0"/>
              </a:spcAft>
              <a:buNone/>
            </a:pPr>
            <a:r>
              <a:rPr lang="pl-PL" sz="2000" b="1">
                <a:solidFill>
                  <a:srgbClr val="FFFFFF"/>
                </a:solidFill>
                <a:latin typeface="Tw Cen MT"/>
              </a:rPr>
              <a:t>Turtle</a:t>
            </a:r>
          </a:p>
        </p:txBody>
      </p:sp>
      <p:sp>
        <p:nvSpPr>
          <p:cNvPr id="7" name="Symbol zastępczy stopki 6"/>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Tree>
    <p:extLst>
      <p:ext uri="{BB962C8B-B14F-4D97-AF65-F5344CB8AC3E}">
        <p14:creationId xmlns:p14="http://schemas.microsoft.com/office/powerpoint/2010/main" val="3744679912"/>
      </p:ext>
    </p:extLst>
  </p:cSld>
  <p:clrMapOvr>
    <a:masterClrMapping/>
  </p:clrMapOvr>
  <mc:AlternateContent xmlns:mc="http://schemas.openxmlformats.org/markup-compatibility/2006" xmlns:p14="http://schemas.microsoft.com/office/powerpoint/2010/main">
    <mc:Choice Requires="p14">
      <p:transition spd="slow" p14:dur="2000" advTm="10881"/>
    </mc:Choice>
    <mc:Fallback xmlns="">
      <p:transition spd="slow" advTm="10881"/>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7"/>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There can be multiple graphs</a:t>
            </a:r>
          </a:p>
        </p:txBody>
      </p:sp>
      <p:sp>
        <p:nvSpPr>
          <p:cNvPr id="6" name="Symbol zastępczy zawartości 18"/>
          <p:cNvSpPr txBox="1">
            <a:spLocks noGrp="1"/>
          </p:cNvSpPr>
          <p:nvPr>
            <p:ph idx="1"/>
          </p:nvPr>
        </p:nvSpPr>
        <p:spPr>
          <a:xfrm>
            <a:off x="612720" y="1600200"/>
            <a:ext cx="8153280" cy="4495680"/>
          </a:xfrm>
        </p:spPr>
        <p:txBody>
          <a:bodyPr lIns="91440" tIns="45720" rIns="91440" bIns="4572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hangingPunct="1">
              <a:spcBef>
                <a:spcPts val="700"/>
              </a:spcBef>
              <a:spcAft>
                <a:spcPts val="0"/>
              </a:spcAft>
              <a:buSzPct val="60000"/>
              <a:buFont typeface="Wingdings"/>
              <a:buChar char=""/>
            </a:pPr>
            <a:r>
              <a:rPr lang="pl-PL" sz="2900">
                <a:latin typeface="Tw Cen MT"/>
              </a:rPr>
              <a:t>Sets of triples form graphs</a:t>
            </a:r>
          </a:p>
          <a:p>
            <a:pPr marL="320040" lvl="0" indent="-320040" hangingPunct="1">
              <a:spcBef>
                <a:spcPts val="700"/>
              </a:spcBef>
              <a:spcAft>
                <a:spcPts val="0"/>
              </a:spcAft>
              <a:buSzPct val="60000"/>
              <a:buFont typeface="Wingdings"/>
              <a:buChar char=""/>
            </a:pPr>
            <a:r>
              <a:rPr lang="pl-PL" sz="2900">
                <a:latin typeface="Tw Cen MT"/>
              </a:rPr>
              <a:t>Graphs can be named with a URI</a:t>
            </a:r>
          </a:p>
          <a:p>
            <a:pPr marL="320040" lvl="0" indent="-320040" hangingPunct="1">
              <a:spcBef>
                <a:spcPts val="700"/>
              </a:spcBef>
              <a:spcAft>
                <a:spcPts val="0"/>
              </a:spcAft>
              <a:buSzPct val="60000"/>
              <a:buFont typeface="Wingdings"/>
              <a:buChar char=""/>
            </a:pPr>
            <a:r>
              <a:rPr lang="pl-PL" sz="2900">
                <a:latin typeface="Tw Cen MT"/>
              </a:rPr>
              <a:t>Named graph are also resources, hence there can be triples describing those graphs</a:t>
            </a:r>
          </a:p>
          <a:p>
            <a:pPr marL="320040" lvl="0" indent="-320040" hangingPunct="1">
              <a:spcBef>
                <a:spcPts val="700"/>
              </a:spcBef>
              <a:spcAft>
                <a:spcPts val="0"/>
              </a:spcAft>
              <a:buSzPct val="60000"/>
              <a:buFont typeface="Wingdings"/>
              <a:buChar char=""/>
            </a:pPr>
            <a:endParaRPr lang="pl-PL" sz="2900">
              <a:latin typeface="Tw Cen MT"/>
            </a:endParaRPr>
          </a:p>
          <a:p>
            <a:pPr marL="320040" lvl="0" indent="-320040" hangingPunct="1">
              <a:spcBef>
                <a:spcPts val="700"/>
              </a:spcBef>
              <a:spcAft>
                <a:spcPts val="0"/>
              </a:spcAft>
              <a:buSzPct val="60000"/>
              <a:buFont typeface="Wingdings"/>
              <a:buChar char=""/>
            </a:pPr>
            <a:endParaRPr lang="en-GB" sz="2900">
              <a:latin typeface="Tw Cen MT"/>
            </a:endParaRPr>
          </a:p>
        </p:txBody>
      </p:sp>
      <p:sp>
        <p:nvSpPr>
          <p:cNvPr id="3" name="Symbol zastępczy daty 4"/>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4" name="Symbol zastępczy stopki 6"/>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
        <p:nvSpPr>
          <p:cNvPr id="5" name="Symbol zastępczy numeru slajdu 5"/>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33AA2FC0-9585-43F6-90FD-9A831D0CFBB7}" type="slidenum">
              <a:rPr>
                <a:solidFill>
                  <a:schemeClr val="bg1"/>
                </a:solidFill>
              </a:rPr>
              <a:t>18</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spTree>
    <p:extLst>
      <p:ext uri="{BB962C8B-B14F-4D97-AF65-F5344CB8AC3E}">
        <p14:creationId xmlns:p14="http://schemas.microsoft.com/office/powerpoint/2010/main" val="1844556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txBox="1">
            <a:spLocks noGrp="1"/>
          </p:cNvSpPr>
          <p:nvPr>
            <p:ph type="body" idx="1"/>
          </p:nvPr>
        </p:nvSpPr>
        <p:spPr/>
        <p:txBody>
          <a:bodyPr/>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0" lvl="0" indent="0">
              <a:spcBef>
                <a:spcPts val="700"/>
              </a:spcBef>
              <a:spcAft>
                <a:spcPts val="0"/>
              </a:spcAft>
              <a:buNone/>
            </a:pPr>
            <a:r>
              <a:rPr lang="pl-PL" sz="2800">
                <a:latin typeface="Tw Cen MT"/>
              </a:rPr>
              <a:t>Adding meaning</a:t>
            </a:r>
          </a:p>
        </p:txBody>
      </p:sp>
      <p:sp>
        <p:nvSpPr>
          <p:cNvPr id="3" name="Tytuł 2"/>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The basics of semantic data</a:t>
            </a:r>
          </a:p>
        </p:txBody>
      </p:sp>
      <p:sp>
        <p:nvSpPr>
          <p:cNvPr id="4" name="Symbol zastępczy daty 3"/>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5" name="Symbol zastępczy numeru slajdu 4"/>
          <p:cNvSpPr txBox="1"/>
          <p:nvPr/>
        </p:nvSpPr>
        <p:spPr>
          <a:xfrm>
            <a:off x="0" y="1752479"/>
            <a:ext cx="1295280" cy="7016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79923ED5-9816-4CD9-ABB2-816206A806C6}" type="slidenum">
              <a:rPr>
                <a:solidFill>
                  <a:schemeClr val="bg1"/>
                </a:solidFill>
              </a:rPr>
              <a:t>19</a:t>
            </a:fld>
            <a:endParaRPr lang="pl-PL" sz="2400" b="1" i="0" u="none" strike="noStrike" kern="1200" spc="0" baseline="0" dirty="0">
              <a:ln>
                <a:noFill/>
              </a:ln>
              <a:solidFill>
                <a:schemeClr val="bg1"/>
              </a:solidFill>
              <a:latin typeface="Tw Cen MT" pitchFamily="18"/>
              <a:ea typeface="Microsoft YaHei" pitchFamily="2"/>
              <a:cs typeface="Mangal" pitchFamily="2"/>
            </a:endParaRPr>
          </a:p>
        </p:txBody>
      </p:sp>
      <p:sp>
        <p:nvSpPr>
          <p:cNvPr id="6" name="Symbol zastępczy stopki 5"/>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Tree>
    <p:extLst>
      <p:ext uri="{BB962C8B-B14F-4D97-AF65-F5344CB8AC3E}">
        <p14:creationId xmlns:p14="http://schemas.microsoft.com/office/powerpoint/2010/main" val="4127786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Agenda</a:t>
            </a:r>
          </a:p>
        </p:txBody>
      </p:sp>
      <p:sp>
        <p:nvSpPr>
          <p:cNvPr id="3" name="Symbol zastępczy zawartości 2"/>
          <p:cNvSpPr txBox="1">
            <a:spLocks noGrp="1"/>
          </p:cNvSpPr>
          <p:nvPr>
            <p:ph idx="1"/>
          </p:nvPr>
        </p:nvSpPr>
        <p:spPr>
          <a:xfrm>
            <a:off x="612720" y="1600200"/>
            <a:ext cx="8153280" cy="4495680"/>
          </a:xfrm>
        </p:spPr>
        <p:txBody>
          <a:bodyPr lIns="91440" tIns="45720" rIns="91440" bIns="4572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hangingPunct="1">
              <a:spcBef>
                <a:spcPts val="700"/>
              </a:spcBef>
              <a:spcAft>
                <a:spcPts val="0"/>
              </a:spcAft>
              <a:buSzPct val="60000"/>
              <a:buFont typeface="Wingdings"/>
              <a:buChar char=""/>
            </a:pPr>
            <a:r>
              <a:rPr lang="en-GB" sz="2900" dirty="0">
                <a:latin typeface="Tw Cen MT"/>
              </a:rPr>
              <a:t>What is the Semantic Web?</a:t>
            </a:r>
          </a:p>
          <a:p>
            <a:pPr marL="320040" lvl="0" indent="-320040" hangingPunct="1">
              <a:spcBef>
                <a:spcPts val="700"/>
              </a:spcBef>
              <a:spcAft>
                <a:spcPts val="0"/>
              </a:spcAft>
              <a:buSzPct val="60000"/>
              <a:buFont typeface="Wingdings"/>
              <a:buChar char=""/>
            </a:pPr>
            <a:r>
              <a:rPr lang="pl-PL" sz="2900" dirty="0" err="1" smtClean="0">
                <a:latin typeface="Tw Cen MT"/>
              </a:rPr>
              <a:t>What</a:t>
            </a:r>
            <a:r>
              <a:rPr lang="pl-PL" sz="2900" dirty="0" smtClean="0">
                <a:latin typeface="Tw Cen MT"/>
              </a:rPr>
              <a:t> </a:t>
            </a:r>
            <a:r>
              <a:rPr lang="pl-PL" sz="2900" dirty="0" err="1" smtClean="0">
                <a:latin typeface="Tw Cen MT"/>
              </a:rPr>
              <a:t>is</a:t>
            </a:r>
            <a:r>
              <a:rPr lang="pl-PL" sz="2900" dirty="0" smtClean="0">
                <a:latin typeface="Tw Cen MT"/>
              </a:rPr>
              <a:t> data in the </a:t>
            </a:r>
            <a:r>
              <a:rPr lang="pl-PL" sz="2900" dirty="0" err="1" smtClean="0">
                <a:latin typeface="Tw Cen MT"/>
              </a:rPr>
              <a:t>Semantic</a:t>
            </a:r>
            <a:r>
              <a:rPr lang="pl-PL" sz="2900" dirty="0" smtClean="0">
                <a:latin typeface="Tw Cen MT"/>
              </a:rPr>
              <a:t> Web?</a:t>
            </a:r>
            <a:endParaRPr lang="pl-PL" sz="2900" dirty="0">
              <a:latin typeface="Tw Cen MT"/>
            </a:endParaRPr>
          </a:p>
          <a:p>
            <a:pPr marL="320040" lvl="0" indent="-320040" hangingPunct="1">
              <a:spcBef>
                <a:spcPts val="700"/>
              </a:spcBef>
              <a:spcAft>
                <a:spcPts val="0"/>
              </a:spcAft>
              <a:buSzPct val="60000"/>
              <a:buFont typeface="Wingdings"/>
              <a:buChar char=""/>
            </a:pPr>
            <a:r>
              <a:rPr lang="pl-PL" sz="2900" dirty="0" err="1">
                <a:latin typeface="Tw Cen MT"/>
              </a:rPr>
              <a:t>Storing</a:t>
            </a:r>
            <a:r>
              <a:rPr lang="pl-PL" sz="2900" dirty="0">
                <a:latin typeface="Tw Cen MT"/>
              </a:rPr>
              <a:t> and </a:t>
            </a:r>
            <a:r>
              <a:rPr lang="pl-PL" sz="2900" dirty="0" err="1" smtClean="0">
                <a:latin typeface="Tw Cen MT"/>
              </a:rPr>
              <a:t>publishing</a:t>
            </a:r>
            <a:r>
              <a:rPr lang="pl-PL" sz="2900" dirty="0">
                <a:latin typeface="Tw Cen MT"/>
              </a:rPr>
              <a:t> </a:t>
            </a:r>
            <a:r>
              <a:rPr lang="pl-PL" sz="2900" dirty="0" err="1" smtClean="0">
                <a:latin typeface="Tw Cen MT"/>
              </a:rPr>
              <a:t>semantic</a:t>
            </a:r>
            <a:r>
              <a:rPr lang="pl-PL" sz="2900" dirty="0" smtClean="0">
                <a:latin typeface="Tw Cen MT"/>
              </a:rPr>
              <a:t> data</a:t>
            </a:r>
            <a:endParaRPr lang="pl-PL" sz="2900" dirty="0">
              <a:latin typeface="Tw Cen MT"/>
            </a:endParaRPr>
          </a:p>
          <a:p>
            <a:pPr marL="320040" lvl="0" indent="-320040" hangingPunct="1">
              <a:spcBef>
                <a:spcPts val="700"/>
              </a:spcBef>
              <a:spcAft>
                <a:spcPts val="0"/>
              </a:spcAft>
              <a:buSzPct val="60000"/>
              <a:buFont typeface="Wingdings"/>
              <a:buChar char=""/>
            </a:pPr>
            <a:r>
              <a:rPr lang="pl-PL" sz="2900" dirty="0" err="1">
                <a:latin typeface="Tw Cen MT"/>
              </a:rPr>
              <a:t>Querying</a:t>
            </a:r>
            <a:r>
              <a:rPr lang="pl-PL" sz="2900" dirty="0">
                <a:latin typeface="Tw Cen MT"/>
              </a:rPr>
              <a:t> the </a:t>
            </a:r>
            <a:r>
              <a:rPr lang="pl-PL" sz="2900" dirty="0" err="1">
                <a:latin typeface="Tw Cen MT"/>
              </a:rPr>
              <a:t>Semantic</a:t>
            </a:r>
            <a:r>
              <a:rPr lang="pl-PL" sz="2900" dirty="0">
                <a:latin typeface="Tw Cen MT"/>
              </a:rPr>
              <a:t> </a:t>
            </a:r>
            <a:r>
              <a:rPr lang="pl-PL" sz="2900" dirty="0" smtClean="0">
                <a:latin typeface="Tw Cen MT"/>
              </a:rPr>
              <a:t>Web</a:t>
            </a:r>
            <a:endParaRPr lang="en-GB" sz="2900" dirty="0">
              <a:latin typeface="Tw Cen MT"/>
            </a:endParaRPr>
          </a:p>
          <a:p>
            <a:pPr marL="320040" lvl="0" indent="-320040" hangingPunct="1">
              <a:spcBef>
                <a:spcPts val="700"/>
              </a:spcBef>
              <a:spcAft>
                <a:spcPts val="0"/>
              </a:spcAft>
              <a:buSzPct val="60000"/>
              <a:buFont typeface="Wingdings"/>
              <a:buChar char=""/>
            </a:pPr>
            <a:r>
              <a:rPr lang="pl-PL" sz="2900" dirty="0" err="1">
                <a:latin typeface="Tw Cen MT"/>
              </a:rPr>
              <a:t>What</a:t>
            </a:r>
            <a:r>
              <a:rPr lang="pl-PL" sz="2900" dirty="0">
                <a:latin typeface="Tw Cen MT"/>
              </a:rPr>
              <a:t> </a:t>
            </a:r>
            <a:r>
              <a:rPr lang="pl-PL" sz="2900" dirty="0" err="1">
                <a:latin typeface="Tw Cen MT"/>
              </a:rPr>
              <a:t>is</a:t>
            </a:r>
            <a:r>
              <a:rPr lang="pl-PL" sz="2900" dirty="0">
                <a:latin typeface="Tw Cen MT"/>
              </a:rPr>
              <a:t> </a:t>
            </a:r>
            <a:r>
              <a:rPr lang="pl-PL" sz="2900" dirty="0" err="1">
                <a:latin typeface="Tw Cen MT"/>
              </a:rPr>
              <a:t>there</a:t>
            </a:r>
            <a:r>
              <a:rPr lang="pl-PL" sz="2900" dirty="0">
                <a:latin typeface="Tw Cen MT"/>
              </a:rPr>
              <a:t> for </a:t>
            </a:r>
            <a:r>
              <a:rPr lang="pl-PL" sz="2900" dirty="0" err="1">
                <a:latin typeface="Tw Cen MT"/>
              </a:rPr>
              <a:t>developers</a:t>
            </a:r>
            <a:r>
              <a:rPr lang="pl-PL" sz="2900" dirty="0">
                <a:latin typeface="Tw Cen MT"/>
              </a:rPr>
              <a:t>?</a:t>
            </a:r>
          </a:p>
          <a:p>
            <a:pPr marL="320040" lvl="0" indent="-320040" hangingPunct="1">
              <a:spcBef>
                <a:spcPts val="700"/>
              </a:spcBef>
              <a:spcAft>
                <a:spcPts val="0"/>
              </a:spcAft>
              <a:buSzPct val="60000"/>
              <a:buFont typeface="Wingdings"/>
              <a:buChar char=""/>
            </a:pPr>
            <a:r>
              <a:rPr lang="pl-PL" sz="2900" dirty="0" smtClean="0">
                <a:latin typeface="Tw Cen MT"/>
              </a:rPr>
              <a:t>How does the Semantic Web compare?</a:t>
            </a:r>
            <a:endParaRPr lang="pl-PL" sz="2900" dirty="0">
              <a:latin typeface="Tw Cen MT"/>
            </a:endParaRPr>
          </a:p>
          <a:p>
            <a:pPr marL="320040" lvl="0" indent="-320040" hangingPunct="1">
              <a:spcBef>
                <a:spcPts val="700"/>
              </a:spcBef>
              <a:spcAft>
                <a:spcPts val="0"/>
              </a:spcAft>
              <a:buSzPct val="60000"/>
              <a:buFont typeface="Wingdings"/>
              <a:buChar char=""/>
            </a:pPr>
            <a:r>
              <a:rPr lang="pl-PL" sz="2900" dirty="0" err="1">
                <a:latin typeface="Tw Cen MT"/>
              </a:rPr>
              <a:t>So</a:t>
            </a:r>
            <a:r>
              <a:rPr lang="pl-PL" sz="2900" dirty="0">
                <a:latin typeface="Tw Cen MT"/>
              </a:rPr>
              <a:t> w</a:t>
            </a:r>
            <a:r>
              <a:rPr lang="en-GB" sz="2900" dirty="0" err="1">
                <a:latin typeface="Tw Cen MT"/>
              </a:rPr>
              <a:t>ho</a:t>
            </a:r>
            <a:r>
              <a:rPr lang="en-GB" sz="2900" dirty="0">
                <a:latin typeface="Tw Cen MT"/>
              </a:rPr>
              <a:t> </a:t>
            </a:r>
            <a:r>
              <a:rPr lang="pl-PL" sz="2900" dirty="0" err="1">
                <a:latin typeface="Tw Cen MT"/>
              </a:rPr>
              <a:t>actually</a:t>
            </a:r>
            <a:r>
              <a:rPr lang="pl-PL" sz="2900" dirty="0">
                <a:latin typeface="Tw Cen MT"/>
              </a:rPr>
              <a:t> </a:t>
            </a:r>
            <a:r>
              <a:rPr lang="pl-PL" sz="2900" dirty="0" err="1">
                <a:latin typeface="Tw Cen MT"/>
              </a:rPr>
              <a:t>does</a:t>
            </a:r>
            <a:r>
              <a:rPr lang="en-GB" sz="2900" dirty="0">
                <a:latin typeface="Tw Cen MT"/>
              </a:rPr>
              <a:t> </a:t>
            </a:r>
            <a:r>
              <a:rPr lang="pl-PL" sz="2900" dirty="0">
                <a:latin typeface="Tw Cen MT"/>
              </a:rPr>
              <a:t>the </a:t>
            </a:r>
            <a:r>
              <a:rPr lang="en-GB" sz="2900" dirty="0">
                <a:latin typeface="Tw Cen MT"/>
              </a:rPr>
              <a:t>Semantic Web</a:t>
            </a:r>
            <a:r>
              <a:rPr lang="en-GB" sz="2900" dirty="0" smtClean="0">
                <a:latin typeface="Tw Cen MT"/>
              </a:rPr>
              <a:t>?</a:t>
            </a:r>
            <a:endParaRPr lang="pl-PL" sz="2900" dirty="0">
              <a:latin typeface="Tw Cen MT"/>
            </a:endParaRPr>
          </a:p>
        </p:txBody>
      </p:sp>
      <p:sp>
        <p:nvSpPr>
          <p:cNvPr id="4" name="Symbol zastępczy daty 3"/>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5" name="Symbol zastępczy stopki 4"/>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
        <p:nvSpPr>
          <p:cNvPr id="6" name="Symbol zastępczy numeru slajdu 5"/>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AA2CCC91-84F1-4486-B319-0E0F5FFBBEE5}" type="slidenum">
              <a:rPr>
                <a:solidFill>
                  <a:schemeClr val="bg1"/>
                </a:solidFill>
              </a:rPr>
              <a:t>2</a:t>
            </a:fld>
            <a:endParaRPr lang="pl-PL" sz="1400" b="1" i="0" u="none" strike="noStrike" kern="1200" spc="0" baseline="0" dirty="0">
              <a:ln>
                <a:noFill/>
              </a:ln>
              <a:solidFill>
                <a:schemeClr val="bg1"/>
              </a:solidFill>
              <a:latin typeface="Tw Cen MT" pitchFamily="18"/>
              <a:ea typeface="Microsoft YaHei" pitchFamily="2"/>
              <a:cs typeface="Mangal" pitchFamily="2"/>
            </a:endParaRPr>
          </a:p>
        </p:txBody>
      </p:sp>
    </p:spTree>
    <p:extLst>
      <p:ext uri="{BB962C8B-B14F-4D97-AF65-F5344CB8AC3E}">
        <p14:creationId xmlns:p14="http://schemas.microsoft.com/office/powerpoint/2010/main" val="2879355044"/>
      </p:ext>
    </p:extLst>
  </p:cSld>
  <p:clrMapOvr>
    <a:masterClrMapping/>
  </p:clrMapOvr>
  <mc:AlternateContent xmlns:mc="http://schemas.openxmlformats.org/markup-compatibility/2006" xmlns:p14="http://schemas.microsoft.com/office/powerpoint/2010/main">
    <mc:Choice Requires="p14">
      <p:transition spd="slow" p14:dur="2000" advTm="55925"/>
    </mc:Choice>
    <mc:Fallback xmlns="">
      <p:transition spd="slow" advTm="5592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Representing the data</a:t>
            </a:r>
          </a:p>
        </p:txBody>
      </p:sp>
      <p:pic>
        <p:nvPicPr>
          <p:cNvPr id="7" name="Content Placeholder 5"/>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40000"/>
                    </a14:imgEffect>
                    <a14:imgEffect>
                      <a14:brightnessContrast bright="-33000"/>
                    </a14:imgEffect>
                  </a14:imgLayer>
                </a14:imgProps>
              </a:ext>
              <a:ext uri="{28A0092B-C50C-407E-A947-70E740481C1C}">
                <a14:useLocalDpi xmlns:a14="http://schemas.microsoft.com/office/drawing/2010/main" val="0"/>
              </a:ext>
            </a:extLst>
          </a:blip>
          <a:stretch>
            <a:fillRect/>
          </a:stretch>
        </p:blipFill>
        <p:spPr>
          <a:xfrm>
            <a:off x="2051720" y="1516680"/>
            <a:ext cx="5105749" cy="5365516"/>
          </a:xfrm>
        </p:spPr>
      </p:pic>
      <p:sp>
        <p:nvSpPr>
          <p:cNvPr id="5" name="Symbol zastępczy numeru slajdu 6"/>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0F4C01C2-C07A-42B6-8FE1-1FF27A51CA61}" type="slidenum">
              <a:rPr>
                <a:solidFill>
                  <a:schemeClr val="bg1"/>
                </a:solidFill>
              </a:rPr>
              <a:t>20</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pic>
        <p:nvPicPr>
          <p:cNvPr id="8" name="Content Placeholder 5"/>
          <p:cNvPicPr>
            <a:picLocks noChangeAspect="1"/>
          </p:cNvPicPr>
          <p:nvPr/>
        </p:nvPicPr>
        <p:blipFill rotWithShape="1">
          <a:blip r:embed="rId5">
            <a:extLst>
              <a:ext uri="{28A0092B-C50C-407E-A947-70E740481C1C}">
                <a14:useLocalDpi xmlns:a14="http://schemas.microsoft.com/office/drawing/2010/main" val="0"/>
              </a:ext>
            </a:extLst>
          </a:blip>
          <a:srcRect l="26537" t="44093" r="17755" b="31439"/>
          <a:stretch/>
        </p:blipFill>
        <p:spPr>
          <a:xfrm>
            <a:off x="3384000" y="3852000"/>
            <a:ext cx="2808000" cy="1296000"/>
          </a:xfrm>
          <a:prstGeom prst="rect">
            <a:avLst/>
          </a:prstGeom>
        </p:spPr>
      </p:pic>
    </p:spTree>
    <p:extLst>
      <p:ext uri="{BB962C8B-B14F-4D97-AF65-F5344CB8AC3E}">
        <p14:creationId xmlns:p14="http://schemas.microsoft.com/office/powerpoint/2010/main" val="906773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p:nvPr>
        </p:nvSpPr>
        <p:spPr>
          <a:xfrm>
            <a:off x="533520" y="272880"/>
            <a:ext cx="8153280" cy="870119"/>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Basics of RDF(S) resources</a:t>
            </a:r>
          </a:p>
        </p:txBody>
      </p:sp>
      <p:sp>
        <p:nvSpPr>
          <p:cNvPr id="5" name="Symbol zastępczy daty 2"/>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3" name="Symbol zastępczy zawartości 5"/>
          <p:cNvSpPr txBox="1">
            <a:spLocks noGrp="1"/>
          </p:cNvSpPr>
          <p:nvPr>
            <p:ph type="body" idx="1"/>
          </p:nvPr>
        </p:nvSpPr>
        <p:spPr>
          <a:xfrm>
            <a:off x="609480" y="2438280"/>
            <a:ext cx="3886200" cy="3581279"/>
          </a:xfrm>
          <a:noFill/>
        </p:spPr>
        <p:txBody>
          <a:bodyPr anchor="t"/>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a:spcBef>
                <a:spcPts val="700"/>
              </a:spcBef>
              <a:spcAft>
                <a:spcPts val="0"/>
              </a:spcAft>
              <a:buSzPct val="60000"/>
              <a:buFont typeface="Wingdings"/>
              <a:buChar char=""/>
            </a:pPr>
            <a:r>
              <a:rPr lang="pl-PL" sz="2900">
                <a:solidFill>
                  <a:srgbClr val="000000"/>
                </a:solidFill>
                <a:latin typeface="Tw Cen MT"/>
              </a:rPr>
              <a:t>rdfs:Resource</a:t>
            </a:r>
          </a:p>
          <a:p>
            <a:pPr marL="320040" lvl="0" indent="-320040">
              <a:spcBef>
                <a:spcPts val="700"/>
              </a:spcBef>
              <a:spcAft>
                <a:spcPts val="0"/>
              </a:spcAft>
              <a:buSzPct val="60000"/>
              <a:buFont typeface="Wingdings"/>
              <a:buChar char=""/>
            </a:pPr>
            <a:r>
              <a:rPr lang="pl-PL" sz="2900">
                <a:solidFill>
                  <a:srgbClr val="000000"/>
                </a:solidFill>
                <a:latin typeface="Tw Cen MT"/>
              </a:rPr>
              <a:t>rdfs:Class</a:t>
            </a:r>
          </a:p>
          <a:p>
            <a:pPr marL="320040" lvl="0" indent="-320040">
              <a:spcBef>
                <a:spcPts val="700"/>
              </a:spcBef>
              <a:spcAft>
                <a:spcPts val="0"/>
              </a:spcAft>
              <a:buSzPct val="60000"/>
              <a:buFont typeface="Wingdings"/>
              <a:buChar char=""/>
            </a:pPr>
            <a:r>
              <a:rPr lang="pl-PL" sz="2900">
                <a:solidFill>
                  <a:srgbClr val="000000"/>
                </a:solidFill>
                <a:latin typeface="Tw Cen MT"/>
              </a:rPr>
              <a:t>rdfs:Property</a:t>
            </a:r>
          </a:p>
          <a:p>
            <a:pPr marL="320040" lvl="0" indent="-320040">
              <a:spcBef>
                <a:spcPts val="700"/>
              </a:spcBef>
              <a:spcAft>
                <a:spcPts val="0"/>
              </a:spcAft>
              <a:buSzPct val="60000"/>
              <a:buFont typeface="Wingdings"/>
              <a:buChar char=""/>
            </a:pPr>
            <a:r>
              <a:rPr lang="pl-PL" sz="2900">
                <a:solidFill>
                  <a:srgbClr val="000000"/>
                </a:solidFill>
                <a:latin typeface="Tw Cen MT"/>
              </a:rPr>
              <a:t>rdfs:Datatype</a:t>
            </a:r>
          </a:p>
          <a:p>
            <a:pPr marL="320040" lvl="0" indent="-320040">
              <a:spcBef>
                <a:spcPts val="700"/>
              </a:spcBef>
              <a:spcAft>
                <a:spcPts val="0"/>
              </a:spcAft>
              <a:buSzPct val="60000"/>
              <a:buFont typeface="Wingdings"/>
              <a:buChar char=""/>
            </a:pPr>
            <a:r>
              <a:rPr lang="pl-PL" sz="2900">
                <a:solidFill>
                  <a:srgbClr val="000000"/>
                </a:solidFill>
                <a:latin typeface="Tw Cen MT"/>
              </a:rPr>
              <a:t>rdfs:Literal</a:t>
            </a:r>
          </a:p>
        </p:txBody>
      </p:sp>
      <p:sp>
        <p:nvSpPr>
          <p:cNvPr id="4" name="Symbol zastępczy zawartości 8"/>
          <p:cNvSpPr txBox="1">
            <a:spLocks noGrp="1"/>
          </p:cNvSpPr>
          <p:nvPr>
            <p:ph type="body" idx="3"/>
          </p:nvPr>
        </p:nvSpPr>
        <p:spPr>
          <a:xfrm>
            <a:off x="4800600" y="2438280"/>
            <a:ext cx="3886200" cy="3581279"/>
          </a:xfrm>
          <a:noFill/>
        </p:spPr>
        <p:txBody>
          <a:bodyPr anchor="t"/>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a:spcBef>
                <a:spcPts val="700"/>
              </a:spcBef>
              <a:spcAft>
                <a:spcPts val="0"/>
              </a:spcAft>
              <a:buSzPct val="60000"/>
              <a:buFont typeface="Wingdings"/>
              <a:buChar char=""/>
            </a:pPr>
            <a:r>
              <a:rPr lang="pl-PL" sz="2900">
                <a:solidFill>
                  <a:srgbClr val="000000"/>
                </a:solidFill>
                <a:latin typeface="Tw Cen MT"/>
              </a:rPr>
              <a:t>rdf:type</a:t>
            </a:r>
          </a:p>
          <a:p>
            <a:pPr marL="320040" lvl="0" indent="-320040">
              <a:spcBef>
                <a:spcPts val="700"/>
              </a:spcBef>
              <a:spcAft>
                <a:spcPts val="0"/>
              </a:spcAft>
              <a:buSzPct val="60000"/>
              <a:buFont typeface="Wingdings"/>
              <a:buChar char=""/>
            </a:pPr>
            <a:r>
              <a:rPr lang="pl-PL" sz="2900">
                <a:solidFill>
                  <a:srgbClr val="000000"/>
                </a:solidFill>
                <a:latin typeface="Tw Cen MT"/>
              </a:rPr>
              <a:t>rdfs:label</a:t>
            </a:r>
          </a:p>
          <a:p>
            <a:pPr marL="320040" lvl="0" indent="-320040">
              <a:spcBef>
                <a:spcPts val="700"/>
              </a:spcBef>
              <a:spcAft>
                <a:spcPts val="0"/>
              </a:spcAft>
              <a:buSzPct val="60000"/>
              <a:buFont typeface="Wingdings"/>
              <a:buChar char=""/>
            </a:pPr>
            <a:r>
              <a:rPr lang="pl-PL" sz="2900">
                <a:solidFill>
                  <a:srgbClr val="000000"/>
                </a:solidFill>
                <a:latin typeface="Tw Cen MT"/>
              </a:rPr>
              <a:t>rdfs:subClassOf</a:t>
            </a:r>
          </a:p>
          <a:p>
            <a:pPr marL="320040" lvl="0" indent="-320040">
              <a:spcBef>
                <a:spcPts val="700"/>
              </a:spcBef>
              <a:spcAft>
                <a:spcPts val="0"/>
              </a:spcAft>
              <a:buSzPct val="60000"/>
              <a:buFont typeface="Wingdings"/>
              <a:buChar char=""/>
            </a:pPr>
            <a:r>
              <a:rPr lang="pl-PL" sz="2900">
                <a:solidFill>
                  <a:srgbClr val="000000"/>
                </a:solidFill>
                <a:latin typeface="Tw Cen MT"/>
              </a:rPr>
              <a:t>rdfs:subPropertyOf</a:t>
            </a:r>
          </a:p>
          <a:p>
            <a:pPr marL="320040" lvl="0" indent="-320040">
              <a:spcBef>
                <a:spcPts val="700"/>
              </a:spcBef>
              <a:spcAft>
                <a:spcPts val="0"/>
              </a:spcAft>
              <a:buSzPct val="60000"/>
              <a:buFont typeface="Wingdings"/>
              <a:buChar char=""/>
            </a:pPr>
            <a:r>
              <a:rPr lang="pl-PL" sz="2900">
                <a:solidFill>
                  <a:srgbClr val="000000"/>
                </a:solidFill>
                <a:latin typeface="Tw Cen MT"/>
              </a:rPr>
              <a:t>rdfs:range</a:t>
            </a:r>
          </a:p>
          <a:p>
            <a:pPr marL="320040" lvl="0" indent="-320040">
              <a:spcBef>
                <a:spcPts val="700"/>
              </a:spcBef>
              <a:spcAft>
                <a:spcPts val="0"/>
              </a:spcAft>
              <a:buSzPct val="60000"/>
              <a:buFont typeface="Wingdings"/>
              <a:buChar char=""/>
            </a:pPr>
            <a:r>
              <a:rPr lang="pl-PL" sz="2900">
                <a:solidFill>
                  <a:srgbClr val="000000"/>
                </a:solidFill>
                <a:latin typeface="Tw Cen MT"/>
              </a:rPr>
              <a:t>rdfs:domain</a:t>
            </a:r>
          </a:p>
        </p:txBody>
      </p:sp>
      <p:sp>
        <p:nvSpPr>
          <p:cNvPr id="6" name="Symbol zastępczy numeru slajdu 4"/>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FE4B9B07-9AA0-4D90-AD9B-124602393DA1}" type="slidenum">
              <a:rPr>
                <a:solidFill>
                  <a:schemeClr val="bg1"/>
                </a:solidFill>
              </a:rPr>
              <a:t>21</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sp>
        <p:nvSpPr>
          <p:cNvPr id="8" name="Symbol zastępczy tekstu 6"/>
          <p:cNvSpPr txBox="1">
            <a:spLocks noGrp="1"/>
          </p:cNvSpPr>
          <p:nvPr>
            <p:ph sz="half" idx="4294967295"/>
          </p:nvPr>
        </p:nvSpPr>
        <p:spPr>
          <a:xfrm>
            <a:off x="613792" y="1752600"/>
            <a:ext cx="3886200" cy="639763"/>
          </a:xfrm>
          <a:prstGeom prst="rect">
            <a:avLst/>
          </a:prstGeom>
          <a:solidFill>
            <a:srgbClr val="DD8047"/>
          </a:solidFill>
          <a:ln>
            <a:noFill/>
          </a:ln>
        </p:spPr>
        <p:txBody>
          <a:bodyPr wrap="square" lIns="91440" tIns="45720" rIns="91440" bIns="45720" anchor="ctr" anchorCtr="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0" lvl="0" indent="0">
              <a:spcBef>
                <a:spcPts val="700"/>
              </a:spcBef>
              <a:spcAft>
                <a:spcPts val="0"/>
              </a:spcAft>
              <a:buNone/>
            </a:pPr>
            <a:r>
              <a:rPr lang="pl-PL" sz="2000" b="1">
                <a:solidFill>
                  <a:srgbClr val="FFFFFF"/>
                </a:solidFill>
                <a:latin typeface="Tw Cen MT"/>
              </a:rPr>
              <a:t>classes</a:t>
            </a:r>
          </a:p>
        </p:txBody>
      </p:sp>
      <p:sp>
        <p:nvSpPr>
          <p:cNvPr id="9" name="Symbol zastępczy tekstu 7"/>
          <p:cNvSpPr txBox="1">
            <a:spLocks noGrp="1"/>
          </p:cNvSpPr>
          <p:nvPr>
            <p:ph sz="quarter" idx="4294967295"/>
          </p:nvPr>
        </p:nvSpPr>
        <p:spPr>
          <a:xfrm>
            <a:off x="4860032" y="1752600"/>
            <a:ext cx="3886200" cy="639763"/>
          </a:xfrm>
          <a:prstGeom prst="rect">
            <a:avLst/>
          </a:prstGeom>
          <a:solidFill>
            <a:srgbClr val="D8B25C"/>
          </a:solidFill>
          <a:ln>
            <a:noFill/>
          </a:ln>
        </p:spPr>
        <p:txBody>
          <a:bodyPr wrap="square" lIns="91440" tIns="45720" rIns="91440" bIns="45720" anchor="ctr" anchorCtr="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0" lvl="0" indent="0">
              <a:spcBef>
                <a:spcPts val="700"/>
              </a:spcBef>
              <a:spcAft>
                <a:spcPts val="0"/>
              </a:spcAft>
              <a:buNone/>
            </a:pPr>
            <a:r>
              <a:rPr lang="pl-PL" sz="2000" b="1">
                <a:solidFill>
                  <a:srgbClr val="FFFFFF"/>
                </a:solidFill>
                <a:latin typeface="Tw Cen MT"/>
              </a:rPr>
              <a:t>properties</a:t>
            </a:r>
          </a:p>
        </p:txBody>
      </p:sp>
      <p:sp>
        <p:nvSpPr>
          <p:cNvPr id="7" name="Symbol zastępczy stopki 3"/>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Tree>
    <p:extLst>
      <p:ext uri="{BB962C8B-B14F-4D97-AF65-F5344CB8AC3E}">
        <p14:creationId xmlns:p14="http://schemas.microsoft.com/office/powerpoint/2010/main" val="2174092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Web Ontology Language</a:t>
            </a:r>
          </a:p>
        </p:txBody>
      </p:sp>
      <p:sp>
        <p:nvSpPr>
          <p:cNvPr id="6" name="Symbol zastępczy zawartości 9"/>
          <p:cNvSpPr txBox="1">
            <a:spLocks noGrp="1"/>
          </p:cNvSpPr>
          <p:nvPr>
            <p:ph idx="1"/>
          </p:nvPr>
        </p:nvSpPr>
        <p:spPr>
          <a:xfrm>
            <a:off x="612720" y="1600200"/>
            <a:ext cx="8153280" cy="4495680"/>
          </a:xfrm>
        </p:spPr>
        <p:txBody>
          <a:bodyPr lIns="91440" tIns="45720" rIns="91440" bIns="4572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hangingPunct="1">
              <a:spcBef>
                <a:spcPts val="700"/>
              </a:spcBef>
              <a:spcAft>
                <a:spcPts val="0"/>
              </a:spcAft>
              <a:buSzPct val="60000"/>
              <a:buFont typeface="Wingdings"/>
              <a:buChar char=""/>
            </a:pPr>
            <a:r>
              <a:rPr lang="pl-PL" sz="2900">
                <a:latin typeface="Tw Cen MT"/>
              </a:rPr>
              <a:t>OWL: Lite, DL and Full</a:t>
            </a:r>
          </a:p>
          <a:p>
            <a:pPr marL="320040" lvl="0" indent="-320040" hangingPunct="1">
              <a:spcBef>
                <a:spcPts val="700"/>
              </a:spcBef>
              <a:spcAft>
                <a:spcPts val="0"/>
              </a:spcAft>
              <a:buSzPct val="60000"/>
              <a:buFont typeface="Wingdings"/>
              <a:buChar char=""/>
            </a:pPr>
            <a:r>
              <a:rPr lang="pl-PL" sz="2900">
                <a:latin typeface="Tw Cen MT"/>
              </a:rPr>
              <a:t>OWL 2: EL, QL and RL</a:t>
            </a:r>
          </a:p>
          <a:p>
            <a:pPr marL="320040" lvl="0" indent="-320040" hangingPunct="1">
              <a:spcBef>
                <a:spcPts val="700"/>
              </a:spcBef>
              <a:spcAft>
                <a:spcPts val="0"/>
              </a:spcAft>
              <a:buSzPct val="60000"/>
              <a:buFont typeface="Wingdings"/>
              <a:buChar char=""/>
            </a:pPr>
            <a:r>
              <a:rPr lang="pl-PL" sz="2900">
                <a:latin typeface="Tw Cen MT"/>
              </a:rPr>
              <a:t>Defining constraints</a:t>
            </a:r>
          </a:p>
          <a:p>
            <a:pPr marL="320040" lvl="0" indent="-320040" hangingPunct="1">
              <a:spcBef>
                <a:spcPts val="700"/>
              </a:spcBef>
              <a:spcAft>
                <a:spcPts val="0"/>
              </a:spcAft>
              <a:buSzPct val="60000"/>
              <a:buFont typeface="Wingdings"/>
              <a:buChar char=""/>
            </a:pPr>
            <a:r>
              <a:rPr lang="pl-PL" sz="2900">
                <a:latin typeface="Tw Cen MT"/>
              </a:rPr>
              <a:t>Enables defining complex rules</a:t>
            </a:r>
          </a:p>
          <a:p>
            <a:pPr marL="320040" lvl="0" indent="-320040" hangingPunct="1">
              <a:spcBef>
                <a:spcPts val="700"/>
              </a:spcBef>
              <a:spcAft>
                <a:spcPts val="0"/>
              </a:spcAft>
              <a:buSzPct val="60000"/>
              <a:buFont typeface="Wingdings"/>
              <a:buChar char=""/>
            </a:pPr>
            <a:r>
              <a:rPr lang="pl-PL" sz="2900">
                <a:latin typeface="Tw Cen MT"/>
              </a:rPr>
              <a:t>Uses specialized syntaxes</a:t>
            </a:r>
          </a:p>
          <a:p>
            <a:pPr marL="320040" lvl="0" indent="-320040" hangingPunct="1">
              <a:spcBef>
                <a:spcPts val="700"/>
              </a:spcBef>
              <a:spcAft>
                <a:spcPts val="0"/>
              </a:spcAft>
              <a:buSzPct val="60000"/>
              <a:buFont typeface="Wingdings"/>
              <a:buChar char=""/>
            </a:pPr>
            <a:r>
              <a:rPr lang="pl-PL" sz="2900">
                <a:latin typeface="Tw Cen MT"/>
              </a:rPr>
              <a:t>Base terms: owl:Thing, owl:Nothing, owl:DatatypeProperty, owl:ObjectProperty, owl:sameAs</a:t>
            </a:r>
          </a:p>
          <a:p>
            <a:pPr marL="320040" lvl="0" indent="-320040" hangingPunct="1">
              <a:spcBef>
                <a:spcPts val="700"/>
              </a:spcBef>
              <a:spcAft>
                <a:spcPts val="0"/>
              </a:spcAft>
              <a:buSzPct val="60000"/>
              <a:buFont typeface="Wingdings"/>
              <a:buChar char=""/>
            </a:pPr>
            <a:endParaRPr lang="en-GB" sz="2900">
              <a:latin typeface="Tw Cen MT"/>
            </a:endParaRPr>
          </a:p>
        </p:txBody>
      </p:sp>
      <p:sp>
        <p:nvSpPr>
          <p:cNvPr id="3" name="Symbol zastępczy daty 4"/>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4" name="Symbol zastępczy stopki 6"/>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
        <p:nvSpPr>
          <p:cNvPr id="5" name="Symbol zastępczy numeru slajdu 5"/>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8ADD0411-1EDE-4413-BD28-F7301AC2DCE7}" type="slidenum">
              <a:rPr>
                <a:solidFill>
                  <a:schemeClr val="bg1"/>
                </a:solidFill>
              </a:rPr>
              <a:t>22</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spTree>
    <p:extLst>
      <p:ext uri="{BB962C8B-B14F-4D97-AF65-F5344CB8AC3E}">
        <p14:creationId xmlns:p14="http://schemas.microsoft.com/office/powerpoint/2010/main" val="938919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Common ontologies</a:t>
            </a:r>
          </a:p>
        </p:txBody>
      </p:sp>
      <p:sp>
        <p:nvSpPr>
          <p:cNvPr id="6" name="Symbol zastępczy zawartości 5"/>
          <p:cNvSpPr txBox="1">
            <a:spLocks noGrp="1"/>
          </p:cNvSpPr>
          <p:nvPr>
            <p:ph idx="1"/>
          </p:nvPr>
        </p:nvSpPr>
        <p:spPr>
          <a:xfrm>
            <a:off x="612720" y="1600200"/>
            <a:ext cx="8153280" cy="4495680"/>
          </a:xfrm>
        </p:spPr>
        <p:txBody>
          <a:bodyPr lIns="91440" tIns="45720" rIns="91440" bIns="4572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hangingPunct="1">
              <a:spcBef>
                <a:spcPts val="700"/>
              </a:spcBef>
              <a:spcAft>
                <a:spcPts val="0"/>
              </a:spcAft>
              <a:buSzPct val="60000"/>
              <a:buFont typeface="Wingdings"/>
              <a:buChar char=""/>
            </a:pPr>
            <a:r>
              <a:rPr lang="pl-PL" sz="2900" dirty="0">
                <a:latin typeface="Tw Cen MT"/>
              </a:rPr>
              <a:t>Friend of a Friend</a:t>
            </a:r>
          </a:p>
          <a:p>
            <a:pPr marL="320040" lvl="0" indent="-320040" hangingPunct="1">
              <a:spcBef>
                <a:spcPts val="700"/>
              </a:spcBef>
              <a:spcAft>
                <a:spcPts val="0"/>
              </a:spcAft>
              <a:buSzPct val="60000"/>
              <a:buFont typeface="Wingdings"/>
              <a:buChar char=""/>
            </a:pPr>
            <a:r>
              <a:rPr lang="pl-PL" sz="2900" dirty="0">
                <a:latin typeface="Tw Cen MT"/>
              </a:rPr>
              <a:t>Dublin Core</a:t>
            </a:r>
          </a:p>
          <a:p>
            <a:pPr marL="320040" lvl="0" indent="-320040" hangingPunct="1">
              <a:spcBef>
                <a:spcPts val="700"/>
              </a:spcBef>
              <a:spcAft>
                <a:spcPts val="0"/>
              </a:spcAft>
              <a:buSzPct val="60000"/>
              <a:buFont typeface="Wingdings"/>
              <a:buChar char=""/>
            </a:pPr>
            <a:r>
              <a:rPr lang="pl-PL" sz="2900" dirty="0">
                <a:latin typeface="Tw Cen MT"/>
              </a:rPr>
              <a:t>SIOC</a:t>
            </a:r>
          </a:p>
          <a:p>
            <a:pPr marL="320040" lvl="0" indent="-320040" hangingPunct="1">
              <a:spcBef>
                <a:spcPts val="700"/>
              </a:spcBef>
              <a:spcAft>
                <a:spcPts val="0"/>
              </a:spcAft>
              <a:buSzPct val="60000"/>
              <a:buFont typeface="Wingdings"/>
              <a:buChar char=""/>
            </a:pPr>
            <a:r>
              <a:rPr lang="pl-PL" sz="2900" dirty="0">
                <a:latin typeface="Tw Cen MT"/>
              </a:rPr>
              <a:t>SKOS</a:t>
            </a:r>
          </a:p>
          <a:p>
            <a:pPr marL="320040" lvl="0" indent="-320040" hangingPunct="1">
              <a:spcBef>
                <a:spcPts val="700"/>
              </a:spcBef>
              <a:spcAft>
                <a:spcPts val="0"/>
              </a:spcAft>
              <a:buSzPct val="60000"/>
              <a:buFont typeface="Wingdings"/>
              <a:buChar char=""/>
            </a:pPr>
            <a:endParaRPr lang="pl-PL" sz="2900" dirty="0">
              <a:latin typeface="Tw Cen MT"/>
            </a:endParaRPr>
          </a:p>
          <a:p>
            <a:pPr marL="320040" lvl="0" indent="-320040" hangingPunct="1">
              <a:spcBef>
                <a:spcPts val="700"/>
              </a:spcBef>
              <a:spcAft>
                <a:spcPts val="0"/>
              </a:spcAft>
              <a:buSzPct val="60000"/>
              <a:buFont typeface="Wingdings"/>
              <a:buChar char=""/>
            </a:pPr>
            <a:r>
              <a:rPr lang="pl-PL" sz="2900" dirty="0">
                <a:latin typeface="Tw Cen MT"/>
              </a:rPr>
              <a:t>UMBEL	</a:t>
            </a:r>
          </a:p>
          <a:p>
            <a:pPr marL="320040" lvl="0" indent="-320040" hangingPunct="1">
              <a:spcBef>
                <a:spcPts val="700"/>
              </a:spcBef>
              <a:spcAft>
                <a:spcPts val="0"/>
              </a:spcAft>
              <a:buSzPct val="60000"/>
              <a:buFont typeface="Wingdings"/>
              <a:buChar char=""/>
            </a:pPr>
            <a:r>
              <a:rPr lang="pl-PL" sz="2900" dirty="0">
                <a:latin typeface="Tw Cen MT"/>
              </a:rPr>
              <a:t>Suggested Upper Merged Ontology</a:t>
            </a:r>
          </a:p>
        </p:txBody>
      </p:sp>
      <p:sp>
        <p:nvSpPr>
          <p:cNvPr id="3" name="Symbol zastępczy daty 2"/>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4" name="Symbol zastępczy stopki 3"/>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
        <p:nvSpPr>
          <p:cNvPr id="5" name="Symbol zastępczy numeru slajdu 4"/>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EA962E69-BA22-4389-8FEE-84672F2E7A9D}" type="slidenum">
              <a:rPr>
                <a:solidFill>
                  <a:schemeClr val="bg1"/>
                </a:solidFill>
              </a:rPr>
              <a:t>23</a:t>
            </a:fld>
            <a:endParaRPr lang="pl-PL" sz="1400" b="1" i="0" u="none" strike="noStrike" kern="1200" spc="0" baseline="0" dirty="0">
              <a:ln>
                <a:noFill/>
              </a:ln>
              <a:solidFill>
                <a:schemeClr val="bg1"/>
              </a:solidFill>
              <a:latin typeface="Tw Cen MT" pitchFamily="18"/>
              <a:ea typeface="Microsoft YaHei" pitchFamily="2"/>
              <a:cs typeface="Mangal" pitchFamily="2"/>
            </a:endParaRPr>
          </a:p>
        </p:txBody>
      </p:sp>
      <p:sp>
        <p:nvSpPr>
          <p:cNvPr id="7" name="Symbol zastępczy zawartości 5"/>
          <p:cNvSpPr txBox="1">
            <a:spLocks/>
          </p:cNvSpPr>
          <p:nvPr/>
        </p:nvSpPr>
        <p:spPr>
          <a:xfrm>
            <a:off x="4596606" y="1599656"/>
            <a:ext cx="3806880" cy="4495680"/>
          </a:xfrm>
          <a:prstGeom prst="rect">
            <a:avLst/>
          </a:prstGeom>
        </p:spPr>
        <p:txBody>
          <a:bodyPr vert="horz" lIns="91440" tIns="45720" rIns="91440" bIns="45720">
            <a:normAutofit/>
          </a:bodyPr>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lgn="l" rtl="0" eaLnBrk="1" latinLnBrk="0" hangingPunct="0">
              <a:spcBef>
                <a:spcPts val="0"/>
              </a:spcBef>
              <a:spcAft>
                <a:spcPts val="1417"/>
              </a:spcAft>
              <a:buClr>
                <a:schemeClr val="accent2"/>
              </a:buClr>
              <a:buSzPct val="45000"/>
              <a:buFont typeface="StarSymbol"/>
              <a:buChar char="●"/>
              <a:defRPr kumimoji="0" lang="pl-PL" sz="3200" b="0" i="0" u="none" strike="noStrike" kern="1200">
                <a:ln>
                  <a:noFill/>
                </a:ln>
                <a:solidFill>
                  <a:schemeClr val="tx1"/>
                </a:solidFill>
                <a:latin typeface="Arial" pitchFamily="18"/>
                <a:ea typeface="Microsoft YaHei" pitchFamily="2"/>
                <a:cs typeface="Mangal" pitchFamily="2"/>
              </a:defRPr>
            </a:lvl1pPr>
            <a:lvl2pPr marL="864000" lvl="1" indent="-324000" algn="l" rtl="0" eaLnBrk="1" latinLnBrk="0" hangingPunct="1">
              <a:spcBef>
                <a:spcPts val="0"/>
              </a:spcBef>
              <a:spcAft>
                <a:spcPts val="1134"/>
              </a:spcAft>
              <a:buClr>
                <a:schemeClr val="accent1"/>
              </a:buClr>
              <a:buSzPct val="45000"/>
              <a:buFont typeface="StarSymbol"/>
              <a:buChar char="●"/>
              <a:defRPr kumimoji="0" lang="pl-PL" sz="2800" b="0" i="0" u="none" strike="noStrike" kern="1200">
                <a:ln>
                  <a:noFill/>
                </a:ln>
                <a:solidFill>
                  <a:schemeClr val="tx1"/>
                </a:solidFill>
                <a:latin typeface="Arial" pitchFamily="18"/>
                <a:ea typeface="Microsoft YaHei" pitchFamily="2"/>
                <a:cs typeface="Mangal" pitchFamily="2"/>
              </a:defRPr>
            </a:lvl2pPr>
            <a:lvl3pPr marL="1295999" lvl="2" indent="-288000" algn="l" rtl="0" eaLnBrk="1" latinLnBrk="0" hangingPunct="1">
              <a:spcBef>
                <a:spcPts val="0"/>
              </a:spcBef>
              <a:spcAft>
                <a:spcPts val="850"/>
              </a:spcAft>
              <a:buClr>
                <a:schemeClr val="accent2"/>
              </a:buClr>
              <a:buSzPct val="75000"/>
              <a:buFont typeface="StarSymbol"/>
              <a:buChar char="–"/>
              <a:defRPr kumimoji="0" lang="pl-PL" sz="2400" b="0" i="0" u="none" strike="noStrike" kern="1200">
                <a:ln>
                  <a:noFill/>
                </a:ln>
                <a:solidFill>
                  <a:schemeClr val="tx1"/>
                </a:solidFill>
                <a:latin typeface="Arial" pitchFamily="18"/>
                <a:ea typeface="Microsoft YaHei" pitchFamily="2"/>
                <a:cs typeface="Mangal" pitchFamily="2"/>
              </a:defRPr>
            </a:lvl3pPr>
            <a:lvl4pPr marL="1728000" lvl="3" indent="-216000" algn="l" rtl="0" eaLnBrk="1" latinLnBrk="0" hangingPunct="1">
              <a:spcBef>
                <a:spcPts val="0"/>
              </a:spcBef>
              <a:spcAft>
                <a:spcPts val="567"/>
              </a:spcAft>
              <a:buClr>
                <a:schemeClr val="accent3"/>
              </a:buClr>
              <a:buSzPct val="45000"/>
              <a:buFont typeface="StarSymbol"/>
              <a:buChar char="●"/>
              <a:defRPr kumimoji="0" lang="pl-PL" sz="2000" b="0" i="0" u="none" strike="noStrike" kern="1200">
                <a:ln>
                  <a:noFill/>
                </a:ln>
                <a:solidFill>
                  <a:schemeClr val="tx1"/>
                </a:solidFill>
                <a:latin typeface="Arial" pitchFamily="18"/>
                <a:ea typeface="Microsoft YaHei" pitchFamily="2"/>
                <a:cs typeface="Mangal" pitchFamily="2"/>
              </a:defRPr>
            </a:lvl4pPr>
            <a:lvl5pPr marL="2160000" lvl="4" indent="-216000" algn="l" rtl="0" eaLnBrk="1" latinLnBrk="0" hangingPunct="1">
              <a:spcBef>
                <a:spcPts val="0"/>
              </a:spcBef>
              <a:spcAft>
                <a:spcPts val="283"/>
              </a:spcAft>
              <a:buClr>
                <a:schemeClr val="accent4"/>
              </a:buClr>
              <a:buSzPct val="75000"/>
              <a:buFont typeface="StarSymbol"/>
              <a:buChar char="–"/>
              <a:defRPr kumimoji="0" lang="pl-PL" sz="2000" b="0" i="0" u="none" strike="noStrike" kern="1200">
                <a:ln>
                  <a:noFill/>
                </a:ln>
                <a:solidFill>
                  <a:schemeClr val="tx1"/>
                </a:solidFill>
                <a:latin typeface="Arial" pitchFamily="18"/>
                <a:ea typeface="Microsoft YaHei" pitchFamily="2"/>
                <a:cs typeface="Mangal" pitchFamily="2"/>
              </a:defRPr>
            </a:lvl5pPr>
            <a:lvl6pPr marL="2592000" lvl="5" indent="-216000" algn="l" rtl="0" eaLnBrk="1" latinLnBrk="0" hangingPunct="1">
              <a:spcBef>
                <a:spcPts val="0"/>
              </a:spcBef>
              <a:spcAft>
                <a:spcPts val="283"/>
              </a:spcAft>
              <a:buClr>
                <a:schemeClr val="accent1"/>
              </a:buClr>
              <a:buSzPct val="45000"/>
              <a:buFont typeface="StarSymbol"/>
              <a:buChar char="●"/>
              <a:defRPr kumimoji="0" lang="pl-PL" sz="2000" b="0" i="0" u="none" strike="noStrike" kern="1200" baseline="0">
                <a:ln>
                  <a:noFill/>
                </a:ln>
                <a:solidFill>
                  <a:schemeClr val="tx1"/>
                </a:solidFill>
                <a:latin typeface="Arial" pitchFamily="18"/>
                <a:ea typeface="Microsoft YaHei" pitchFamily="2"/>
                <a:cs typeface="Mangal" pitchFamily="2"/>
              </a:defRPr>
            </a:lvl6pPr>
            <a:lvl7pPr marL="3024000" lvl="6" indent="-216000" algn="l" rtl="0" eaLnBrk="1" latinLnBrk="0" hangingPunct="1">
              <a:spcBef>
                <a:spcPts val="0"/>
              </a:spcBef>
              <a:spcAft>
                <a:spcPts val="283"/>
              </a:spcAft>
              <a:buClr>
                <a:schemeClr val="accent2"/>
              </a:buClr>
              <a:buSzPct val="45000"/>
              <a:buFont typeface="StarSymbol"/>
              <a:buChar char="●"/>
              <a:defRPr kumimoji="0" lang="pl-PL" sz="2000" b="0" i="0" u="none" strike="noStrike" kern="1200" baseline="0">
                <a:ln>
                  <a:noFill/>
                </a:ln>
                <a:solidFill>
                  <a:schemeClr val="tx1"/>
                </a:solidFill>
                <a:latin typeface="Arial" pitchFamily="18"/>
                <a:ea typeface="Microsoft YaHei" pitchFamily="2"/>
                <a:cs typeface="Mangal" pitchFamily="2"/>
              </a:defRPr>
            </a:lvl7pPr>
            <a:lvl8pPr marL="3456000" lvl="7" indent="-216000" algn="l" rtl="0" eaLnBrk="1" latinLnBrk="0" hangingPunct="1">
              <a:spcBef>
                <a:spcPts val="0"/>
              </a:spcBef>
              <a:spcAft>
                <a:spcPts val="283"/>
              </a:spcAft>
              <a:buClr>
                <a:schemeClr val="accent3"/>
              </a:buClr>
              <a:buSzPct val="45000"/>
              <a:buFont typeface="StarSymbol"/>
              <a:buChar char="●"/>
              <a:defRPr kumimoji="0" lang="pl-PL" sz="2000" b="0" i="0" u="none" strike="noStrike" kern="1200" baseline="0">
                <a:ln>
                  <a:noFill/>
                </a:ln>
                <a:solidFill>
                  <a:schemeClr val="tx1"/>
                </a:solidFill>
                <a:latin typeface="Arial" pitchFamily="18"/>
                <a:ea typeface="Microsoft YaHei" pitchFamily="2"/>
                <a:cs typeface="Mangal" pitchFamily="2"/>
              </a:defRPr>
            </a:lvl8pPr>
            <a:lvl9pPr marL="3887999" lvl="8" indent="-216000" algn="l" rtl="0" eaLnBrk="1" latinLnBrk="0" hangingPunct="1">
              <a:spcBef>
                <a:spcPts val="0"/>
              </a:spcBef>
              <a:spcAft>
                <a:spcPts val="283"/>
              </a:spcAft>
              <a:buClr>
                <a:schemeClr val="accent4"/>
              </a:buClr>
              <a:buSzPct val="45000"/>
              <a:buFont typeface="StarSymbol"/>
              <a:buChar char="●"/>
              <a:defRPr kumimoji="0" lang="pl-PL" sz="2000" b="0" i="0" u="none" strike="noStrike" kern="1200" baseline="0">
                <a:ln>
                  <a:noFill/>
                </a:ln>
                <a:solidFill>
                  <a:schemeClr val="tx1"/>
                </a:solidFill>
                <a:latin typeface="Arial" pitchFamily="18"/>
                <a:ea typeface="Microsoft YaHei" pitchFamily="2"/>
                <a:cs typeface="Mangal" pitchFamily="2"/>
              </a:defRPr>
            </a:lvl9pPr>
          </a:lstStyle>
          <a:p>
            <a:pPr marL="320040" indent="-320040" hangingPunct="1">
              <a:spcBef>
                <a:spcPts val="700"/>
              </a:spcBef>
              <a:spcAft>
                <a:spcPts val="0"/>
              </a:spcAft>
              <a:buSzPct val="60000"/>
              <a:buFont typeface="Wingdings"/>
              <a:buChar char=""/>
            </a:pPr>
            <a:r>
              <a:rPr lang="pl-PL" sz="2900" dirty="0" smtClean="0">
                <a:latin typeface="Tw Cen MT"/>
              </a:rPr>
              <a:t>Geonames</a:t>
            </a:r>
          </a:p>
          <a:p>
            <a:pPr marL="320040" indent="-320040" hangingPunct="1">
              <a:spcBef>
                <a:spcPts val="700"/>
              </a:spcBef>
              <a:spcAft>
                <a:spcPts val="0"/>
              </a:spcAft>
              <a:buSzPct val="60000"/>
              <a:buFont typeface="Wingdings"/>
              <a:buChar char=""/>
            </a:pPr>
            <a:r>
              <a:rPr lang="pl-PL" sz="2900" dirty="0" smtClean="0">
                <a:latin typeface="Tw Cen MT"/>
              </a:rPr>
              <a:t>BIBO</a:t>
            </a:r>
            <a:endParaRPr lang="en-GB" sz="2900" dirty="0" smtClean="0">
              <a:latin typeface="Tw Cen MT"/>
            </a:endParaRPr>
          </a:p>
        </p:txBody>
      </p:sp>
    </p:spTree>
    <p:extLst>
      <p:ext uri="{BB962C8B-B14F-4D97-AF65-F5344CB8AC3E}">
        <p14:creationId xmlns:p14="http://schemas.microsoft.com/office/powerpoint/2010/main" val="3991343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Specialized ontologies</a:t>
            </a:r>
          </a:p>
        </p:txBody>
      </p:sp>
      <p:sp>
        <p:nvSpPr>
          <p:cNvPr id="6" name="Symbol zastępczy zawartości 5"/>
          <p:cNvSpPr txBox="1">
            <a:spLocks noGrp="1"/>
          </p:cNvSpPr>
          <p:nvPr>
            <p:ph idx="1"/>
          </p:nvPr>
        </p:nvSpPr>
        <p:spPr>
          <a:xfrm>
            <a:off x="612720" y="1600200"/>
            <a:ext cx="8153280" cy="4495680"/>
          </a:xfrm>
        </p:spPr>
        <p:txBody>
          <a:bodyPr lIns="91440" tIns="45720" rIns="91440" bIns="4572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hangingPunct="1">
              <a:spcBef>
                <a:spcPts val="700"/>
              </a:spcBef>
              <a:spcAft>
                <a:spcPts val="0"/>
              </a:spcAft>
              <a:buSzPct val="60000"/>
              <a:buFont typeface="Wingdings"/>
              <a:buChar char=""/>
            </a:pPr>
            <a:r>
              <a:rPr lang="pl-PL" sz="2900">
                <a:latin typeface="Tw Cen MT"/>
              </a:rPr>
              <a:t>Gene Ontology</a:t>
            </a:r>
          </a:p>
          <a:p>
            <a:pPr marL="320040" lvl="0" indent="-320040" hangingPunct="1">
              <a:spcBef>
                <a:spcPts val="700"/>
              </a:spcBef>
              <a:spcAft>
                <a:spcPts val="0"/>
              </a:spcAft>
              <a:buSzPct val="60000"/>
              <a:buFont typeface="Wingdings"/>
              <a:buChar char=""/>
            </a:pPr>
            <a:r>
              <a:rPr lang="en-GB" sz="2900">
                <a:latin typeface="Tw Cen MT"/>
              </a:rPr>
              <a:t>GOLD</a:t>
            </a:r>
            <a:r>
              <a:rPr lang="pl-PL" sz="2900">
                <a:latin typeface="Tw Cen MT"/>
              </a:rPr>
              <a:t> (</a:t>
            </a:r>
            <a:r>
              <a:rPr lang="en-GB" sz="2900">
                <a:latin typeface="Tw Cen MT"/>
              </a:rPr>
              <a:t>General O</a:t>
            </a:r>
            <a:r>
              <a:rPr lang="pl-PL" sz="2900">
                <a:latin typeface="Tw Cen MT"/>
              </a:rPr>
              <a:t>.</a:t>
            </a:r>
            <a:r>
              <a:rPr lang="en-GB" sz="2900">
                <a:latin typeface="Tw Cen MT"/>
              </a:rPr>
              <a:t> for Linguistic Description</a:t>
            </a:r>
            <a:r>
              <a:rPr lang="pl-PL" sz="2900">
                <a:latin typeface="Tw Cen MT"/>
              </a:rPr>
              <a:t>)</a:t>
            </a:r>
          </a:p>
          <a:p>
            <a:pPr marL="320040" lvl="0" indent="-320040" hangingPunct="1">
              <a:spcBef>
                <a:spcPts val="700"/>
              </a:spcBef>
              <a:spcAft>
                <a:spcPts val="0"/>
              </a:spcAft>
              <a:buSzPct val="60000"/>
              <a:buFont typeface="Wingdings"/>
              <a:buChar char=""/>
            </a:pPr>
            <a:r>
              <a:rPr lang="en-GB" sz="2900">
                <a:latin typeface="Tw Cen MT"/>
              </a:rPr>
              <a:t>Foundational Model of Anatomy</a:t>
            </a:r>
          </a:p>
          <a:p>
            <a:pPr marL="320040" lvl="0" indent="-320040" hangingPunct="1">
              <a:spcBef>
                <a:spcPts val="700"/>
              </a:spcBef>
              <a:spcAft>
                <a:spcPts val="0"/>
              </a:spcAft>
              <a:buSzPct val="60000"/>
              <a:buFont typeface="Wingdings"/>
              <a:buChar char=""/>
            </a:pPr>
            <a:r>
              <a:rPr lang="pl-PL" sz="2900">
                <a:latin typeface="Tw Cen MT"/>
              </a:rPr>
              <a:t>GoodRelations</a:t>
            </a:r>
          </a:p>
          <a:p>
            <a:pPr marL="320040" lvl="0" indent="-320040" hangingPunct="1">
              <a:spcBef>
                <a:spcPts val="700"/>
              </a:spcBef>
              <a:spcAft>
                <a:spcPts val="0"/>
              </a:spcAft>
              <a:buSzPct val="60000"/>
              <a:buFont typeface="Wingdings"/>
              <a:buChar char=""/>
            </a:pPr>
            <a:r>
              <a:rPr lang="pl-PL" sz="2900">
                <a:latin typeface="Tw Cen MT"/>
              </a:rPr>
              <a:t>Lexvo</a:t>
            </a:r>
          </a:p>
        </p:txBody>
      </p:sp>
      <p:sp>
        <p:nvSpPr>
          <p:cNvPr id="3" name="Symbol zastępczy daty 2"/>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4" name="Symbol zastępczy stopki 3"/>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
        <p:nvSpPr>
          <p:cNvPr id="5" name="Symbol zastępczy numeru slajdu 4"/>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AFDC95DB-B825-4E79-893C-46DDE9EBD265}" type="slidenum">
              <a:rPr>
                <a:solidFill>
                  <a:schemeClr val="bg1"/>
                </a:solidFill>
              </a:rPr>
              <a:t>24</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spTree>
    <p:extLst>
      <p:ext uri="{BB962C8B-B14F-4D97-AF65-F5344CB8AC3E}">
        <p14:creationId xmlns:p14="http://schemas.microsoft.com/office/powerpoint/2010/main" val="1881150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ytuł 9"/>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In-depth RDFS/OWL example</a:t>
            </a:r>
          </a:p>
        </p:txBody>
      </p:sp>
      <p:sp>
        <p:nvSpPr>
          <p:cNvPr id="6" name="Symbol zastępczy zawartości 10"/>
          <p:cNvSpPr txBox="1">
            <a:spLocks noGrp="1"/>
          </p:cNvSpPr>
          <p:nvPr>
            <p:ph idx="1"/>
          </p:nvPr>
        </p:nvSpPr>
        <p:spPr>
          <a:xfrm>
            <a:off x="612720" y="1600200"/>
            <a:ext cx="8153280" cy="4495680"/>
          </a:xfrm>
        </p:spPr>
        <p:txBody>
          <a:bodyPr lIns="91440" tIns="45720" rIns="91440" bIns="4572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0" lvl="0" indent="0" hangingPunct="1">
              <a:spcBef>
                <a:spcPts val="700"/>
              </a:spcBef>
              <a:spcAft>
                <a:spcPts val="0"/>
              </a:spcAft>
              <a:buNone/>
            </a:pPr>
            <a:r>
              <a:rPr lang="pl-PL" sz="2400">
                <a:latin typeface="Courier New" pitchFamily="49"/>
                <a:cs typeface="Courier New" pitchFamily="49"/>
              </a:rPr>
              <a:t>ex:Tomasz rdf:type foaf:Person .</a:t>
            </a:r>
          </a:p>
          <a:p>
            <a:pPr marL="0" lvl="0" indent="0" hangingPunct="1">
              <a:spcBef>
                <a:spcPts val="700"/>
              </a:spcBef>
              <a:spcAft>
                <a:spcPts val="0"/>
              </a:spcAft>
              <a:buNone/>
            </a:pPr>
            <a:r>
              <a:rPr lang="pl-PL" sz="2400">
                <a:latin typeface="Courier New" pitchFamily="49"/>
                <a:cs typeface="Courier New" pitchFamily="49"/>
              </a:rPr>
              <a:t>foaf:Person rdf:type rdfs:Class .</a:t>
            </a:r>
          </a:p>
          <a:p>
            <a:pPr marL="0" lvl="0" indent="0" hangingPunct="1">
              <a:spcBef>
                <a:spcPts val="700"/>
              </a:spcBef>
              <a:spcAft>
                <a:spcPts val="0"/>
              </a:spcAft>
              <a:buNone/>
            </a:pPr>
            <a:endParaRPr lang="pl-PL" sz="2400">
              <a:latin typeface="Courier New" pitchFamily="49"/>
              <a:cs typeface="Courier New" pitchFamily="49"/>
            </a:endParaRPr>
          </a:p>
          <a:p>
            <a:pPr marL="0" lvl="0" indent="0" hangingPunct="1">
              <a:spcBef>
                <a:spcPts val="700"/>
              </a:spcBef>
              <a:spcAft>
                <a:spcPts val="0"/>
              </a:spcAft>
              <a:buNone/>
            </a:pPr>
            <a:r>
              <a:rPr lang="pl-PL" sz="2400">
                <a:latin typeface="Courier New" pitchFamily="49"/>
                <a:cs typeface="Courier New" pitchFamily="49"/>
              </a:rPr>
              <a:t>ex:Tomasz foaf:age "26"^^xsd:int .</a:t>
            </a:r>
          </a:p>
          <a:p>
            <a:pPr marL="0" lvl="0" indent="0" hangingPunct="1">
              <a:spcBef>
                <a:spcPts val="700"/>
              </a:spcBef>
              <a:spcAft>
                <a:spcPts val="0"/>
              </a:spcAft>
              <a:buNone/>
            </a:pPr>
            <a:r>
              <a:rPr lang="pl-PL" sz="2400">
                <a:latin typeface="Courier New" pitchFamily="49"/>
                <a:cs typeface="Courier New" pitchFamily="49"/>
              </a:rPr>
              <a:t>ex:Tomasz foaf:name "Tomasz" .</a:t>
            </a:r>
          </a:p>
          <a:p>
            <a:pPr marL="0" lvl="0" indent="0" hangingPunct="1">
              <a:spcBef>
                <a:spcPts val="700"/>
              </a:spcBef>
              <a:spcAft>
                <a:spcPts val="0"/>
              </a:spcAft>
              <a:buNone/>
            </a:pPr>
            <a:r>
              <a:rPr lang="pl-PL" sz="2400">
                <a:latin typeface="Courier New" pitchFamily="49"/>
                <a:cs typeface="Courier New" pitchFamily="49"/>
              </a:rPr>
              <a:t>ex:Tomasz foaf:lastName "Pluskiewicz" .</a:t>
            </a:r>
          </a:p>
          <a:p>
            <a:pPr marL="0" lvl="0" indent="0" hangingPunct="1">
              <a:spcBef>
                <a:spcPts val="700"/>
              </a:spcBef>
              <a:spcAft>
                <a:spcPts val="0"/>
              </a:spcAft>
              <a:buNone/>
            </a:pPr>
            <a:r>
              <a:rPr lang="pl-PL" sz="2400">
                <a:latin typeface="Courier New" pitchFamily="49"/>
                <a:cs typeface="Courier New" pitchFamily="49"/>
              </a:rPr>
              <a:t>ex:Tomasz owl:sameAs cs:tpluski1 .</a:t>
            </a:r>
          </a:p>
          <a:p>
            <a:pPr marL="0" lvl="0" indent="0" hangingPunct="1">
              <a:spcBef>
                <a:spcPts val="700"/>
              </a:spcBef>
              <a:spcAft>
                <a:spcPts val="0"/>
              </a:spcAft>
              <a:buNone/>
            </a:pPr>
            <a:endParaRPr lang="pl-PL" sz="2400">
              <a:latin typeface="Courier New" pitchFamily="49"/>
              <a:cs typeface="Courier New" pitchFamily="49"/>
            </a:endParaRPr>
          </a:p>
          <a:p>
            <a:pPr marL="0" lvl="0" indent="0" hangingPunct="1">
              <a:spcBef>
                <a:spcPts val="700"/>
              </a:spcBef>
              <a:spcAft>
                <a:spcPts val="0"/>
              </a:spcAft>
              <a:buNone/>
            </a:pPr>
            <a:r>
              <a:rPr lang="pl-PL" sz="2400">
                <a:latin typeface="Courier New" pitchFamily="49"/>
                <a:cs typeface="Courier New" pitchFamily="49"/>
              </a:rPr>
              <a:t>cs:tplusi1 foaf:currentProject cs:EPE .</a:t>
            </a:r>
          </a:p>
        </p:txBody>
      </p:sp>
      <p:sp>
        <p:nvSpPr>
          <p:cNvPr id="3" name="Symbol zastępczy daty 4"/>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4" name="Symbol zastępczy stopki 6"/>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
        <p:nvSpPr>
          <p:cNvPr id="5" name="Symbol zastępczy numeru slajdu 5"/>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1E26CF21-CE4F-4F42-9B9E-9464A1FAA955}" type="slidenum">
              <a:rPr>
                <a:solidFill>
                  <a:schemeClr val="bg1"/>
                </a:solidFill>
              </a:rPr>
              <a:t>25</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spTree>
    <p:extLst>
      <p:ext uri="{BB962C8B-B14F-4D97-AF65-F5344CB8AC3E}">
        <p14:creationId xmlns:p14="http://schemas.microsoft.com/office/powerpoint/2010/main" val="4199642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txBox="1">
            <a:spLocks noGrp="1"/>
          </p:cNvSpPr>
          <p:nvPr>
            <p:ph type="body" idx="1"/>
          </p:nvPr>
        </p:nvSpPr>
        <p:spPr/>
        <p:txBody>
          <a:bodyPr/>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hangingPunct="0"/>
            <a:endParaRPr lang="pl-PL"/>
          </a:p>
        </p:txBody>
      </p:sp>
      <p:sp>
        <p:nvSpPr>
          <p:cNvPr id="3" name="Tytuł 2"/>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Storing and publishing</a:t>
            </a:r>
          </a:p>
        </p:txBody>
      </p:sp>
      <p:sp>
        <p:nvSpPr>
          <p:cNvPr id="4" name="Symbol zastępczy daty 3"/>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5" name="Symbol zastępczy numeru slajdu 4"/>
          <p:cNvSpPr txBox="1"/>
          <p:nvPr/>
        </p:nvSpPr>
        <p:spPr>
          <a:xfrm>
            <a:off x="0" y="1752479"/>
            <a:ext cx="1295280" cy="7016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426E5E8D-E108-45AB-A982-333D67C3A7A6}" type="slidenum">
              <a:rPr>
                <a:solidFill>
                  <a:schemeClr val="bg1"/>
                </a:solidFill>
              </a:rPr>
              <a:t>26</a:t>
            </a:fld>
            <a:endParaRPr lang="pl-PL" sz="2400" b="1" i="0" u="none" strike="noStrike" kern="1200" spc="0" baseline="0">
              <a:ln>
                <a:noFill/>
              </a:ln>
              <a:solidFill>
                <a:schemeClr val="bg1"/>
              </a:solidFill>
              <a:latin typeface="Tw Cen MT" pitchFamily="18"/>
              <a:ea typeface="Microsoft YaHei" pitchFamily="2"/>
              <a:cs typeface="Mangal" pitchFamily="2"/>
            </a:endParaRPr>
          </a:p>
        </p:txBody>
      </p:sp>
      <p:sp>
        <p:nvSpPr>
          <p:cNvPr id="6" name="Symbol zastępczy stopki 5"/>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Tree>
    <p:extLst>
      <p:ext uri="{BB962C8B-B14F-4D97-AF65-F5344CB8AC3E}">
        <p14:creationId xmlns:p14="http://schemas.microsoft.com/office/powerpoint/2010/main" val="3567125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6"/>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Storing in relational databases</a:t>
            </a:r>
          </a:p>
        </p:txBody>
      </p:sp>
      <p:sp>
        <p:nvSpPr>
          <p:cNvPr id="6" name="Symbol zastępczy zawartości 7"/>
          <p:cNvSpPr txBox="1">
            <a:spLocks noGrp="1"/>
          </p:cNvSpPr>
          <p:nvPr>
            <p:ph idx="1"/>
          </p:nvPr>
        </p:nvSpPr>
        <p:spPr>
          <a:xfrm>
            <a:off x="612720" y="1600200"/>
            <a:ext cx="8153280" cy="4495680"/>
          </a:xfrm>
        </p:spPr>
        <p:txBody>
          <a:bodyPr lIns="91440" tIns="45720" rIns="91440" bIns="4572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hangingPunct="1">
              <a:spcBef>
                <a:spcPts val="700"/>
              </a:spcBef>
              <a:spcAft>
                <a:spcPts val="0"/>
              </a:spcAft>
              <a:buSzPct val="60000"/>
              <a:buFont typeface="Wingdings"/>
              <a:buChar char=""/>
            </a:pPr>
            <a:r>
              <a:rPr lang="pl-PL" sz="2900">
                <a:latin typeface="Tw Cen MT"/>
              </a:rPr>
              <a:t>Mapping tables to triples:</a:t>
            </a:r>
          </a:p>
          <a:p>
            <a:pPr marL="640080" lvl="1" indent="-274320">
              <a:spcBef>
                <a:spcPts val="550"/>
              </a:spcBef>
              <a:spcAft>
                <a:spcPts val="0"/>
              </a:spcAft>
              <a:buSzPct val="70000"/>
              <a:buFont typeface="Wingdings 2"/>
              <a:buChar char=""/>
            </a:pPr>
            <a:r>
              <a:rPr lang="pl-PL" sz="2600">
                <a:latin typeface="Tw Cen MT"/>
              </a:rPr>
              <a:t>D2RQ</a:t>
            </a:r>
          </a:p>
          <a:p>
            <a:pPr marL="640080" lvl="1" indent="-274320">
              <a:spcBef>
                <a:spcPts val="550"/>
              </a:spcBef>
              <a:spcAft>
                <a:spcPts val="0"/>
              </a:spcAft>
              <a:buSzPct val="70000"/>
              <a:buFont typeface="Wingdings 2"/>
              <a:buChar char=""/>
            </a:pPr>
            <a:r>
              <a:rPr lang="pl-PL" sz="2600">
                <a:latin typeface="Tw Cen MT"/>
              </a:rPr>
              <a:t>R2RML</a:t>
            </a:r>
          </a:p>
          <a:p>
            <a:pPr marL="640080" lvl="1" indent="-274320">
              <a:spcBef>
                <a:spcPts val="550"/>
              </a:spcBef>
              <a:spcAft>
                <a:spcPts val="0"/>
              </a:spcAft>
              <a:buSzPct val="70000"/>
              <a:buFont typeface="Wingdings 2"/>
              <a:buChar char=""/>
            </a:pPr>
            <a:r>
              <a:rPr lang="pl-PL" sz="2600">
                <a:latin typeface="Tw Cen MT"/>
              </a:rPr>
              <a:t>Ultrawrap</a:t>
            </a:r>
          </a:p>
          <a:p>
            <a:pPr marL="320040" lvl="0" indent="-320040" hangingPunct="1">
              <a:spcBef>
                <a:spcPts val="700"/>
              </a:spcBef>
              <a:spcAft>
                <a:spcPts val="0"/>
              </a:spcAft>
              <a:buSzPct val="60000"/>
              <a:buFont typeface="Wingdings"/>
              <a:buChar char=""/>
            </a:pPr>
            <a:r>
              <a:rPr lang="pl-PL" sz="2900">
                <a:latin typeface="Tw Cen MT"/>
              </a:rPr>
              <a:t>Using RDBMS with RDF built-in capabilities</a:t>
            </a:r>
          </a:p>
          <a:p>
            <a:pPr marL="640080" lvl="1" indent="-274320">
              <a:spcBef>
                <a:spcPts val="550"/>
              </a:spcBef>
              <a:spcAft>
                <a:spcPts val="0"/>
              </a:spcAft>
              <a:buSzPct val="70000"/>
              <a:buFont typeface="Wingdings 2"/>
              <a:buChar char=""/>
            </a:pPr>
            <a:r>
              <a:rPr lang="pl-PL" sz="2600">
                <a:latin typeface="Tw Cen MT"/>
              </a:rPr>
              <a:t>Oracle 11g</a:t>
            </a:r>
          </a:p>
          <a:p>
            <a:pPr marL="640080" lvl="1" indent="-274320">
              <a:spcBef>
                <a:spcPts val="550"/>
              </a:spcBef>
              <a:spcAft>
                <a:spcPts val="0"/>
              </a:spcAft>
              <a:buSzPct val="70000"/>
              <a:buFont typeface="Wingdings 2"/>
              <a:buChar char=""/>
            </a:pPr>
            <a:r>
              <a:rPr lang="pl-PL" sz="2600">
                <a:latin typeface="Tw Cen MT"/>
              </a:rPr>
              <a:t>Virtuoso</a:t>
            </a:r>
          </a:p>
          <a:p>
            <a:pPr marL="640080" lvl="1" indent="-274320">
              <a:spcBef>
                <a:spcPts val="550"/>
              </a:spcBef>
              <a:spcAft>
                <a:spcPts val="0"/>
              </a:spcAft>
              <a:buSzPct val="70000"/>
              <a:buFont typeface="Wingdings 2"/>
              <a:buChar char=""/>
            </a:pPr>
            <a:r>
              <a:rPr lang="pl-PL" sz="2600">
                <a:latin typeface="Tw Cen MT"/>
              </a:rPr>
              <a:t>Jena SDB</a:t>
            </a:r>
          </a:p>
          <a:p>
            <a:pPr marL="640080" lvl="1" indent="-274320">
              <a:spcBef>
                <a:spcPts val="550"/>
              </a:spcBef>
              <a:spcAft>
                <a:spcPts val="0"/>
              </a:spcAft>
              <a:buSzPct val="70000"/>
              <a:buFont typeface="Wingdings 2"/>
              <a:buChar char=""/>
            </a:pPr>
            <a:r>
              <a:rPr lang="pl-PL" sz="2600">
                <a:latin typeface="Tw Cen MT"/>
              </a:rPr>
              <a:t>IBM DB2</a:t>
            </a:r>
          </a:p>
        </p:txBody>
      </p:sp>
      <p:sp>
        <p:nvSpPr>
          <p:cNvPr id="3" name="Symbol zastępczy daty 3"/>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4" name="Symbol zastępczy stopki 5"/>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
        <p:nvSpPr>
          <p:cNvPr id="5" name="Symbol zastępczy numeru slajdu 4"/>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F48E19DC-03F0-4C70-89D0-1FCD6EB1AD54}" type="slidenum">
              <a:rPr>
                <a:solidFill>
                  <a:schemeClr val="bg1"/>
                </a:solidFill>
              </a:rPr>
              <a:t>27</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spTree>
    <p:extLst>
      <p:ext uri="{BB962C8B-B14F-4D97-AF65-F5344CB8AC3E}">
        <p14:creationId xmlns:p14="http://schemas.microsoft.com/office/powerpoint/2010/main" val="538598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6"/>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Native triplestores</a:t>
            </a:r>
          </a:p>
        </p:txBody>
      </p:sp>
      <p:sp>
        <p:nvSpPr>
          <p:cNvPr id="6" name="Symbol zastępczy zawartości 7"/>
          <p:cNvSpPr txBox="1">
            <a:spLocks noGrp="1"/>
          </p:cNvSpPr>
          <p:nvPr>
            <p:ph idx="1"/>
          </p:nvPr>
        </p:nvSpPr>
        <p:spPr>
          <a:xfrm>
            <a:off x="612720" y="1600200"/>
            <a:ext cx="8153280" cy="4495680"/>
          </a:xfrm>
        </p:spPr>
        <p:txBody>
          <a:bodyPr lIns="91440" tIns="45720" rIns="91440" bIns="4572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hangingPunct="1">
              <a:spcBef>
                <a:spcPts val="700"/>
              </a:spcBef>
              <a:spcAft>
                <a:spcPts val="0"/>
              </a:spcAft>
              <a:buSzPct val="60000"/>
              <a:buFont typeface="Wingdings"/>
              <a:buChar char=""/>
            </a:pPr>
            <a:r>
              <a:rPr lang="pl-PL" sz="2900">
                <a:latin typeface="Tw Cen MT"/>
              </a:rPr>
              <a:t>Using native triple (quad) stores</a:t>
            </a:r>
          </a:p>
          <a:p>
            <a:pPr marL="640080" lvl="1" indent="-274320">
              <a:spcBef>
                <a:spcPts val="550"/>
              </a:spcBef>
              <a:spcAft>
                <a:spcPts val="0"/>
              </a:spcAft>
              <a:buSzPct val="70000"/>
              <a:buFont typeface="Wingdings 2"/>
              <a:buChar char=""/>
            </a:pPr>
            <a:r>
              <a:rPr lang="pl-PL" sz="2600">
                <a:latin typeface="Tw Cen MT"/>
              </a:rPr>
              <a:t>Virtuoso</a:t>
            </a:r>
          </a:p>
          <a:p>
            <a:pPr marL="640080" lvl="1" indent="-274320">
              <a:spcBef>
                <a:spcPts val="550"/>
              </a:spcBef>
              <a:spcAft>
                <a:spcPts val="0"/>
              </a:spcAft>
              <a:buSzPct val="70000"/>
              <a:buFont typeface="Wingdings 2"/>
              <a:buChar char=""/>
            </a:pPr>
            <a:r>
              <a:rPr lang="pl-PL" sz="2600">
                <a:latin typeface="Tw Cen MT"/>
              </a:rPr>
              <a:t>AllegroGraph</a:t>
            </a:r>
          </a:p>
          <a:p>
            <a:pPr marL="640080" lvl="1" indent="-274320">
              <a:spcBef>
                <a:spcPts val="550"/>
              </a:spcBef>
              <a:spcAft>
                <a:spcPts val="0"/>
              </a:spcAft>
              <a:buSzPct val="70000"/>
              <a:buFont typeface="Wingdings 2"/>
              <a:buChar char=""/>
            </a:pPr>
            <a:r>
              <a:rPr lang="pl-PL" sz="2600">
                <a:latin typeface="Tw Cen MT"/>
              </a:rPr>
              <a:t>BigOWLIM</a:t>
            </a:r>
          </a:p>
          <a:p>
            <a:pPr marL="640080" lvl="1" indent="-274320">
              <a:spcBef>
                <a:spcPts val="550"/>
              </a:spcBef>
              <a:spcAft>
                <a:spcPts val="0"/>
              </a:spcAft>
              <a:buSzPct val="70000"/>
              <a:buFont typeface="Wingdings 2"/>
              <a:buChar char=""/>
            </a:pPr>
            <a:r>
              <a:rPr lang="pl-PL" sz="2600">
                <a:latin typeface="Tw Cen MT"/>
              </a:rPr>
              <a:t>Jena TDB</a:t>
            </a:r>
          </a:p>
          <a:p>
            <a:pPr marL="640080" lvl="1" indent="-274320">
              <a:spcBef>
                <a:spcPts val="550"/>
              </a:spcBef>
              <a:spcAft>
                <a:spcPts val="0"/>
              </a:spcAft>
              <a:buSzPct val="70000"/>
              <a:buFont typeface="Wingdings 2"/>
              <a:buChar char=""/>
            </a:pPr>
            <a:r>
              <a:rPr lang="pl-PL" sz="2600">
                <a:latin typeface="Tw Cen MT"/>
              </a:rPr>
              <a:t>4store</a:t>
            </a:r>
          </a:p>
          <a:p>
            <a:pPr marL="640080" lvl="1" indent="-274320">
              <a:spcBef>
                <a:spcPts val="550"/>
              </a:spcBef>
              <a:spcAft>
                <a:spcPts val="0"/>
              </a:spcAft>
              <a:buSzPct val="70000"/>
              <a:buFont typeface="Wingdings 2"/>
              <a:buChar char=""/>
            </a:pPr>
            <a:r>
              <a:rPr lang="pl-PL" sz="2600">
                <a:latin typeface="Tw Cen MT"/>
              </a:rPr>
              <a:t>Stardog</a:t>
            </a:r>
          </a:p>
          <a:p>
            <a:pPr marL="640080" lvl="1" indent="-274320">
              <a:spcBef>
                <a:spcPts val="550"/>
              </a:spcBef>
              <a:spcAft>
                <a:spcPts val="0"/>
              </a:spcAft>
              <a:buSzPct val="70000"/>
              <a:buFont typeface="Wingdings 2"/>
              <a:buChar char=""/>
            </a:pPr>
            <a:r>
              <a:rPr lang="pl-PL" sz="2600">
                <a:latin typeface="Tw Cen MT"/>
              </a:rPr>
              <a:t>Dydra</a:t>
            </a:r>
          </a:p>
        </p:txBody>
      </p:sp>
      <p:sp>
        <p:nvSpPr>
          <p:cNvPr id="3" name="Symbol zastępczy daty 3"/>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4" name="Symbol zastępczy stopki 5"/>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
        <p:nvSpPr>
          <p:cNvPr id="5" name="Symbol zastępczy numeru slajdu 4"/>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AB23F442-4999-497A-90D8-D4038285B685}" type="slidenum">
              <a:rPr>
                <a:solidFill>
                  <a:schemeClr val="bg1"/>
                </a:solidFill>
              </a:rPr>
              <a:t>28</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spTree>
    <p:extLst>
      <p:ext uri="{BB962C8B-B14F-4D97-AF65-F5344CB8AC3E}">
        <p14:creationId xmlns:p14="http://schemas.microsoft.com/office/powerpoint/2010/main" val="3983754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6"/>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Publishing data easily</a:t>
            </a:r>
          </a:p>
        </p:txBody>
      </p:sp>
      <p:sp>
        <p:nvSpPr>
          <p:cNvPr id="6" name="Symbol zastępczy zawartości 7"/>
          <p:cNvSpPr txBox="1">
            <a:spLocks noGrp="1"/>
          </p:cNvSpPr>
          <p:nvPr>
            <p:ph idx="1"/>
          </p:nvPr>
        </p:nvSpPr>
        <p:spPr>
          <a:xfrm>
            <a:off x="612720" y="1600200"/>
            <a:ext cx="8153280" cy="4495680"/>
          </a:xfrm>
        </p:spPr>
        <p:txBody>
          <a:bodyPr lIns="91440" tIns="45720" rIns="91440" bIns="45720">
            <a:normAutofit lnSpcReduction="10000"/>
          </a:bodyPr>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hangingPunct="1">
              <a:spcBef>
                <a:spcPts val="700"/>
              </a:spcBef>
              <a:spcAft>
                <a:spcPts val="0"/>
              </a:spcAft>
              <a:buSzPct val="60000"/>
              <a:buFont typeface="Wingdings"/>
              <a:buChar char=""/>
            </a:pPr>
            <a:r>
              <a:rPr lang="pl-PL" sz="2900">
                <a:latin typeface="Tw Cen MT"/>
              </a:rPr>
              <a:t>Embedding semantic markup in HTML</a:t>
            </a:r>
          </a:p>
          <a:p>
            <a:pPr marL="640080" lvl="1" indent="-274320">
              <a:spcBef>
                <a:spcPts val="550"/>
              </a:spcBef>
              <a:spcAft>
                <a:spcPts val="0"/>
              </a:spcAft>
              <a:buSzPct val="70000"/>
              <a:buFont typeface="Wingdings 2"/>
              <a:buChar char=""/>
            </a:pPr>
            <a:r>
              <a:rPr lang="pl-PL" sz="2600">
                <a:latin typeface="Tw Cen MT"/>
              </a:rPr>
              <a:t>Microformats</a:t>
            </a:r>
          </a:p>
          <a:p>
            <a:pPr marL="640080" lvl="1" indent="-274320">
              <a:spcBef>
                <a:spcPts val="550"/>
              </a:spcBef>
              <a:spcAft>
                <a:spcPts val="0"/>
              </a:spcAft>
              <a:buSzPct val="70000"/>
              <a:buFont typeface="Wingdings 2"/>
              <a:buChar char=""/>
            </a:pPr>
            <a:r>
              <a:rPr lang="pl-PL" sz="2600">
                <a:latin typeface="Tw Cen MT"/>
              </a:rPr>
              <a:t>Microdata</a:t>
            </a:r>
          </a:p>
          <a:p>
            <a:pPr marL="640080" lvl="1" indent="-274320">
              <a:spcBef>
                <a:spcPts val="550"/>
              </a:spcBef>
              <a:spcAft>
                <a:spcPts val="0"/>
              </a:spcAft>
              <a:buSzPct val="70000"/>
              <a:buFont typeface="Wingdings 2"/>
              <a:buChar char=""/>
            </a:pPr>
            <a:r>
              <a:rPr lang="pl-PL" sz="2600">
                <a:latin typeface="Tw Cen MT"/>
              </a:rPr>
              <a:t>RDFa</a:t>
            </a:r>
          </a:p>
          <a:p>
            <a:pPr marL="320040" lvl="0" indent="-320040" hangingPunct="1">
              <a:spcBef>
                <a:spcPts val="700"/>
              </a:spcBef>
              <a:spcAft>
                <a:spcPts val="0"/>
              </a:spcAft>
              <a:buSzPct val="60000"/>
              <a:buFont typeface="Wingdings"/>
              <a:buChar char=""/>
            </a:pPr>
            <a:r>
              <a:rPr lang="pl-PL" sz="2900">
                <a:latin typeface="Tw Cen MT"/>
              </a:rPr>
              <a:t>Directly publishing RDF documents</a:t>
            </a:r>
          </a:p>
          <a:p>
            <a:pPr marL="0" lvl="0" indent="0" hangingPunct="1">
              <a:spcBef>
                <a:spcPts val="700"/>
              </a:spcBef>
              <a:spcAft>
                <a:spcPts val="0"/>
              </a:spcAft>
              <a:buNone/>
            </a:pPr>
            <a:endParaRPr lang="pl-PL" sz="2900">
              <a:latin typeface="Tw Cen MT"/>
            </a:endParaRPr>
          </a:p>
          <a:p>
            <a:pPr marL="0" lvl="0" indent="0" hangingPunct="1">
              <a:spcBef>
                <a:spcPts val="700"/>
              </a:spcBef>
              <a:spcAft>
                <a:spcPts val="0"/>
              </a:spcAft>
              <a:buNone/>
            </a:pPr>
            <a:endParaRPr lang="pl-PL" sz="2900">
              <a:latin typeface="Tw Cen MT"/>
            </a:endParaRPr>
          </a:p>
          <a:p>
            <a:pPr marL="0" lvl="0" indent="0" hangingPunct="1">
              <a:spcBef>
                <a:spcPts val="700"/>
              </a:spcBef>
              <a:spcAft>
                <a:spcPts val="0"/>
              </a:spcAft>
              <a:buNone/>
            </a:pPr>
            <a:endParaRPr lang="pl-PL" sz="2900">
              <a:latin typeface="Tw Cen MT"/>
            </a:endParaRPr>
          </a:p>
          <a:p>
            <a:pPr marL="0" lvl="0" indent="0" hangingPunct="1">
              <a:spcBef>
                <a:spcPts val="700"/>
              </a:spcBef>
              <a:spcAft>
                <a:spcPts val="0"/>
              </a:spcAft>
              <a:buNone/>
            </a:pPr>
            <a:r>
              <a:rPr lang="pl-PL" sz="2400">
                <a:latin typeface="Tw Cen MT"/>
              </a:rPr>
              <a:t>http://manu.sporny.org/2011/uber-comparison-rdfa-md-uf/</a:t>
            </a:r>
          </a:p>
          <a:p>
            <a:pPr marL="0" lvl="0" indent="0" hangingPunct="1">
              <a:spcBef>
                <a:spcPts val="700"/>
              </a:spcBef>
              <a:spcAft>
                <a:spcPts val="0"/>
              </a:spcAft>
              <a:buNone/>
            </a:pPr>
            <a:endParaRPr lang="pl-PL" sz="2900">
              <a:latin typeface="Tw Cen MT"/>
            </a:endParaRPr>
          </a:p>
        </p:txBody>
      </p:sp>
      <p:sp>
        <p:nvSpPr>
          <p:cNvPr id="3" name="Symbol zastępczy daty 3"/>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4" name="Symbol zastępczy stopki 5"/>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
        <p:nvSpPr>
          <p:cNvPr id="5" name="Symbol zastępczy numeru slajdu 4"/>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8B95D86B-F925-4A11-9CB6-506041791BCC}" type="slidenum">
              <a:rPr>
                <a:solidFill>
                  <a:schemeClr val="bg1"/>
                </a:solidFill>
              </a:rPr>
              <a:t>29</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spTree>
    <p:extLst>
      <p:ext uri="{BB962C8B-B14F-4D97-AF65-F5344CB8AC3E}">
        <p14:creationId xmlns:p14="http://schemas.microsoft.com/office/powerpoint/2010/main" val="1472279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txBox="1">
            <a:spLocks noGrp="1"/>
          </p:cNvSpPr>
          <p:nvPr>
            <p:ph type="body" idx="1"/>
          </p:nvPr>
        </p:nvSpPr>
        <p:spPr/>
        <p:txBody>
          <a:bodyPr/>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hangingPunct="0"/>
            <a:endParaRPr lang="pl-PL"/>
          </a:p>
        </p:txBody>
      </p:sp>
      <p:sp>
        <p:nvSpPr>
          <p:cNvPr id="3" name="Tytuł 2"/>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What is the Semantic Web?</a:t>
            </a:r>
          </a:p>
        </p:txBody>
      </p:sp>
      <p:sp>
        <p:nvSpPr>
          <p:cNvPr id="4" name="Symbol zastępczy daty 3"/>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5" name="Symbol zastępczy numeru slajdu 4"/>
          <p:cNvSpPr txBox="1"/>
          <p:nvPr/>
        </p:nvSpPr>
        <p:spPr>
          <a:xfrm>
            <a:off x="0" y="1752479"/>
            <a:ext cx="1295280" cy="7016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90249608-7639-4308-B284-F61E0586919E}" type="slidenum">
              <a:rPr>
                <a:solidFill>
                  <a:schemeClr val="bg1"/>
                </a:solidFill>
              </a:rPr>
              <a:t>3</a:t>
            </a:fld>
            <a:endParaRPr lang="pl-PL" sz="2400" b="1" i="0" u="none" strike="noStrike" kern="1200" spc="0" baseline="0" dirty="0">
              <a:ln>
                <a:noFill/>
              </a:ln>
              <a:solidFill>
                <a:schemeClr val="bg1"/>
              </a:solidFill>
              <a:latin typeface="Tw Cen MT" pitchFamily="18"/>
              <a:ea typeface="Microsoft YaHei" pitchFamily="2"/>
              <a:cs typeface="Mangal" pitchFamily="2"/>
            </a:endParaRPr>
          </a:p>
        </p:txBody>
      </p:sp>
      <p:sp>
        <p:nvSpPr>
          <p:cNvPr id="6" name="Symbol zastępczy stopki 5"/>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Tree>
    <p:extLst>
      <p:ext uri="{BB962C8B-B14F-4D97-AF65-F5344CB8AC3E}">
        <p14:creationId xmlns:p14="http://schemas.microsoft.com/office/powerpoint/2010/main" val="2950909243"/>
      </p:ext>
    </p:extLst>
  </p:cSld>
  <p:clrMapOvr>
    <a:masterClrMapping/>
  </p:clrMapOvr>
  <mc:AlternateContent xmlns:mc="http://schemas.openxmlformats.org/markup-compatibility/2006" xmlns:p14="http://schemas.microsoft.com/office/powerpoint/2010/main">
    <mc:Choice Requires="p14">
      <p:transition spd="slow" p14:dur="2000" advTm="7030"/>
    </mc:Choice>
    <mc:Fallback xmlns="">
      <p:transition spd="slow" advTm="703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Microformats example</a:t>
            </a:r>
          </a:p>
        </p:txBody>
      </p:sp>
      <p:sp>
        <p:nvSpPr>
          <p:cNvPr id="5" name="Symbol zastępczy daty 4"/>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3" name="Symbol zastępczy zawartości 2"/>
          <p:cNvSpPr txBox="1">
            <a:spLocks noGrp="1"/>
          </p:cNvSpPr>
          <p:nvPr>
            <p:ph idx="1"/>
          </p:nvPr>
        </p:nvSpPr>
        <p:spPr>
          <a:xfrm>
            <a:off x="609480" y="1589400"/>
            <a:ext cx="3886200" cy="4572000"/>
          </a:xfrm>
        </p:spPr>
        <p:txBody>
          <a:bodyPr lIns="91440" tIns="45720" rIns="91440" bIns="45720">
            <a:normAutofit lnSpcReduction="10000"/>
          </a:bodyPr>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0" lvl="0" indent="0" hangingPunct="1">
              <a:spcBef>
                <a:spcPts val="700"/>
              </a:spcBef>
              <a:spcAft>
                <a:spcPts val="0"/>
              </a:spcAft>
              <a:buNone/>
            </a:pPr>
            <a:r>
              <a:rPr lang="it-IT" sz="1800">
                <a:latin typeface="Courier New" pitchFamily="49"/>
                <a:cs typeface="Courier New" pitchFamily="49"/>
              </a:rPr>
              <a:t>&lt;ul&gt;</a:t>
            </a:r>
          </a:p>
          <a:p>
            <a:pPr marL="0" lvl="0" indent="0" hangingPunct="1">
              <a:spcBef>
                <a:spcPts val="700"/>
              </a:spcBef>
              <a:spcAft>
                <a:spcPts val="0"/>
              </a:spcAft>
              <a:buNone/>
            </a:pPr>
            <a:r>
              <a:rPr lang="pl-PL" sz="1800">
                <a:latin typeface="Courier New" pitchFamily="49"/>
                <a:cs typeface="Courier New" pitchFamily="49"/>
              </a:rPr>
              <a:t>  </a:t>
            </a:r>
            <a:r>
              <a:rPr lang="it-IT" sz="1800">
                <a:latin typeface="Courier New" pitchFamily="49"/>
                <a:cs typeface="Courier New" pitchFamily="49"/>
              </a:rPr>
              <a:t>&lt;li&gt;</a:t>
            </a:r>
          </a:p>
          <a:p>
            <a:pPr marL="0" lvl="0" indent="0" hangingPunct="1">
              <a:spcBef>
                <a:spcPts val="700"/>
              </a:spcBef>
              <a:spcAft>
                <a:spcPts val="0"/>
              </a:spcAft>
              <a:buNone/>
            </a:pPr>
            <a:r>
              <a:rPr lang="pl-PL" sz="1800">
                <a:latin typeface="Courier New" pitchFamily="49"/>
                <a:cs typeface="Courier New" pitchFamily="49"/>
              </a:rPr>
              <a:t>    </a:t>
            </a:r>
            <a:r>
              <a:rPr lang="it-IT" sz="1800">
                <a:latin typeface="Courier New" pitchFamily="49"/>
                <a:cs typeface="Courier New" pitchFamily="49"/>
              </a:rPr>
              <a:t>Joe Doe&lt;/li&gt;</a:t>
            </a:r>
          </a:p>
          <a:p>
            <a:pPr marL="0" lvl="0" indent="0" hangingPunct="1">
              <a:spcBef>
                <a:spcPts val="700"/>
              </a:spcBef>
              <a:spcAft>
                <a:spcPts val="0"/>
              </a:spcAft>
              <a:buNone/>
            </a:pPr>
            <a:r>
              <a:rPr lang="it-IT" sz="1800">
                <a:latin typeface="Courier New" pitchFamily="49"/>
                <a:cs typeface="Courier New" pitchFamily="49"/>
              </a:rPr>
              <a:t>  &lt;li&gt;</a:t>
            </a:r>
          </a:p>
          <a:p>
            <a:pPr marL="0" lvl="0" indent="0" hangingPunct="1">
              <a:spcBef>
                <a:spcPts val="700"/>
              </a:spcBef>
              <a:spcAft>
                <a:spcPts val="0"/>
              </a:spcAft>
              <a:buNone/>
            </a:pPr>
            <a:r>
              <a:rPr lang="pl-PL" sz="1800">
                <a:latin typeface="Courier New" pitchFamily="49"/>
                <a:cs typeface="Courier New" pitchFamily="49"/>
              </a:rPr>
              <a:t>     </a:t>
            </a:r>
            <a:r>
              <a:rPr lang="it-IT" sz="1800">
                <a:latin typeface="Courier New" pitchFamily="49"/>
                <a:cs typeface="Courier New" pitchFamily="49"/>
              </a:rPr>
              <a:t>The Example Company</a:t>
            </a:r>
          </a:p>
          <a:p>
            <a:pPr marL="0" lvl="0" indent="0" hangingPunct="1">
              <a:spcBef>
                <a:spcPts val="700"/>
              </a:spcBef>
              <a:spcAft>
                <a:spcPts val="0"/>
              </a:spcAft>
              <a:buNone/>
            </a:pPr>
            <a:r>
              <a:rPr lang="pl-PL" sz="1800">
                <a:latin typeface="Courier New" pitchFamily="49"/>
                <a:cs typeface="Courier New" pitchFamily="49"/>
              </a:rPr>
              <a:t>  </a:t>
            </a:r>
            <a:r>
              <a:rPr lang="it-IT" sz="1800">
                <a:latin typeface="Courier New" pitchFamily="49"/>
                <a:cs typeface="Courier New" pitchFamily="49"/>
              </a:rPr>
              <a:t>&lt;/li&gt;</a:t>
            </a:r>
          </a:p>
          <a:p>
            <a:pPr marL="0" lvl="0" indent="0" hangingPunct="1">
              <a:spcBef>
                <a:spcPts val="700"/>
              </a:spcBef>
              <a:spcAft>
                <a:spcPts val="0"/>
              </a:spcAft>
              <a:buNone/>
            </a:pPr>
            <a:r>
              <a:rPr lang="it-IT" sz="1800">
                <a:latin typeface="Courier New" pitchFamily="49"/>
                <a:cs typeface="Courier New" pitchFamily="49"/>
              </a:rPr>
              <a:t>  &lt;li&gt;</a:t>
            </a:r>
          </a:p>
          <a:p>
            <a:pPr marL="0" lvl="0" indent="0" hangingPunct="1">
              <a:spcBef>
                <a:spcPts val="700"/>
              </a:spcBef>
              <a:spcAft>
                <a:spcPts val="0"/>
              </a:spcAft>
              <a:buNone/>
            </a:pPr>
            <a:r>
              <a:rPr lang="pl-PL" sz="1800">
                <a:latin typeface="Courier New" pitchFamily="49"/>
                <a:cs typeface="Courier New" pitchFamily="49"/>
              </a:rPr>
              <a:t>    </a:t>
            </a:r>
            <a:r>
              <a:rPr lang="it-IT" sz="1800">
                <a:latin typeface="Courier New" pitchFamily="49"/>
                <a:cs typeface="Courier New" pitchFamily="49"/>
              </a:rPr>
              <a:t>604-555-1234&lt;/li&gt;</a:t>
            </a:r>
          </a:p>
          <a:p>
            <a:pPr marL="0" lvl="0" indent="0" hangingPunct="1">
              <a:spcBef>
                <a:spcPts val="700"/>
              </a:spcBef>
              <a:spcAft>
                <a:spcPts val="0"/>
              </a:spcAft>
              <a:buNone/>
            </a:pPr>
            <a:r>
              <a:rPr lang="it-IT" sz="1800">
                <a:latin typeface="Courier New" pitchFamily="49"/>
                <a:cs typeface="Courier New" pitchFamily="49"/>
              </a:rPr>
              <a:t>  &lt;li&gt;</a:t>
            </a:r>
          </a:p>
          <a:p>
            <a:pPr marL="0" lvl="0" indent="0" hangingPunct="1">
              <a:spcBef>
                <a:spcPts val="700"/>
              </a:spcBef>
              <a:spcAft>
                <a:spcPts val="0"/>
              </a:spcAft>
              <a:buNone/>
            </a:pPr>
            <a:r>
              <a:rPr lang="pl-PL" sz="1800">
                <a:latin typeface="Courier New" pitchFamily="49"/>
                <a:cs typeface="Courier New" pitchFamily="49"/>
              </a:rPr>
              <a:t>    </a:t>
            </a:r>
            <a:r>
              <a:rPr lang="it-IT" sz="1800">
                <a:latin typeface="Courier New" pitchFamily="49"/>
                <a:cs typeface="Courier New" pitchFamily="49"/>
              </a:rPr>
              <a:t>&lt;a&gt;</a:t>
            </a:r>
          </a:p>
          <a:p>
            <a:pPr marL="0" lvl="0" indent="0" hangingPunct="1">
              <a:spcBef>
                <a:spcPts val="700"/>
              </a:spcBef>
              <a:spcAft>
                <a:spcPts val="0"/>
              </a:spcAft>
              <a:buNone/>
            </a:pPr>
            <a:r>
              <a:rPr lang="pl-PL" sz="1800">
                <a:latin typeface="Courier New" pitchFamily="49"/>
                <a:cs typeface="Courier New" pitchFamily="49"/>
              </a:rPr>
              <a:t>      Website</a:t>
            </a:r>
            <a:r>
              <a:rPr lang="it-IT" sz="1800">
                <a:latin typeface="Courier New" pitchFamily="49"/>
                <a:cs typeface="Courier New" pitchFamily="49"/>
              </a:rPr>
              <a:t>&lt;/a&gt;</a:t>
            </a:r>
          </a:p>
          <a:p>
            <a:pPr marL="0" lvl="0" indent="0" hangingPunct="1">
              <a:spcBef>
                <a:spcPts val="700"/>
              </a:spcBef>
              <a:spcAft>
                <a:spcPts val="0"/>
              </a:spcAft>
              <a:buNone/>
            </a:pPr>
            <a:r>
              <a:rPr lang="pl-PL" sz="1800">
                <a:latin typeface="Courier New" pitchFamily="49"/>
                <a:cs typeface="Courier New" pitchFamily="49"/>
              </a:rPr>
              <a:t>  </a:t>
            </a:r>
            <a:r>
              <a:rPr lang="it-IT" sz="1800">
                <a:latin typeface="Courier New" pitchFamily="49"/>
                <a:cs typeface="Courier New" pitchFamily="49"/>
              </a:rPr>
              <a:t>&lt;/li&gt;</a:t>
            </a:r>
          </a:p>
          <a:p>
            <a:pPr marL="0" lvl="0" indent="0" hangingPunct="1">
              <a:spcBef>
                <a:spcPts val="700"/>
              </a:spcBef>
              <a:spcAft>
                <a:spcPts val="0"/>
              </a:spcAft>
              <a:buNone/>
            </a:pPr>
            <a:r>
              <a:rPr lang="it-IT" sz="1800">
                <a:latin typeface="Courier New" pitchFamily="49"/>
                <a:cs typeface="Courier New" pitchFamily="49"/>
              </a:rPr>
              <a:t>&lt;/ul&gt;</a:t>
            </a:r>
          </a:p>
        </p:txBody>
      </p:sp>
      <p:sp>
        <p:nvSpPr>
          <p:cNvPr id="6" name="Symbol zastępczy numeru slajdu 5"/>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3D9E281F-68C2-4649-8EF8-C445EFEAC7CB}" type="slidenum">
              <a:rPr>
                <a:solidFill>
                  <a:schemeClr val="bg1"/>
                </a:solidFill>
              </a:rPr>
              <a:t>30</a:t>
            </a:fld>
            <a:endParaRPr lang="pl-PL" sz="1400" b="1" i="0" u="none" strike="noStrike" kern="1200" spc="0" baseline="0" dirty="0">
              <a:ln>
                <a:noFill/>
              </a:ln>
              <a:solidFill>
                <a:schemeClr val="bg1"/>
              </a:solidFill>
              <a:latin typeface="Tw Cen MT" pitchFamily="18"/>
              <a:ea typeface="Microsoft YaHei" pitchFamily="2"/>
              <a:cs typeface="Mangal" pitchFamily="2"/>
            </a:endParaRPr>
          </a:p>
        </p:txBody>
      </p:sp>
      <p:sp>
        <p:nvSpPr>
          <p:cNvPr id="4" name="Symbol zastępczy zawartości 3"/>
          <p:cNvSpPr txBox="1">
            <a:spLocks noGrp="1"/>
          </p:cNvSpPr>
          <p:nvPr>
            <p:ph sz="half" idx="4294967295"/>
          </p:nvPr>
        </p:nvSpPr>
        <p:spPr>
          <a:xfrm>
            <a:off x="5257800" y="1589088"/>
            <a:ext cx="3886200" cy="4572000"/>
          </a:xfrm>
          <a:prstGeom prst="rect">
            <a:avLst/>
          </a:prstGeom>
          <a:noFill/>
          <a:ln>
            <a:noFill/>
          </a:ln>
        </p:spPr>
        <p:txBody>
          <a:bodyPr wrap="square" lIns="91440" tIns="45720" rIns="91440" bIns="45720" anchor="t" anchorCtr="0">
            <a:normAutofit lnSpcReduction="10000"/>
          </a:bodyPr>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0" lvl="0" indent="0">
              <a:spcBef>
                <a:spcPts val="700"/>
              </a:spcBef>
              <a:spcAft>
                <a:spcPts val="0"/>
              </a:spcAft>
              <a:buNone/>
            </a:pPr>
            <a:r>
              <a:rPr lang="it-IT" sz="1800">
                <a:latin typeface="Courier New" pitchFamily="49"/>
                <a:cs typeface="Courier New" pitchFamily="49"/>
              </a:rPr>
              <a:t>&lt;ul</a:t>
            </a:r>
            <a:r>
              <a:rPr lang="pl-PL" sz="1800">
                <a:latin typeface="Courier New" pitchFamily="49"/>
                <a:cs typeface="Courier New" pitchFamily="49"/>
              </a:rPr>
              <a:t> </a:t>
            </a:r>
            <a:r>
              <a:rPr lang="pl-PL" sz="1800" b="1">
                <a:latin typeface="Courier New" pitchFamily="49"/>
                <a:cs typeface="Courier New" pitchFamily="49"/>
              </a:rPr>
              <a:t>class=</a:t>
            </a:r>
            <a:r>
              <a:rPr lang="it-IT" sz="1800" b="1">
                <a:latin typeface="Courier New" pitchFamily="49"/>
                <a:cs typeface="Courier New" pitchFamily="49"/>
              </a:rPr>
              <a:t>"</a:t>
            </a:r>
            <a:r>
              <a:rPr lang="pl-PL" sz="1800" b="1">
                <a:latin typeface="Courier New" pitchFamily="49"/>
                <a:cs typeface="Courier New" pitchFamily="49"/>
              </a:rPr>
              <a:t>vcard</a:t>
            </a:r>
            <a:r>
              <a:rPr lang="it-IT" sz="1800" b="1">
                <a:latin typeface="Courier New" pitchFamily="49"/>
                <a:cs typeface="Courier New" pitchFamily="49"/>
              </a:rPr>
              <a:t>"</a:t>
            </a:r>
            <a:r>
              <a:rPr lang="it-IT" sz="1800">
                <a:latin typeface="Courier New" pitchFamily="49"/>
                <a:cs typeface="Courier New" pitchFamily="49"/>
              </a:rPr>
              <a:t>&gt;</a:t>
            </a:r>
          </a:p>
          <a:p>
            <a:pPr marL="0" lvl="0" indent="0">
              <a:spcBef>
                <a:spcPts val="700"/>
              </a:spcBef>
              <a:spcAft>
                <a:spcPts val="0"/>
              </a:spcAft>
              <a:buNone/>
            </a:pPr>
            <a:r>
              <a:rPr lang="pl-PL" sz="1800">
                <a:latin typeface="Courier New" pitchFamily="49"/>
                <a:cs typeface="Courier New" pitchFamily="49"/>
              </a:rPr>
              <a:t>  </a:t>
            </a:r>
            <a:r>
              <a:rPr lang="it-IT" sz="1800">
                <a:latin typeface="Courier New" pitchFamily="49"/>
                <a:cs typeface="Courier New" pitchFamily="49"/>
              </a:rPr>
              <a:t>&lt;li</a:t>
            </a:r>
            <a:r>
              <a:rPr lang="pl-PL" sz="1800">
                <a:latin typeface="Courier New" pitchFamily="49"/>
                <a:cs typeface="Courier New" pitchFamily="49"/>
              </a:rPr>
              <a:t> </a:t>
            </a:r>
            <a:r>
              <a:rPr lang="pl-PL" sz="1800" b="1">
                <a:latin typeface="Courier New" pitchFamily="49"/>
                <a:cs typeface="Courier New" pitchFamily="49"/>
              </a:rPr>
              <a:t>class=</a:t>
            </a:r>
            <a:r>
              <a:rPr lang="it-IT" sz="1800" b="1">
                <a:latin typeface="Courier New" pitchFamily="49"/>
                <a:cs typeface="Courier New" pitchFamily="49"/>
              </a:rPr>
              <a:t>"</a:t>
            </a:r>
            <a:r>
              <a:rPr lang="pl-PL" sz="1800" b="1">
                <a:latin typeface="Courier New" pitchFamily="49"/>
                <a:cs typeface="Courier New" pitchFamily="49"/>
              </a:rPr>
              <a:t>vcard</a:t>
            </a:r>
            <a:r>
              <a:rPr lang="it-IT" sz="1800" b="1">
                <a:latin typeface="Courier New" pitchFamily="49"/>
                <a:cs typeface="Courier New" pitchFamily="49"/>
              </a:rPr>
              <a:t>"</a:t>
            </a:r>
            <a:r>
              <a:rPr lang="it-IT" sz="1800">
                <a:latin typeface="Courier New" pitchFamily="49"/>
                <a:cs typeface="Courier New" pitchFamily="49"/>
              </a:rPr>
              <a:t>&gt;</a:t>
            </a:r>
          </a:p>
          <a:p>
            <a:pPr marL="0" lvl="0" indent="0">
              <a:spcBef>
                <a:spcPts val="700"/>
              </a:spcBef>
              <a:spcAft>
                <a:spcPts val="0"/>
              </a:spcAft>
              <a:buNone/>
            </a:pPr>
            <a:r>
              <a:rPr lang="pl-PL" sz="1800">
                <a:latin typeface="Courier New" pitchFamily="49"/>
                <a:cs typeface="Courier New" pitchFamily="49"/>
              </a:rPr>
              <a:t>    </a:t>
            </a:r>
            <a:r>
              <a:rPr lang="it-IT" sz="1800">
                <a:latin typeface="Courier New" pitchFamily="49"/>
                <a:cs typeface="Courier New" pitchFamily="49"/>
              </a:rPr>
              <a:t>Joe Doe&lt;/li&gt;</a:t>
            </a:r>
          </a:p>
          <a:p>
            <a:pPr marL="0" lvl="0" indent="0">
              <a:spcBef>
                <a:spcPts val="700"/>
              </a:spcBef>
              <a:spcAft>
                <a:spcPts val="0"/>
              </a:spcAft>
              <a:buNone/>
            </a:pPr>
            <a:r>
              <a:rPr lang="it-IT" sz="1800">
                <a:latin typeface="Courier New" pitchFamily="49"/>
                <a:cs typeface="Courier New" pitchFamily="49"/>
              </a:rPr>
              <a:t>  &lt;li</a:t>
            </a:r>
            <a:r>
              <a:rPr lang="pl-PL" sz="1800">
                <a:latin typeface="Courier New" pitchFamily="49"/>
                <a:cs typeface="Courier New" pitchFamily="49"/>
              </a:rPr>
              <a:t> </a:t>
            </a:r>
            <a:r>
              <a:rPr lang="pl-PL" sz="1800" b="1">
                <a:latin typeface="Courier New" pitchFamily="49"/>
                <a:cs typeface="Courier New" pitchFamily="49"/>
              </a:rPr>
              <a:t>class=</a:t>
            </a:r>
            <a:r>
              <a:rPr lang="it-IT" sz="1800" b="1">
                <a:latin typeface="Courier New" pitchFamily="49"/>
                <a:cs typeface="Courier New" pitchFamily="49"/>
              </a:rPr>
              <a:t>"</a:t>
            </a:r>
            <a:r>
              <a:rPr lang="pl-PL" sz="1800" b="1">
                <a:latin typeface="Courier New" pitchFamily="49"/>
                <a:cs typeface="Courier New" pitchFamily="49"/>
              </a:rPr>
              <a:t>org</a:t>
            </a:r>
            <a:r>
              <a:rPr lang="it-IT" sz="1800" b="1">
                <a:latin typeface="Courier New" pitchFamily="49"/>
                <a:cs typeface="Courier New" pitchFamily="49"/>
              </a:rPr>
              <a:t>"</a:t>
            </a:r>
            <a:r>
              <a:rPr lang="it-IT" sz="1800">
                <a:latin typeface="Courier New" pitchFamily="49"/>
                <a:cs typeface="Courier New" pitchFamily="49"/>
              </a:rPr>
              <a:t>&gt;</a:t>
            </a:r>
          </a:p>
          <a:p>
            <a:pPr marL="0" lvl="0" indent="0">
              <a:spcBef>
                <a:spcPts val="700"/>
              </a:spcBef>
              <a:spcAft>
                <a:spcPts val="0"/>
              </a:spcAft>
              <a:buNone/>
            </a:pPr>
            <a:r>
              <a:rPr lang="pl-PL" sz="1800">
                <a:latin typeface="Courier New" pitchFamily="49"/>
                <a:cs typeface="Courier New" pitchFamily="49"/>
              </a:rPr>
              <a:t>     </a:t>
            </a:r>
            <a:r>
              <a:rPr lang="it-IT" sz="1800">
                <a:latin typeface="Courier New" pitchFamily="49"/>
                <a:cs typeface="Courier New" pitchFamily="49"/>
              </a:rPr>
              <a:t>The Example Company</a:t>
            </a:r>
          </a:p>
          <a:p>
            <a:pPr marL="0" lvl="0" indent="0">
              <a:spcBef>
                <a:spcPts val="700"/>
              </a:spcBef>
              <a:spcAft>
                <a:spcPts val="0"/>
              </a:spcAft>
              <a:buNone/>
            </a:pPr>
            <a:r>
              <a:rPr lang="pl-PL" sz="1800">
                <a:latin typeface="Courier New" pitchFamily="49"/>
                <a:cs typeface="Courier New" pitchFamily="49"/>
              </a:rPr>
              <a:t>  </a:t>
            </a:r>
            <a:r>
              <a:rPr lang="it-IT" sz="1800">
                <a:latin typeface="Courier New" pitchFamily="49"/>
                <a:cs typeface="Courier New" pitchFamily="49"/>
              </a:rPr>
              <a:t>&lt;/li</a:t>
            </a:r>
            <a:r>
              <a:rPr lang="pl-PL" sz="1800">
                <a:latin typeface="Courier New" pitchFamily="49"/>
                <a:cs typeface="Courier New" pitchFamily="49"/>
              </a:rPr>
              <a:t>&gt;</a:t>
            </a:r>
          </a:p>
          <a:p>
            <a:pPr marL="0" lvl="0" indent="0">
              <a:spcBef>
                <a:spcPts val="700"/>
              </a:spcBef>
              <a:spcAft>
                <a:spcPts val="0"/>
              </a:spcAft>
              <a:buNone/>
            </a:pPr>
            <a:r>
              <a:rPr lang="it-IT" sz="1800">
                <a:latin typeface="Courier New" pitchFamily="49"/>
                <a:cs typeface="Courier New" pitchFamily="49"/>
              </a:rPr>
              <a:t>  &lt;li</a:t>
            </a:r>
            <a:r>
              <a:rPr lang="pl-PL" sz="1800">
                <a:latin typeface="Courier New" pitchFamily="49"/>
                <a:cs typeface="Courier New" pitchFamily="49"/>
              </a:rPr>
              <a:t> </a:t>
            </a:r>
            <a:r>
              <a:rPr lang="pl-PL" sz="1800" b="1">
                <a:latin typeface="Courier New" pitchFamily="49"/>
                <a:cs typeface="Courier New" pitchFamily="49"/>
              </a:rPr>
              <a:t>class=</a:t>
            </a:r>
            <a:r>
              <a:rPr lang="it-IT" sz="1800" b="1">
                <a:latin typeface="Courier New" pitchFamily="49"/>
                <a:cs typeface="Courier New" pitchFamily="49"/>
              </a:rPr>
              <a:t>"</a:t>
            </a:r>
            <a:r>
              <a:rPr lang="pl-PL" sz="1800" b="1">
                <a:latin typeface="Courier New" pitchFamily="49"/>
                <a:cs typeface="Courier New" pitchFamily="49"/>
              </a:rPr>
              <a:t>tel</a:t>
            </a:r>
            <a:r>
              <a:rPr lang="it-IT" sz="1800" b="1">
                <a:latin typeface="Courier New" pitchFamily="49"/>
                <a:cs typeface="Courier New" pitchFamily="49"/>
              </a:rPr>
              <a:t>"</a:t>
            </a:r>
            <a:r>
              <a:rPr lang="it-IT" sz="1800">
                <a:latin typeface="Courier New" pitchFamily="49"/>
                <a:cs typeface="Courier New" pitchFamily="49"/>
              </a:rPr>
              <a:t>&gt;</a:t>
            </a:r>
          </a:p>
          <a:p>
            <a:pPr marL="0" lvl="0" indent="0">
              <a:spcBef>
                <a:spcPts val="700"/>
              </a:spcBef>
              <a:spcAft>
                <a:spcPts val="0"/>
              </a:spcAft>
              <a:buNone/>
            </a:pPr>
            <a:r>
              <a:rPr lang="pl-PL" sz="1800">
                <a:latin typeface="Courier New" pitchFamily="49"/>
                <a:cs typeface="Courier New" pitchFamily="49"/>
              </a:rPr>
              <a:t>    </a:t>
            </a:r>
            <a:r>
              <a:rPr lang="it-IT" sz="1800">
                <a:latin typeface="Courier New" pitchFamily="49"/>
                <a:cs typeface="Courier New" pitchFamily="49"/>
              </a:rPr>
              <a:t>604-555-1234&lt;/li&gt;</a:t>
            </a:r>
          </a:p>
          <a:p>
            <a:pPr marL="0" lvl="0" indent="0">
              <a:spcBef>
                <a:spcPts val="700"/>
              </a:spcBef>
              <a:spcAft>
                <a:spcPts val="0"/>
              </a:spcAft>
              <a:buNone/>
            </a:pPr>
            <a:r>
              <a:rPr lang="it-IT" sz="1800">
                <a:latin typeface="Courier New" pitchFamily="49"/>
                <a:cs typeface="Courier New" pitchFamily="49"/>
              </a:rPr>
              <a:t>  &lt;li&gt;</a:t>
            </a:r>
          </a:p>
          <a:p>
            <a:pPr marL="0" lvl="0" indent="0">
              <a:spcBef>
                <a:spcPts val="700"/>
              </a:spcBef>
              <a:spcAft>
                <a:spcPts val="0"/>
              </a:spcAft>
              <a:buNone/>
            </a:pPr>
            <a:r>
              <a:rPr lang="pl-PL" sz="1800">
                <a:latin typeface="Courier New" pitchFamily="49"/>
                <a:cs typeface="Courier New" pitchFamily="49"/>
              </a:rPr>
              <a:t>    </a:t>
            </a:r>
            <a:r>
              <a:rPr lang="it-IT" sz="1800">
                <a:latin typeface="Courier New" pitchFamily="49"/>
                <a:cs typeface="Courier New" pitchFamily="49"/>
              </a:rPr>
              <a:t>&lt;a </a:t>
            </a:r>
            <a:r>
              <a:rPr lang="pl-PL" sz="1800" b="1">
                <a:latin typeface="Courier New" pitchFamily="49"/>
                <a:cs typeface="Courier New" pitchFamily="49"/>
              </a:rPr>
              <a:t>class=</a:t>
            </a:r>
            <a:r>
              <a:rPr lang="it-IT" sz="1800" b="1">
                <a:latin typeface="Courier New" pitchFamily="49"/>
                <a:cs typeface="Courier New" pitchFamily="49"/>
              </a:rPr>
              <a:t>"</a:t>
            </a:r>
            <a:r>
              <a:rPr lang="pl-PL" sz="1800" b="1">
                <a:latin typeface="Courier New" pitchFamily="49"/>
                <a:cs typeface="Courier New" pitchFamily="49"/>
              </a:rPr>
              <a:t>url</a:t>
            </a:r>
            <a:r>
              <a:rPr lang="it-IT" sz="1800" b="1">
                <a:latin typeface="Courier New" pitchFamily="49"/>
                <a:cs typeface="Courier New" pitchFamily="49"/>
              </a:rPr>
              <a:t>"</a:t>
            </a:r>
            <a:r>
              <a:rPr lang="it-IT" sz="1800">
                <a:latin typeface="Courier New" pitchFamily="49"/>
                <a:cs typeface="Courier New" pitchFamily="49"/>
              </a:rPr>
              <a:t>&gt;</a:t>
            </a:r>
          </a:p>
          <a:p>
            <a:pPr marL="0" lvl="0" indent="0">
              <a:spcBef>
                <a:spcPts val="700"/>
              </a:spcBef>
              <a:spcAft>
                <a:spcPts val="0"/>
              </a:spcAft>
              <a:buNone/>
            </a:pPr>
            <a:r>
              <a:rPr lang="pl-PL" sz="1800">
                <a:latin typeface="Courier New" pitchFamily="49"/>
                <a:cs typeface="Courier New" pitchFamily="49"/>
              </a:rPr>
              <a:t>      Website</a:t>
            </a:r>
            <a:r>
              <a:rPr lang="it-IT" sz="1800">
                <a:latin typeface="Courier New" pitchFamily="49"/>
                <a:cs typeface="Courier New" pitchFamily="49"/>
              </a:rPr>
              <a:t>&lt;/a&gt;</a:t>
            </a:r>
          </a:p>
          <a:p>
            <a:pPr marL="0" lvl="0" indent="0">
              <a:spcBef>
                <a:spcPts val="700"/>
              </a:spcBef>
              <a:spcAft>
                <a:spcPts val="0"/>
              </a:spcAft>
              <a:buNone/>
            </a:pPr>
            <a:r>
              <a:rPr lang="pl-PL" sz="1800">
                <a:latin typeface="Courier New" pitchFamily="49"/>
                <a:cs typeface="Courier New" pitchFamily="49"/>
              </a:rPr>
              <a:t>  </a:t>
            </a:r>
            <a:r>
              <a:rPr lang="it-IT" sz="1800">
                <a:latin typeface="Courier New" pitchFamily="49"/>
                <a:cs typeface="Courier New" pitchFamily="49"/>
              </a:rPr>
              <a:t>&lt;/li&gt;</a:t>
            </a:r>
          </a:p>
          <a:p>
            <a:pPr marL="0" lvl="0" indent="0">
              <a:spcBef>
                <a:spcPts val="700"/>
              </a:spcBef>
              <a:spcAft>
                <a:spcPts val="0"/>
              </a:spcAft>
              <a:buNone/>
            </a:pPr>
            <a:r>
              <a:rPr lang="it-IT" sz="1800">
                <a:latin typeface="Courier New" pitchFamily="49"/>
                <a:cs typeface="Courier New" pitchFamily="49"/>
              </a:rPr>
              <a:t>&lt;/ul&gt;</a:t>
            </a:r>
          </a:p>
          <a:p>
            <a:pPr marL="0" lvl="0" indent="0">
              <a:spcBef>
                <a:spcPts val="700"/>
              </a:spcBef>
              <a:spcAft>
                <a:spcPts val="0"/>
              </a:spcAft>
              <a:buNone/>
            </a:pPr>
            <a:endParaRPr lang="en-GB" sz="1800">
              <a:latin typeface="Tw Cen MT"/>
            </a:endParaRPr>
          </a:p>
        </p:txBody>
      </p:sp>
      <p:sp>
        <p:nvSpPr>
          <p:cNvPr id="7" name="Symbol zastępczy stopki 6"/>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Tree>
    <p:extLst>
      <p:ext uri="{BB962C8B-B14F-4D97-AF65-F5344CB8AC3E}">
        <p14:creationId xmlns:p14="http://schemas.microsoft.com/office/powerpoint/2010/main" val="150912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Microdata example</a:t>
            </a:r>
          </a:p>
        </p:txBody>
      </p:sp>
      <p:sp>
        <p:nvSpPr>
          <p:cNvPr id="6" name="Symbol zastępczy zawartości 7"/>
          <p:cNvSpPr txBox="1">
            <a:spLocks noGrp="1"/>
          </p:cNvSpPr>
          <p:nvPr>
            <p:ph idx="1"/>
          </p:nvPr>
        </p:nvSpPr>
        <p:spPr>
          <a:xfrm>
            <a:off x="612720" y="1600200"/>
            <a:ext cx="8153280" cy="4495680"/>
          </a:xfrm>
        </p:spPr>
        <p:txBody>
          <a:bodyPr lIns="91440" tIns="45720" rIns="91440" bIns="4572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442800" lvl="0" indent="-442800" hangingPunct="1">
              <a:spcBef>
                <a:spcPts val="700"/>
              </a:spcBef>
              <a:spcAft>
                <a:spcPts val="0"/>
              </a:spcAft>
              <a:buNone/>
            </a:pPr>
            <a:r>
              <a:rPr lang="en-GB" sz="1800">
                <a:solidFill>
                  <a:srgbClr val="009900"/>
                </a:solidFill>
                <a:latin typeface="Tw Cen MT"/>
              </a:rPr>
              <a:t>&lt;section itemscope itemtype</a:t>
            </a:r>
            <a:r>
              <a:rPr lang="en-GB" sz="1800">
                <a:solidFill>
                  <a:srgbClr val="66CC66"/>
                </a:solidFill>
                <a:latin typeface="Tw Cen MT"/>
              </a:rPr>
              <a:t>=</a:t>
            </a:r>
            <a:r>
              <a:rPr lang="en-GB" sz="1800">
                <a:solidFill>
                  <a:srgbClr val="FF0000"/>
                </a:solidFill>
                <a:latin typeface="Tw Cen MT"/>
              </a:rPr>
              <a:t>"http://data-vocabulary.org/Person"</a:t>
            </a:r>
            <a:r>
              <a:rPr lang="en-GB" sz="1800">
                <a:solidFill>
                  <a:srgbClr val="009900"/>
                </a:solidFill>
                <a:latin typeface="Tw Cen MT"/>
              </a:rPr>
              <a:t>&gt;</a:t>
            </a:r>
            <a:r>
              <a:rPr lang="pl-PL" sz="1800">
                <a:latin typeface="Tw Cen MT"/>
              </a:rPr>
              <a:t> </a:t>
            </a:r>
            <a:br>
              <a:rPr lang="pl-PL" sz="1800">
                <a:latin typeface="Tw Cen MT"/>
              </a:rPr>
            </a:br>
            <a:r>
              <a:rPr lang="en-GB" sz="1800">
                <a:latin typeface="Tw Cen MT"/>
              </a:rPr>
              <a:t>Hello, my name is </a:t>
            </a:r>
            <a:r>
              <a:rPr lang="en-GB" sz="1800">
                <a:solidFill>
                  <a:srgbClr val="009900"/>
                </a:solidFill>
                <a:latin typeface="Tw Cen MT"/>
              </a:rPr>
              <a:t>&lt;</a:t>
            </a:r>
            <a:r>
              <a:rPr lang="en-GB" sz="1800" b="1">
                <a:latin typeface="Tw Cen MT"/>
              </a:rPr>
              <a:t>span</a:t>
            </a:r>
            <a:r>
              <a:rPr lang="en-GB" sz="1800">
                <a:solidFill>
                  <a:srgbClr val="009900"/>
                </a:solidFill>
                <a:latin typeface="Tw Cen MT"/>
              </a:rPr>
              <a:t> itemprop</a:t>
            </a:r>
            <a:r>
              <a:rPr lang="en-GB" sz="1800">
                <a:solidFill>
                  <a:srgbClr val="66CC66"/>
                </a:solidFill>
                <a:latin typeface="Tw Cen MT"/>
              </a:rPr>
              <a:t>=</a:t>
            </a:r>
            <a:r>
              <a:rPr lang="en-GB" sz="1800">
                <a:solidFill>
                  <a:srgbClr val="FF0000"/>
                </a:solidFill>
                <a:latin typeface="Tw Cen MT"/>
              </a:rPr>
              <a:t>"name"</a:t>
            </a:r>
            <a:r>
              <a:rPr lang="en-GB" sz="1800">
                <a:solidFill>
                  <a:srgbClr val="009900"/>
                </a:solidFill>
                <a:latin typeface="Tw Cen MT"/>
              </a:rPr>
              <a:t>&gt;</a:t>
            </a:r>
            <a:r>
              <a:rPr lang="en-GB" sz="1800">
                <a:latin typeface="Tw Cen MT"/>
              </a:rPr>
              <a:t>John Doe</a:t>
            </a:r>
            <a:r>
              <a:rPr lang="en-GB" sz="1800">
                <a:solidFill>
                  <a:srgbClr val="009900"/>
                </a:solidFill>
                <a:latin typeface="Tw Cen MT"/>
              </a:rPr>
              <a:t>&lt;</a:t>
            </a:r>
            <a:r>
              <a:rPr lang="en-GB" sz="1800">
                <a:solidFill>
                  <a:srgbClr val="66CC66"/>
                </a:solidFill>
                <a:latin typeface="Tw Cen MT"/>
              </a:rPr>
              <a:t>/</a:t>
            </a:r>
            <a:r>
              <a:rPr lang="en-GB" sz="1800" b="1">
                <a:latin typeface="Tw Cen MT"/>
              </a:rPr>
              <a:t>span</a:t>
            </a:r>
            <a:r>
              <a:rPr lang="en-GB" sz="1800">
                <a:solidFill>
                  <a:srgbClr val="009900"/>
                </a:solidFill>
                <a:latin typeface="Tw Cen MT"/>
              </a:rPr>
              <a:t>&gt;</a:t>
            </a:r>
            <a:r>
              <a:rPr lang="en-GB" sz="1800">
                <a:latin typeface="Tw Cen MT"/>
              </a:rPr>
              <a:t>, </a:t>
            </a:r>
            <a:r>
              <a:rPr lang="pl-PL" sz="1800">
                <a:latin typeface="Tw Cen MT"/>
              </a:rPr>
              <a:t/>
            </a:r>
            <a:br>
              <a:rPr lang="pl-PL" sz="1800">
                <a:latin typeface="Tw Cen MT"/>
              </a:rPr>
            </a:br>
            <a:r>
              <a:rPr lang="en-GB" sz="1800">
                <a:latin typeface="Tw Cen MT"/>
              </a:rPr>
              <a:t>I am a </a:t>
            </a:r>
            <a:r>
              <a:rPr lang="en-GB" sz="1800">
                <a:solidFill>
                  <a:srgbClr val="009900"/>
                </a:solidFill>
                <a:latin typeface="Tw Cen MT"/>
              </a:rPr>
              <a:t>&lt;</a:t>
            </a:r>
            <a:r>
              <a:rPr lang="en-GB" sz="1800" b="1">
                <a:latin typeface="Tw Cen MT"/>
              </a:rPr>
              <a:t>span</a:t>
            </a:r>
            <a:r>
              <a:rPr lang="en-GB" sz="1800">
                <a:solidFill>
                  <a:srgbClr val="009900"/>
                </a:solidFill>
                <a:latin typeface="Tw Cen MT"/>
              </a:rPr>
              <a:t> itemprop</a:t>
            </a:r>
            <a:r>
              <a:rPr lang="en-GB" sz="1800">
                <a:solidFill>
                  <a:srgbClr val="66CC66"/>
                </a:solidFill>
                <a:latin typeface="Tw Cen MT"/>
              </a:rPr>
              <a:t>=</a:t>
            </a:r>
            <a:r>
              <a:rPr lang="en-GB" sz="1800">
                <a:solidFill>
                  <a:srgbClr val="FF0000"/>
                </a:solidFill>
                <a:latin typeface="Tw Cen MT"/>
              </a:rPr>
              <a:t>"title"</a:t>
            </a:r>
            <a:r>
              <a:rPr lang="en-GB" sz="1800">
                <a:solidFill>
                  <a:srgbClr val="009900"/>
                </a:solidFill>
                <a:latin typeface="Tw Cen MT"/>
              </a:rPr>
              <a:t>&gt;</a:t>
            </a:r>
            <a:r>
              <a:rPr lang="en-GB" sz="1800">
                <a:latin typeface="Tw Cen MT"/>
              </a:rPr>
              <a:t>graduate research assistant</a:t>
            </a:r>
            <a:r>
              <a:rPr lang="en-GB" sz="1800">
                <a:solidFill>
                  <a:srgbClr val="009900"/>
                </a:solidFill>
                <a:latin typeface="Tw Cen MT"/>
              </a:rPr>
              <a:t>&lt;</a:t>
            </a:r>
            <a:r>
              <a:rPr lang="en-GB" sz="1800">
                <a:solidFill>
                  <a:srgbClr val="66CC66"/>
                </a:solidFill>
                <a:latin typeface="Tw Cen MT"/>
              </a:rPr>
              <a:t>/</a:t>
            </a:r>
            <a:r>
              <a:rPr lang="en-GB" sz="1800" b="1">
                <a:latin typeface="Tw Cen MT"/>
              </a:rPr>
              <a:t>span</a:t>
            </a:r>
            <a:r>
              <a:rPr lang="en-GB" sz="1800">
                <a:solidFill>
                  <a:srgbClr val="009900"/>
                </a:solidFill>
                <a:latin typeface="Tw Cen MT"/>
              </a:rPr>
              <a:t>&gt;</a:t>
            </a:r>
            <a:r>
              <a:rPr lang="en-GB" sz="1800">
                <a:latin typeface="Tw Cen MT"/>
              </a:rPr>
              <a:t> </a:t>
            </a:r>
            <a:r>
              <a:rPr lang="pl-PL" sz="1800">
                <a:latin typeface="Tw Cen MT"/>
              </a:rPr>
              <a:t/>
            </a:r>
            <a:br>
              <a:rPr lang="pl-PL" sz="1800">
                <a:latin typeface="Tw Cen MT"/>
              </a:rPr>
            </a:br>
            <a:r>
              <a:rPr lang="en-GB" sz="1800">
                <a:latin typeface="Tw Cen MT"/>
              </a:rPr>
              <a:t>at the </a:t>
            </a:r>
            <a:r>
              <a:rPr lang="en-GB" sz="1800">
                <a:solidFill>
                  <a:srgbClr val="009900"/>
                </a:solidFill>
                <a:latin typeface="Tw Cen MT"/>
              </a:rPr>
              <a:t>&lt;</a:t>
            </a:r>
            <a:r>
              <a:rPr lang="en-GB" sz="1800" b="1">
                <a:latin typeface="Tw Cen MT"/>
              </a:rPr>
              <a:t>span</a:t>
            </a:r>
            <a:r>
              <a:rPr lang="en-GB" sz="1800">
                <a:solidFill>
                  <a:srgbClr val="009900"/>
                </a:solidFill>
                <a:latin typeface="Tw Cen MT"/>
              </a:rPr>
              <a:t> itemprop</a:t>
            </a:r>
            <a:r>
              <a:rPr lang="en-GB" sz="1800">
                <a:solidFill>
                  <a:srgbClr val="66CC66"/>
                </a:solidFill>
                <a:latin typeface="Tw Cen MT"/>
              </a:rPr>
              <a:t>=</a:t>
            </a:r>
            <a:r>
              <a:rPr lang="en-GB" sz="1800">
                <a:solidFill>
                  <a:srgbClr val="FF0000"/>
                </a:solidFill>
                <a:latin typeface="Tw Cen MT"/>
              </a:rPr>
              <a:t>"affiliation"</a:t>
            </a:r>
            <a:r>
              <a:rPr lang="en-GB" sz="1800">
                <a:solidFill>
                  <a:srgbClr val="009900"/>
                </a:solidFill>
                <a:latin typeface="Tw Cen MT"/>
              </a:rPr>
              <a:t>&gt;</a:t>
            </a:r>
            <a:r>
              <a:rPr lang="en-GB" sz="1800">
                <a:latin typeface="Tw Cen MT"/>
              </a:rPr>
              <a:t>University of Dreams</a:t>
            </a:r>
            <a:r>
              <a:rPr lang="en-GB" sz="1800">
                <a:solidFill>
                  <a:srgbClr val="009900"/>
                </a:solidFill>
                <a:latin typeface="Tw Cen MT"/>
              </a:rPr>
              <a:t>&lt;</a:t>
            </a:r>
            <a:r>
              <a:rPr lang="en-GB" sz="1800">
                <a:solidFill>
                  <a:srgbClr val="66CC66"/>
                </a:solidFill>
                <a:latin typeface="Tw Cen MT"/>
              </a:rPr>
              <a:t>/</a:t>
            </a:r>
            <a:r>
              <a:rPr lang="en-GB" sz="1800" b="1">
                <a:latin typeface="Tw Cen MT"/>
              </a:rPr>
              <a:t>span</a:t>
            </a:r>
            <a:r>
              <a:rPr lang="en-GB" sz="1800">
                <a:solidFill>
                  <a:srgbClr val="009900"/>
                </a:solidFill>
                <a:latin typeface="Tw Cen MT"/>
              </a:rPr>
              <a:t>&gt;</a:t>
            </a:r>
            <a:r>
              <a:rPr lang="en-GB" sz="1800">
                <a:latin typeface="Tw Cen MT"/>
              </a:rPr>
              <a:t>. </a:t>
            </a:r>
            <a:r>
              <a:rPr lang="pl-PL" sz="1800">
                <a:latin typeface="Tw Cen MT"/>
              </a:rPr>
              <a:t/>
            </a:r>
            <a:br>
              <a:rPr lang="pl-PL" sz="1800">
                <a:latin typeface="Tw Cen MT"/>
              </a:rPr>
            </a:br>
            <a:r>
              <a:rPr lang="en-GB" sz="1800">
                <a:latin typeface="Tw Cen MT"/>
              </a:rPr>
              <a:t>My friends call me </a:t>
            </a:r>
            <a:r>
              <a:rPr lang="en-GB" sz="1800">
                <a:solidFill>
                  <a:srgbClr val="009900"/>
                </a:solidFill>
                <a:latin typeface="Tw Cen MT"/>
              </a:rPr>
              <a:t>&lt;</a:t>
            </a:r>
            <a:r>
              <a:rPr lang="en-GB" sz="1800" b="1">
                <a:latin typeface="Tw Cen MT"/>
              </a:rPr>
              <a:t>span</a:t>
            </a:r>
            <a:r>
              <a:rPr lang="en-GB" sz="1800">
                <a:solidFill>
                  <a:srgbClr val="009900"/>
                </a:solidFill>
                <a:latin typeface="Tw Cen MT"/>
              </a:rPr>
              <a:t> itemprop</a:t>
            </a:r>
            <a:r>
              <a:rPr lang="en-GB" sz="1800">
                <a:solidFill>
                  <a:srgbClr val="66CC66"/>
                </a:solidFill>
                <a:latin typeface="Tw Cen MT"/>
              </a:rPr>
              <a:t>=</a:t>
            </a:r>
            <a:r>
              <a:rPr lang="en-GB" sz="1800">
                <a:solidFill>
                  <a:srgbClr val="FF0000"/>
                </a:solidFill>
                <a:latin typeface="Tw Cen MT"/>
              </a:rPr>
              <a:t>"nickname"</a:t>
            </a:r>
            <a:r>
              <a:rPr lang="en-GB" sz="1800">
                <a:solidFill>
                  <a:srgbClr val="009900"/>
                </a:solidFill>
                <a:latin typeface="Tw Cen MT"/>
              </a:rPr>
              <a:t>&gt;</a:t>
            </a:r>
            <a:r>
              <a:rPr lang="en-GB" sz="1800">
                <a:latin typeface="Tw Cen MT"/>
              </a:rPr>
              <a:t>Johnny</a:t>
            </a:r>
            <a:r>
              <a:rPr lang="en-GB" sz="1800">
                <a:solidFill>
                  <a:srgbClr val="009900"/>
                </a:solidFill>
                <a:latin typeface="Tw Cen MT"/>
              </a:rPr>
              <a:t>&lt;</a:t>
            </a:r>
            <a:r>
              <a:rPr lang="en-GB" sz="1800">
                <a:solidFill>
                  <a:srgbClr val="66CC66"/>
                </a:solidFill>
                <a:latin typeface="Tw Cen MT"/>
              </a:rPr>
              <a:t>/</a:t>
            </a:r>
            <a:r>
              <a:rPr lang="en-GB" sz="1800" b="1">
                <a:latin typeface="Tw Cen MT"/>
              </a:rPr>
              <a:t>span</a:t>
            </a:r>
            <a:r>
              <a:rPr lang="en-GB" sz="1800">
                <a:solidFill>
                  <a:srgbClr val="009900"/>
                </a:solidFill>
                <a:latin typeface="Tw Cen MT"/>
              </a:rPr>
              <a:t>&gt;</a:t>
            </a:r>
            <a:r>
              <a:rPr lang="en-GB" sz="1800">
                <a:latin typeface="Tw Cen MT"/>
              </a:rPr>
              <a:t>. </a:t>
            </a:r>
            <a:r>
              <a:rPr lang="pl-PL" sz="1800">
                <a:latin typeface="Tw Cen MT"/>
              </a:rPr>
              <a:t/>
            </a:r>
            <a:br>
              <a:rPr lang="pl-PL" sz="1800">
                <a:latin typeface="Tw Cen MT"/>
              </a:rPr>
            </a:br>
            <a:r>
              <a:rPr lang="en-GB" sz="1800">
                <a:latin typeface="Tw Cen MT"/>
              </a:rPr>
              <a:t>You can visit my homepage at </a:t>
            </a:r>
            <a:r>
              <a:rPr lang="pl-PL" sz="1800">
                <a:latin typeface="Tw Cen MT"/>
              </a:rPr>
              <a:t/>
            </a:r>
            <a:br>
              <a:rPr lang="pl-PL" sz="1800">
                <a:latin typeface="Tw Cen MT"/>
              </a:rPr>
            </a:br>
            <a:r>
              <a:rPr lang="en-GB" sz="1800">
                <a:solidFill>
                  <a:srgbClr val="009900"/>
                </a:solidFill>
                <a:latin typeface="Tw Cen MT"/>
              </a:rPr>
              <a:t>&lt;</a:t>
            </a:r>
            <a:r>
              <a:rPr lang="en-GB" sz="1800" b="1">
                <a:latin typeface="Tw Cen MT"/>
              </a:rPr>
              <a:t>a</a:t>
            </a:r>
            <a:r>
              <a:rPr lang="en-GB" sz="1800">
                <a:solidFill>
                  <a:srgbClr val="009900"/>
                </a:solidFill>
                <a:latin typeface="Tw Cen MT"/>
              </a:rPr>
              <a:t> </a:t>
            </a:r>
            <a:r>
              <a:rPr lang="en-GB" sz="1800">
                <a:solidFill>
                  <a:srgbClr val="000066"/>
                </a:solidFill>
                <a:latin typeface="Tw Cen MT"/>
              </a:rPr>
              <a:t>href</a:t>
            </a:r>
            <a:r>
              <a:rPr lang="en-GB" sz="1800">
                <a:solidFill>
                  <a:srgbClr val="66CC66"/>
                </a:solidFill>
                <a:latin typeface="Tw Cen MT"/>
              </a:rPr>
              <a:t>=</a:t>
            </a:r>
            <a:r>
              <a:rPr lang="en-GB" sz="1800">
                <a:solidFill>
                  <a:srgbClr val="FF0000"/>
                </a:solidFill>
                <a:latin typeface="Tw Cen MT"/>
              </a:rPr>
              <a:t>"http://www.JohnnyD.com"</a:t>
            </a:r>
            <a:r>
              <a:rPr lang="en-GB" sz="1800">
                <a:solidFill>
                  <a:srgbClr val="009900"/>
                </a:solidFill>
                <a:latin typeface="Tw Cen MT"/>
              </a:rPr>
              <a:t> itemprop</a:t>
            </a:r>
            <a:r>
              <a:rPr lang="en-GB" sz="1800">
                <a:solidFill>
                  <a:srgbClr val="66CC66"/>
                </a:solidFill>
                <a:latin typeface="Tw Cen MT"/>
              </a:rPr>
              <a:t>=</a:t>
            </a:r>
            <a:r>
              <a:rPr lang="en-GB" sz="1800">
                <a:solidFill>
                  <a:srgbClr val="FF0000"/>
                </a:solidFill>
                <a:latin typeface="Tw Cen MT"/>
              </a:rPr>
              <a:t>"url"</a:t>
            </a:r>
            <a:r>
              <a:rPr lang="en-GB" sz="1800">
                <a:solidFill>
                  <a:srgbClr val="009900"/>
                </a:solidFill>
                <a:latin typeface="Tw Cen MT"/>
              </a:rPr>
              <a:t>&gt;</a:t>
            </a:r>
            <a:r>
              <a:rPr lang="en-GB" sz="1800">
                <a:latin typeface="Tw Cen MT"/>
              </a:rPr>
              <a:t>www.JohnnyD.com</a:t>
            </a:r>
            <a:r>
              <a:rPr lang="en-GB" sz="1800">
                <a:solidFill>
                  <a:srgbClr val="009900"/>
                </a:solidFill>
                <a:latin typeface="Tw Cen MT"/>
              </a:rPr>
              <a:t>&lt;</a:t>
            </a:r>
            <a:r>
              <a:rPr lang="en-GB" sz="1800">
                <a:solidFill>
                  <a:srgbClr val="66CC66"/>
                </a:solidFill>
                <a:latin typeface="Tw Cen MT"/>
              </a:rPr>
              <a:t>/</a:t>
            </a:r>
            <a:r>
              <a:rPr lang="en-GB" sz="1800" b="1">
                <a:latin typeface="Tw Cen MT"/>
              </a:rPr>
              <a:t>a</a:t>
            </a:r>
            <a:r>
              <a:rPr lang="en-GB" sz="1800">
                <a:solidFill>
                  <a:srgbClr val="009900"/>
                </a:solidFill>
                <a:latin typeface="Tw Cen MT"/>
              </a:rPr>
              <a:t>&gt;</a:t>
            </a:r>
            <a:r>
              <a:rPr lang="pl-PL" sz="1800">
                <a:latin typeface="Tw Cen MT"/>
              </a:rPr>
              <a:t>.</a:t>
            </a:r>
          </a:p>
          <a:p>
            <a:pPr marL="803160" lvl="0" indent="-360359" hangingPunct="1">
              <a:spcBef>
                <a:spcPts val="700"/>
              </a:spcBef>
              <a:spcAft>
                <a:spcPts val="0"/>
              </a:spcAft>
              <a:buNone/>
            </a:pPr>
            <a:r>
              <a:rPr lang="en-GB" sz="1800">
                <a:solidFill>
                  <a:srgbClr val="009900"/>
                </a:solidFill>
                <a:latin typeface="Tw Cen MT"/>
              </a:rPr>
              <a:t>&lt;section itemprop</a:t>
            </a:r>
            <a:r>
              <a:rPr lang="en-GB" sz="1800">
                <a:solidFill>
                  <a:srgbClr val="66CC66"/>
                </a:solidFill>
                <a:latin typeface="Tw Cen MT"/>
              </a:rPr>
              <a:t>=</a:t>
            </a:r>
            <a:r>
              <a:rPr lang="en-GB" sz="1800">
                <a:solidFill>
                  <a:srgbClr val="FF0000"/>
                </a:solidFill>
                <a:latin typeface="Tw Cen MT"/>
              </a:rPr>
              <a:t>"address"</a:t>
            </a:r>
            <a:r>
              <a:rPr lang="en-GB" sz="1800">
                <a:solidFill>
                  <a:srgbClr val="009900"/>
                </a:solidFill>
                <a:latin typeface="Tw Cen MT"/>
              </a:rPr>
              <a:t> itemscope </a:t>
            </a:r>
            <a:r>
              <a:rPr lang="pl-PL" sz="1800">
                <a:solidFill>
                  <a:srgbClr val="009900"/>
                </a:solidFill>
                <a:latin typeface="Tw Cen MT"/>
              </a:rPr>
              <a:t/>
            </a:r>
            <a:br>
              <a:rPr lang="pl-PL" sz="1800">
                <a:solidFill>
                  <a:srgbClr val="009900"/>
                </a:solidFill>
                <a:latin typeface="Tw Cen MT"/>
              </a:rPr>
            </a:br>
            <a:r>
              <a:rPr lang="en-GB" sz="1800">
                <a:solidFill>
                  <a:srgbClr val="009900"/>
                </a:solidFill>
                <a:latin typeface="Tw Cen MT"/>
              </a:rPr>
              <a:t>itemtype</a:t>
            </a:r>
            <a:r>
              <a:rPr lang="en-GB" sz="1800">
                <a:solidFill>
                  <a:srgbClr val="66CC66"/>
                </a:solidFill>
                <a:latin typeface="Tw Cen MT"/>
              </a:rPr>
              <a:t>=</a:t>
            </a:r>
            <a:r>
              <a:rPr lang="en-GB" sz="1800">
                <a:solidFill>
                  <a:srgbClr val="FF0000"/>
                </a:solidFill>
                <a:latin typeface="Tw Cen MT"/>
              </a:rPr>
              <a:t>"http://data-vocabulary.org/Address"</a:t>
            </a:r>
            <a:r>
              <a:rPr lang="en-GB" sz="1800">
                <a:solidFill>
                  <a:srgbClr val="009900"/>
                </a:solidFill>
                <a:latin typeface="Tw Cen MT"/>
              </a:rPr>
              <a:t>&gt;</a:t>
            </a:r>
            <a:r>
              <a:rPr lang="en-GB" sz="1800">
                <a:latin typeface="Tw Cen MT"/>
              </a:rPr>
              <a:t> </a:t>
            </a:r>
            <a:r>
              <a:rPr lang="pl-PL" sz="1800">
                <a:latin typeface="Tw Cen MT"/>
              </a:rPr>
              <a:t/>
            </a:r>
            <a:br>
              <a:rPr lang="pl-PL" sz="1800">
                <a:latin typeface="Tw Cen MT"/>
              </a:rPr>
            </a:br>
            <a:r>
              <a:rPr lang="en-GB" sz="1800">
                <a:latin typeface="Tw Cen MT"/>
              </a:rPr>
              <a:t>I live at </a:t>
            </a:r>
            <a:r>
              <a:rPr lang="en-GB" sz="1800">
                <a:solidFill>
                  <a:srgbClr val="009900"/>
                </a:solidFill>
                <a:latin typeface="Tw Cen MT"/>
              </a:rPr>
              <a:t>&lt;</a:t>
            </a:r>
            <a:r>
              <a:rPr lang="en-GB" sz="1800" b="1">
                <a:latin typeface="Tw Cen MT"/>
              </a:rPr>
              <a:t>span</a:t>
            </a:r>
            <a:r>
              <a:rPr lang="en-GB" sz="1800">
                <a:solidFill>
                  <a:srgbClr val="009900"/>
                </a:solidFill>
                <a:latin typeface="Tw Cen MT"/>
              </a:rPr>
              <a:t> itemprop</a:t>
            </a:r>
            <a:r>
              <a:rPr lang="en-GB" sz="1800">
                <a:solidFill>
                  <a:srgbClr val="66CC66"/>
                </a:solidFill>
                <a:latin typeface="Tw Cen MT"/>
              </a:rPr>
              <a:t>=</a:t>
            </a:r>
            <a:r>
              <a:rPr lang="en-GB" sz="1800">
                <a:solidFill>
                  <a:srgbClr val="FF0000"/>
                </a:solidFill>
                <a:latin typeface="Tw Cen MT"/>
              </a:rPr>
              <a:t>"street-address"</a:t>
            </a:r>
            <a:r>
              <a:rPr lang="en-GB" sz="1800">
                <a:solidFill>
                  <a:srgbClr val="009900"/>
                </a:solidFill>
                <a:latin typeface="Tw Cen MT"/>
              </a:rPr>
              <a:t>&gt;</a:t>
            </a:r>
            <a:r>
              <a:rPr lang="en-GB" sz="1800">
                <a:latin typeface="Tw Cen MT"/>
              </a:rPr>
              <a:t>1234 Peach Drive</a:t>
            </a:r>
            <a:r>
              <a:rPr lang="en-GB" sz="1800">
                <a:solidFill>
                  <a:srgbClr val="009900"/>
                </a:solidFill>
                <a:latin typeface="Tw Cen MT"/>
              </a:rPr>
              <a:t>&lt;</a:t>
            </a:r>
            <a:r>
              <a:rPr lang="en-GB" sz="1800">
                <a:solidFill>
                  <a:srgbClr val="66CC66"/>
                </a:solidFill>
                <a:latin typeface="Tw Cen MT"/>
              </a:rPr>
              <a:t>/</a:t>
            </a:r>
            <a:r>
              <a:rPr lang="en-GB" sz="1800" b="1">
                <a:latin typeface="Tw Cen MT"/>
              </a:rPr>
              <a:t>span</a:t>
            </a:r>
            <a:r>
              <a:rPr lang="en-GB" sz="1800">
                <a:solidFill>
                  <a:srgbClr val="009900"/>
                </a:solidFill>
                <a:latin typeface="Tw Cen MT"/>
              </a:rPr>
              <a:t>&gt;</a:t>
            </a:r>
            <a:r>
              <a:rPr lang="en-GB" sz="1800">
                <a:latin typeface="Tw Cen MT"/>
              </a:rPr>
              <a:t> </a:t>
            </a:r>
            <a:r>
              <a:rPr lang="en-GB" sz="1800">
                <a:solidFill>
                  <a:srgbClr val="009900"/>
                </a:solidFill>
                <a:latin typeface="Tw Cen MT"/>
              </a:rPr>
              <a:t>&lt;</a:t>
            </a:r>
            <a:r>
              <a:rPr lang="en-GB" sz="1800" b="1">
                <a:latin typeface="Tw Cen MT"/>
              </a:rPr>
              <a:t>span</a:t>
            </a:r>
            <a:r>
              <a:rPr lang="en-GB" sz="1800">
                <a:solidFill>
                  <a:srgbClr val="009900"/>
                </a:solidFill>
                <a:latin typeface="Tw Cen MT"/>
              </a:rPr>
              <a:t> itemprop</a:t>
            </a:r>
            <a:r>
              <a:rPr lang="en-GB" sz="1800">
                <a:solidFill>
                  <a:srgbClr val="66CC66"/>
                </a:solidFill>
                <a:latin typeface="Tw Cen MT"/>
              </a:rPr>
              <a:t>=</a:t>
            </a:r>
            <a:r>
              <a:rPr lang="en-GB" sz="1800">
                <a:solidFill>
                  <a:srgbClr val="FF0000"/>
                </a:solidFill>
                <a:latin typeface="Tw Cen MT"/>
              </a:rPr>
              <a:t>"locality"</a:t>
            </a:r>
            <a:r>
              <a:rPr lang="en-GB" sz="1800">
                <a:solidFill>
                  <a:srgbClr val="009900"/>
                </a:solidFill>
                <a:latin typeface="Tw Cen MT"/>
              </a:rPr>
              <a:t>&gt;</a:t>
            </a:r>
            <a:r>
              <a:rPr lang="en-GB" sz="1800">
                <a:latin typeface="Tw Cen MT"/>
              </a:rPr>
              <a:t>Warner Robins</a:t>
            </a:r>
            <a:r>
              <a:rPr lang="en-GB" sz="1800">
                <a:solidFill>
                  <a:srgbClr val="009900"/>
                </a:solidFill>
                <a:latin typeface="Tw Cen MT"/>
              </a:rPr>
              <a:t>&lt;</a:t>
            </a:r>
            <a:r>
              <a:rPr lang="en-GB" sz="1800">
                <a:solidFill>
                  <a:srgbClr val="66CC66"/>
                </a:solidFill>
                <a:latin typeface="Tw Cen MT"/>
              </a:rPr>
              <a:t>/</a:t>
            </a:r>
            <a:r>
              <a:rPr lang="en-GB" sz="1800" b="1">
                <a:latin typeface="Tw Cen MT"/>
              </a:rPr>
              <a:t>span</a:t>
            </a:r>
            <a:r>
              <a:rPr lang="en-GB" sz="1800">
                <a:solidFill>
                  <a:srgbClr val="009900"/>
                </a:solidFill>
                <a:latin typeface="Tw Cen MT"/>
              </a:rPr>
              <a:t>&gt;</a:t>
            </a:r>
            <a:r>
              <a:rPr lang="en-GB" sz="1800">
                <a:latin typeface="Tw Cen MT"/>
              </a:rPr>
              <a:t> , </a:t>
            </a:r>
            <a:r>
              <a:rPr lang="pl-PL" sz="1800">
                <a:latin typeface="Tw Cen MT"/>
              </a:rPr>
              <a:t/>
            </a:r>
            <a:br>
              <a:rPr lang="pl-PL" sz="1800">
                <a:latin typeface="Tw Cen MT"/>
              </a:rPr>
            </a:br>
            <a:r>
              <a:rPr lang="en-GB" sz="1800">
                <a:solidFill>
                  <a:srgbClr val="009900"/>
                </a:solidFill>
                <a:latin typeface="Tw Cen MT"/>
              </a:rPr>
              <a:t>&lt;</a:t>
            </a:r>
            <a:r>
              <a:rPr lang="en-GB" sz="1800" b="1">
                <a:latin typeface="Tw Cen MT"/>
              </a:rPr>
              <a:t>span</a:t>
            </a:r>
            <a:r>
              <a:rPr lang="en-GB" sz="1800">
                <a:solidFill>
                  <a:srgbClr val="009900"/>
                </a:solidFill>
                <a:latin typeface="Tw Cen MT"/>
              </a:rPr>
              <a:t> itemprop</a:t>
            </a:r>
            <a:r>
              <a:rPr lang="en-GB" sz="1800">
                <a:solidFill>
                  <a:srgbClr val="66CC66"/>
                </a:solidFill>
                <a:latin typeface="Tw Cen MT"/>
              </a:rPr>
              <a:t>=</a:t>
            </a:r>
            <a:r>
              <a:rPr lang="en-GB" sz="1800">
                <a:solidFill>
                  <a:srgbClr val="FF0000"/>
                </a:solidFill>
                <a:latin typeface="Tw Cen MT"/>
              </a:rPr>
              <a:t>"region"</a:t>
            </a:r>
            <a:r>
              <a:rPr lang="en-GB" sz="1800">
                <a:solidFill>
                  <a:srgbClr val="009900"/>
                </a:solidFill>
                <a:latin typeface="Tw Cen MT"/>
              </a:rPr>
              <a:t>&gt;</a:t>
            </a:r>
            <a:r>
              <a:rPr lang="en-GB" sz="1800">
                <a:latin typeface="Tw Cen MT"/>
              </a:rPr>
              <a:t>Georgia</a:t>
            </a:r>
            <a:r>
              <a:rPr lang="en-GB" sz="1800">
                <a:solidFill>
                  <a:srgbClr val="009900"/>
                </a:solidFill>
                <a:latin typeface="Tw Cen MT"/>
              </a:rPr>
              <a:t>&lt;</a:t>
            </a:r>
            <a:r>
              <a:rPr lang="en-GB" sz="1800">
                <a:solidFill>
                  <a:srgbClr val="66CC66"/>
                </a:solidFill>
                <a:latin typeface="Tw Cen MT"/>
              </a:rPr>
              <a:t>/</a:t>
            </a:r>
            <a:r>
              <a:rPr lang="en-GB" sz="1800" b="1">
                <a:latin typeface="Tw Cen MT"/>
              </a:rPr>
              <a:t>span</a:t>
            </a:r>
            <a:r>
              <a:rPr lang="en-GB" sz="1800">
                <a:solidFill>
                  <a:srgbClr val="009900"/>
                </a:solidFill>
                <a:latin typeface="Tw Cen MT"/>
              </a:rPr>
              <a:t>&gt;</a:t>
            </a:r>
            <a:r>
              <a:rPr lang="en-GB" sz="1800">
                <a:latin typeface="Tw Cen MT"/>
              </a:rPr>
              <a:t>.</a:t>
            </a:r>
          </a:p>
          <a:p>
            <a:pPr marL="803160" lvl="0" indent="-360359" hangingPunct="1">
              <a:spcBef>
                <a:spcPts val="700"/>
              </a:spcBef>
              <a:spcAft>
                <a:spcPts val="0"/>
              </a:spcAft>
              <a:buNone/>
            </a:pPr>
            <a:r>
              <a:rPr lang="en-GB" sz="1800">
                <a:solidFill>
                  <a:srgbClr val="009900"/>
                </a:solidFill>
                <a:latin typeface="Tw Cen MT"/>
              </a:rPr>
              <a:t>&lt;</a:t>
            </a:r>
            <a:r>
              <a:rPr lang="en-GB" sz="1800">
                <a:solidFill>
                  <a:srgbClr val="66CC66"/>
                </a:solidFill>
                <a:latin typeface="Tw Cen MT"/>
              </a:rPr>
              <a:t>/</a:t>
            </a:r>
            <a:r>
              <a:rPr lang="en-GB" sz="1800">
                <a:solidFill>
                  <a:srgbClr val="009900"/>
                </a:solidFill>
                <a:latin typeface="Tw Cen MT"/>
              </a:rPr>
              <a:t>section&gt;</a:t>
            </a:r>
          </a:p>
          <a:p>
            <a:pPr marL="803160" lvl="0" indent="-803160" hangingPunct="1">
              <a:spcBef>
                <a:spcPts val="700"/>
              </a:spcBef>
              <a:spcAft>
                <a:spcPts val="0"/>
              </a:spcAft>
              <a:buNone/>
            </a:pPr>
            <a:r>
              <a:rPr lang="en-GB" sz="1800">
                <a:solidFill>
                  <a:srgbClr val="009900"/>
                </a:solidFill>
                <a:latin typeface="Tw Cen MT"/>
              </a:rPr>
              <a:t>&lt;</a:t>
            </a:r>
            <a:r>
              <a:rPr lang="en-GB" sz="1800">
                <a:solidFill>
                  <a:srgbClr val="66CC66"/>
                </a:solidFill>
                <a:latin typeface="Tw Cen MT"/>
              </a:rPr>
              <a:t>/</a:t>
            </a:r>
            <a:r>
              <a:rPr lang="en-GB" sz="1800">
                <a:solidFill>
                  <a:srgbClr val="009900"/>
                </a:solidFill>
                <a:latin typeface="Tw Cen MT"/>
              </a:rPr>
              <a:t>section&gt;</a:t>
            </a:r>
          </a:p>
        </p:txBody>
      </p:sp>
      <p:sp>
        <p:nvSpPr>
          <p:cNvPr id="3" name="Symbol zastępczy daty 4"/>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4" name="Symbol zastępczy stopki 6"/>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
        <p:nvSpPr>
          <p:cNvPr id="5" name="Symbol zastępczy numeru slajdu 5"/>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C0B0B6FD-3B7A-4FFF-9DAC-59B065573293}" type="slidenum">
              <a:rPr>
                <a:solidFill>
                  <a:schemeClr val="bg1"/>
                </a:solidFill>
              </a:rPr>
              <a:t>31</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spTree>
    <p:extLst>
      <p:ext uri="{BB962C8B-B14F-4D97-AF65-F5344CB8AC3E}">
        <p14:creationId xmlns:p14="http://schemas.microsoft.com/office/powerpoint/2010/main" val="764030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RDFa example</a:t>
            </a:r>
          </a:p>
        </p:txBody>
      </p:sp>
      <p:sp>
        <p:nvSpPr>
          <p:cNvPr id="6" name="Symbol zastępczy zawartości 5"/>
          <p:cNvSpPr txBox="1">
            <a:spLocks noGrp="1"/>
          </p:cNvSpPr>
          <p:nvPr>
            <p:ph idx="1"/>
          </p:nvPr>
        </p:nvSpPr>
        <p:spPr>
          <a:xfrm>
            <a:off x="612720" y="1600200"/>
            <a:ext cx="8153280" cy="4495680"/>
          </a:xfrm>
        </p:spPr>
        <p:txBody>
          <a:bodyPr lIns="91440" tIns="45720" rIns="91440" bIns="4572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442800" lvl="0" indent="-442800" hangingPunct="1">
              <a:spcBef>
                <a:spcPts val="700"/>
              </a:spcBef>
              <a:spcAft>
                <a:spcPts val="0"/>
              </a:spcAft>
              <a:buNone/>
            </a:pPr>
            <a:r>
              <a:rPr lang="en-GB" sz="2000" b="1">
                <a:latin typeface="Tw Cen MT"/>
              </a:rPr>
              <a:t>&lt;p</a:t>
            </a:r>
            <a:r>
              <a:rPr lang="en-GB" sz="2000">
                <a:solidFill>
                  <a:srgbClr val="009900"/>
                </a:solidFill>
                <a:latin typeface="Tw Cen MT"/>
              </a:rPr>
              <a:t> </a:t>
            </a:r>
            <a:r>
              <a:rPr lang="en-GB" sz="2000">
                <a:solidFill>
                  <a:srgbClr val="000066"/>
                </a:solidFill>
                <a:latin typeface="Tw Cen MT"/>
              </a:rPr>
              <a:t>xmlns:dc</a:t>
            </a:r>
            <a:r>
              <a:rPr lang="en-GB" sz="2000">
                <a:solidFill>
                  <a:srgbClr val="009900"/>
                </a:solidFill>
                <a:latin typeface="Tw Cen MT"/>
              </a:rPr>
              <a:t>=</a:t>
            </a:r>
            <a:r>
              <a:rPr lang="en-GB" sz="2000">
                <a:solidFill>
                  <a:srgbClr val="FF0000"/>
                </a:solidFill>
                <a:latin typeface="Tw Cen MT"/>
              </a:rPr>
              <a:t>"http://purl.org/dc/elements/1.1/"</a:t>
            </a:r>
            <a:r>
              <a:rPr lang="en-GB" sz="2000">
                <a:latin typeface="Tw Cen MT"/>
              </a:rPr>
              <a:t> </a:t>
            </a:r>
            <a:r>
              <a:rPr lang="en-GB" sz="2000">
                <a:solidFill>
                  <a:srgbClr val="000066"/>
                </a:solidFill>
                <a:latin typeface="Tw Cen MT"/>
              </a:rPr>
              <a:t>about</a:t>
            </a:r>
            <a:r>
              <a:rPr lang="en-GB" sz="2000">
                <a:solidFill>
                  <a:srgbClr val="009900"/>
                </a:solidFill>
                <a:latin typeface="Tw Cen MT"/>
              </a:rPr>
              <a:t>=</a:t>
            </a:r>
            <a:r>
              <a:rPr lang="en-GB" sz="2000">
                <a:solidFill>
                  <a:srgbClr val="FF0000"/>
                </a:solidFill>
                <a:latin typeface="Tw Cen MT"/>
              </a:rPr>
              <a:t>"http://www.example.com/books/wikinomics"</a:t>
            </a:r>
            <a:r>
              <a:rPr lang="en-GB" sz="2000" b="1">
                <a:latin typeface="Tw Cen MT"/>
              </a:rPr>
              <a:t>&gt;</a:t>
            </a:r>
            <a:r>
              <a:rPr lang="en-GB" sz="2000">
                <a:latin typeface="Tw Cen MT"/>
              </a:rPr>
              <a:t> </a:t>
            </a:r>
            <a:r>
              <a:rPr lang="pl-PL" sz="2000">
                <a:latin typeface="Tw Cen MT"/>
              </a:rPr>
              <a:t/>
            </a:r>
            <a:br>
              <a:rPr lang="pl-PL" sz="2000">
                <a:latin typeface="Tw Cen MT"/>
              </a:rPr>
            </a:br>
            <a:r>
              <a:rPr lang="en-GB" sz="2000">
                <a:latin typeface="Tw Cen MT"/>
              </a:rPr>
              <a:t>In his latest book </a:t>
            </a:r>
            <a:r>
              <a:rPr lang="pl-PL" sz="2000">
                <a:latin typeface="Tw Cen MT"/>
              </a:rPr>
              <a:t/>
            </a:r>
            <a:br>
              <a:rPr lang="pl-PL" sz="2000">
                <a:latin typeface="Tw Cen MT"/>
              </a:rPr>
            </a:br>
            <a:r>
              <a:rPr lang="en-GB" sz="2000" b="1">
                <a:latin typeface="Tw Cen MT"/>
              </a:rPr>
              <a:t>&lt;cite</a:t>
            </a:r>
            <a:r>
              <a:rPr lang="en-GB" sz="2000">
                <a:solidFill>
                  <a:srgbClr val="009900"/>
                </a:solidFill>
                <a:latin typeface="Tw Cen MT"/>
              </a:rPr>
              <a:t> </a:t>
            </a:r>
            <a:r>
              <a:rPr lang="en-GB" sz="2000">
                <a:solidFill>
                  <a:srgbClr val="000066"/>
                </a:solidFill>
                <a:latin typeface="Tw Cen MT"/>
              </a:rPr>
              <a:t>property</a:t>
            </a:r>
            <a:r>
              <a:rPr lang="en-GB" sz="2000">
                <a:solidFill>
                  <a:srgbClr val="009900"/>
                </a:solidFill>
                <a:latin typeface="Tw Cen MT"/>
              </a:rPr>
              <a:t>=</a:t>
            </a:r>
            <a:r>
              <a:rPr lang="en-GB" sz="2000">
                <a:solidFill>
                  <a:srgbClr val="FF0000"/>
                </a:solidFill>
                <a:latin typeface="Tw Cen MT"/>
              </a:rPr>
              <a:t>"dc:title"</a:t>
            </a:r>
            <a:r>
              <a:rPr lang="en-GB" sz="2000" b="1">
                <a:latin typeface="Tw Cen MT"/>
              </a:rPr>
              <a:t>&gt;</a:t>
            </a:r>
            <a:r>
              <a:rPr lang="en-GB" sz="2000">
                <a:latin typeface="Tw Cen MT"/>
              </a:rPr>
              <a:t>Wikinomics</a:t>
            </a:r>
            <a:r>
              <a:rPr lang="en-GB" sz="2000" b="1">
                <a:latin typeface="Tw Cen MT"/>
              </a:rPr>
              <a:t>&lt;/cite&gt;</a:t>
            </a:r>
            <a:r>
              <a:rPr lang="en-GB" sz="2000">
                <a:latin typeface="Tw Cen MT"/>
              </a:rPr>
              <a:t>, </a:t>
            </a:r>
            <a:r>
              <a:rPr lang="pl-PL" sz="2000">
                <a:latin typeface="Tw Cen MT"/>
              </a:rPr>
              <a:t/>
            </a:r>
            <a:br>
              <a:rPr lang="pl-PL" sz="2000">
                <a:latin typeface="Tw Cen MT"/>
              </a:rPr>
            </a:br>
            <a:r>
              <a:rPr lang="en-GB" sz="2000" b="1">
                <a:latin typeface="Tw Cen MT"/>
              </a:rPr>
              <a:t>&lt;span</a:t>
            </a:r>
            <a:r>
              <a:rPr lang="en-GB" sz="2000">
                <a:solidFill>
                  <a:srgbClr val="009900"/>
                </a:solidFill>
                <a:latin typeface="Tw Cen MT"/>
              </a:rPr>
              <a:t> </a:t>
            </a:r>
            <a:r>
              <a:rPr lang="en-GB" sz="2000">
                <a:solidFill>
                  <a:srgbClr val="000066"/>
                </a:solidFill>
                <a:latin typeface="Tw Cen MT"/>
              </a:rPr>
              <a:t>property</a:t>
            </a:r>
            <a:r>
              <a:rPr lang="en-GB" sz="2000">
                <a:solidFill>
                  <a:srgbClr val="009900"/>
                </a:solidFill>
                <a:latin typeface="Tw Cen MT"/>
              </a:rPr>
              <a:t>=</a:t>
            </a:r>
            <a:r>
              <a:rPr lang="en-GB" sz="2000">
                <a:solidFill>
                  <a:srgbClr val="FF0000"/>
                </a:solidFill>
                <a:latin typeface="Tw Cen MT"/>
              </a:rPr>
              <a:t>"dc:creator"</a:t>
            </a:r>
            <a:r>
              <a:rPr lang="en-GB" sz="2000" b="1">
                <a:latin typeface="Tw Cen MT"/>
              </a:rPr>
              <a:t>&gt;</a:t>
            </a:r>
            <a:r>
              <a:rPr lang="en-GB" sz="2000">
                <a:latin typeface="Tw Cen MT"/>
              </a:rPr>
              <a:t>Don Tapscott</a:t>
            </a:r>
            <a:r>
              <a:rPr lang="en-GB" sz="2000" b="1">
                <a:latin typeface="Tw Cen MT"/>
              </a:rPr>
              <a:t>&lt;/span&gt;</a:t>
            </a:r>
            <a:r>
              <a:rPr lang="en-GB" sz="2000">
                <a:latin typeface="Tw Cen MT"/>
              </a:rPr>
              <a:t> </a:t>
            </a:r>
            <a:r>
              <a:rPr lang="pl-PL" sz="2000">
                <a:latin typeface="Tw Cen MT"/>
              </a:rPr>
              <a:t/>
            </a:r>
            <a:br>
              <a:rPr lang="pl-PL" sz="2000">
                <a:latin typeface="Tw Cen MT"/>
              </a:rPr>
            </a:br>
            <a:r>
              <a:rPr lang="en-GB" sz="2000">
                <a:latin typeface="Tw Cen MT"/>
              </a:rPr>
              <a:t>explains deep changes in technology, demographics and business. The book is due to be published in </a:t>
            </a:r>
            <a:r>
              <a:rPr lang="pl-PL" sz="2000">
                <a:latin typeface="Tw Cen MT"/>
              </a:rPr>
              <a:t/>
            </a:r>
            <a:br>
              <a:rPr lang="pl-PL" sz="2000">
                <a:latin typeface="Tw Cen MT"/>
              </a:rPr>
            </a:br>
            <a:r>
              <a:rPr lang="en-GB" sz="2000" b="1">
                <a:latin typeface="Tw Cen MT"/>
              </a:rPr>
              <a:t>&lt;span</a:t>
            </a:r>
            <a:r>
              <a:rPr lang="en-GB" sz="2000">
                <a:solidFill>
                  <a:srgbClr val="009900"/>
                </a:solidFill>
                <a:latin typeface="Tw Cen MT"/>
              </a:rPr>
              <a:t> </a:t>
            </a:r>
            <a:r>
              <a:rPr lang="en-GB" sz="2000">
                <a:solidFill>
                  <a:srgbClr val="000066"/>
                </a:solidFill>
                <a:latin typeface="Tw Cen MT"/>
              </a:rPr>
              <a:t>property</a:t>
            </a:r>
            <a:r>
              <a:rPr lang="en-GB" sz="2000">
                <a:solidFill>
                  <a:srgbClr val="009900"/>
                </a:solidFill>
                <a:latin typeface="Tw Cen MT"/>
              </a:rPr>
              <a:t>=</a:t>
            </a:r>
            <a:r>
              <a:rPr lang="en-GB" sz="2000">
                <a:solidFill>
                  <a:srgbClr val="FF0000"/>
                </a:solidFill>
                <a:latin typeface="Tw Cen MT"/>
              </a:rPr>
              <a:t>"dc:date"</a:t>
            </a:r>
            <a:r>
              <a:rPr lang="en-GB" sz="2000">
                <a:solidFill>
                  <a:srgbClr val="009900"/>
                </a:solidFill>
                <a:latin typeface="Tw Cen MT"/>
              </a:rPr>
              <a:t> </a:t>
            </a:r>
            <a:r>
              <a:rPr lang="en-GB" sz="2000">
                <a:solidFill>
                  <a:srgbClr val="000066"/>
                </a:solidFill>
                <a:latin typeface="Tw Cen MT"/>
              </a:rPr>
              <a:t>content</a:t>
            </a:r>
            <a:r>
              <a:rPr lang="en-GB" sz="2000">
                <a:solidFill>
                  <a:srgbClr val="009900"/>
                </a:solidFill>
                <a:latin typeface="Tw Cen MT"/>
              </a:rPr>
              <a:t>=</a:t>
            </a:r>
            <a:r>
              <a:rPr lang="en-GB" sz="2000">
                <a:solidFill>
                  <a:srgbClr val="FF0000"/>
                </a:solidFill>
                <a:latin typeface="Tw Cen MT"/>
              </a:rPr>
              <a:t>"2006-10-01"</a:t>
            </a:r>
            <a:r>
              <a:rPr lang="en-GB" sz="2000" b="1">
                <a:latin typeface="Tw Cen MT"/>
              </a:rPr>
              <a:t>&gt;</a:t>
            </a:r>
            <a:r>
              <a:rPr lang="en-GB" sz="2000">
                <a:latin typeface="Tw Cen MT"/>
              </a:rPr>
              <a:t>October 2006</a:t>
            </a:r>
            <a:r>
              <a:rPr lang="en-GB" sz="2000" b="1">
                <a:latin typeface="Tw Cen MT"/>
              </a:rPr>
              <a:t>&lt;/span&gt;</a:t>
            </a:r>
            <a:r>
              <a:rPr lang="en-GB" sz="2000">
                <a:latin typeface="Tw Cen MT"/>
              </a:rPr>
              <a:t>.</a:t>
            </a:r>
          </a:p>
          <a:p>
            <a:pPr marL="442800" lvl="0" indent="-442800" hangingPunct="1">
              <a:spcBef>
                <a:spcPts val="700"/>
              </a:spcBef>
              <a:spcAft>
                <a:spcPts val="0"/>
              </a:spcAft>
              <a:buNone/>
            </a:pPr>
            <a:r>
              <a:rPr lang="en-GB" sz="2000" b="1">
                <a:latin typeface="Tw Cen MT"/>
              </a:rPr>
              <a:t>&lt;/p&gt;</a:t>
            </a:r>
          </a:p>
        </p:txBody>
      </p:sp>
      <p:sp>
        <p:nvSpPr>
          <p:cNvPr id="3" name="Symbol zastępczy daty 2"/>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4" name="Symbol zastępczy stopki 3"/>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
        <p:nvSpPr>
          <p:cNvPr id="5" name="Symbol zastępczy numeru slajdu 4"/>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5CC974B0-32A8-4133-BEDB-DA635D507498}" type="slidenum">
              <a:rPr>
                <a:solidFill>
                  <a:schemeClr val="bg1"/>
                </a:solidFill>
              </a:rPr>
              <a:t>32</a:t>
            </a:fld>
            <a:endParaRPr lang="pl-PL" sz="1400" b="1" i="0" u="none" strike="noStrike" kern="1200" spc="0" baseline="0" dirty="0">
              <a:ln>
                <a:noFill/>
              </a:ln>
              <a:solidFill>
                <a:schemeClr val="bg1"/>
              </a:solidFill>
              <a:latin typeface="Tw Cen MT" pitchFamily="18"/>
              <a:ea typeface="Microsoft YaHei" pitchFamily="2"/>
              <a:cs typeface="Mangal" pitchFamily="2"/>
            </a:endParaRPr>
          </a:p>
        </p:txBody>
      </p:sp>
    </p:spTree>
    <p:extLst>
      <p:ext uri="{BB962C8B-B14F-4D97-AF65-F5344CB8AC3E}">
        <p14:creationId xmlns:p14="http://schemas.microsoft.com/office/powerpoint/2010/main" val="3239146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Querying the Semantic Web</a:t>
            </a:r>
          </a:p>
        </p:txBody>
      </p:sp>
      <p:pic>
        <p:nvPicPr>
          <p:cNvPr id="7" name="Content Placeholder 5"/>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40000"/>
                    </a14:imgEffect>
                    <a14:imgEffect>
                      <a14:brightnessContrast bright="-33000"/>
                    </a14:imgEffect>
                  </a14:imgLayer>
                </a14:imgProps>
              </a:ext>
              <a:ext uri="{28A0092B-C50C-407E-A947-70E740481C1C}">
                <a14:useLocalDpi xmlns:a14="http://schemas.microsoft.com/office/drawing/2010/main" val="0"/>
              </a:ext>
            </a:extLst>
          </a:blip>
          <a:stretch>
            <a:fillRect/>
          </a:stretch>
        </p:blipFill>
        <p:spPr>
          <a:xfrm>
            <a:off x="2051720" y="1516680"/>
            <a:ext cx="5064511" cy="5322180"/>
          </a:xfrm>
        </p:spPr>
      </p:pic>
      <p:sp>
        <p:nvSpPr>
          <p:cNvPr id="5" name="Symbol zastępczy numeru slajdu 6"/>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7FE6BE4B-1941-4531-8DF2-F699B81CF065}" type="slidenum">
              <a:rPr>
                <a:solidFill>
                  <a:schemeClr val="bg1"/>
                </a:solidFill>
              </a:rPr>
              <a:t>33</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pic>
        <p:nvPicPr>
          <p:cNvPr id="8" name="Content Placeholder 5"/>
          <p:cNvPicPr>
            <a:picLocks noChangeAspect="1"/>
          </p:cNvPicPr>
          <p:nvPr/>
        </p:nvPicPr>
        <p:blipFill rotWithShape="1">
          <a:blip r:embed="rId5">
            <a:extLst>
              <a:ext uri="{28A0092B-C50C-407E-A947-70E740481C1C}">
                <a14:useLocalDpi xmlns:a14="http://schemas.microsoft.com/office/drawing/2010/main" val="0"/>
              </a:ext>
            </a:extLst>
          </a:blip>
          <a:srcRect l="3676" t="44093" r="73471" b="31439"/>
          <a:stretch/>
        </p:blipFill>
        <p:spPr>
          <a:xfrm>
            <a:off x="2232000" y="3852000"/>
            <a:ext cx="1152000" cy="1296000"/>
          </a:xfrm>
          <a:prstGeom prst="rect">
            <a:avLst/>
          </a:prstGeom>
        </p:spPr>
      </p:pic>
    </p:spTree>
    <p:extLst>
      <p:ext uri="{BB962C8B-B14F-4D97-AF65-F5344CB8AC3E}">
        <p14:creationId xmlns:p14="http://schemas.microsoft.com/office/powerpoint/2010/main" val="262097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Publishing queryable data</a:t>
            </a:r>
          </a:p>
        </p:txBody>
      </p:sp>
      <p:sp>
        <p:nvSpPr>
          <p:cNvPr id="6" name="Symbol zastępczy zawartości 5"/>
          <p:cNvSpPr txBox="1">
            <a:spLocks noGrp="1"/>
          </p:cNvSpPr>
          <p:nvPr>
            <p:ph idx="1"/>
          </p:nvPr>
        </p:nvSpPr>
        <p:spPr>
          <a:xfrm>
            <a:off x="612720" y="1600200"/>
            <a:ext cx="8153280" cy="4495680"/>
          </a:xfrm>
        </p:spPr>
        <p:txBody>
          <a:bodyPr lIns="91440" tIns="45720" rIns="91440" bIns="4572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hangingPunct="1">
              <a:spcBef>
                <a:spcPts val="700"/>
              </a:spcBef>
              <a:spcAft>
                <a:spcPts val="0"/>
              </a:spcAft>
              <a:buSzPct val="60000"/>
              <a:buFont typeface="Wingdings"/>
              <a:buChar char=""/>
            </a:pPr>
            <a:r>
              <a:rPr lang="en-GB" sz="2900" b="1">
                <a:latin typeface="Tw Cen MT"/>
              </a:rPr>
              <a:t>S</a:t>
            </a:r>
            <a:r>
              <a:rPr lang="en-GB" sz="2900">
                <a:latin typeface="Tw Cen MT"/>
              </a:rPr>
              <a:t>PARQL </a:t>
            </a:r>
            <a:r>
              <a:rPr lang="en-GB" sz="2900" b="1">
                <a:latin typeface="Tw Cen MT"/>
              </a:rPr>
              <a:t>P</a:t>
            </a:r>
            <a:r>
              <a:rPr lang="en-GB" sz="2900">
                <a:latin typeface="Tw Cen MT"/>
              </a:rPr>
              <a:t>rotocol </a:t>
            </a:r>
            <a:r>
              <a:rPr lang="en-GB" sz="2900" b="1">
                <a:latin typeface="Tw Cen MT"/>
              </a:rPr>
              <a:t>a</a:t>
            </a:r>
            <a:r>
              <a:rPr lang="en-GB" sz="2900">
                <a:latin typeface="Tw Cen MT"/>
              </a:rPr>
              <a:t>nd </a:t>
            </a:r>
            <a:r>
              <a:rPr lang="en-GB" sz="2900" b="1">
                <a:latin typeface="Tw Cen MT"/>
              </a:rPr>
              <a:t>R</a:t>
            </a:r>
            <a:r>
              <a:rPr lang="en-GB" sz="2900">
                <a:latin typeface="Tw Cen MT"/>
              </a:rPr>
              <a:t>DF </a:t>
            </a:r>
            <a:r>
              <a:rPr lang="en-GB" sz="2900" b="1">
                <a:latin typeface="Tw Cen MT"/>
              </a:rPr>
              <a:t>Q</a:t>
            </a:r>
            <a:r>
              <a:rPr lang="en-GB" sz="2900">
                <a:latin typeface="Tw Cen MT"/>
              </a:rPr>
              <a:t>uery </a:t>
            </a:r>
            <a:r>
              <a:rPr lang="en-GB" sz="2900" b="1">
                <a:latin typeface="Tw Cen MT"/>
              </a:rPr>
              <a:t>L</a:t>
            </a:r>
            <a:r>
              <a:rPr lang="en-GB" sz="2900">
                <a:latin typeface="Tw Cen MT"/>
              </a:rPr>
              <a:t>anguage</a:t>
            </a:r>
          </a:p>
          <a:p>
            <a:pPr marL="320040" lvl="0" indent="-320040" hangingPunct="1">
              <a:spcBef>
                <a:spcPts val="700"/>
              </a:spcBef>
              <a:spcAft>
                <a:spcPts val="0"/>
              </a:spcAft>
              <a:buSzPct val="60000"/>
              <a:buFont typeface="Wingdings"/>
              <a:buChar char=""/>
            </a:pPr>
            <a:r>
              <a:rPr lang="pl-PL" sz="2900">
                <a:latin typeface="Tw Cen MT"/>
              </a:rPr>
              <a:t>Remote queries through SPARQL Endpoints</a:t>
            </a:r>
          </a:p>
          <a:p>
            <a:pPr marL="320040" lvl="0" indent="-320040" hangingPunct="1">
              <a:spcBef>
                <a:spcPts val="700"/>
              </a:spcBef>
              <a:spcAft>
                <a:spcPts val="0"/>
              </a:spcAft>
              <a:buSzPct val="60000"/>
              <a:buFont typeface="Wingdings"/>
              <a:buChar char=""/>
            </a:pPr>
            <a:r>
              <a:rPr lang="pl-PL" sz="2900">
                <a:latin typeface="Tw Cen MT"/>
              </a:rPr>
              <a:t>SPARQL 1.1 features:</a:t>
            </a:r>
          </a:p>
          <a:p>
            <a:pPr marL="640080" lvl="1" indent="-274320">
              <a:spcBef>
                <a:spcPts val="550"/>
              </a:spcBef>
              <a:spcAft>
                <a:spcPts val="0"/>
              </a:spcAft>
              <a:buSzPct val="70000"/>
              <a:buFont typeface="Wingdings 2"/>
              <a:buChar char=""/>
            </a:pPr>
            <a:r>
              <a:rPr lang="pl-PL" sz="2600">
                <a:latin typeface="Tw Cen MT"/>
              </a:rPr>
              <a:t>ASK, SELECT, DESCRIBE, CONSTRUCT</a:t>
            </a:r>
          </a:p>
          <a:p>
            <a:pPr marL="640080" lvl="1" indent="-274320">
              <a:spcBef>
                <a:spcPts val="550"/>
              </a:spcBef>
              <a:spcAft>
                <a:spcPts val="0"/>
              </a:spcAft>
              <a:buSzPct val="70000"/>
              <a:buFont typeface="Wingdings 2"/>
              <a:buChar char=""/>
            </a:pPr>
            <a:r>
              <a:rPr lang="pl-PL" sz="2600">
                <a:latin typeface="Tw Cen MT"/>
              </a:rPr>
              <a:t>Aggregates</a:t>
            </a:r>
          </a:p>
          <a:p>
            <a:pPr marL="640080" lvl="1" indent="-274320">
              <a:spcBef>
                <a:spcPts val="550"/>
              </a:spcBef>
              <a:spcAft>
                <a:spcPts val="0"/>
              </a:spcAft>
              <a:buSzPct val="70000"/>
              <a:buFont typeface="Wingdings 2"/>
              <a:buChar char=""/>
            </a:pPr>
            <a:r>
              <a:rPr lang="pl-PL" sz="2600">
                <a:latin typeface="Tw Cen MT"/>
              </a:rPr>
              <a:t>Federated queries</a:t>
            </a:r>
          </a:p>
          <a:p>
            <a:pPr marL="640080" lvl="1" indent="-274320">
              <a:spcBef>
                <a:spcPts val="550"/>
              </a:spcBef>
              <a:spcAft>
                <a:spcPts val="0"/>
              </a:spcAft>
              <a:buSzPct val="70000"/>
              <a:buFont typeface="Wingdings 2"/>
              <a:buChar char=""/>
            </a:pPr>
            <a:r>
              <a:rPr lang="en-US" sz="2600">
                <a:latin typeface="Tw Cen MT"/>
              </a:rPr>
              <a:t>Extensibilty</a:t>
            </a:r>
            <a:r>
              <a:rPr lang="pl-PL" sz="2600">
                <a:latin typeface="Tw Cen MT"/>
              </a:rPr>
              <a:t>, XPath, subqueries</a:t>
            </a:r>
          </a:p>
          <a:p>
            <a:pPr marL="320040" lvl="0" indent="-320040" hangingPunct="1">
              <a:spcBef>
                <a:spcPts val="700"/>
              </a:spcBef>
              <a:spcAft>
                <a:spcPts val="0"/>
              </a:spcAft>
              <a:buSzPct val="60000"/>
              <a:buFont typeface="Wingdings"/>
              <a:buChar char=""/>
            </a:pPr>
            <a:r>
              <a:rPr lang="pl-PL" sz="2900">
                <a:latin typeface="Tw Cen MT"/>
              </a:rPr>
              <a:t>SPARQL Update</a:t>
            </a:r>
          </a:p>
        </p:txBody>
      </p:sp>
      <p:sp>
        <p:nvSpPr>
          <p:cNvPr id="3" name="Symbol zastępczy daty 2"/>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4" name="Symbol zastępczy stopki 3"/>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
        <p:nvSpPr>
          <p:cNvPr id="5" name="Symbol zastępczy numeru slajdu 4"/>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EC4C7194-3A5C-43E8-98F3-C62A94395880}" type="slidenum">
              <a:rPr>
                <a:solidFill>
                  <a:schemeClr val="bg1"/>
                </a:solidFill>
              </a:rPr>
              <a:t>34</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spTree>
    <p:extLst>
      <p:ext uri="{BB962C8B-B14F-4D97-AF65-F5344CB8AC3E}">
        <p14:creationId xmlns:p14="http://schemas.microsoft.com/office/powerpoint/2010/main" val="2648350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SPARQL Examples</a:t>
            </a:r>
          </a:p>
        </p:txBody>
      </p:sp>
      <p:sp>
        <p:nvSpPr>
          <p:cNvPr id="6" name="Symbol zastępczy zawartości 5"/>
          <p:cNvSpPr txBox="1">
            <a:spLocks noGrp="1"/>
          </p:cNvSpPr>
          <p:nvPr>
            <p:ph idx="1"/>
          </p:nvPr>
        </p:nvSpPr>
        <p:spPr>
          <a:xfrm>
            <a:off x="612720" y="1600200"/>
            <a:ext cx="8153280" cy="4495680"/>
          </a:xfrm>
        </p:spPr>
        <p:txBody>
          <a:bodyPr lIns="91440" tIns="45720" rIns="91440" bIns="4572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endParaRPr lang="pl-PL"/>
          </a:p>
        </p:txBody>
      </p:sp>
      <p:sp>
        <p:nvSpPr>
          <p:cNvPr id="3" name="Symbol zastępczy daty 2"/>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4" name="Symbol zastępczy stopki 3"/>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
        <p:nvSpPr>
          <p:cNvPr id="5" name="Symbol zastępczy numeru slajdu 4"/>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7EF018BC-327E-4ED9-A5F7-C763881E5E76}" type="slidenum">
              <a:rPr>
                <a:solidFill>
                  <a:schemeClr val="bg1"/>
                </a:solidFill>
              </a:rPr>
              <a:t>35</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spTree>
    <p:extLst>
      <p:ext uri="{BB962C8B-B14F-4D97-AF65-F5344CB8AC3E}">
        <p14:creationId xmlns:p14="http://schemas.microsoft.com/office/powerpoint/2010/main" val="2450850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SPARQL + rules = SPIN</a:t>
            </a:r>
          </a:p>
        </p:txBody>
      </p:sp>
      <p:sp>
        <p:nvSpPr>
          <p:cNvPr id="6" name="Symbol zastępczy zawartości 5"/>
          <p:cNvSpPr txBox="1">
            <a:spLocks noGrp="1"/>
          </p:cNvSpPr>
          <p:nvPr>
            <p:ph idx="1"/>
          </p:nvPr>
        </p:nvSpPr>
        <p:spPr>
          <a:xfrm>
            <a:off x="612720" y="1600200"/>
            <a:ext cx="8153280" cy="4495680"/>
          </a:xfrm>
        </p:spPr>
        <p:txBody>
          <a:bodyPr lIns="91440" tIns="45720" rIns="91440" bIns="4572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hangingPunct="1">
              <a:spcBef>
                <a:spcPts val="700"/>
              </a:spcBef>
              <a:spcAft>
                <a:spcPts val="0"/>
              </a:spcAft>
              <a:buSzPct val="60000"/>
              <a:buFont typeface="Wingdings"/>
              <a:buChar char=""/>
            </a:pPr>
            <a:r>
              <a:rPr lang="pl-PL" sz="2900" b="1" dirty="0">
                <a:latin typeface="Tw Cen MT"/>
              </a:rPr>
              <a:t>SP</a:t>
            </a:r>
            <a:r>
              <a:rPr lang="pl-PL" sz="2900" dirty="0">
                <a:latin typeface="Tw Cen MT"/>
              </a:rPr>
              <a:t>ARQL </a:t>
            </a:r>
            <a:r>
              <a:rPr lang="pl-PL" sz="2900" b="1" dirty="0" err="1">
                <a:latin typeface="Tw Cen MT"/>
              </a:rPr>
              <a:t>In</a:t>
            </a:r>
            <a:r>
              <a:rPr lang="pl-PL" sz="2900" dirty="0" err="1">
                <a:latin typeface="Tw Cen MT"/>
              </a:rPr>
              <a:t>ferencing</a:t>
            </a:r>
            <a:endParaRPr lang="pl-PL" sz="2900" dirty="0">
              <a:latin typeface="Tw Cen MT"/>
            </a:endParaRPr>
          </a:p>
          <a:p>
            <a:pPr marL="320040" lvl="0" indent="-320040" hangingPunct="1">
              <a:spcBef>
                <a:spcPts val="700"/>
              </a:spcBef>
              <a:spcAft>
                <a:spcPts val="0"/>
              </a:spcAft>
              <a:buSzPct val="60000"/>
              <a:buFont typeface="Wingdings"/>
              <a:buChar char=""/>
            </a:pPr>
            <a:r>
              <a:rPr lang="pl-PL" sz="2900" dirty="0" err="1">
                <a:latin typeface="Tw Cen MT"/>
              </a:rPr>
              <a:t>Developed</a:t>
            </a:r>
            <a:r>
              <a:rPr lang="pl-PL" sz="2900" dirty="0">
                <a:latin typeface="Tw Cen MT"/>
              </a:rPr>
              <a:t> by </a:t>
            </a:r>
            <a:r>
              <a:rPr lang="pl-PL" sz="2900" dirty="0" err="1">
                <a:latin typeface="Tw Cen MT"/>
              </a:rPr>
              <a:t>TopQuadrant</a:t>
            </a:r>
            <a:endParaRPr lang="pl-PL" sz="2900" dirty="0">
              <a:latin typeface="Tw Cen MT"/>
            </a:endParaRPr>
          </a:p>
          <a:p>
            <a:pPr marL="320040" lvl="0" indent="-320040" hangingPunct="1">
              <a:spcBef>
                <a:spcPts val="700"/>
              </a:spcBef>
              <a:spcAft>
                <a:spcPts val="0"/>
              </a:spcAft>
              <a:buSzPct val="60000"/>
              <a:buFont typeface="Wingdings"/>
              <a:buChar char=""/>
            </a:pPr>
            <a:r>
              <a:rPr lang="pl-PL" sz="2900" dirty="0">
                <a:latin typeface="Tw Cen MT"/>
              </a:rPr>
              <a:t>Components of SPIN:</a:t>
            </a:r>
          </a:p>
          <a:p>
            <a:pPr marL="640080" lvl="1" indent="-274320">
              <a:spcBef>
                <a:spcPts val="550"/>
              </a:spcBef>
              <a:spcAft>
                <a:spcPts val="0"/>
              </a:spcAft>
              <a:buSzPct val="70000"/>
              <a:buFont typeface="Wingdings 2"/>
              <a:buChar char=""/>
            </a:pPr>
            <a:r>
              <a:rPr lang="pl-PL" sz="2600" dirty="0" err="1">
                <a:latin typeface="Tw Cen MT"/>
              </a:rPr>
              <a:t>Represent</a:t>
            </a:r>
            <a:r>
              <a:rPr lang="pl-PL" sz="2600" dirty="0">
                <a:latin typeface="Tw Cen MT"/>
              </a:rPr>
              <a:t> SPARQL </a:t>
            </a:r>
            <a:r>
              <a:rPr lang="pl-PL" sz="2600" dirty="0" err="1">
                <a:latin typeface="Tw Cen MT"/>
              </a:rPr>
              <a:t>queries</a:t>
            </a:r>
            <a:r>
              <a:rPr lang="pl-PL" sz="2600" dirty="0">
                <a:latin typeface="Tw Cen MT"/>
              </a:rPr>
              <a:t> as RDF </a:t>
            </a:r>
            <a:r>
              <a:rPr lang="pl-PL" sz="2600" dirty="0" err="1">
                <a:latin typeface="Tw Cen MT"/>
              </a:rPr>
              <a:t>triples</a:t>
            </a:r>
            <a:endParaRPr lang="pl-PL" sz="2600" dirty="0">
              <a:latin typeface="Tw Cen MT"/>
            </a:endParaRPr>
          </a:p>
          <a:p>
            <a:pPr marL="640080" lvl="1" indent="-274320">
              <a:spcBef>
                <a:spcPts val="550"/>
              </a:spcBef>
              <a:spcAft>
                <a:spcPts val="0"/>
              </a:spcAft>
              <a:buSzPct val="70000"/>
              <a:buFont typeface="Wingdings 2"/>
              <a:buChar char=""/>
            </a:pPr>
            <a:r>
              <a:rPr lang="pl-PL" sz="2600" dirty="0" err="1">
                <a:latin typeface="Tw Cen MT"/>
              </a:rPr>
              <a:t>Allow</a:t>
            </a:r>
            <a:r>
              <a:rPr lang="pl-PL" sz="2600" dirty="0">
                <a:latin typeface="Tw Cen MT"/>
              </a:rPr>
              <a:t> </a:t>
            </a:r>
            <a:r>
              <a:rPr lang="pl-PL" sz="2600" dirty="0" err="1">
                <a:latin typeface="Tw Cen MT"/>
              </a:rPr>
              <a:t>modularizing</a:t>
            </a:r>
            <a:r>
              <a:rPr lang="pl-PL" sz="2600" dirty="0">
                <a:latin typeface="Tw Cen MT"/>
              </a:rPr>
              <a:t> </a:t>
            </a:r>
            <a:r>
              <a:rPr lang="pl-PL" sz="2600" dirty="0" err="1">
                <a:latin typeface="Tw Cen MT"/>
              </a:rPr>
              <a:t>queries</a:t>
            </a:r>
            <a:r>
              <a:rPr lang="pl-PL" sz="2600" dirty="0">
                <a:latin typeface="Tw Cen MT"/>
              </a:rPr>
              <a:t> with </a:t>
            </a:r>
            <a:r>
              <a:rPr lang="pl-PL" sz="2600" dirty="0" err="1">
                <a:latin typeface="Tw Cen MT"/>
              </a:rPr>
              <a:t>spin:Function</a:t>
            </a:r>
            <a:r>
              <a:rPr lang="pl-PL" sz="2600" dirty="0">
                <a:latin typeface="Tw Cen MT"/>
              </a:rPr>
              <a:t> and </a:t>
            </a:r>
            <a:r>
              <a:rPr lang="pl-PL" sz="2600" dirty="0" err="1">
                <a:latin typeface="Tw Cen MT"/>
              </a:rPr>
              <a:t>spin:Template</a:t>
            </a:r>
            <a:endParaRPr lang="pl-PL" sz="2600" dirty="0">
              <a:latin typeface="Tw Cen MT"/>
            </a:endParaRPr>
          </a:p>
          <a:p>
            <a:pPr marL="640080" lvl="1" indent="-274320">
              <a:spcBef>
                <a:spcPts val="550"/>
              </a:spcBef>
              <a:spcAft>
                <a:spcPts val="0"/>
              </a:spcAft>
              <a:buSzPct val="70000"/>
              <a:buFont typeface="Wingdings 2"/>
              <a:buChar char=""/>
            </a:pPr>
            <a:r>
              <a:rPr lang="pl-PL" sz="2600" dirty="0" err="1">
                <a:latin typeface="Tw Cen MT"/>
              </a:rPr>
              <a:t>spin:MagicProperty</a:t>
            </a:r>
            <a:endParaRPr lang="pl-PL" sz="2600" dirty="0">
              <a:latin typeface="Tw Cen MT"/>
            </a:endParaRPr>
          </a:p>
          <a:p>
            <a:pPr marL="640080" lvl="1" indent="-274320">
              <a:spcBef>
                <a:spcPts val="550"/>
              </a:spcBef>
              <a:spcAft>
                <a:spcPts val="0"/>
              </a:spcAft>
              <a:buSzPct val="70000"/>
              <a:buFont typeface="Wingdings 2"/>
              <a:buChar char=""/>
            </a:pPr>
            <a:r>
              <a:rPr lang="pl-PL" sz="2600" dirty="0">
                <a:latin typeface="Tw Cen MT"/>
              </a:rPr>
              <a:t>ASK to </a:t>
            </a:r>
            <a:r>
              <a:rPr lang="pl-PL" sz="2600" dirty="0" err="1">
                <a:latin typeface="Tw Cen MT"/>
              </a:rPr>
              <a:t>create</a:t>
            </a:r>
            <a:r>
              <a:rPr lang="pl-PL" sz="2600" dirty="0">
                <a:latin typeface="Tw Cen MT"/>
              </a:rPr>
              <a:t> </a:t>
            </a:r>
            <a:r>
              <a:rPr lang="pl-PL" sz="2600" dirty="0" err="1">
                <a:latin typeface="Tw Cen MT"/>
              </a:rPr>
              <a:t>constraints</a:t>
            </a:r>
            <a:endParaRPr lang="pl-PL" sz="2600" dirty="0">
              <a:latin typeface="Tw Cen MT"/>
            </a:endParaRPr>
          </a:p>
          <a:p>
            <a:pPr marL="640080" lvl="1" indent="-274320">
              <a:spcBef>
                <a:spcPts val="550"/>
              </a:spcBef>
              <a:spcAft>
                <a:spcPts val="0"/>
              </a:spcAft>
              <a:buSzPct val="70000"/>
              <a:buFont typeface="Wingdings 2"/>
              <a:buChar char=""/>
            </a:pPr>
            <a:r>
              <a:rPr lang="pl-PL" sz="2600" dirty="0">
                <a:latin typeface="Tw Cen MT"/>
              </a:rPr>
              <a:t>CONSTRUCT to </a:t>
            </a:r>
            <a:r>
              <a:rPr lang="pl-PL" sz="2600" dirty="0" err="1">
                <a:latin typeface="Tw Cen MT"/>
              </a:rPr>
              <a:t>create</a:t>
            </a:r>
            <a:r>
              <a:rPr lang="pl-PL" sz="2600" dirty="0">
                <a:latin typeface="Tw Cen MT"/>
              </a:rPr>
              <a:t> </a:t>
            </a:r>
            <a:r>
              <a:rPr lang="pl-PL" sz="2600" dirty="0" err="1">
                <a:latin typeface="Tw Cen MT"/>
              </a:rPr>
              <a:t>rules</a:t>
            </a:r>
            <a:endParaRPr lang="pl-PL" sz="2600" dirty="0">
              <a:latin typeface="Tw Cen MT"/>
            </a:endParaRPr>
          </a:p>
        </p:txBody>
      </p:sp>
      <p:sp>
        <p:nvSpPr>
          <p:cNvPr id="3" name="Symbol zastępczy daty 2"/>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4" name="Symbol zastępczy stopki 3"/>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
        <p:nvSpPr>
          <p:cNvPr id="5" name="Symbol zastępczy numeru slajdu 4"/>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57F09B21-1D08-4D47-9426-645A9D71FEBC}" type="slidenum">
              <a:rPr>
                <a:solidFill>
                  <a:schemeClr val="bg1"/>
                </a:solidFill>
              </a:rPr>
              <a:t>36</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spTree>
    <p:extLst>
      <p:ext uri="{BB962C8B-B14F-4D97-AF65-F5344CB8AC3E}">
        <p14:creationId xmlns:p14="http://schemas.microsoft.com/office/powerpoint/2010/main" val="1023051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C:\Documents and Settings\Holger Knublauch\Desktop\Screen shot 2010-09-08 at 5.04.49 PM.png"/>
          <p:cNvPicPr>
            <a:picLocks noChangeAspect="1" noChangeArrowheads="1"/>
          </p:cNvPicPr>
          <p:nvPr/>
        </p:nvPicPr>
        <p:blipFill>
          <a:blip r:embed="rId3" cstate="print"/>
          <a:srcRect/>
          <a:stretch>
            <a:fillRect/>
          </a:stretch>
        </p:blipFill>
        <p:spPr bwMode="auto">
          <a:xfrm>
            <a:off x="721286" y="1976239"/>
            <a:ext cx="3706698" cy="3834077"/>
          </a:xfrm>
          <a:prstGeom prst="rect">
            <a:avLst/>
          </a:prstGeom>
          <a:noFill/>
        </p:spPr>
      </p:pic>
      <p:sp>
        <p:nvSpPr>
          <p:cNvPr id="2" name="Tytuł 6"/>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Constraints and rules</a:t>
            </a:r>
          </a:p>
        </p:txBody>
      </p:sp>
      <p:sp>
        <p:nvSpPr>
          <p:cNvPr id="3" name="Symbol zastępczy daty 2"/>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4" name="Symbol zastępczy numeru slajdu 4"/>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914F07FB-EB4C-48E5-9BAC-1762C2DFCCC4}" type="slidenum">
              <a:rPr>
                <a:solidFill>
                  <a:schemeClr val="bg1"/>
                </a:solidFill>
              </a:rPr>
              <a:t>37</a:t>
            </a:fld>
            <a:endParaRPr lang="pl-PL" sz="1400" b="1" i="0" u="none" strike="noStrike" kern="1200" spc="0" baseline="0" dirty="0">
              <a:ln>
                <a:noFill/>
              </a:ln>
              <a:solidFill>
                <a:schemeClr val="bg1"/>
              </a:solidFill>
              <a:latin typeface="Tw Cen MT" pitchFamily="18"/>
              <a:ea typeface="Microsoft YaHei" pitchFamily="2"/>
              <a:cs typeface="Mangal" pitchFamily="2"/>
            </a:endParaRPr>
          </a:p>
        </p:txBody>
      </p:sp>
      <p:sp>
        <p:nvSpPr>
          <p:cNvPr id="5" name="Symbol zastępczy stopki 3"/>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pic>
        <p:nvPicPr>
          <p:cNvPr id="14" name="Picture 13" descr="C:\Documents and Settings\Holger Knublauch\Desktop\Screen shot 2010-09-08 at 5.07.28 PM.png"/>
          <p:cNvPicPr>
            <a:picLocks noChangeAspect="1" noChangeArrowheads="1"/>
          </p:cNvPicPr>
          <p:nvPr/>
        </p:nvPicPr>
        <p:blipFill>
          <a:blip r:embed="rId4" cstate="print"/>
          <a:srcRect/>
          <a:stretch>
            <a:fillRect/>
          </a:stretch>
        </p:blipFill>
        <p:spPr bwMode="auto">
          <a:xfrm>
            <a:off x="4947040" y="1671875"/>
            <a:ext cx="3810000" cy="4442803"/>
          </a:xfrm>
          <a:prstGeom prst="rect">
            <a:avLst/>
          </a:prstGeom>
          <a:noFill/>
        </p:spPr>
      </p:pic>
    </p:spTree>
    <p:extLst>
      <p:ext uri="{BB962C8B-B14F-4D97-AF65-F5344CB8AC3E}">
        <p14:creationId xmlns:p14="http://schemas.microsoft.com/office/powerpoint/2010/main" val="1026052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Documents and Settings\Holger Knublauch\Desktop\Screen shot 2010-09-08 at 5.17.58 PM.png"/>
          <p:cNvPicPr>
            <a:picLocks noChangeAspect="1" noChangeArrowheads="1"/>
          </p:cNvPicPr>
          <p:nvPr/>
        </p:nvPicPr>
        <p:blipFill>
          <a:blip r:embed="rId3" cstate="print"/>
          <a:srcRect/>
          <a:stretch>
            <a:fillRect/>
          </a:stretch>
        </p:blipFill>
        <p:spPr bwMode="auto">
          <a:xfrm>
            <a:off x="4932040" y="1779682"/>
            <a:ext cx="4037203" cy="3024336"/>
          </a:xfrm>
          <a:prstGeom prst="rect">
            <a:avLst/>
          </a:prstGeom>
          <a:noFill/>
        </p:spPr>
      </p:pic>
      <p:sp>
        <p:nvSpPr>
          <p:cNvPr id="2" name="Tytuł 6"/>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Functions and templates</a:t>
            </a:r>
          </a:p>
        </p:txBody>
      </p:sp>
      <p:sp>
        <p:nvSpPr>
          <p:cNvPr id="3" name="Symbol zastępczy daty 2"/>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4" name="Symbol zastępczy numeru slajdu 4"/>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44E1B3A2-EA5A-4155-8D63-53144DE0BA66}" type="slidenum">
              <a:rPr>
                <a:solidFill>
                  <a:schemeClr val="bg1"/>
                </a:solidFill>
              </a:rPr>
              <a:t>38</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sp>
        <p:nvSpPr>
          <p:cNvPr id="5" name="Symbol zastępczy stopki 3"/>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pic>
        <p:nvPicPr>
          <p:cNvPr id="11" name="Picture 10" descr="C:\Documents and Settings\Holger Knublauch\Desktop\Screen shot 2010-09-08 at 7.58.04 PM.png"/>
          <p:cNvPicPr>
            <a:picLocks noChangeAspect="1" noChangeArrowheads="1"/>
          </p:cNvPicPr>
          <p:nvPr/>
        </p:nvPicPr>
        <p:blipFill>
          <a:blip r:embed="rId4" cstate="print"/>
          <a:srcRect/>
          <a:stretch>
            <a:fillRect/>
          </a:stretch>
        </p:blipFill>
        <p:spPr bwMode="auto">
          <a:xfrm>
            <a:off x="169416" y="1700808"/>
            <a:ext cx="4546600" cy="3860800"/>
          </a:xfrm>
          <a:prstGeom prst="rect">
            <a:avLst/>
          </a:prstGeom>
          <a:noFill/>
        </p:spPr>
      </p:pic>
      <p:pic>
        <p:nvPicPr>
          <p:cNvPr id="12" name="Picture 11" descr="C:\Documents and Settings\Holger Knublauch\Desktop\Screen shot 2010-09-08 at 8.00.52 PM.png"/>
          <p:cNvPicPr>
            <a:picLocks noChangeAspect="1" noChangeArrowheads="1"/>
          </p:cNvPicPr>
          <p:nvPr/>
        </p:nvPicPr>
        <p:blipFill>
          <a:blip r:embed="rId5" cstate="print"/>
          <a:srcRect/>
          <a:stretch>
            <a:fillRect/>
          </a:stretch>
        </p:blipFill>
        <p:spPr bwMode="auto">
          <a:xfrm>
            <a:off x="2863298" y="4941168"/>
            <a:ext cx="4546600" cy="1790700"/>
          </a:xfrm>
          <a:prstGeom prst="rect">
            <a:avLst/>
          </a:prstGeom>
          <a:noFill/>
          <a:ln>
            <a:solidFill>
              <a:schemeClr val="bg1">
                <a:lumMod val="50000"/>
              </a:schemeClr>
            </a:solidFill>
          </a:ln>
        </p:spPr>
      </p:pic>
    </p:spTree>
    <p:extLst>
      <p:ext uri="{BB962C8B-B14F-4D97-AF65-F5344CB8AC3E}">
        <p14:creationId xmlns:p14="http://schemas.microsoft.com/office/powerpoint/2010/main" val="2967065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err="1" smtClean="0"/>
              <a:t>What</a:t>
            </a:r>
            <a:r>
              <a:rPr lang="pl-PL" dirty="0" smtClean="0"/>
              <a:t> </a:t>
            </a:r>
            <a:r>
              <a:rPr lang="pl-PL" dirty="0" err="1" smtClean="0"/>
              <a:t>is</a:t>
            </a:r>
            <a:r>
              <a:rPr lang="pl-PL" dirty="0" smtClean="0"/>
              <a:t> </a:t>
            </a:r>
            <a:r>
              <a:rPr lang="pl-PL" dirty="0" err="1" smtClean="0"/>
              <a:t>there</a:t>
            </a:r>
            <a:r>
              <a:rPr lang="pl-PL" dirty="0" smtClean="0"/>
              <a:t> for </a:t>
            </a:r>
            <a:r>
              <a:rPr lang="pl-PL" dirty="0" err="1" smtClean="0"/>
              <a:t>developers</a:t>
            </a:r>
            <a:r>
              <a:rPr lang="pl-PL" dirty="0" smtClean="0"/>
              <a:t>?</a:t>
            </a:r>
            <a:endParaRPr lang="en-GB" dirty="0"/>
          </a:p>
        </p:txBody>
      </p:sp>
      <p:sp>
        <p:nvSpPr>
          <p:cNvPr id="5" name="Symbol zastępczy zawartości 4"/>
          <p:cNvSpPr>
            <a:spLocks noGrp="1"/>
          </p:cNvSpPr>
          <p:nvPr>
            <p:ph sz="quarter" idx="2"/>
          </p:nvPr>
        </p:nvSpPr>
        <p:spPr/>
        <p:txBody>
          <a:bodyPr>
            <a:normAutofit lnSpcReduction="10000"/>
          </a:bodyPr>
          <a:lstStyle/>
          <a:p>
            <a:r>
              <a:rPr lang="pl-PL" dirty="0" err="1" smtClean="0"/>
              <a:t>dotNetRDF</a:t>
            </a:r>
            <a:endParaRPr lang="pl-PL" dirty="0" smtClean="0"/>
          </a:p>
          <a:p>
            <a:r>
              <a:rPr lang="pl-PL" dirty="0" smtClean="0"/>
              <a:t>Jena/ARQ</a:t>
            </a:r>
          </a:p>
          <a:p>
            <a:r>
              <a:rPr lang="pl-PL" dirty="0" err="1" smtClean="0"/>
              <a:t>Rdflib</a:t>
            </a:r>
            <a:endParaRPr lang="pl-PL" dirty="0"/>
          </a:p>
          <a:p>
            <a:r>
              <a:rPr lang="pl-PL" dirty="0" err="1" smtClean="0"/>
              <a:t>RDF.rb</a:t>
            </a:r>
            <a:endParaRPr lang="pl-PL" dirty="0" smtClean="0"/>
          </a:p>
          <a:p>
            <a:r>
              <a:rPr lang="pl-PL" dirty="0" err="1" smtClean="0"/>
              <a:t>EasyRdf</a:t>
            </a:r>
            <a:endParaRPr lang="pl-PL" dirty="0" smtClean="0"/>
          </a:p>
          <a:p>
            <a:r>
              <a:rPr lang="pl-PL" dirty="0" err="1" smtClean="0"/>
              <a:t>Rdfquery</a:t>
            </a:r>
            <a:endParaRPr lang="pl-PL" dirty="0" smtClean="0"/>
          </a:p>
          <a:p>
            <a:r>
              <a:rPr lang="pl-PL" dirty="0" err="1" smtClean="0"/>
              <a:t>Redland</a:t>
            </a:r>
            <a:endParaRPr lang="en-GB" dirty="0"/>
          </a:p>
        </p:txBody>
      </p:sp>
      <p:sp>
        <p:nvSpPr>
          <p:cNvPr id="9" name="Symbol zastępczy zawartości 8"/>
          <p:cNvSpPr>
            <a:spLocks noGrp="1"/>
          </p:cNvSpPr>
          <p:nvPr>
            <p:ph sz="quarter" idx="4"/>
          </p:nvPr>
        </p:nvSpPr>
        <p:spPr/>
        <p:txBody>
          <a:bodyPr/>
          <a:lstStyle/>
          <a:p>
            <a:r>
              <a:rPr lang="pl-PL" dirty="0" smtClean="0"/>
              <a:t>(Web)P</a:t>
            </a:r>
            <a:r>
              <a:rPr lang="en-GB" dirty="0" err="1" smtClean="0"/>
              <a:t>rotégé</a:t>
            </a:r>
            <a:r>
              <a:rPr lang="en-GB" dirty="0" smtClean="0"/>
              <a:t> </a:t>
            </a:r>
            <a:endParaRPr lang="pl-PL" dirty="0" smtClean="0"/>
          </a:p>
          <a:p>
            <a:r>
              <a:rPr lang="pl-PL" dirty="0" err="1" smtClean="0"/>
              <a:t>TopBraid</a:t>
            </a:r>
            <a:r>
              <a:rPr lang="pl-PL" dirty="0" smtClean="0"/>
              <a:t> Composer</a:t>
            </a:r>
          </a:p>
          <a:p>
            <a:r>
              <a:rPr lang="pl-PL" dirty="0" err="1" smtClean="0"/>
              <a:t>NeOn</a:t>
            </a:r>
            <a:endParaRPr lang="pl-PL" dirty="0" smtClean="0"/>
          </a:p>
          <a:p>
            <a:r>
              <a:rPr lang="pl-PL" dirty="0" err="1" smtClean="0"/>
              <a:t>OntoWiki</a:t>
            </a:r>
            <a:endParaRPr lang="pl-PL" dirty="0" smtClean="0"/>
          </a:p>
          <a:p>
            <a:r>
              <a:rPr lang="pl-PL" smtClean="0"/>
              <a:t>Semantic MediaWiki</a:t>
            </a:r>
            <a:endParaRPr lang="pl-PL" dirty="0" smtClean="0"/>
          </a:p>
          <a:p>
            <a:r>
              <a:rPr lang="pl-PL" dirty="0" smtClean="0"/>
              <a:t>Cubic Web</a:t>
            </a:r>
            <a:endParaRPr lang="en-GB" dirty="0"/>
          </a:p>
        </p:txBody>
      </p:sp>
      <p:sp>
        <p:nvSpPr>
          <p:cNvPr id="7" name="Symbol zastępczy tekstu 6"/>
          <p:cNvSpPr>
            <a:spLocks noGrp="1"/>
          </p:cNvSpPr>
          <p:nvPr>
            <p:ph type="body" sz="quarter" idx="1"/>
          </p:nvPr>
        </p:nvSpPr>
        <p:spPr>
          <a:xfrm>
            <a:off x="613792" y="1752600"/>
            <a:ext cx="3886200" cy="640080"/>
          </a:xfrm>
        </p:spPr>
        <p:txBody>
          <a:bodyPr/>
          <a:lstStyle/>
          <a:p>
            <a:r>
              <a:rPr lang="pl-PL" dirty="0" smtClean="0"/>
              <a:t>Programming </a:t>
            </a:r>
            <a:r>
              <a:rPr lang="pl-PL" dirty="0" err="1" smtClean="0"/>
              <a:t>tools</a:t>
            </a:r>
            <a:endParaRPr lang="en-GB" dirty="0"/>
          </a:p>
        </p:txBody>
      </p:sp>
      <p:sp>
        <p:nvSpPr>
          <p:cNvPr id="8" name="Symbol zastępczy tekstu 7"/>
          <p:cNvSpPr>
            <a:spLocks noGrp="1"/>
          </p:cNvSpPr>
          <p:nvPr>
            <p:ph type="body" sz="quarter" idx="3"/>
          </p:nvPr>
        </p:nvSpPr>
        <p:spPr/>
        <p:txBody>
          <a:bodyPr/>
          <a:lstStyle/>
          <a:p>
            <a:r>
              <a:rPr lang="pl-PL" dirty="0" smtClean="0"/>
              <a:t>Design </a:t>
            </a:r>
            <a:r>
              <a:rPr lang="pl-PL" dirty="0" err="1" smtClean="0"/>
              <a:t>tools</a:t>
            </a:r>
            <a:r>
              <a:rPr lang="pl-PL" dirty="0" smtClean="0"/>
              <a:t> and </a:t>
            </a:r>
            <a:r>
              <a:rPr lang="pl-PL" dirty="0" err="1" smtClean="0"/>
              <a:t>frameworks</a:t>
            </a:r>
            <a:endParaRPr lang="en-GB" dirty="0"/>
          </a:p>
        </p:txBody>
      </p:sp>
    </p:spTree>
    <p:extLst>
      <p:ext uri="{BB962C8B-B14F-4D97-AF65-F5344CB8AC3E}">
        <p14:creationId xmlns:p14="http://schemas.microsoft.com/office/powerpoint/2010/main" val="2551561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What is the Semantic Web?</a:t>
            </a:r>
          </a:p>
        </p:txBody>
      </p:sp>
      <p:sp>
        <p:nvSpPr>
          <p:cNvPr id="3" name="Symbol zastępczy zawartości 2"/>
          <p:cNvSpPr txBox="1">
            <a:spLocks noGrp="1"/>
          </p:cNvSpPr>
          <p:nvPr>
            <p:ph idx="1"/>
          </p:nvPr>
        </p:nvSpPr>
        <p:spPr>
          <a:xfrm>
            <a:off x="612720" y="1600200"/>
            <a:ext cx="8153280" cy="4495680"/>
          </a:xfrm>
        </p:spPr>
        <p:txBody>
          <a:bodyPr lIns="91440" tIns="45720" rIns="91440" bIns="4572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hangingPunct="1">
              <a:spcBef>
                <a:spcPts val="700"/>
              </a:spcBef>
              <a:spcAft>
                <a:spcPts val="0"/>
              </a:spcAft>
              <a:buSzPct val="60000"/>
              <a:buFont typeface="Wingdings"/>
              <a:buChar char=""/>
            </a:pPr>
            <a:r>
              <a:rPr lang="pl-PL" sz="2900" dirty="0" err="1">
                <a:latin typeface="Tw Cen MT"/>
              </a:rPr>
              <a:t>Semantics</a:t>
            </a:r>
            <a:r>
              <a:rPr lang="pl-PL" sz="2900" dirty="0">
                <a:latin typeface="Tw Cen MT"/>
              </a:rPr>
              <a:t> = </a:t>
            </a:r>
            <a:r>
              <a:rPr lang="pl-PL" sz="2900" dirty="0" err="1">
                <a:latin typeface="Tw Cen MT"/>
              </a:rPr>
              <a:t>meaning</a:t>
            </a:r>
            <a:r>
              <a:rPr lang="pl-PL" sz="2900" dirty="0">
                <a:latin typeface="Tw Cen MT"/>
              </a:rPr>
              <a:t> (from Greek)</a:t>
            </a:r>
          </a:p>
          <a:p>
            <a:pPr marL="320040" lvl="0" indent="-320040" hangingPunct="1">
              <a:spcBef>
                <a:spcPts val="700"/>
              </a:spcBef>
              <a:spcAft>
                <a:spcPts val="0"/>
              </a:spcAft>
              <a:buSzPct val="60000"/>
              <a:buFont typeface="Wingdings"/>
              <a:buChar char=""/>
            </a:pPr>
            <a:r>
              <a:rPr lang="en-US" sz="2900" dirty="0">
                <a:latin typeface="Tw Cen MT"/>
              </a:rPr>
              <a:t>Set of practices and standards</a:t>
            </a:r>
          </a:p>
          <a:p>
            <a:pPr marL="320040" lvl="0" indent="-320040" hangingPunct="1">
              <a:spcBef>
                <a:spcPts val="700"/>
              </a:spcBef>
              <a:spcAft>
                <a:spcPts val="0"/>
              </a:spcAft>
              <a:buSzPct val="60000"/>
              <a:buFont typeface="Wingdings"/>
              <a:buChar char=""/>
            </a:pPr>
            <a:r>
              <a:rPr lang="en-US" sz="2900" dirty="0">
                <a:latin typeface="Tw Cen MT"/>
              </a:rPr>
              <a:t>Synonymous or related to:</a:t>
            </a:r>
          </a:p>
          <a:p>
            <a:pPr marL="640080" lvl="1" indent="-274320">
              <a:spcBef>
                <a:spcPts val="550"/>
              </a:spcBef>
              <a:spcAft>
                <a:spcPts val="0"/>
              </a:spcAft>
              <a:buSzPct val="70000"/>
              <a:buFont typeface="Wingdings 2"/>
              <a:buChar char=""/>
            </a:pPr>
            <a:r>
              <a:rPr lang="en-US" sz="2600" dirty="0">
                <a:latin typeface="Tw Cen MT"/>
              </a:rPr>
              <a:t>Web of data</a:t>
            </a:r>
          </a:p>
          <a:p>
            <a:pPr marL="640080" lvl="1" indent="-274320">
              <a:spcBef>
                <a:spcPts val="550"/>
              </a:spcBef>
              <a:spcAft>
                <a:spcPts val="0"/>
              </a:spcAft>
              <a:buSzPct val="70000"/>
              <a:buFont typeface="Wingdings 2"/>
              <a:buChar char=""/>
            </a:pPr>
            <a:r>
              <a:rPr lang="en-US" sz="2600" dirty="0">
                <a:latin typeface="Tw Cen MT"/>
              </a:rPr>
              <a:t>Linked data</a:t>
            </a:r>
            <a:r>
              <a:rPr lang="pl-PL" sz="2600" dirty="0">
                <a:latin typeface="Tw Cen MT"/>
              </a:rPr>
              <a:t> (</a:t>
            </a:r>
            <a:r>
              <a:rPr lang="pl-PL" sz="2600" dirty="0" err="1">
                <a:latin typeface="Tw Cen MT"/>
              </a:rPr>
              <a:t>cloud</a:t>
            </a:r>
            <a:r>
              <a:rPr lang="pl-PL" sz="2600" dirty="0">
                <a:latin typeface="Tw Cen MT"/>
              </a:rPr>
              <a:t>)</a:t>
            </a:r>
          </a:p>
          <a:p>
            <a:pPr marL="640080" lvl="1" indent="-274320">
              <a:spcBef>
                <a:spcPts val="550"/>
              </a:spcBef>
              <a:spcAft>
                <a:spcPts val="0"/>
              </a:spcAft>
              <a:buSzPct val="70000"/>
              <a:buFont typeface="Wingdings 2"/>
              <a:buChar char=""/>
            </a:pPr>
            <a:r>
              <a:rPr lang="en-US" sz="2600" dirty="0">
                <a:latin typeface="Tw Cen MT"/>
              </a:rPr>
              <a:t>Giant Global Graph</a:t>
            </a:r>
            <a:r>
              <a:rPr lang="pl-PL" sz="2600" dirty="0">
                <a:latin typeface="Tw Cen MT"/>
              </a:rPr>
              <a:t> (GGG)</a:t>
            </a:r>
          </a:p>
          <a:p>
            <a:pPr marL="640080" lvl="1" indent="-274320">
              <a:spcBef>
                <a:spcPts val="550"/>
              </a:spcBef>
              <a:spcAft>
                <a:spcPts val="0"/>
              </a:spcAft>
              <a:buSzPct val="70000"/>
              <a:buFont typeface="Wingdings 2"/>
              <a:buChar char=""/>
            </a:pPr>
            <a:r>
              <a:rPr lang="pl-PL" sz="2600" dirty="0">
                <a:latin typeface="Tw Cen MT"/>
              </a:rPr>
              <a:t>Web 3.0</a:t>
            </a:r>
          </a:p>
          <a:p>
            <a:pPr marL="640080" lvl="1" indent="-274320">
              <a:spcBef>
                <a:spcPts val="550"/>
              </a:spcBef>
              <a:spcAft>
                <a:spcPts val="0"/>
              </a:spcAft>
              <a:buSzPct val="70000"/>
              <a:buFont typeface="Wingdings 2"/>
              <a:buChar char=""/>
            </a:pPr>
            <a:r>
              <a:rPr lang="pl-PL" sz="2600" dirty="0">
                <a:latin typeface="Tw Cen MT"/>
              </a:rPr>
              <a:t>Open Data</a:t>
            </a:r>
          </a:p>
          <a:p>
            <a:pPr marL="640080" lvl="1" indent="-274320">
              <a:spcBef>
                <a:spcPts val="550"/>
              </a:spcBef>
              <a:spcAft>
                <a:spcPts val="0"/>
              </a:spcAft>
              <a:buSzPct val="70000"/>
              <a:buFont typeface="Wingdings 2"/>
              <a:buChar char=""/>
            </a:pPr>
            <a:r>
              <a:rPr lang="pl-PL" sz="2600" dirty="0">
                <a:latin typeface="Tw Cen MT"/>
              </a:rPr>
              <a:t>Big Data</a:t>
            </a:r>
          </a:p>
        </p:txBody>
      </p:sp>
      <p:sp>
        <p:nvSpPr>
          <p:cNvPr id="4" name="Symbol zastępczy daty 3"/>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5" name="Symbol zastępczy stopki 4"/>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
        <p:nvSpPr>
          <p:cNvPr id="6" name="Symbol zastępczy numeru slajdu 5"/>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09AB4EF3-EBF4-4022-B1DA-75808631475E}" type="slidenum">
              <a:rPr>
                <a:solidFill>
                  <a:schemeClr val="bg1"/>
                </a:solidFill>
              </a:rPr>
              <a:t>4</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spTree>
    <p:extLst>
      <p:ext uri="{BB962C8B-B14F-4D97-AF65-F5344CB8AC3E}">
        <p14:creationId xmlns:p14="http://schemas.microsoft.com/office/powerpoint/2010/main" val="3817292187"/>
      </p:ext>
    </p:extLst>
  </p:cSld>
  <p:clrMapOvr>
    <a:masterClrMapping/>
  </p:clrMapOvr>
  <mc:AlternateContent xmlns:mc="http://schemas.openxmlformats.org/markup-compatibility/2006" xmlns:p14="http://schemas.microsoft.com/office/powerpoint/2010/main">
    <mc:Choice Requires="p14">
      <p:transition spd="slow" p14:dur="2000" advTm="49218"/>
    </mc:Choice>
    <mc:Fallback xmlns="">
      <p:transition spd="slow" advTm="49218"/>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txBox="1">
            <a:spLocks noGrp="1"/>
          </p:cNvSpPr>
          <p:nvPr>
            <p:ph type="body" idx="1"/>
          </p:nvPr>
        </p:nvSpPr>
        <p:spPr/>
        <p:txBody>
          <a:bodyPr/>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hangingPunct="0"/>
            <a:endParaRPr lang="pl-PL"/>
          </a:p>
        </p:txBody>
      </p:sp>
      <p:sp>
        <p:nvSpPr>
          <p:cNvPr id="3" name="Tytuł 2"/>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Semantic Web vs X</a:t>
            </a:r>
          </a:p>
        </p:txBody>
      </p:sp>
      <p:sp>
        <p:nvSpPr>
          <p:cNvPr id="4" name="Symbol zastępczy daty 3"/>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5" name="Symbol zastępczy numeru slajdu 4"/>
          <p:cNvSpPr txBox="1"/>
          <p:nvPr/>
        </p:nvSpPr>
        <p:spPr>
          <a:xfrm>
            <a:off x="0" y="1752479"/>
            <a:ext cx="1295280" cy="7016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327C6D06-0A92-4EE2-B406-D2F73F96558F}" type="slidenum">
              <a:rPr>
                <a:solidFill>
                  <a:schemeClr val="bg1"/>
                </a:solidFill>
              </a:rPr>
              <a:t>40</a:t>
            </a:fld>
            <a:endParaRPr lang="pl-PL" sz="2400" b="1" i="0" u="none" strike="noStrike" kern="1200" spc="0" baseline="0">
              <a:ln>
                <a:noFill/>
              </a:ln>
              <a:solidFill>
                <a:schemeClr val="bg1"/>
              </a:solidFill>
              <a:latin typeface="Tw Cen MT" pitchFamily="18"/>
              <a:ea typeface="Microsoft YaHei" pitchFamily="2"/>
              <a:cs typeface="Mangal" pitchFamily="2"/>
            </a:endParaRPr>
          </a:p>
        </p:txBody>
      </p:sp>
      <p:sp>
        <p:nvSpPr>
          <p:cNvPr id="6" name="Symbol zastępczy stopki 5"/>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Tree>
    <p:extLst>
      <p:ext uri="{BB962C8B-B14F-4D97-AF65-F5344CB8AC3E}">
        <p14:creationId xmlns:p14="http://schemas.microsoft.com/office/powerpoint/2010/main" val="802419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2"/>
          <p:cNvSpPr txBox="1">
            <a:spLocks noGrp="1"/>
          </p:cNvSpPr>
          <p:nvPr>
            <p:ph type="title"/>
          </p:nvPr>
        </p:nvSpPr>
        <p:spPr>
          <a:xfrm>
            <a:off x="533520" y="272880"/>
            <a:ext cx="8153280" cy="870119"/>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dirty="0" err="1"/>
              <a:t>Semantic</a:t>
            </a:r>
            <a:r>
              <a:rPr lang="pl-PL" dirty="0"/>
              <a:t> Web vs </a:t>
            </a:r>
            <a:r>
              <a:rPr lang="pl-PL" dirty="0" smtClean="0"/>
              <a:t>XML</a:t>
            </a:r>
            <a:endParaRPr lang="pl-PL" dirty="0"/>
          </a:p>
        </p:txBody>
      </p:sp>
      <p:sp>
        <p:nvSpPr>
          <p:cNvPr id="5" name="Symbol zastępczy daty 3"/>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defRPr sz="1800"/>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3" name="Symbol zastępczy zawartości 12"/>
          <p:cNvSpPr txBox="1">
            <a:spLocks noGrp="1"/>
          </p:cNvSpPr>
          <p:nvPr>
            <p:ph type="body" idx="1"/>
          </p:nvPr>
        </p:nvSpPr>
        <p:spPr>
          <a:xfrm>
            <a:off x="609480" y="2438280"/>
            <a:ext cx="3886200" cy="3581279"/>
          </a:xfrm>
          <a:noFill/>
        </p:spPr>
        <p:txBody>
          <a:bodyPr anchor="t"/>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a:spcBef>
                <a:spcPts val="700"/>
              </a:spcBef>
              <a:spcAft>
                <a:spcPts val="0"/>
              </a:spcAft>
              <a:buSzPct val="60000"/>
              <a:buFont typeface="Wingdings"/>
              <a:buChar char=""/>
            </a:pPr>
            <a:r>
              <a:rPr lang="pl-PL" sz="2400" dirty="0" smtClean="0">
                <a:solidFill>
                  <a:srgbClr val="000000"/>
                </a:solidFill>
                <a:latin typeface="Tw Cen MT"/>
              </a:rPr>
              <a:t>Data </a:t>
            </a:r>
            <a:r>
              <a:rPr lang="pl-PL" sz="2400" dirty="0" err="1" smtClean="0">
                <a:solidFill>
                  <a:srgbClr val="000000"/>
                </a:solidFill>
                <a:latin typeface="Tw Cen MT"/>
              </a:rPr>
              <a:t>representation</a:t>
            </a:r>
            <a:r>
              <a:rPr lang="pl-PL" sz="2400" dirty="0" smtClean="0">
                <a:solidFill>
                  <a:srgbClr val="000000"/>
                </a:solidFill>
                <a:latin typeface="Tw Cen MT"/>
              </a:rPr>
              <a:t> (model)</a:t>
            </a:r>
          </a:p>
          <a:p>
            <a:pPr marL="320040" lvl="0" indent="-320040">
              <a:spcBef>
                <a:spcPts val="700"/>
              </a:spcBef>
              <a:spcAft>
                <a:spcPts val="0"/>
              </a:spcAft>
              <a:buSzPct val="60000"/>
              <a:buFont typeface="Wingdings"/>
              <a:buChar char=""/>
            </a:pPr>
            <a:r>
              <a:rPr lang="pl-PL" sz="2400" dirty="0" err="1" smtClean="0">
                <a:solidFill>
                  <a:srgbClr val="000000"/>
                </a:solidFill>
                <a:latin typeface="Tw Cen MT"/>
              </a:rPr>
              <a:t>Graph</a:t>
            </a:r>
            <a:endParaRPr lang="pl-PL" sz="2400" dirty="0" smtClean="0">
              <a:solidFill>
                <a:srgbClr val="000000"/>
              </a:solidFill>
              <a:latin typeface="Tw Cen MT"/>
            </a:endParaRPr>
          </a:p>
          <a:p>
            <a:pPr marL="320040" lvl="0" indent="-320040">
              <a:spcBef>
                <a:spcPts val="700"/>
              </a:spcBef>
              <a:spcAft>
                <a:spcPts val="0"/>
              </a:spcAft>
              <a:buSzPct val="60000"/>
              <a:buFont typeface="Wingdings"/>
              <a:buChar char=""/>
            </a:pPr>
            <a:r>
              <a:rPr lang="pl-PL" sz="2400" dirty="0" err="1" smtClean="0">
                <a:solidFill>
                  <a:srgbClr val="000000"/>
                </a:solidFill>
                <a:latin typeface="Tw Cen MT"/>
              </a:rPr>
              <a:t>xsd</a:t>
            </a:r>
            <a:r>
              <a:rPr lang="pl-PL" sz="2400" dirty="0" smtClean="0">
                <a:solidFill>
                  <a:srgbClr val="000000"/>
                </a:solidFill>
                <a:latin typeface="Tw Cen MT"/>
              </a:rPr>
              <a:t> and </a:t>
            </a:r>
            <a:r>
              <a:rPr lang="pl-PL" sz="2400" dirty="0" err="1" smtClean="0">
                <a:solidFill>
                  <a:srgbClr val="000000"/>
                </a:solidFill>
                <a:latin typeface="Tw Cen MT"/>
              </a:rPr>
              <a:t>XPath</a:t>
            </a:r>
            <a:endParaRPr lang="pl-PL" sz="2400" dirty="0" smtClean="0">
              <a:solidFill>
                <a:srgbClr val="000000"/>
              </a:solidFill>
              <a:latin typeface="Tw Cen MT"/>
            </a:endParaRPr>
          </a:p>
          <a:p>
            <a:pPr marL="320040" lvl="0" indent="-320040">
              <a:spcBef>
                <a:spcPts val="700"/>
              </a:spcBef>
              <a:spcAft>
                <a:spcPts val="0"/>
              </a:spcAft>
              <a:buSzPct val="60000"/>
              <a:buFont typeface="Wingdings"/>
              <a:buChar char=""/>
            </a:pPr>
            <a:r>
              <a:rPr lang="pl-PL" sz="2400" dirty="0" err="1" smtClean="0">
                <a:solidFill>
                  <a:srgbClr val="000000"/>
                </a:solidFill>
                <a:latin typeface="Tw Cen MT"/>
              </a:rPr>
              <a:t>Schema</a:t>
            </a:r>
            <a:r>
              <a:rPr lang="pl-PL" sz="2400" dirty="0" smtClean="0">
                <a:solidFill>
                  <a:srgbClr val="000000"/>
                </a:solidFill>
                <a:latin typeface="Tw Cen MT"/>
              </a:rPr>
              <a:t> </a:t>
            </a:r>
            <a:r>
              <a:rPr lang="pl-PL" sz="2400" dirty="0" err="1" smtClean="0">
                <a:solidFill>
                  <a:srgbClr val="000000"/>
                </a:solidFill>
                <a:latin typeface="Tw Cen MT"/>
              </a:rPr>
              <a:t>defined</a:t>
            </a:r>
            <a:r>
              <a:rPr lang="pl-PL" sz="2400" dirty="0" smtClean="0">
                <a:solidFill>
                  <a:srgbClr val="000000"/>
                </a:solidFill>
                <a:latin typeface="Tw Cen MT"/>
              </a:rPr>
              <a:t> with RDFS </a:t>
            </a:r>
            <a:r>
              <a:rPr lang="pl-PL" sz="2400" dirty="0" err="1" smtClean="0">
                <a:solidFill>
                  <a:srgbClr val="000000"/>
                </a:solidFill>
                <a:latin typeface="Tw Cen MT"/>
              </a:rPr>
              <a:t>or</a:t>
            </a:r>
            <a:r>
              <a:rPr lang="pl-PL" sz="2400" dirty="0" smtClean="0">
                <a:solidFill>
                  <a:srgbClr val="000000"/>
                </a:solidFill>
                <a:latin typeface="Tw Cen MT"/>
              </a:rPr>
              <a:t> OWL</a:t>
            </a:r>
          </a:p>
          <a:p>
            <a:pPr marL="320040" lvl="0" indent="-320040">
              <a:spcBef>
                <a:spcPts val="700"/>
              </a:spcBef>
              <a:spcAft>
                <a:spcPts val="0"/>
              </a:spcAft>
              <a:buSzPct val="60000"/>
              <a:buFont typeface="Wingdings"/>
              <a:buChar char=""/>
            </a:pPr>
            <a:r>
              <a:rPr lang="pl-PL" sz="2400" dirty="0" smtClean="0">
                <a:solidFill>
                  <a:srgbClr val="000000"/>
                </a:solidFill>
                <a:latin typeface="Tw Cen MT"/>
              </a:rPr>
              <a:t>URI </a:t>
            </a:r>
            <a:r>
              <a:rPr lang="pl-PL" sz="2400" dirty="0" err="1" smtClean="0">
                <a:solidFill>
                  <a:srgbClr val="000000"/>
                </a:solidFill>
                <a:latin typeface="Tw Cen MT"/>
              </a:rPr>
              <a:t>identifiers</a:t>
            </a:r>
            <a:endParaRPr lang="pl-PL" sz="2400" dirty="0">
              <a:solidFill>
                <a:srgbClr val="000000"/>
              </a:solidFill>
              <a:latin typeface="Tw Cen MT"/>
            </a:endParaRPr>
          </a:p>
        </p:txBody>
      </p:sp>
      <p:sp>
        <p:nvSpPr>
          <p:cNvPr id="4" name="Symbol zastępczy zawartości 14"/>
          <p:cNvSpPr txBox="1">
            <a:spLocks noGrp="1"/>
          </p:cNvSpPr>
          <p:nvPr>
            <p:ph type="body" idx="3"/>
          </p:nvPr>
        </p:nvSpPr>
        <p:spPr>
          <a:xfrm>
            <a:off x="4800600" y="2438280"/>
            <a:ext cx="3886200" cy="3581279"/>
          </a:xfrm>
          <a:noFill/>
        </p:spPr>
        <p:txBody>
          <a:bodyPr anchor="t"/>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a:spcBef>
                <a:spcPts val="700"/>
              </a:spcBef>
              <a:spcAft>
                <a:spcPts val="0"/>
              </a:spcAft>
              <a:buSzPct val="60000"/>
              <a:buFont typeface="Wingdings"/>
              <a:buChar char=""/>
            </a:pPr>
            <a:r>
              <a:rPr lang="pl-PL" sz="2400" dirty="0" smtClean="0">
                <a:solidFill>
                  <a:srgbClr val="000000"/>
                </a:solidFill>
                <a:latin typeface="Tw Cen MT"/>
              </a:rPr>
              <a:t>Data </a:t>
            </a:r>
            <a:r>
              <a:rPr lang="pl-PL" sz="2400" dirty="0" err="1" smtClean="0">
                <a:solidFill>
                  <a:srgbClr val="000000"/>
                </a:solidFill>
                <a:latin typeface="Tw Cen MT"/>
              </a:rPr>
              <a:t>serialization</a:t>
            </a:r>
            <a:r>
              <a:rPr lang="pl-PL" sz="2400" dirty="0" smtClean="0">
                <a:solidFill>
                  <a:srgbClr val="000000"/>
                </a:solidFill>
                <a:latin typeface="Tw Cen MT"/>
              </a:rPr>
              <a:t> (</a:t>
            </a:r>
            <a:r>
              <a:rPr lang="pl-PL" sz="2400" dirty="0" err="1" smtClean="0">
                <a:solidFill>
                  <a:srgbClr val="000000"/>
                </a:solidFill>
                <a:latin typeface="Tw Cen MT"/>
              </a:rPr>
              <a:t>syntax</a:t>
            </a:r>
            <a:r>
              <a:rPr lang="pl-PL" sz="2400" dirty="0" smtClean="0">
                <a:solidFill>
                  <a:srgbClr val="000000"/>
                </a:solidFill>
                <a:latin typeface="Tw Cen MT"/>
              </a:rPr>
              <a:t>)</a:t>
            </a:r>
          </a:p>
          <a:p>
            <a:pPr marL="320040" lvl="0" indent="-320040">
              <a:spcBef>
                <a:spcPts val="700"/>
              </a:spcBef>
              <a:spcAft>
                <a:spcPts val="0"/>
              </a:spcAft>
              <a:buSzPct val="60000"/>
              <a:buFont typeface="Wingdings"/>
              <a:buChar char=""/>
            </a:pPr>
            <a:r>
              <a:rPr lang="pl-PL" sz="2400" dirty="0" err="1" smtClean="0">
                <a:solidFill>
                  <a:srgbClr val="000000"/>
                </a:solidFill>
                <a:latin typeface="Tw Cen MT"/>
              </a:rPr>
              <a:t>Tree</a:t>
            </a:r>
            <a:endParaRPr lang="pl-PL" sz="2400" dirty="0" smtClean="0">
              <a:solidFill>
                <a:srgbClr val="000000"/>
              </a:solidFill>
              <a:latin typeface="Tw Cen MT"/>
            </a:endParaRPr>
          </a:p>
          <a:p>
            <a:pPr marL="320040" lvl="0" indent="-320040">
              <a:spcBef>
                <a:spcPts val="700"/>
              </a:spcBef>
              <a:spcAft>
                <a:spcPts val="0"/>
              </a:spcAft>
              <a:buSzPct val="60000"/>
              <a:buFont typeface="Wingdings"/>
              <a:buChar char=""/>
            </a:pPr>
            <a:r>
              <a:rPr lang="pl-PL" sz="2400" dirty="0" err="1" smtClean="0">
                <a:solidFill>
                  <a:srgbClr val="000000"/>
                </a:solidFill>
                <a:latin typeface="Tw Cen MT"/>
              </a:rPr>
              <a:t>xsd</a:t>
            </a:r>
            <a:r>
              <a:rPr lang="pl-PL" sz="2400" dirty="0" smtClean="0">
                <a:solidFill>
                  <a:srgbClr val="000000"/>
                </a:solidFill>
                <a:latin typeface="Tw Cen MT"/>
              </a:rPr>
              <a:t> and </a:t>
            </a:r>
            <a:r>
              <a:rPr lang="pl-PL" sz="2400" dirty="0" err="1" smtClean="0">
                <a:solidFill>
                  <a:srgbClr val="000000"/>
                </a:solidFill>
                <a:latin typeface="Tw Cen MT"/>
              </a:rPr>
              <a:t>XPath</a:t>
            </a:r>
            <a:endParaRPr lang="pl-PL" sz="2400" dirty="0" smtClean="0">
              <a:solidFill>
                <a:srgbClr val="000000"/>
              </a:solidFill>
              <a:latin typeface="Tw Cen MT"/>
            </a:endParaRPr>
          </a:p>
          <a:p>
            <a:pPr marL="320040" lvl="0" indent="-320040">
              <a:spcBef>
                <a:spcPts val="700"/>
              </a:spcBef>
              <a:spcAft>
                <a:spcPts val="0"/>
              </a:spcAft>
              <a:buSzPct val="60000"/>
              <a:buFont typeface="Wingdings"/>
              <a:buChar char=""/>
            </a:pPr>
            <a:r>
              <a:rPr lang="pl-PL" sz="2400" dirty="0" smtClean="0">
                <a:solidFill>
                  <a:srgbClr val="000000"/>
                </a:solidFill>
                <a:latin typeface="Tw Cen MT"/>
              </a:rPr>
              <a:t>DTD </a:t>
            </a:r>
            <a:r>
              <a:rPr lang="pl-PL" sz="2400" dirty="0" err="1" smtClean="0">
                <a:solidFill>
                  <a:srgbClr val="000000"/>
                </a:solidFill>
                <a:latin typeface="Tw Cen MT"/>
              </a:rPr>
              <a:t>or</a:t>
            </a:r>
            <a:r>
              <a:rPr lang="pl-PL" sz="2400" dirty="0" smtClean="0">
                <a:solidFill>
                  <a:srgbClr val="000000"/>
                </a:solidFill>
                <a:latin typeface="Tw Cen MT"/>
              </a:rPr>
              <a:t> XML </a:t>
            </a:r>
            <a:r>
              <a:rPr lang="pl-PL" sz="2400" dirty="0" err="1" smtClean="0">
                <a:solidFill>
                  <a:srgbClr val="000000"/>
                </a:solidFill>
                <a:latin typeface="Tw Cen MT"/>
              </a:rPr>
              <a:t>schema</a:t>
            </a:r>
            <a:endParaRPr lang="pl-PL" sz="2400" dirty="0" smtClean="0">
              <a:solidFill>
                <a:srgbClr val="000000"/>
              </a:solidFill>
              <a:latin typeface="Tw Cen MT"/>
            </a:endParaRPr>
          </a:p>
          <a:p>
            <a:pPr marL="320040" lvl="0" indent="-320040">
              <a:spcBef>
                <a:spcPts val="700"/>
              </a:spcBef>
              <a:spcAft>
                <a:spcPts val="0"/>
              </a:spcAft>
              <a:buSzPct val="60000"/>
              <a:buFont typeface="Wingdings"/>
              <a:buChar char=""/>
            </a:pPr>
            <a:endParaRPr lang="pl-PL" sz="2400" dirty="0">
              <a:solidFill>
                <a:srgbClr val="000000"/>
              </a:solidFill>
              <a:latin typeface="Tw Cen MT"/>
            </a:endParaRPr>
          </a:p>
          <a:p>
            <a:pPr marL="320040" lvl="0" indent="-320040">
              <a:spcBef>
                <a:spcPts val="700"/>
              </a:spcBef>
              <a:spcAft>
                <a:spcPts val="0"/>
              </a:spcAft>
              <a:buSzPct val="60000"/>
              <a:buFont typeface="Wingdings"/>
              <a:buChar char=""/>
            </a:pPr>
            <a:r>
              <a:rPr lang="pl-PL" sz="2400" dirty="0" smtClean="0">
                <a:solidFill>
                  <a:srgbClr val="000000"/>
                </a:solidFill>
                <a:latin typeface="Tw Cen MT"/>
              </a:rPr>
              <a:t>No </a:t>
            </a:r>
            <a:r>
              <a:rPr lang="pl-PL" sz="2400" dirty="0" err="1" smtClean="0">
                <a:solidFill>
                  <a:srgbClr val="000000"/>
                </a:solidFill>
                <a:latin typeface="Tw Cen MT"/>
              </a:rPr>
              <a:t>built</a:t>
            </a:r>
            <a:r>
              <a:rPr lang="pl-PL" sz="2400" dirty="0" smtClean="0">
                <a:solidFill>
                  <a:srgbClr val="000000"/>
                </a:solidFill>
                <a:latin typeface="Tw Cen MT"/>
              </a:rPr>
              <a:t>-in </a:t>
            </a:r>
            <a:r>
              <a:rPr lang="pl-PL" sz="2400" dirty="0" err="1" smtClean="0">
                <a:solidFill>
                  <a:srgbClr val="000000"/>
                </a:solidFill>
                <a:latin typeface="Tw Cen MT"/>
              </a:rPr>
              <a:t>identifiers</a:t>
            </a:r>
            <a:endParaRPr lang="pl-PL" sz="2400" dirty="0">
              <a:solidFill>
                <a:srgbClr val="000000"/>
              </a:solidFill>
              <a:latin typeface="Tw Cen MT"/>
            </a:endParaRPr>
          </a:p>
        </p:txBody>
      </p:sp>
      <p:sp>
        <p:nvSpPr>
          <p:cNvPr id="6" name="Symbol zastępczy numeru slajdu 4"/>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defRPr sz="1800"/>
            </a:pPr>
            <a:fld id="{535B453E-8EB7-4686-99EB-3827C9FFDBF4}" type="slidenum">
              <a:rPr>
                <a:solidFill>
                  <a:schemeClr val="bg1"/>
                </a:solidFill>
              </a:rPr>
              <a:t>41</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sp>
        <p:nvSpPr>
          <p:cNvPr id="8" name="Symbol zastępczy tekstu 11"/>
          <p:cNvSpPr txBox="1">
            <a:spLocks noGrp="1"/>
          </p:cNvSpPr>
          <p:nvPr>
            <p:ph sz="half" idx="4294967295"/>
          </p:nvPr>
        </p:nvSpPr>
        <p:spPr>
          <a:xfrm>
            <a:off x="613792" y="1752600"/>
            <a:ext cx="3886200" cy="639763"/>
          </a:xfrm>
          <a:prstGeom prst="rect">
            <a:avLst/>
          </a:prstGeom>
          <a:solidFill>
            <a:srgbClr val="DD8047"/>
          </a:solidFill>
          <a:ln>
            <a:noFill/>
          </a:ln>
        </p:spPr>
        <p:txBody>
          <a:bodyPr wrap="square" lIns="91440" tIns="45720" rIns="91440" bIns="45720" anchor="ctr" anchorCtr="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0" lvl="0" indent="0">
              <a:spcBef>
                <a:spcPts val="700"/>
              </a:spcBef>
              <a:spcAft>
                <a:spcPts val="0"/>
              </a:spcAft>
              <a:buNone/>
            </a:pPr>
            <a:r>
              <a:rPr lang="pl-PL" sz="2000" b="1" dirty="0" err="1">
                <a:solidFill>
                  <a:srgbClr val="FFFFFF"/>
                </a:solidFill>
                <a:latin typeface="Tw Cen MT"/>
              </a:rPr>
              <a:t>Semantic</a:t>
            </a:r>
            <a:r>
              <a:rPr lang="pl-PL" sz="2000" b="1" dirty="0">
                <a:solidFill>
                  <a:srgbClr val="FFFFFF"/>
                </a:solidFill>
                <a:latin typeface="Tw Cen MT"/>
              </a:rPr>
              <a:t> </a:t>
            </a:r>
            <a:r>
              <a:rPr lang="pl-PL" sz="2000" b="1" dirty="0" smtClean="0">
                <a:solidFill>
                  <a:srgbClr val="FFFFFF"/>
                </a:solidFill>
                <a:latin typeface="Tw Cen MT"/>
              </a:rPr>
              <a:t>Web (RDF)</a:t>
            </a:r>
            <a:endParaRPr lang="pl-PL" sz="2000" b="1" dirty="0">
              <a:solidFill>
                <a:srgbClr val="FFFFFF"/>
              </a:solidFill>
              <a:latin typeface="Tw Cen MT"/>
            </a:endParaRPr>
          </a:p>
        </p:txBody>
      </p:sp>
      <p:sp>
        <p:nvSpPr>
          <p:cNvPr id="9" name="Symbol zastępczy tekstu 13"/>
          <p:cNvSpPr txBox="1">
            <a:spLocks noGrp="1"/>
          </p:cNvSpPr>
          <p:nvPr>
            <p:ph sz="quarter" idx="4294967295"/>
          </p:nvPr>
        </p:nvSpPr>
        <p:spPr>
          <a:xfrm>
            <a:off x="4860032" y="1752600"/>
            <a:ext cx="3886200" cy="639763"/>
          </a:xfrm>
          <a:prstGeom prst="rect">
            <a:avLst/>
          </a:prstGeom>
          <a:solidFill>
            <a:srgbClr val="D8B25C"/>
          </a:solidFill>
          <a:ln>
            <a:noFill/>
          </a:ln>
        </p:spPr>
        <p:txBody>
          <a:bodyPr wrap="square" lIns="91440" tIns="45720" rIns="91440" bIns="45720" anchor="ctr" anchorCtr="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0" lvl="0" indent="0">
              <a:spcBef>
                <a:spcPts val="700"/>
              </a:spcBef>
              <a:spcAft>
                <a:spcPts val="0"/>
              </a:spcAft>
              <a:buNone/>
            </a:pPr>
            <a:r>
              <a:rPr lang="pl-PL" sz="2000" b="1" dirty="0" smtClean="0">
                <a:solidFill>
                  <a:srgbClr val="FFFFFF"/>
                </a:solidFill>
                <a:latin typeface="Tw Cen MT"/>
              </a:rPr>
              <a:t>XML</a:t>
            </a:r>
            <a:endParaRPr lang="pl-PL" sz="2000" b="1" dirty="0">
              <a:solidFill>
                <a:srgbClr val="FFFFFF"/>
              </a:solidFill>
              <a:latin typeface="Tw Cen MT"/>
            </a:endParaRPr>
          </a:p>
        </p:txBody>
      </p:sp>
      <p:sp>
        <p:nvSpPr>
          <p:cNvPr id="7" name="Symbol zastępczy stopki 5"/>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defRPr sz="1800"/>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Tree>
    <p:extLst>
      <p:ext uri="{BB962C8B-B14F-4D97-AF65-F5344CB8AC3E}">
        <p14:creationId xmlns:p14="http://schemas.microsoft.com/office/powerpoint/2010/main" val="134446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2"/>
          <p:cNvSpPr txBox="1">
            <a:spLocks noGrp="1"/>
          </p:cNvSpPr>
          <p:nvPr>
            <p:ph type="title"/>
          </p:nvPr>
        </p:nvSpPr>
        <p:spPr>
          <a:xfrm>
            <a:off x="533520" y="272880"/>
            <a:ext cx="8153280" cy="870119"/>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dirty="0" err="1"/>
              <a:t>Semantic</a:t>
            </a:r>
            <a:r>
              <a:rPr lang="pl-PL" dirty="0"/>
              <a:t> Web vs </a:t>
            </a:r>
            <a:r>
              <a:rPr lang="pl-PL" dirty="0" smtClean="0"/>
              <a:t>REST</a:t>
            </a:r>
            <a:endParaRPr lang="pl-PL" dirty="0"/>
          </a:p>
        </p:txBody>
      </p:sp>
      <p:sp>
        <p:nvSpPr>
          <p:cNvPr id="5" name="Symbol zastępczy daty 3"/>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defRPr sz="1800"/>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3" name="Symbol zastępczy zawartości 12"/>
          <p:cNvSpPr txBox="1">
            <a:spLocks noGrp="1"/>
          </p:cNvSpPr>
          <p:nvPr>
            <p:ph type="body" idx="1"/>
          </p:nvPr>
        </p:nvSpPr>
        <p:spPr>
          <a:xfrm>
            <a:off x="609480" y="2438280"/>
            <a:ext cx="3886200" cy="3581279"/>
          </a:xfrm>
          <a:noFill/>
        </p:spPr>
        <p:txBody>
          <a:bodyPr anchor="t"/>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a:spcBef>
                <a:spcPts val="700"/>
              </a:spcBef>
              <a:spcAft>
                <a:spcPts val="0"/>
              </a:spcAft>
              <a:buSzPct val="60000"/>
              <a:buFont typeface="Wingdings"/>
              <a:buChar char=""/>
            </a:pPr>
            <a:r>
              <a:rPr lang="pl-PL" sz="2400" dirty="0" err="1" smtClean="0">
                <a:solidFill>
                  <a:srgbClr val="000000"/>
                </a:solidFill>
                <a:latin typeface="Tw Cen MT"/>
              </a:rPr>
              <a:t>URIs</a:t>
            </a:r>
            <a:r>
              <a:rPr lang="pl-PL" sz="2400" dirty="0" smtClean="0">
                <a:solidFill>
                  <a:srgbClr val="000000"/>
                </a:solidFill>
                <a:latin typeface="Tw Cen MT"/>
              </a:rPr>
              <a:t> </a:t>
            </a:r>
            <a:r>
              <a:rPr lang="pl-PL" sz="2400" dirty="0" err="1" smtClean="0">
                <a:solidFill>
                  <a:srgbClr val="000000"/>
                </a:solidFill>
                <a:latin typeface="Tw Cen MT"/>
              </a:rPr>
              <a:t>identify</a:t>
            </a:r>
            <a:r>
              <a:rPr lang="pl-PL" sz="2400" dirty="0" smtClean="0">
                <a:solidFill>
                  <a:srgbClr val="000000"/>
                </a:solidFill>
                <a:latin typeface="Tw Cen MT"/>
              </a:rPr>
              <a:t> </a:t>
            </a:r>
            <a:r>
              <a:rPr lang="pl-PL" sz="2400" dirty="0" err="1" smtClean="0">
                <a:solidFill>
                  <a:srgbClr val="000000"/>
                </a:solidFill>
                <a:latin typeface="Tw Cen MT"/>
              </a:rPr>
              <a:t>resources</a:t>
            </a:r>
            <a:endParaRPr lang="pl-PL" sz="2400" dirty="0" smtClean="0">
              <a:solidFill>
                <a:srgbClr val="000000"/>
              </a:solidFill>
              <a:latin typeface="Tw Cen MT"/>
            </a:endParaRPr>
          </a:p>
          <a:p>
            <a:pPr marL="320040" lvl="0" indent="-320040">
              <a:spcBef>
                <a:spcPts val="700"/>
              </a:spcBef>
              <a:spcAft>
                <a:spcPts val="0"/>
              </a:spcAft>
              <a:buSzPct val="60000"/>
              <a:buFont typeface="Wingdings"/>
              <a:buChar char=""/>
            </a:pPr>
            <a:r>
              <a:rPr lang="pl-PL" sz="2400" dirty="0" smtClean="0">
                <a:solidFill>
                  <a:srgbClr val="000000"/>
                </a:solidFill>
                <a:latin typeface="Tw Cen MT"/>
              </a:rPr>
              <a:t>HTTP </a:t>
            </a:r>
            <a:r>
              <a:rPr lang="pl-PL" sz="2400" dirty="0" err="1" smtClean="0">
                <a:solidFill>
                  <a:srgbClr val="000000"/>
                </a:solidFill>
                <a:latin typeface="Tw Cen MT"/>
              </a:rPr>
              <a:t>encouraged</a:t>
            </a:r>
            <a:r>
              <a:rPr lang="pl-PL" sz="2400" dirty="0" smtClean="0">
                <a:solidFill>
                  <a:srgbClr val="000000"/>
                </a:solidFill>
                <a:latin typeface="Tw Cen MT"/>
              </a:rPr>
              <a:t> to </a:t>
            </a:r>
            <a:r>
              <a:rPr lang="pl-PL" sz="2400" dirty="0" err="1" smtClean="0">
                <a:solidFill>
                  <a:srgbClr val="000000"/>
                </a:solidFill>
                <a:latin typeface="Tw Cen MT"/>
              </a:rPr>
              <a:t>allow</a:t>
            </a:r>
            <a:r>
              <a:rPr lang="pl-PL" sz="2400" dirty="0" smtClean="0">
                <a:solidFill>
                  <a:srgbClr val="000000"/>
                </a:solidFill>
                <a:latin typeface="Tw Cen MT"/>
              </a:rPr>
              <a:t> </a:t>
            </a:r>
            <a:r>
              <a:rPr lang="pl-PL" sz="2400" dirty="0" err="1" smtClean="0">
                <a:solidFill>
                  <a:srgbClr val="000000"/>
                </a:solidFill>
                <a:latin typeface="Tw Cen MT"/>
              </a:rPr>
              <a:t>dereferencing</a:t>
            </a:r>
            <a:endParaRPr lang="pl-PL" sz="2400" dirty="0" smtClean="0">
              <a:solidFill>
                <a:srgbClr val="000000"/>
              </a:solidFill>
              <a:latin typeface="Tw Cen MT"/>
            </a:endParaRPr>
          </a:p>
          <a:p>
            <a:pPr marL="320040" lvl="0" indent="-320040">
              <a:spcBef>
                <a:spcPts val="700"/>
              </a:spcBef>
              <a:spcAft>
                <a:spcPts val="0"/>
              </a:spcAft>
              <a:buSzPct val="60000"/>
              <a:buFont typeface="Wingdings"/>
              <a:buChar char=""/>
            </a:pPr>
            <a:r>
              <a:rPr lang="pl-PL" sz="2400" dirty="0" smtClean="0">
                <a:solidFill>
                  <a:srgbClr val="000000"/>
                </a:solidFill>
                <a:latin typeface="Tw Cen MT"/>
              </a:rPr>
              <a:t>Uniform RDF </a:t>
            </a:r>
            <a:r>
              <a:rPr lang="pl-PL" sz="2400" dirty="0" err="1" smtClean="0">
                <a:solidFill>
                  <a:srgbClr val="000000"/>
                </a:solidFill>
                <a:latin typeface="Tw Cen MT"/>
              </a:rPr>
              <a:t>messages</a:t>
            </a:r>
            <a:endParaRPr lang="pl-PL" sz="2400" dirty="0" smtClean="0">
              <a:solidFill>
                <a:srgbClr val="000000"/>
              </a:solidFill>
              <a:latin typeface="Tw Cen MT"/>
            </a:endParaRPr>
          </a:p>
          <a:p>
            <a:pPr marL="320040" lvl="0" indent="-320040">
              <a:spcBef>
                <a:spcPts val="700"/>
              </a:spcBef>
              <a:spcAft>
                <a:spcPts val="0"/>
              </a:spcAft>
              <a:buSzPct val="60000"/>
              <a:buFont typeface="Wingdings"/>
              <a:buChar char=""/>
            </a:pPr>
            <a:endParaRPr lang="pl-PL" sz="2400" dirty="0" smtClean="0">
              <a:solidFill>
                <a:srgbClr val="000000"/>
              </a:solidFill>
              <a:latin typeface="Tw Cen MT"/>
            </a:endParaRPr>
          </a:p>
          <a:p>
            <a:pPr marL="320040" lvl="0" indent="-320040">
              <a:spcBef>
                <a:spcPts val="700"/>
              </a:spcBef>
              <a:spcAft>
                <a:spcPts val="0"/>
              </a:spcAft>
              <a:buSzPct val="60000"/>
              <a:buFont typeface="Wingdings"/>
              <a:buChar char=""/>
            </a:pPr>
            <a:r>
              <a:rPr lang="pl-PL" sz="2400" dirty="0" err="1" smtClean="0">
                <a:solidFill>
                  <a:srgbClr val="000000"/>
                </a:solidFill>
                <a:latin typeface="Tw Cen MT"/>
              </a:rPr>
              <a:t>Resources</a:t>
            </a:r>
            <a:r>
              <a:rPr lang="pl-PL" sz="2400" dirty="0" smtClean="0">
                <a:solidFill>
                  <a:srgbClr val="000000"/>
                </a:solidFill>
                <a:latin typeface="Tw Cen MT"/>
              </a:rPr>
              <a:t> </a:t>
            </a:r>
            <a:r>
              <a:rPr lang="pl-PL" sz="2400" dirty="0" err="1" smtClean="0">
                <a:solidFill>
                  <a:srgbClr val="000000"/>
                </a:solidFill>
                <a:latin typeface="Tw Cen MT"/>
              </a:rPr>
              <a:t>are</a:t>
            </a:r>
            <a:r>
              <a:rPr lang="pl-PL" sz="2400" dirty="0" smtClean="0">
                <a:solidFill>
                  <a:srgbClr val="000000"/>
                </a:solidFill>
                <a:latin typeface="Tw Cen MT"/>
              </a:rPr>
              <a:t> </a:t>
            </a:r>
            <a:r>
              <a:rPr lang="pl-PL" sz="2400" dirty="0" err="1" smtClean="0">
                <a:solidFill>
                  <a:srgbClr val="000000"/>
                </a:solidFill>
                <a:latin typeface="Tw Cen MT"/>
              </a:rPr>
              <a:t>linked</a:t>
            </a:r>
            <a:r>
              <a:rPr lang="pl-PL" sz="2400" dirty="0" smtClean="0">
                <a:solidFill>
                  <a:srgbClr val="000000"/>
                </a:solidFill>
                <a:latin typeface="Tw Cen MT"/>
              </a:rPr>
              <a:t> (</a:t>
            </a:r>
            <a:r>
              <a:rPr lang="pl-PL" sz="2400" dirty="0" err="1" smtClean="0">
                <a:solidFill>
                  <a:srgbClr val="000000"/>
                </a:solidFill>
                <a:latin typeface="Tw Cen MT"/>
              </a:rPr>
              <a:t>triples</a:t>
            </a:r>
            <a:r>
              <a:rPr lang="pl-PL" sz="2400" dirty="0" smtClean="0">
                <a:solidFill>
                  <a:srgbClr val="000000"/>
                </a:solidFill>
                <a:latin typeface="Tw Cen MT"/>
              </a:rPr>
              <a:t>)</a:t>
            </a:r>
          </a:p>
          <a:p>
            <a:pPr marL="320040" lvl="0" indent="-320040">
              <a:spcBef>
                <a:spcPts val="700"/>
              </a:spcBef>
              <a:spcAft>
                <a:spcPts val="0"/>
              </a:spcAft>
              <a:buSzPct val="60000"/>
              <a:buFont typeface="Wingdings"/>
              <a:buChar char=""/>
            </a:pPr>
            <a:r>
              <a:rPr lang="pl-PL" sz="2400" dirty="0" smtClean="0">
                <a:solidFill>
                  <a:srgbClr val="000000"/>
                </a:solidFill>
                <a:latin typeface="Tw Cen MT"/>
              </a:rPr>
              <a:t>Application </a:t>
            </a:r>
            <a:r>
              <a:rPr lang="pl-PL" sz="2400" dirty="0" err="1" smtClean="0">
                <a:solidFill>
                  <a:srgbClr val="000000"/>
                </a:solidFill>
                <a:latin typeface="Tw Cen MT"/>
              </a:rPr>
              <a:t>specific</a:t>
            </a:r>
            <a:endParaRPr lang="pl-PL" sz="2400" dirty="0">
              <a:solidFill>
                <a:srgbClr val="000000"/>
              </a:solidFill>
              <a:latin typeface="Tw Cen MT"/>
            </a:endParaRPr>
          </a:p>
        </p:txBody>
      </p:sp>
      <p:sp>
        <p:nvSpPr>
          <p:cNvPr id="4" name="Symbol zastępczy zawartości 14"/>
          <p:cNvSpPr txBox="1">
            <a:spLocks noGrp="1"/>
          </p:cNvSpPr>
          <p:nvPr>
            <p:ph type="body" idx="3"/>
          </p:nvPr>
        </p:nvSpPr>
        <p:spPr>
          <a:xfrm>
            <a:off x="4800600" y="2438280"/>
            <a:ext cx="3886200" cy="3581279"/>
          </a:xfrm>
          <a:noFill/>
        </p:spPr>
        <p:txBody>
          <a:bodyPr anchor="t"/>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a:spcBef>
                <a:spcPts val="700"/>
              </a:spcBef>
              <a:spcAft>
                <a:spcPts val="0"/>
              </a:spcAft>
              <a:buSzPct val="60000"/>
              <a:buFont typeface="Wingdings"/>
              <a:buChar char=""/>
            </a:pPr>
            <a:r>
              <a:rPr lang="en-GB" sz="2400" dirty="0">
                <a:solidFill>
                  <a:srgbClr val="000000"/>
                </a:solidFill>
                <a:latin typeface="Tw Cen MT"/>
              </a:rPr>
              <a:t>Resource Identification</a:t>
            </a:r>
          </a:p>
          <a:p>
            <a:pPr marL="320040" lvl="0" indent="-320040">
              <a:spcBef>
                <a:spcPts val="700"/>
              </a:spcBef>
              <a:spcAft>
                <a:spcPts val="0"/>
              </a:spcAft>
              <a:buSzPct val="60000"/>
              <a:buFont typeface="Wingdings"/>
              <a:buChar char=""/>
            </a:pPr>
            <a:r>
              <a:rPr lang="en-GB" sz="2400" dirty="0">
                <a:solidFill>
                  <a:srgbClr val="000000"/>
                </a:solidFill>
                <a:latin typeface="Tw Cen MT"/>
              </a:rPr>
              <a:t>Uniform </a:t>
            </a:r>
            <a:r>
              <a:rPr lang="en-GB" sz="2400" dirty="0" smtClean="0">
                <a:solidFill>
                  <a:srgbClr val="000000"/>
                </a:solidFill>
                <a:latin typeface="Tw Cen MT"/>
              </a:rPr>
              <a:t>Interface</a:t>
            </a:r>
            <a:endParaRPr lang="pl-PL" sz="2400" dirty="0" smtClean="0">
              <a:solidFill>
                <a:srgbClr val="000000"/>
              </a:solidFill>
              <a:latin typeface="Tw Cen MT"/>
            </a:endParaRPr>
          </a:p>
          <a:p>
            <a:pPr marL="320040" lvl="0" indent="-320040">
              <a:spcBef>
                <a:spcPts val="700"/>
              </a:spcBef>
              <a:spcAft>
                <a:spcPts val="0"/>
              </a:spcAft>
              <a:buSzPct val="60000"/>
              <a:buFont typeface="Wingdings"/>
              <a:buChar char=""/>
            </a:pPr>
            <a:endParaRPr lang="en-GB" sz="2400" dirty="0">
              <a:solidFill>
                <a:srgbClr val="000000"/>
              </a:solidFill>
              <a:latin typeface="Tw Cen MT"/>
            </a:endParaRPr>
          </a:p>
          <a:p>
            <a:pPr marL="320040" lvl="0" indent="-320040">
              <a:spcBef>
                <a:spcPts val="700"/>
              </a:spcBef>
              <a:spcAft>
                <a:spcPts val="0"/>
              </a:spcAft>
              <a:buSzPct val="60000"/>
              <a:buFont typeface="Wingdings"/>
              <a:buChar char=""/>
            </a:pPr>
            <a:r>
              <a:rPr lang="en-GB" sz="2400" dirty="0">
                <a:solidFill>
                  <a:srgbClr val="000000"/>
                </a:solidFill>
                <a:latin typeface="Tw Cen MT"/>
              </a:rPr>
              <a:t>Self-Describing Messages</a:t>
            </a:r>
          </a:p>
          <a:p>
            <a:pPr marL="320040" lvl="0" indent="-320040">
              <a:spcBef>
                <a:spcPts val="700"/>
              </a:spcBef>
              <a:spcAft>
                <a:spcPts val="0"/>
              </a:spcAft>
              <a:buSzPct val="60000"/>
              <a:buFont typeface="Wingdings"/>
              <a:buChar char=""/>
            </a:pPr>
            <a:r>
              <a:rPr lang="en-GB" sz="2400" dirty="0">
                <a:solidFill>
                  <a:srgbClr val="000000"/>
                </a:solidFill>
                <a:latin typeface="Tw Cen MT"/>
              </a:rPr>
              <a:t>Hypermedia Driving Application State</a:t>
            </a:r>
          </a:p>
          <a:p>
            <a:pPr marL="320040" lvl="0" indent="-320040">
              <a:spcBef>
                <a:spcPts val="700"/>
              </a:spcBef>
              <a:spcAft>
                <a:spcPts val="0"/>
              </a:spcAft>
              <a:buSzPct val="60000"/>
              <a:buFont typeface="Wingdings"/>
              <a:buChar char=""/>
            </a:pPr>
            <a:r>
              <a:rPr lang="en-GB" sz="2400" dirty="0">
                <a:solidFill>
                  <a:srgbClr val="000000"/>
                </a:solidFill>
                <a:latin typeface="Tw Cen MT"/>
              </a:rPr>
              <a:t>Stateless Interactions</a:t>
            </a:r>
            <a:endParaRPr lang="pl-PL" sz="2400" dirty="0">
              <a:solidFill>
                <a:srgbClr val="000000"/>
              </a:solidFill>
              <a:latin typeface="Tw Cen MT"/>
            </a:endParaRPr>
          </a:p>
        </p:txBody>
      </p:sp>
      <p:sp>
        <p:nvSpPr>
          <p:cNvPr id="6" name="Symbol zastępczy numeru slajdu 4"/>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defRPr sz="1800"/>
            </a:pPr>
            <a:fld id="{535B453E-8EB7-4686-99EB-3827C9FFDBF4}" type="slidenum">
              <a:rPr>
                <a:solidFill>
                  <a:schemeClr val="bg1"/>
                </a:solidFill>
              </a:rPr>
              <a:t>42</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sp>
        <p:nvSpPr>
          <p:cNvPr id="8" name="Symbol zastępczy tekstu 11"/>
          <p:cNvSpPr txBox="1">
            <a:spLocks noGrp="1"/>
          </p:cNvSpPr>
          <p:nvPr>
            <p:ph sz="half" idx="4294967295"/>
          </p:nvPr>
        </p:nvSpPr>
        <p:spPr>
          <a:xfrm>
            <a:off x="613792" y="1752600"/>
            <a:ext cx="3886200" cy="639763"/>
          </a:xfrm>
          <a:prstGeom prst="rect">
            <a:avLst/>
          </a:prstGeom>
          <a:solidFill>
            <a:srgbClr val="DD8047"/>
          </a:solidFill>
          <a:ln>
            <a:noFill/>
          </a:ln>
        </p:spPr>
        <p:txBody>
          <a:bodyPr wrap="square" lIns="91440" tIns="45720" rIns="91440" bIns="45720" anchor="ctr" anchorCtr="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0" lvl="0" indent="0">
              <a:spcBef>
                <a:spcPts val="700"/>
              </a:spcBef>
              <a:spcAft>
                <a:spcPts val="0"/>
              </a:spcAft>
              <a:buNone/>
            </a:pPr>
            <a:r>
              <a:rPr lang="pl-PL" sz="2000" b="1">
                <a:solidFill>
                  <a:srgbClr val="FFFFFF"/>
                </a:solidFill>
                <a:latin typeface="Tw Cen MT"/>
              </a:rPr>
              <a:t>Semantic Web</a:t>
            </a:r>
          </a:p>
        </p:txBody>
      </p:sp>
      <p:sp>
        <p:nvSpPr>
          <p:cNvPr id="9" name="Symbol zastępczy tekstu 13"/>
          <p:cNvSpPr txBox="1">
            <a:spLocks noGrp="1"/>
          </p:cNvSpPr>
          <p:nvPr>
            <p:ph sz="quarter" idx="4294967295"/>
          </p:nvPr>
        </p:nvSpPr>
        <p:spPr>
          <a:xfrm>
            <a:off x="4860032" y="1752600"/>
            <a:ext cx="3886200" cy="639763"/>
          </a:xfrm>
          <a:prstGeom prst="rect">
            <a:avLst/>
          </a:prstGeom>
          <a:solidFill>
            <a:srgbClr val="D8B25C"/>
          </a:solidFill>
          <a:ln>
            <a:noFill/>
          </a:ln>
        </p:spPr>
        <p:txBody>
          <a:bodyPr wrap="square" lIns="91440" tIns="45720" rIns="91440" bIns="45720" anchor="ctr" anchorCtr="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0" lvl="0" indent="0">
              <a:spcBef>
                <a:spcPts val="700"/>
              </a:spcBef>
              <a:spcAft>
                <a:spcPts val="0"/>
              </a:spcAft>
              <a:buNone/>
            </a:pPr>
            <a:r>
              <a:rPr lang="pl-PL" sz="2000" b="1" dirty="0" smtClean="0">
                <a:solidFill>
                  <a:srgbClr val="FFFFFF"/>
                </a:solidFill>
                <a:latin typeface="Tw Cen MT"/>
              </a:rPr>
              <a:t>REST</a:t>
            </a:r>
            <a:endParaRPr lang="pl-PL" sz="2000" b="1" dirty="0">
              <a:solidFill>
                <a:srgbClr val="FFFFFF"/>
              </a:solidFill>
              <a:latin typeface="Tw Cen MT"/>
            </a:endParaRPr>
          </a:p>
        </p:txBody>
      </p:sp>
      <p:sp>
        <p:nvSpPr>
          <p:cNvPr id="7" name="Symbol zastępczy stopki 5"/>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defRPr sz="1800"/>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Tree>
    <p:extLst>
      <p:ext uri="{BB962C8B-B14F-4D97-AF65-F5344CB8AC3E}">
        <p14:creationId xmlns:p14="http://schemas.microsoft.com/office/powerpoint/2010/main" val="621690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2"/>
          <p:cNvSpPr txBox="1">
            <a:spLocks noGrp="1"/>
          </p:cNvSpPr>
          <p:nvPr>
            <p:ph type="title"/>
          </p:nvPr>
        </p:nvSpPr>
        <p:spPr>
          <a:xfrm>
            <a:off x="533520" y="272880"/>
            <a:ext cx="8153280" cy="870119"/>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dirty="0" err="1"/>
              <a:t>Semantic</a:t>
            </a:r>
            <a:r>
              <a:rPr lang="pl-PL" dirty="0"/>
              <a:t> Web vs RDBMS</a:t>
            </a:r>
          </a:p>
        </p:txBody>
      </p:sp>
      <p:sp>
        <p:nvSpPr>
          <p:cNvPr id="5" name="Symbol zastępczy daty 3"/>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defRPr sz="1800"/>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3" name="Symbol zastępczy zawartości 12"/>
          <p:cNvSpPr txBox="1">
            <a:spLocks noGrp="1"/>
          </p:cNvSpPr>
          <p:nvPr>
            <p:ph type="body" idx="1"/>
          </p:nvPr>
        </p:nvSpPr>
        <p:spPr>
          <a:xfrm>
            <a:off x="609480" y="2438280"/>
            <a:ext cx="3886200" cy="3581279"/>
          </a:xfrm>
          <a:noFill/>
        </p:spPr>
        <p:txBody>
          <a:bodyPr anchor="t"/>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a:spcBef>
                <a:spcPts val="700"/>
              </a:spcBef>
              <a:spcAft>
                <a:spcPts val="0"/>
              </a:spcAft>
              <a:buSzPct val="60000"/>
              <a:buFont typeface="Wingdings"/>
              <a:buChar char=""/>
            </a:pPr>
            <a:r>
              <a:rPr lang="pl-PL" sz="2400" dirty="0">
                <a:solidFill>
                  <a:srgbClr val="000000"/>
                </a:solidFill>
                <a:latin typeface="Tw Cen MT"/>
              </a:rPr>
              <a:t>SPARQL</a:t>
            </a:r>
          </a:p>
          <a:p>
            <a:pPr marL="320040" lvl="0" indent="-320040">
              <a:spcBef>
                <a:spcPts val="700"/>
              </a:spcBef>
              <a:spcAft>
                <a:spcPts val="0"/>
              </a:spcAft>
              <a:buSzPct val="60000"/>
              <a:buFont typeface="Wingdings"/>
              <a:buChar char=""/>
            </a:pPr>
            <a:r>
              <a:rPr lang="pl-PL" sz="2400" dirty="0" err="1" smtClean="0">
                <a:solidFill>
                  <a:srgbClr val="000000"/>
                </a:solidFill>
                <a:latin typeface="Tw Cen MT"/>
              </a:rPr>
              <a:t>Felxible</a:t>
            </a:r>
            <a:r>
              <a:rPr lang="pl-PL" sz="2400" dirty="0" smtClean="0">
                <a:solidFill>
                  <a:srgbClr val="000000"/>
                </a:solidFill>
                <a:latin typeface="Tw Cen MT"/>
              </a:rPr>
              <a:t> and </a:t>
            </a:r>
            <a:r>
              <a:rPr lang="pl-PL" sz="2400" dirty="0" err="1" smtClean="0">
                <a:solidFill>
                  <a:srgbClr val="000000"/>
                </a:solidFill>
                <a:latin typeface="Tw Cen MT"/>
              </a:rPr>
              <a:t>extensible</a:t>
            </a:r>
            <a:r>
              <a:rPr lang="pl-PL" sz="2400" dirty="0" smtClean="0">
                <a:solidFill>
                  <a:srgbClr val="000000"/>
                </a:solidFill>
                <a:latin typeface="Tw Cen MT"/>
              </a:rPr>
              <a:t> </a:t>
            </a:r>
            <a:r>
              <a:rPr lang="pl-PL" sz="2400" dirty="0" err="1" smtClean="0">
                <a:solidFill>
                  <a:srgbClr val="000000"/>
                </a:solidFill>
                <a:latin typeface="Tw Cen MT"/>
              </a:rPr>
              <a:t>schema</a:t>
            </a:r>
            <a:endParaRPr lang="pl-PL" sz="2400" dirty="0">
              <a:solidFill>
                <a:srgbClr val="000000"/>
              </a:solidFill>
              <a:latin typeface="Tw Cen MT"/>
            </a:endParaRPr>
          </a:p>
          <a:p>
            <a:pPr marL="320040" lvl="0" indent="-320040">
              <a:spcBef>
                <a:spcPts val="700"/>
              </a:spcBef>
              <a:spcAft>
                <a:spcPts val="0"/>
              </a:spcAft>
              <a:buSzPct val="60000"/>
              <a:buFont typeface="Wingdings"/>
              <a:buChar char=""/>
            </a:pPr>
            <a:r>
              <a:rPr lang="pl-PL" sz="2400" dirty="0" err="1">
                <a:solidFill>
                  <a:srgbClr val="000000"/>
                </a:solidFill>
                <a:latin typeface="Tw Cen MT"/>
              </a:rPr>
              <a:t>Easy</a:t>
            </a:r>
            <a:r>
              <a:rPr lang="pl-PL" sz="2400" dirty="0">
                <a:solidFill>
                  <a:srgbClr val="000000"/>
                </a:solidFill>
                <a:latin typeface="Tw Cen MT"/>
              </a:rPr>
              <a:t> data </a:t>
            </a:r>
            <a:r>
              <a:rPr lang="pl-PL" sz="2400" dirty="0" err="1">
                <a:solidFill>
                  <a:srgbClr val="000000"/>
                </a:solidFill>
                <a:latin typeface="Tw Cen MT"/>
              </a:rPr>
              <a:t>distribution</a:t>
            </a:r>
            <a:endParaRPr lang="pl-PL" sz="2400" dirty="0">
              <a:solidFill>
                <a:srgbClr val="000000"/>
              </a:solidFill>
              <a:latin typeface="Tw Cen MT"/>
            </a:endParaRPr>
          </a:p>
          <a:p>
            <a:pPr marL="320040" lvl="0" indent="-320040">
              <a:spcBef>
                <a:spcPts val="700"/>
              </a:spcBef>
              <a:spcAft>
                <a:spcPts val="0"/>
              </a:spcAft>
              <a:buSzPct val="60000"/>
              <a:buFont typeface="Wingdings"/>
              <a:buChar char=""/>
            </a:pPr>
            <a:r>
              <a:rPr lang="pl-PL" sz="2400" dirty="0" err="1">
                <a:solidFill>
                  <a:srgbClr val="000000"/>
                </a:solidFill>
                <a:latin typeface="Tw Cen MT"/>
              </a:rPr>
              <a:t>Depends</a:t>
            </a:r>
            <a:r>
              <a:rPr lang="pl-PL" sz="2400" dirty="0">
                <a:solidFill>
                  <a:srgbClr val="000000"/>
                </a:solidFill>
                <a:latin typeface="Tw Cen MT"/>
              </a:rPr>
              <a:t> on </a:t>
            </a:r>
            <a:r>
              <a:rPr lang="pl-PL" sz="2400" dirty="0" err="1">
                <a:solidFill>
                  <a:srgbClr val="000000"/>
                </a:solidFill>
                <a:latin typeface="Tw Cen MT"/>
              </a:rPr>
              <a:t>vendor</a:t>
            </a:r>
            <a:endParaRPr lang="pl-PL" sz="2400" dirty="0">
              <a:solidFill>
                <a:srgbClr val="000000"/>
              </a:solidFill>
              <a:latin typeface="Tw Cen MT"/>
            </a:endParaRPr>
          </a:p>
          <a:p>
            <a:pPr marL="320040" lvl="0" indent="-320040">
              <a:spcBef>
                <a:spcPts val="700"/>
              </a:spcBef>
              <a:spcAft>
                <a:spcPts val="0"/>
              </a:spcAft>
              <a:buSzPct val="60000"/>
              <a:buFont typeface="Wingdings"/>
              <a:buChar char=""/>
            </a:pPr>
            <a:r>
              <a:rPr lang="pl-PL" sz="2400" dirty="0" err="1">
                <a:solidFill>
                  <a:srgbClr val="000000"/>
                </a:solidFill>
                <a:latin typeface="Tw Cen MT"/>
              </a:rPr>
              <a:t>Easier</a:t>
            </a:r>
            <a:r>
              <a:rPr lang="pl-PL" sz="2400" dirty="0">
                <a:solidFill>
                  <a:srgbClr val="000000"/>
                </a:solidFill>
                <a:latin typeface="Tw Cen MT"/>
              </a:rPr>
              <a:t> </a:t>
            </a:r>
            <a:r>
              <a:rPr lang="pl-PL" sz="2400" dirty="0" err="1">
                <a:solidFill>
                  <a:srgbClr val="000000"/>
                </a:solidFill>
                <a:latin typeface="Tw Cen MT"/>
              </a:rPr>
              <a:t>process</a:t>
            </a:r>
            <a:r>
              <a:rPr lang="pl-PL" sz="2400" dirty="0">
                <a:solidFill>
                  <a:srgbClr val="000000"/>
                </a:solidFill>
                <a:latin typeface="Tw Cen MT"/>
              </a:rPr>
              <a:t> BI</a:t>
            </a:r>
          </a:p>
          <a:p>
            <a:pPr marL="320040" lvl="0" indent="-320040">
              <a:spcBef>
                <a:spcPts val="700"/>
              </a:spcBef>
              <a:spcAft>
                <a:spcPts val="0"/>
              </a:spcAft>
              <a:buSzPct val="60000"/>
              <a:buFont typeface="Wingdings"/>
              <a:buChar char=""/>
            </a:pPr>
            <a:r>
              <a:rPr lang="pl-PL" sz="2400" dirty="0" smtClean="0">
                <a:solidFill>
                  <a:srgbClr val="000000"/>
                </a:solidFill>
                <a:latin typeface="Tw Cen MT"/>
              </a:rPr>
              <a:t>Open </a:t>
            </a:r>
            <a:r>
              <a:rPr lang="pl-PL" sz="2400" dirty="0">
                <a:solidFill>
                  <a:srgbClr val="000000"/>
                </a:solidFill>
                <a:latin typeface="Tw Cen MT"/>
              </a:rPr>
              <a:t>World</a:t>
            </a:r>
          </a:p>
        </p:txBody>
      </p:sp>
      <p:sp>
        <p:nvSpPr>
          <p:cNvPr id="4" name="Symbol zastępczy zawartości 14"/>
          <p:cNvSpPr txBox="1">
            <a:spLocks noGrp="1"/>
          </p:cNvSpPr>
          <p:nvPr>
            <p:ph type="body" idx="3"/>
          </p:nvPr>
        </p:nvSpPr>
        <p:spPr>
          <a:xfrm>
            <a:off x="4800600" y="2438280"/>
            <a:ext cx="3886200" cy="3581279"/>
          </a:xfrm>
          <a:noFill/>
        </p:spPr>
        <p:txBody>
          <a:bodyPr anchor="t"/>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a:spcBef>
                <a:spcPts val="700"/>
              </a:spcBef>
              <a:spcAft>
                <a:spcPts val="0"/>
              </a:spcAft>
              <a:buSzPct val="60000"/>
              <a:buFont typeface="Wingdings"/>
              <a:buChar char=""/>
            </a:pPr>
            <a:r>
              <a:rPr lang="pl-PL" sz="2400" dirty="0">
                <a:solidFill>
                  <a:srgbClr val="000000"/>
                </a:solidFill>
                <a:latin typeface="Tw Cen MT"/>
              </a:rPr>
              <a:t>SQL</a:t>
            </a:r>
          </a:p>
          <a:p>
            <a:pPr marL="320040" lvl="0" indent="-320040">
              <a:spcBef>
                <a:spcPts val="700"/>
              </a:spcBef>
              <a:spcAft>
                <a:spcPts val="0"/>
              </a:spcAft>
              <a:buSzPct val="60000"/>
              <a:buFont typeface="Wingdings"/>
              <a:buChar char=""/>
            </a:pPr>
            <a:r>
              <a:rPr lang="pl-PL" sz="2400" dirty="0" err="1">
                <a:solidFill>
                  <a:srgbClr val="000000"/>
                </a:solidFill>
                <a:latin typeface="Tw Cen MT"/>
              </a:rPr>
              <a:t>Schema</a:t>
            </a:r>
            <a:r>
              <a:rPr lang="pl-PL" sz="2400" dirty="0">
                <a:solidFill>
                  <a:srgbClr val="000000"/>
                </a:solidFill>
                <a:latin typeface="Tw Cen MT"/>
              </a:rPr>
              <a:t> </a:t>
            </a:r>
            <a:r>
              <a:rPr lang="pl-PL" sz="2400" dirty="0" err="1">
                <a:solidFill>
                  <a:srgbClr val="000000"/>
                </a:solidFill>
                <a:latin typeface="Tw Cen MT"/>
              </a:rPr>
              <a:t>must</a:t>
            </a:r>
            <a:r>
              <a:rPr lang="pl-PL" sz="2400" dirty="0">
                <a:solidFill>
                  <a:srgbClr val="000000"/>
                </a:solidFill>
                <a:latin typeface="Tw Cen MT"/>
              </a:rPr>
              <a:t> be </a:t>
            </a:r>
            <a:r>
              <a:rPr lang="pl-PL" sz="2400" dirty="0" err="1">
                <a:solidFill>
                  <a:srgbClr val="000000"/>
                </a:solidFill>
                <a:latin typeface="Tw Cen MT"/>
              </a:rPr>
              <a:t>defined</a:t>
            </a:r>
            <a:r>
              <a:rPr lang="pl-PL" sz="2400" dirty="0">
                <a:solidFill>
                  <a:srgbClr val="000000"/>
                </a:solidFill>
                <a:latin typeface="Tw Cen MT"/>
              </a:rPr>
              <a:t> </a:t>
            </a:r>
            <a:r>
              <a:rPr lang="pl-PL" sz="2400" dirty="0" err="1">
                <a:solidFill>
                  <a:srgbClr val="000000"/>
                </a:solidFill>
                <a:latin typeface="Tw Cen MT"/>
              </a:rPr>
              <a:t>first</a:t>
            </a:r>
            <a:r>
              <a:rPr lang="pl-PL" sz="2400" dirty="0">
                <a:solidFill>
                  <a:srgbClr val="000000"/>
                </a:solidFill>
                <a:latin typeface="Tw Cen MT"/>
              </a:rPr>
              <a:t> </a:t>
            </a:r>
            <a:r>
              <a:rPr lang="pl-PL" sz="2400" dirty="0" smtClean="0">
                <a:solidFill>
                  <a:srgbClr val="000000"/>
                </a:solidFill>
                <a:latin typeface="Tw Cen MT"/>
              </a:rPr>
              <a:t>and </a:t>
            </a:r>
            <a:r>
              <a:rPr lang="pl-PL" sz="2400" dirty="0" err="1" smtClean="0">
                <a:solidFill>
                  <a:srgbClr val="000000"/>
                </a:solidFill>
                <a:latin typeface="Tw Cen MT"/>
              </a:rPr>
              <a:t>is</a:t>
            </a:r>
            <a:r>
              <a:rPr lang="pl-PL" sz="2400" dirty="0" smtClean="0">
                <a:solidFill>
                  <a:srgbClr val="000000"/>
                </a:solidFill>
                <a:latin typeface="Tw Cen MT"/>
              </a:rPr>
              <a:t> </a:t>
            </a:r>
            <a:r>
              <a:rPr lang="pl-PL" sz="2400" dirty="0" err="1" smtClean="0">
                <a:solidFill>
                  <a:srgbClr val="000000"/>
                </a:solidFill>
                <a:latin typeface="Tw Cen MT"/>
              </a:rPr>
              <a:t>rather</a:t>
            </a:r>
            <a:r>
              <a:rPr lang="pl-PL" sz="2400" dirty="0" smtClean="0">
                <a:solidFill>
                  <a:srgbClr val="000000"/>
                </a:solidFill>
                <a:latin typeface="Tw Cen MT"/>
              </a:rPr>
              <a:t> </a:t>
            </a:r>
            <a:r>
              <a:rPr lang="pl-PL" sz="2400" dirty="0" err="1" smtClean="0">
                <a:solidFill>
                  <a:srgbClr val="000000"/>
                </a:solidFill>
                <a:latin typeface="Tw Cen MT"/>
              </a:rPr>
              <a:t>rigid</a:t>
            </a:r>
            <a:endParaRPr lang="pl-PL" sz="2400" dirty="0">
              <a:solidFill>
                <a:srgbClr val="000000"/>
              </a:solidFill>
              <a:latin typeface="Tw Cen MT"/>
            </a:endParaRPr>
          </a:p>
          <a:p>
            <a:pPr marL="320040" lvl="0" indent="-320040">
              <a:spcBef>
                <a:spcPts val="700"/>
              </a:spcBef>
              <a:spcAft>
                <a:spcPts val="0"/>
              </a:spcAft>
              <a:buSzPct val="60000"/>
              <a:buFont typeface="Wingdings"/>
              <a:buChar char=""/>
            </a:pPr>
            <a:r>
              <a:rPr lang="pl-PL" sz="2400" dirty="0" err="1">
                <a:solidFill>
                  <a:srgbClr val="000000"/>
                </a:solidFill>
                <a:latin typeface="Tw Cen MT"/>
              </a:rPr>
              <a:t>Painful</a:t>
            </a:r>
            <a:r>
              <a:rPr lang="pl-PL" sz="2400" dirty="0">
                <a:solidFill>
                  <a:srgbClr val="000000"/>
                </a:solidFill>
                <a:latin typeface="Tw Cen MT"/>
              </a:rPr>
              <a:t> </a:t>
            </a:r>
            <a:r>
              <a:rPr lang="pl-PL" sz="2400" dirty="0" err="1">
                <a:solidFill>
                  <a:srgbClr val="000000"/>
                </a:solidFill>
                <a:latin typeface="Tw Cen MT"/>
              </a:rPr>
              <a:t>replication</a:t>
            </a:r>
            <a:endParaRPr lang="pl-PL" sz="2400" dirty="0">
              <a:solidFill>
                <a:srgbClr val="000000"/>
              </a:solidFill>
              <a:latin typeface="Tw Cen MT"/>
            </a:endParaRPr>
          </a:p>
          <a:p>
            <a:pPr marL="320040" lvl="0" indent="-320040">
              <a:spcBef>
                <a:spcPts val="700"/>
              </a:spcBef>
              <a:spcAft>
                <a:spcPts val="0"/>
              </a:spcAft>
              <a:buSzPct val="60000"/>
              <a:buFont typeface="Wingdings"/>
              <a:buChar char=""/>
            </a:pPr>
            <a:r>
              <a:rPr lang="pl-PL" sz="2400" dirty="0">
                <a:solidFill>
                  <a:srgbClr val="000000"/>
                </a:solidFill>
                <a:latin typeface="Tw Cen MT"/>
              </a:rPr>
              <a:t>ACID </a:t>
            </a:r>
            <a:r>
              <a:rPr lang="pl-PL" sz="2400" dirty="0" err="1">
                <a:solidFill>
                  <a:srgbClr val="000000"/>
                </a:solidFill>
                <a:latin typeface="Tw Cen MT"/>
              </a:rPr>
              <a:t>Transactions</a:t>
            </a:r>
            <a:endParaRPr lang="pl-PL" sz="2400" dirty="0">
              <a:solidFill>
                <a:srgbClr val="000000"/>
              </a:solidFill>
              <a:latin typeface="Tw Cen MT"/>
            </a:endParaRPr>
          </a:p>
          <a:p>
            <a:pPr marL="320040" lvl="0" indent="-320040">
              <a:spcBef>
                <a:spcPts val="700"/>
              </a:spcBef>
              <a:spcAft>
                <a:spcPts val="0"/>
              </a:spcAft>
              <a:buSzPct val="60000"/>
              <a:buFont typeface="Wingdings"/>
              <a:buChar char=""/>
            </a:pPr>
            <a:r>
              <a:rPr lang="pl-PL" sz="2400" dirty="0" err="1">
                <a:solidFill>
                  <a:srgbClr val="000000"/>
                </a:solidFill>
                <a:latin typeface="Tw Cen MT"/>
              </a:rPr>
              <a:t>Strict</a:t>
            </a:r>
            <a:r>
              <a:rPr lang="pl-PL" sz="2400" dirty="0">
                <a:solidFill>
                  <a:srgbClr val="000000"/>
                </a:solidFill>
                <a:latin typeface="Tw Cen MT"/>
              </a:rPr>
              <a:t> ETL</a:t>
            </a:r>
          </a:p>
          <a:p>
            <a:pPr marL="320040" lvl="0" indent="-320040">
              <a:spcBef>
                <a:spcPts val="700"/>
              </a:spcBef>
              <a:spcAft>
                <a:spcPts val="0"/>
              </a:spcAft>
              <a:buSzPct val="60000"/>
              <a:buFont typeface="Wingdings"/>
              <a:buChar char=""/>
            </a:pPr>
            <a:r>
              <a:rPr lang="pl-PL" sz="2400" dirty="0" err="1" smtClean="0">
                <a:solidFill>
                  <a:srgbClr val="000000"/>
                </a:solidFill>
                <a:latin typeface="Tw Cen MT"/>
              </a:rPr>
              <a:t>Closed</a:t>
            </a:r>
            <a:r>
              <a:rPr lang="pl-PL" sz="2400" dirty="0" smtClean="0">
                <a:solidFill>
                  <a:srgbClr val="000000"/>
                </a:solidFill>
                <a:latin typeface="Tw Cen MT"/>
              </a:rPr>
              <a:t> </a:t>
            </a:r>
            <a:r>
              <a:rPr lang="pl-PL" sz="2400" dirty="0">
                <a:solidFill>
                  <a:srgbClr val="000000"/>
                </a:solidFill>
                <a:latin typeface="Tw Cen MT"/>
              </a:rPr>
              <a:t>World</a:t>
            </a:r>
          </a:p>
        </p:txBody>
      </p:sp>
      <p:sp>
        <p:nvSpPr>
          <p:cNvPr id="6" name="Symbol zastępczy numeru slajdu 4"/>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defRPr sz="1800"/>
            </a:pPr>
            <a:fld id="{535B453E-8EB7-4686-99EB-3827C9FFDBF4}" type="slidenum">
              <a:rPr>
                <a:solidFill>
                  <a:schemeClr val="bg1"/>
                </a:solidFill>
              </a:rPr>
              <a:t>43</a:t>
            </a:fld>
            <a:endParaRPr lang="pl-PL" dirty="0">
              <a:solidFill>
                <a:schemeClr val="bg1"/>
              </a:solidFill>
            </a:endParaRPr>
          </a:p>
        </p:txBody>
      </p:sp>
      <p:sp>
        <p:nvSpPr>
          <p:cNvPr id="8" name="Symbol zastępczy tekstu 11"/>
          <p:cNvSpPr txBox="1">
            <a:spLocks noGrp="1"/>
          </p:cNvSpPr>
          <p:nvPr>
            <p:ph sz="half" idx="4294967295"/>
          </p:nvPr>
        </p:nvSpPr>
        <p:spPr>
          <a:xfrm>
            <a:off x="613792" y="1752600"/>
            <a:ext cx="3886200" cy="639763"/>
          </a:xfrm>
          <a:prstGeom prst="rect">
            <a:avLst/>
          </a:prstGeom>
          <a:solidFill>
            <a:srgbClr val="DD8047"/>
          </a:solidFill>
          <a:ln>
            <a:noFill/>
          </a:ln>
        </p:spPr>
        <p:txBody>
          <a:bodyPr wrap="square" lIns="91440" tIns="45720" rIns="91440" bIns="45720" anchor="ctr" anchorCtr="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0" lvl="0" indent="0">
              <a:spcBef>
                <a:spcPts val="700"/>
              </a:spcBef>
              <a:spcAft>
                <a:spcPts val="0"/>
              </a:spcAft>
              <a:buNone/>
            </a:pPr>
            <a:r>
              <a:rPr lang="pl-PL" sz="2000" b="1">
                <a:solidFill>
                  <a:srgbClr val="FFFFFF"/>
                </a:solidFill>
                <a:latin typeface="Tw Cen MT"/>
              </a:rPr>
              <a:t>Semantic Web</a:t>
            </a:r>
          </a:p>
        </p:txBody>
      </p:sp>
      <p:sp>
        <p:nvSpPr>
          <p:cNvPr id="9" name="Symbol zastępczy tekstu 13"/>
          <p:cNvSpPr txBox="1">
            <a:spLocks noGrp="1"/>
          </p:cNvSpPr>
          <p:nvPr>
            <p:ph sz="quarter" idx="4294967295"/>
          </p:nvPr>
        </p:nvSpPr>
        <p:spPr>
          <a:xfrm>
            <a:off x="4860032" y="1752600"/>
            <a:ext cx="3886200" cy="639763"/>
          </a:xfrm>
          <a:prstGeom prst="rect">
            <a:avLst/>
          </a:prstGeom>
          <a:solidFill>
            <a:srgbClr val="D8B25C"/>
          </a:solidFill>
          <a:ln>
            <a:noFill/>
          </a:ln>
        </p:spPr>
        <p:txBody>
          <a:bodyPr wrap="square" lIns="91440" tIns="45720" rIns="91440" bIns="45720" anchor="ctr" anchorCtr="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0" lvl="0" indent="0">
              <a:spcBef>
                <a:spcPts val="700"/>
              </a:spcBef>
              <a:spcAft>
                <a:spcPts val="0"/>
              </a:spcAft>
              <a:buNone/>
            </a:pPr>
            <a:r>
              <a:rPr lang="pl-PL" sz="2000" b="1">
                <a:solidFill>
                  <a:srgbClr val="FFFFFF"/>
                </a:solidFill>
                <a:latin typeface="Tw Cen MT"/>
              </a:rPr>
              <a:t>Relational databases</a:t>
            </a:r>
          </a:p>
        </p:txBody>
      </p:sp>
      <p:sp>
        <p:nvSpPr>
          <p:cNvPr id="7" name="Symbol zastępczy stopki 5"/>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defRPr sz="1800"/>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Tree>
    <p:extLst>
      <p:ext uri="{BB962C8B-B14F-4D97-AF65-F5344CB8AC3E}">
        <p14:creationId xmlns:p14="http://schemas.microsoft.com/office/powerpoint/2010/main" val="621690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2"/>
          <p:cNvSpPr txBox="1">
            <a:spLocks noGrp="1"/>
          </p:cNvSpPr>
          <p:nvPr>
            <p:ph type="title"/>
          </p:nvPr>
        </p:nvSpPr>
        <p:spPr>
          <a:xfrm>
            <a:off x="533520" y="272880"/>
            <a:ext cx="8153280" cy="870119"/>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Semantic Web vs NoSQL</a:t>
            </a:r>
          </a:p>
        </p:txBody>
      </p:sp>
      <p:sp>
        <p:nvSpPr>
          <p:cNvPr id="5" name="Symbol zastępczy daty 3"/>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3" name="Symbol zastępczy zawartości 12"/>
          <p:cNvSpPr txBox="1">
            <a:spLocks noGrp="1"/>
          </p:cNvSpPr>
          <p:nvPr>
            <p:ph type="body" idx="1"/>
          </p:nvPr>
        </p:nvSpPr>
        <p:spPr>
          <a:xfrm>
            <a:off x="609480" y="2438280"/>
            <a:ext cx="3886200" cy="3581279"/>
          </a:xfrm>
          <a:noFill/>
        </p:spPr>
        <p:txBody>
          <a:bodyPr anchor="t"/>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a:spcBef>
                <a:spcPts val="700"/>
              </a:spcBef>
              <a:spcAft>
                <a:spcPts val="0"/>
              </a:spcAft>
              <a:buSzPct val="60000"/>
              <a:buFont typeface="Wingdings"/>
              <a:buChar char=""/>
            </a:pPr>
            <a:r>
              <a:rPr lang="pl-PL" sz="2400" dirty="0">
                <a:solidFill>
                  <a:srgbClr val="000000"/>
                </a:solidFill>
                <a:latin typeface="Tw Cen MT"/>
              </a:rPr>
              <a:t>SPARQL</a:t>
            </a:r>
          </a:p>
          <a:p>
            <a:pPr marL="320040" lvl="0" indent="-320040">
              <a:spcBef>
                <a:spcPts val="700"/>
              </a:spcBef>
              <a:spcAft>
                <a:spcPts val="0"/>
              </a:spcAft>
              <a:buSzPct val="60000"/>
              <a:buFont typeface="Wingdings"/>
              <a:buChar char=""/>
            </a:pPr>
            <a:r>
              <a:rPr lang="pl-PL" sz="2400" dirty="0" err="1">
                <a:solidFill>
                  <a:srgbClr val="000000"/>
                </a:solidFill>
                <a:latin typeface="Tw Cen MT"/>
              </a:rPr>
              <a:t>Graph</a:t>
            </a:r>
            <a:endParaRPr lang="pl-PL" sz="2400" dirty="0">
              <a:solidFill>
                <a:srgbClr val="000000"/>
              </a:solidFill>
              <a:latin typeface="Tw Cen MT"/>
            </a:endParaRPr>
          </a:p>
          <a:p>
            <a:pPr marL="320040" lvl="0" indent="-320040">
              <a:spcBef>
                <a:spcPts val="700"/>
              </a:spcBef>
              <a:spcAft>
                <a:spcPts val="0"/>
              </a:spcAft>
              <a:buSzPct val="60000"/>
              <a:buFont typeface="Wingdings"/>
              <a:buChar char=""/>
            </a:pPr>
            <a:r>
              <a:rPr lang="pl-PL" sz="2400" dirty="0" err="1">
                <a:solidFill>
                  <a:srgbClr val="000000"/>
                </a:solidFill>
                <a:latin typeface="Tw Cen MT"/>
              </a:rPr>
              <a:t>Schemaless</a:t>
            </a:r>
            <a:endParaRPr lang="pl-PL" sz="2400" dirty="0">
              <a:solidFill>
                <a:srgbClr val="000000"/>
              </a:solidFill>
              <a:latin typeface="Tw Cen MT"/>
            </a:endParaRPr>
          </a:p>
          <a:p>
            <a:pPr marL="320040" lvl="0" indent="-320040">
              <a:spcBef>
                <a:spcPts val="700"/>
              </a:spcBef>
              <a:spcAft>
                <a:spcPts val="0"/>
              </a:spcAft>
              <a:buSzPct val="60000"/>
              <a:buFont typeface="Wingdings"/>
              <a:buChar char=""/>
            </a:pPr>
            <a:r>
              <a:rPr lang="pl-PL" sz="2400" dirty="0" err="1">
                <a:solidFill>
                  <a:srgbClr val="000000"/>
                </a:solidFill>
                <a:latin typeface="Tw Cen MT"/>
              </a:rPr>
              <a:t>Named</a:t>
            </a:r>
            <a:r>
              <a:rPr lang="pl-PL" sz="2400" dirty="0">
                <a:solidFill>
                  <a:srgbClr val="000000"/>
                </a:solidFill>
                <a:latin typeface="Tw Cen MT"/>
              </a:rPr>
              <a:t> </a:t>
            </a:r>
            <a:r>
              <a:rPr lang="pl-PL" sz="2400" dirty="0" err="1">
                <a:solidFill>
                  <a:srgbClr val="000000"/>
                </a:solidFill>
                <a:latin typeface="Tw Cen MT"/>
              </a:rPr>
              <a:t>graphs</a:t>
            </a:r>
            <a:endParaRPr lang="pl-PL" sz="2400" dirty="0">
              <a:solidFill>
                <a:srgbClr val="000000"/>
              </a:solidFill>
              <a:latin typeface="Tw Cen MT"/>
            </a:endParaRPr>
          </a:p>
          <a:p>
            <a:pPr marL="320040" lvl="0" indent="-320040">
              <a:spcBef>
                <a:spcPts val="700"/>
              </a:spcBef>
              <a:spcAft>
                <a:spcPts val="0"/>
              </a:spcAft>
              <a:buSzPct val="60000"/>
              <a:buFont typeface="Wingdings"/>
              <a:buChar char=""/>
            </a:pPr>
            <a:r>
              <a:rPr lang="pl-PL" sz="2400" dirty="0" err="1">
                <a:solidFill>
                  <a:srgbClr val="000000"/>
                </a:solidFill>
                <a:latin typeface="Tw Cen MT"/>
              </a:rPr>
              <a:t>Built</a:t>
            </a:r>
            <a:r>
              <a:rPr lang="pl-PL" sz="2400" dirty="0">
                <a:solidFill>
                  <a:srgbClr val="000000"/>
                </a:solidFill>
                <a:latin typeface="Tw Cen MT"/>
              </a:rPr>
              <a:t> on </a:t>
            </a:r>
            <a:r>
              <a:rPr lang="pl-PL" sz="2400" dirty="0" err="1">
                <a:solidFill>
                  <a:srgbClr val="000000"/>
                </a:solidFill>
                <a:latin typeface="Tw Cen MT"/>
              </a:rPr>
              <a:t>standards</a:t>
            </a:r>
            <a:r>
              <a:rPr lang="pl-PL" sz="2400" dirty="0">
                <a:solidFill>
                  <a:srgbClr val="000000"/>
                </a:solidFill>
                <a:latin typeface="Tw Cen MT"/>
              </a:rPr>
              <a:t> and </a:t>
            </a:r>
            <a:r>
              <a:rPr lang="pl-PL" sz="2400" dirty="0" err="1">
                <a:solidFill>
                  <a:srgbClr val="000000"/>
                </a:solidFill>
                <a:latin typeface="Tw Cen MT"/>
              </a:rPr>
              <a:t>interoperability</a:t>
            </a:r>
            <a:endParaRPr lang="pl-PL" sz="2400" dirty="0">
              <a:solidFill>
                <a:srgbClr val="000000"/>
              </a:solidFill>
              <a:latin typeface="Tw Cen MT"/>
            </a:endParaRPr>
          </a:p>
          <a:p>
            <a:pPr marL="320040" lvl="0" indent="-320040">
              <a:spcBef>
                <a:spcPts val="700"/>
              </a:spcBef>
              <a:spcAft>
                <a:spcPts val="0"/>
              </a:spcAft>
              <a:buSzPct val="60000"/>
              <a:buFont typeface="Wingdings"/>
              <a:buChar char=""/>
            </a:pPr>
            <a:r>
              <a:rPr lang="pl-PL" sz="2400" dirty="0" err="1">
                <a:solidFill>
                  <a:srgbClr val="000000"/>
                </a:solidFill>
                <a:latin typeface="Tw Cen MT"/>
              </a:rPr>
              <a:t>Can</a:t>
            </a:r>
            <a:r>
              <a:rPr lang="pl-PL" sz="2400" dirty="0">
                <a:solidFill>
                  <a:srgbClr val="000000"/>
                </a:solidFill>
                <a:latin typeface="Tw Cen MT"/>
              </a:rPr>
              <a:t> </a:t>
            </a:r>
            <a:r>
              <a:rPr lang="pl-PL" sz="2400" dirty="0" err="1">
                <a:solidFill>
                  <a:srgbClr val="000000"/>
                </a:solidFill>
                <a:latin typeface="Tw Cen MT"/>
              </a:rPr>
              <a:t>seem</a:t>
            </a:r>
            <a:r>
              <a:rPr lang="pl-PL" sz="2400" dirty="0">
                <a:solidFill>
                  <a:srgbClr val="000000"/>
                </a:solidFill>
                <a:latin typeface="Tw Cen MT"/>
              </a:rPr>
              <a:t> </a:t>
            </a:r>
            <a:r>
              <a:rPr lang="pl-PL" sz="2400" dirty="0" err="1">
                <a:solidFill>
                  <a:srgbClr val="000000"/>
                </a:solidFill>
                <a:latin typeface="Tw Cen MT"/>
              </a:rPr>
              <a:t>scientific</a:t>
            </a:r>
            <a:r>
              <a:rPr lang="pl-PL" sz="2400" dirty="0">
                <a:solidFill>
                  <a:srgbClr val="000000"/>
                </a:solidFill>
                <a:latin typeface="Tw Cen MT"/>
              </a:rPr>
              <a:t> and </a:t>
            </a:r>
            <a:r>
              <a:rPr lang="pl-PL" sz="2400" dirty="0" err="1">
                <a:solidFill>
                  <a:srgbClr val="000000"/>
                </a:solidFill>
                <a:latin typeface="Tw Cen MT"/>
              </a:rPr>
              <a:t>complicated</a:t>
            </a:r>
            <a:endParaRPr lang="pl-PL" sz="2400" dirty="0">
              <a:solidFill>
                <a:srgbClr val="000000"/>
              </a:solidFill>
              <a:latin typeface="Tw Cen MT"/>
            </a:endParaRPr>
          </a:p>
          <a:p>
            <a:pPr marL="320040" lvl="0" indent="-320040">
              <a:spcBef>
                <a:spcPts val="700"/>
              </a:spcBef>
              <a:spcAft>
                <a:spcPts val="0"/>
              </a:spcAft>
              <a:buSzPct val="60000"/>
              <a:buFont typeface="Wingdings"/>
              <a:buChar char=""/>
            </a:pPr>
            <a:endParaRPr lang="en-GB" sz="2400" dirty="0">
              <a:solidFill>
                <a:srgbClr val="000000"/>
              </a:solidFill>
              <a:latin typeface="Tw Cen MT"/>
            </a:endParaRPr>
          </a:p>
        </p:txBody>
      </p:sp>
      <p:sp>
        <p:nvSpPr>
          <p:cNvPr id="4" name="Symbol zastępczy zawartości 14"/>
          <p:cNvSpPr txBox="1">
            <a:spLocks noGrp="1"/>
          </p:cNvSpPr>
          <p:nvPr>
            <p:ph type="body" idx="3"/>
          </p:nvPr>
        </p:nvSpPr>
        <p:spPr>
          <a:xfrm>
            <a:off x="4800600" y="2438280"/>
            <a:ext cx="3886200" cy="3581279"/>
          </a:xfrm>
          <a:noFill/>
        </p:spPr>
        <p:txBody>
          <a:bodyPr anchor="t"/>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a:spcBef>
                <a:spcPts val="700"/>
              </a:spcBef>
              <a:spcAft>
                <a:spcPts val="0"/>
              </a:spcAft>
              <a:buSzPct val="60000"/>
              <a:buFont typeface="Wingdings"/>
              <a:buChar char=""/>
            </a:pPr>
            <a:r>
              <a:rPr lang="pl-PL" sz="2400" dirty="0" err="1">
                <a:solidFill>
                  <a:srgbClr val="000000"/>
                </a:solidFill>
                <a:latin typeface="Tw Cen MT"/>
              </a:rPr>
              <a:t>Various</a:t>
            </a:r>
            <a:r>
              <a:rPr lang="pl-PL" sz="2400" dirty="0">
                <a:solidFill>
                  <a:srgbClr val="000000"/>
                </a:solidFill>
                <a:latin typeface="Tw Cen MT"/>
              </a:rPr>
              <a:t> </a:t>
            </a:r>
            <a:r>
              <a:rPr lang="pl-PL" sz="2400" dirty="0" err="1">
                <a:solidFill>
                  <a:srgbClr val="000000"/>
                </a:solidFill>
                <a:latin typeface="Tw Cen MT"/>
              </a:rPr>
              <a:t>APIs</a:t>
            </a:r>
            <a:endParaRPr lang="pl-PL" sz="2400" dirty="0">
              <a:solidFill>
                <a:srgbClr val="000000"/>
              </a:solidFill>
              <a:latin typeface="Tw Cen MT"/>
            </a:endParaRPr>
          </a:p>
          <a:p>
            <a:pPr marL="320040" lvl="0" indent="-320040">
              <a:spcBef>
                <a:spcPts val="700"/>
              </a:spcBef>
              <a:spcAft>
                <a:spcPts val="0"/>
              </a:spcAft>
              <a:buSzPct val="60000"/>
              <a:buFont typeface="Wingdings"/>
              <a:buChar char=""/>
            </a:pPr>
            <a:r>
              <a:rPr lang="pl-PL" sz="2400" dirty="0" err="1">
                <a:solidFill>
                  <a:srgbClr val="000000"/>
                </a:solidFill>
                <a:latin typeface="Tw Cen MT"/>
              </a:rPr>
              <a:t>Graph</a:t>
            </a:r>
            <a:r>
              <a:rPr lang="pl-PL" sz="2400" dirty="0">
                <a:solidFill>
                  <a:srgbClr val="000000"/>
                </a:solidFill>
                <a:latin typeface="Tw Cen MT"/>
              </a:rPr>
              <a:t>, </a:t>
            </a:r>
            <a:r>
              <a:rPr lang="pl-PL" sz="2400" dirty="0" err="1">
                <a:solidFill>
                  <a:srgbClr val="000000"/>
                </a:solidFill>
                <a:latin typeface="Tw Cen MT"/>
              </a:rPr>
              <a:t>doc</a:t>
            </a:r>
            <a:r>
              <a:rPr lang="pl-PL" sz="2400" dirty="0">
                <a:solidFill>
                  <a:srgbClr val="000000"/>
                </a:solidFill>
                <a:latin typeface="Tw Cen MT"/>
              </a:rPr>
              <a:t>, </a:t>
            </a:r>
            <a:r>
              <a:rPr lang="pl-PL" sz="2400" dirty="0" err="1">
                <a:solidFill>
                  <a:srgbClr val="000000"/>
                </a:solidFill>
                <a:latin typeface="Tw Cen MT"/>
              </a:rPr>
              <a:t>key-value</a:t>
            </a:r>
            <a:endParaRPr lang="pl-PL" sz="2400" dirty="0">
              <a:solidFill>
                <a:srgbClr val="000000"/>
              </a:solidFill>
              <a:latin typeface="Tw Cen MT"/>
            </a:endParaRPr>
          </a:p>
          <a:p>
            <a:pPr marL="320040" lvl="0" indent="-320040">
              <a:spcBef>
                <a:spcPts val="700"/>
              </a:spcBef>
              <a:spcAft>
                <a:spcPts val="0"/>
              </a:spcAft>
              <a:buSzPct val="60000"/>
              <a:buFont typeface="Wingdings"/>
              <a:buChar char=""/>
            </a:pPr>
            <a:r>
              <a:rPr lang="pl-PL" sz="2400" dirty="0" err="1">
                <a:solidFill>
                  <a:srgbClr val="000000"/>
                </a:solidFill>
                <a:latin typeface="Tw Cen MT"/>
              </a:rPr>
              <a:t>Schemaless</a:t>
            </a:r>
            <a:endParaRPr lang="pl-PL" sz="2400" dirty="0">
              <a:solidFill>
                <a:srgbClr val="000000"/>
              </a:solidFill>
              <a:latin typeface="Tw Cen MT"/>
            </a:endParaRPr>
          </a:p>
          <a:p>
            <a:pPr marL="320040" lvl="0" indent="-320040">
              <a:spcBef>
                <a:spcPts val="700"/>
              </a:spcBef>
              <a:spcAft>
                <a:spcPts val="0"/>
              </a:spcAft>
              <a:buSzPct val="60000"/>
              <a:buFont typeface="Wingdings"/>
              <a:buChar char=""/>
            </a:pPr>
            <a:r>
              <a:rPr lang="pl-PL" sz="2400" dirty="0" err="1">
                <a:solidFill>
                  <a:srgbClr val="000000"/>
                </a:solidFill>
                <a:latin typeface="Tw Cen MT"/>
              </a:rPr>
              <a:t>Documents</a:t>
            </a:r>
            <a:r>
              <a:rPr lang="pl-PL" sz="2400" dirty="0">
                <a:solidFill>
                  <a:srgbClr val="000000"/>
                </a:solidFill>
                <a:latin typeface="Tw Cen MT"/>
              </a:rPr>
              <a:t> (</a:t>
            </a:r>
            <a:r>
              <a:rPr lang="pl-PL" sz="2400" dirty="0" err="1">
                <a:solidFill>
                  <a:srgbClr val="000000"/>
                </a:solidFill>
                <a:latin typeface="Tw Cen MT"/>
              </a:rPr>
              <a:t>doc</a:t>
            </a:r>
            <a:r>
              <a:rPr lang="pl-PL" sz="2400" dirty="0">
                <a:solidFill>
                  <a:srgbClr val="000000"/>
                </a:solidFill>
                <a:latin typeface="Tw Cen MT"/>
              </a:rPr>
              <a:t> </a:t>
            </a:r>
            <a:r>
              <a:rPr lang="pl-PL" sz="2400" dirty="0" err="1">
                <a:solidFill>
                  <a:srgbClr val="000000"/>
                </a:solidFill>
                <a:latin typeface="Tw Cen MT"/>
              </a:rPr>
              <a:t>DBs</a:t>
            </a:r>
            <a:r>
              <a:rPr lang="pl-PL" sz="2400" dirty="0">
                <a:solidFill>
                  <a:srgbClr val="000000"/>
                </a:solidFill>
                <a:latin typeface="Tw Cen MT"/>
              </a:rPr>
              <a:t>)</a:t>
            </a:r>
          </a:p>
          <a:p>
            <a:pPr marL="320040" lvl="0" indent="-320040">
              <a:spcBef>
                <a:spcPts val="700"/>
              </a:spcBef>
              <a:spcAft>
                <a:spcPts val="0"/>
              </a:spcAft>
              <a:buSzPct val="60000"/>
              <a:buFont typeface="Wingdings"/>
              <a:buChar char=""/>
            </a:pPr>
            <a:r>
              <a:rPr lang="pl-PL" sz="2400" dirty="0" err="1">
                <a:solidFill>
                  <a:srgbClr val="000000"/>
                </a:solidFill>
                <a:latin typeface="Tw Cen MT"/>
              </a:rPr>
              <a:t>Tackle</a:t>
            </a:r>
            <a:r>
              <a:rPr lang="pl-PL" sz="2400" dirty="0">
                <a:solidFill>
                  <a:srgbClr val="000000"/>
                </a:solidFill>
                <a:latin typeface="Tw Cen MT"/>
              </a:rPr>
              <a:t> </a:t>
            </a:r>
            <a:r>
              <a:rPr lang="pl-PL" sz="2400" dirty="0" err="1">
                <a:solidFill>
                  <a:srgbClr val="000000"/>
                </a:solidFill>
                <a:latin typeface="Tw Cen MT"/>
              </a:rPr>
              <a:t>specific</a:t>
            </a:r>
            <a:r>
              <a:rPr lang="pl-PL" sz="2400" dirty="0">
                <a:solidFill>
                  <a:srgbClr val="000000"/>
                </a:solidFill>
                <a:latin typeface="Tw Cen MT"/>
              </a:rPr>
              <a:t> </a:t>
            </a:r>
            <a:r>
              <a:rPr lang="pl-PL" sz="2400" dirty="0" err="1">
                <a:solidFill>
                  <a:srgbClr val="000000"/>
                </a:solidFill>
                <a:latin typeface="Tw Cen MT"/>
              </a:rPr>
              <a:t>problems</a:t>
            </a:r>
            <a:r>
              <a:rPr lang="pl-PL" sz="2400" dirty="0">
                <a:solidFill>
                  <a:srgbClr val="000000"/>
                </a:solidFill>
                <a:latin typeface="Tw Cen MT"/>
              </a:rPr>
              <a:t> (</a:t>
            </a:r>
            <a:r>
              <a:rPr lang="pl-PL" sz="2400" dirty="0" err="1">
                <a:solidFill>
                  <a:srgbClr val="000000"/>
                </a:solidFill>
                <a:latin typeface="Tw Cen MT"/>
              </a:rPr>
              <a:t>latency</a:t>
            </a:r>
            <a:r>
              <a:rPr lang="pl-PL" sz="2400" dirty="0">
                <a:solidFill>
                  <a:srgbClr val="000000"/>
                </a:solidFill>
                <a:latin typeface="Tw Cen MT"/>
              </a:rPr>
              <a:t>, </a:t>
            </a:r>
            <a:r>
              <a:rPr lang="pl-PL" sz="2400" dirty="0" err="1">
                <a:solidFill>
                  <a:srgbClr val="000000"/>
                </a:solidFill>
                <a:latin typeface="Tw Cen MT"/>
              </a:rPr>
              <a:t>scale</a:t>
            </a:r>
            <a:r>
              <a:rPr lang="pl-PL" sz="2400" dirty="0">
                <a:solidFill>
                  <a:srgbClr val="000000"/>
                </a:solidFill>
                <a:latin typeface="Tw Cen MT"/>
              </a:rPr>
              <a:t>, </a:t>
            </a:r>
            <a:r>
              <a:rPr lang="pl-PL" sz="2400" dirty="0" err="1">
                <a:solidFill>
                  <a:srgbClr val="000000"/>
                </a:solidFill>
                <a:latin typeface="Tw Cen MT"/>
              </a:rPr>
              <a:t>perf</a:t>
            </a:r>
            <a:r>
              <a:rPr lang="pl-PL" sz="2400" dirty="0">
                <a:solidFill>
                  <a:srgbClr val="000000"/>
                </a:solidFill>
                <a:latin typeface="Tw Cen MT"/>
              </a:rPr>
              <a:t>.)</a:t>
            </a:r>
          </a:p>
          <a:p>
            <a:pPr marL="320040" lvl="0" indent="-320040">
              <a:spcBef>
                <a:spcPts val="700"/>
              </a:spcBef>
              <a:spcAft>
                <a:spcPts val="0"/>
              </a:spcAft>
              <a:buSzPct val="60000"/>
              <a:buFont typeface="Wingdings"/>
              <a:buChar char=""/>
            </a:pPr>
            <a:r>
              <a:rPr lang="pl-PL" sz="2400" dirty="0" err="1" smtClean="0">
                <a:solidFill>
                  <a:srgbClr val="000000"/>
                </a:solidFill>
                <a:latin typeface="Tw Cen MT"/>
              </a:rPr>
              <a:t>Designed</a:t>
            </a:r>
            <a:r>
              <a:rPr lang="pl-PL" sz="2400" dirty="0" smtClean="0">
                <a:solidFill>
                  <a:srgbClr val="000000"/>
                </a:solidFill>
                <a:latin typeface="Tw Cen MT"/>
              </a:rPr>
              <a:t> </a:t>
            </a:r>
            <a:r>
              <a:rPr lang="pl-PL" sz="2400" dirty="0">
                <a:solidFill>
                  <a:srgbClr val="000000"/>
                </a:solidFill>
                <a:latin typeface="Tw Cen MT"/>
              </a:rPr>
              <a:t>for </a:t>
            </a:r>
            <a:r>
              <a:rPr lang="pl-PL" sz="2400" dirty="0" err="1">
                <a:solidFill>
                  <a:srgbClr val="000000"/>
                </a:solidFill>
                <a:latin typeface="Tw Cen MT"/>
              </a:rPr>
              <a:t>easy</a:t>
            </a:r>
            <a:r>
              <a:rPr lang="pl-PL" sz="2400" dirty="0">
                <a:solidFill>
                  <a:srgbClr val="000000"/>
                </a:solidFill>
                <a:latin typeface="Tw Cen MT"/>
              </a:rPr>
              <a:t> </a:t>
            </a:r>
            <a:r>
              <a:rPr lang="pl-PL" sz="2400" dirty="0" err="1" smtClean="0">
                <a:solidFill>
                  <a:srgbClr val="000000"/>
                </a:solidFill>
                <a:latin typeface="Tw Cen MT"/>
              </a:rPr>
              <a:t>adoption</a:t>
            </a:r>
            <a:endParaRPr lang="pl-PL" sz="2400" dirty="0">
              <a:solidFill>
                <a:srgbClr val="000000"/>
              </a:solidFill>
              <a:latin typeface="Tw Cen MT"/>
            </a:endParaRPr>
          </a:p>
        </p:txBody>
      </p:sp>
      <p:sp>
        <p:nvSpPr>
          <p:cNvPr id="6" name="Symbol zastępczy numeru slajdu 4"/>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3D743B28-C46E-4046-A299-F002C21E17C7}" type="slidenum">
              <a:rPr>
                <a:solidFill>
                  <a:schemeClr val="bg1"/>
                </a:solidFill>
              </a:rPr>
              <a:t>44</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sp>
        <p:nvSpPr>
          <p:cNvPr id="8" name="Symbol zastępczy tekstu 11"/>
          <p:cNvSpPr txBox="1">
            <a:spLocks noGrp="1"/>
          </p:cNvSpPr>
          <p:nvPr>
            <p:ph sz="half" idx="4294967295"/>
          </p:nvPr>
        </p:nvSpPr>
        <p:spPr>
          <a:xfrm>
            <a:off x="613792" y="1752600"/>
            <a:ext cx="3886200" cy="639763"/>
          </a:xfrm>
          <a:prstGeom prst="rect">
            <a:avLst/>
          </a:prstGeom>
          <a:solidFill>
            <a:srgbClr val="DD8047"/>
          </a:solidFill>
          <a:ln>
            <a:noFill/>
          </a:ln>
        </p:spPr>
        <p:txBody>
          <a:bodyPr wrap="square" lIns="91440" tIns="45720" rIns="91440" bIns="45720" anchor="ctr" anchorCtr="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0" lvl="0" indent="0">
              <a:spcBef>
                <a:spcPts val="700"/>
              </a:spcBef>
              <a:spcAft>
                <a:spcPts val="0"/>
              </a:spcAft>
              <a:buNone/>
            </a:pPr>
            <a:r>
              <a:rPr lang="pl-PL" sz="2000" b="1">
                <a:solidFill>
                  <a:srgbClr val="FFFFFF"/>
                </a:solidFill>
                <a:latin typeface="Tw Cen MT"/>
              </a:rPr>
              <a:t>Semantic Web</a:t>
            </a:r>
          </a:p>
        </p:txBody>
      </p:sp>
      <p:sp>
        <p:nvSpPr>
          <p:cNvPr id="9" name="Symbol zastępczy tekstu 13"/>
          <p:cNvSpPr txBox="1">
            <a:spLocks noGrp="1"/>
          </p:cNvSpPr>
          <p:nvPr>
            <p:ph sz="quarter" idx="4294967295"/>
          </p:nvPr>
        </p:nvSpPr>
        <p:spPr>
          <a:xfrm>
            <a:off x="4860032" y="1752600"/>
            <a:ext cx="3886200" cy="639763"/>
          </a:xfrm>
          <a:prstGeom prst="rect">
            <a:avLst/>
          </a:prstGeom>
          <a:solidFill>
            <a:srgbClr val="D8B25C"/>
          </a:solidFill>
          <a:ln>
            <a:noFill/>
          </a:ln>
        </p:spPr>
        <p:txBody>
          <a:bodyPr wrap="square" lIns="91440" tIns="45720" rIns="91440" bIns="45720" anchor="ctr" anchorCtr="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0" lvl="0" indent="0">
              <a:spcBef>
                <a:spcPts val="700"/>
              </a:spcBef>
              <a:spcAft>
                <a:spcPts val="0"/>
              </a:spcAft>
              <a:buNone/>
            </a:pPr>
            <a:r>
              <a:rPr lang="pl-PL" sz="2000" b="1" dirty="0" err="1">
                <a:solidFill>
                  <a:srgbClr val="FFFFFF"/>
                </a:solidFill>
                <a:latin typeface="Tw Cen MT"/>
              </a:rPr>
              <a:t>NoSQL</a:t>
            </a:r>
            <a:endParaRPr lang="pl-PL" sz="2000" b="1" dirty="0">
              <a:solidFill>
                <a:srgbClr val="FFFFFF"/>
              </a:solidFill>
              <a:latin typeface="Tw Cen MT"/>
            </a:endParaRPr>
          </a:p>
        </p:txBody>
      </p:sp>
      <p:sp>
        <p:nvSpPr>
          <p:cNvPr id="7" name="Symbol zastępczy stopki 5"/>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Tree>
    <p:extLst>
      <p:ext uri="{BB962C8B-B14F-4D97-AF65-F5344CB8AC3E}">
        <p14:creationId xmlns:p14="http://schemas.microsoft.com/office/powerpoint/2010/main" val="3572451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ytuł 2"/>
          <p:cNvSpPr txBox="1">
            <a:spLocks noGrp="1"/>
          </p:cNvSpPr>
          <p:nvPr>
            <p:ph type="title"/>
          </p:nvPr>
        </p:nvSpPr>
        <p:spPr>
          <a:xfrm>
            <a:off x="533520" y="272880"/>
            <a:ext cx="8153280" cy="870119"/>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Semantic Web vs BigData</a:t>
            </a:r>
          </a:p>
        </p:txBody>
      </p:sp>
      <p:sp>
        <p:nvSpPr>
          <p:cNvPr id="5" name="Symbol zastępczy daty 3"/>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3" name="Symbol zastępczy zawartości 12"/>
          <p:cNvSpPr txBox="1">
            <a:spLocks noGrp="1"/>
          </p:cNvSpPr>
          <p:nvPr>
            <p:ph type="body" idx="1"/>
          </p:nvPr>
        </p:nvSpPr>
        <p:spPr>
          <a:xfrm>
            <a:off x="609480" y="2438280"/>
            <a:ext cx="3886200" cy="3581279"/>
          </a:xfrm>
          <a:noFill/>
        </p:spPr>
        <p:txBody>
          <a:bodyPr anchor="t"/>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a:spcBef>
                <a:spcPts val="700"/>
              </a:spcBef>
              <a:spcAft>
                <a:spcPts val="0"/>
              </a:spcAft>
              <a:buSzPct val="60000"/>
              <a:buFont typeface="Wingdings"/>
              <a:buChar char=""/>
            </a:pPr>
            <a:r>
              <a:rPr lang="pl-PL" sz="2400">
                <a:solidFill>
                  <a:srgbClr val="000000"/>
                </a:solidFill>
                <a:latin typeface="Tw Cen MT"/>
              </a:rPr>
              <a:t>Easy to link data</a:t>
            </a:r>
          </a:p>
          <a:p>
            <a:pPr marL="320040" lvl="0" indent="-320040">
              <a:spcBef>
                <a:spcPts val="700"/>
              </a:spcBef>
              <a:spcAft>
                <a:spcPts val="0"/>
              </a:spcAft>
              <a:buSzPct val="60000"/>
              <a:buFont typeface="Wingdings"/>
              <a:buChar char=""/>
            </a:pPr>
            <a:endParaRPr lang="pl-PL" sz="2400">
              <a:solidFill>
                <a:srgbClr val="000000"/>
              </a:solidFill>
              <a:latin typeface="Tw Cen MT"/>
            </a:endParaRPr>
          </a:p>
          <a:p>
            <a:pPr marL="320040" lvl="0" indent="-320040">
              <a:spcBef>
                <a:spcPts val="700"/>
              </a:spcBef>
              <a:spcAft>
                <a:spcPts val="0"/>
              </a:spcAft>
              <a:buSzPct val="60000"/>
              <a:buFont typeface="Wingdings"/>
              <a:buChar char=""/>
            </a:pPr>
            <a:r>
              <a:rPr lang="pl-PL" sz="2400">
                <a:solidFill>
                  <a:srgbClr val="000000"/>
                </a:solidFill>
                <a:latin typeface="Tw Cen MT"/>
              </a:rPr>
              <a:t>Steady effort of W3C and collaborating parties</a:t>
            </a:r>
          </a:p>
        </p:txBody>
      </p:sp>
      <p:sp>
        <p:nvSpPr>
          <p:cNvPr id="4" name="Symbol zastępczy zawartości 14"/>
          <p:cNvSpPr txBox="1">
            <a:spLocks noGrp="1"/>
          </p:cNvSpPr>
          <p:nvPr>
            <p:ph type="body" idx="3"/>
          </p:nvPr>
        </p:nvSpPr>
        <p:spPr>
          <a:xfrm>
            <a:off x="4800600" y="2438280"/>
            <a:ext cx="3886200" cy="3581279"/>
          </a:xfrm>
          <a:noFill/>
        </p:spPr>
        <p:txBody>
          <a:bodyPr anchor="t"/>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a:spcBef>
                <a:spcPts val="700"/>
              </a:spcBef>
              <a:spcAft>
                <a:spcPts val="0"/>
              </a:spcAft>
              <a:buSzPct val="60000"/>
              <a:buFont typeface="Wingdings"/>
              <a:buChar char=""/>
            </a:pPr>
            <a:r>
              <a:rPr lang="pl-PL" sz="2400">
                <a:solidFill>
                  <a:srgbClr val="000000"/>
                </a:solidFill>
                <a:latin typeface="Tw Cen MT"/>
              </a:rPr>
              <a:t>Data must be joined manually</a:t>
            </a:r>
          </a:p>
          <a:p>
            <a:pPr marL="320040" lvl="0" indent="-320040">
              <a:spcBef>
                <a:spcPts val="700"/>
              </a:spcBef>
              <a:spcAft>
                <a:spcPts val="0"/>
              </a:spcAft>
              <a:buSzPct val="60000"/>
              <a:buFont typeface="Wingdings"/>
              <a:buChar char=""/>
            </a:pPr>
            <a:r>
              <a:rPr lang="pl-PL" sz="2400">
                <a:solidFill>
                  <a:srgbClr val="000000"/>
                </a:solidFill>
                <a:latin typeface="Tw Cen MT"/>
              </a:rPr>
              <a:t>Just a hype? Or maybe it’s </a:t>
            </a:r>
            <a:r>
              <a:rPr lang="pl-PL" sz="2400" i="1">
                <a:solidFill>
                  <a:srgbClr val="000000"/>
                </a:solidFill>
                <a:latin typeface="Tw Cen MT"/>
              </a:rPr>
              <a:t>nihil novi</a:t>
            </a:r>
            <a:r>
              <a:rPr lang="pl-PL" sz="2400">
                <a:solidFill>
                  <a:srgbClr val="000000"/>
                </a:solidFill>
                <a:latin typeface="Tw Cen MT"/>
              </a:rPr>
              <a:t>?</a:t>
            </a:r>
          </a:p>
          <a:p>
            <a:pPr marL="320040" lvl="0" indent="-320040">
              <a:spcBef>
                <a:spcPts val="700"/>
              </a:spcBef>
              <a:spcAft>
                <a:spcPts val="0"/>
              </a:spcAft>
              <a:buSzPct val="60000"/>
              <a:buFont typeface="Wingdings"/>
              <a:buChar char=""/>
            </a:pPr>
            <a:endParaRPr lang="en-GB" sz="2400">
              <a:solidFill>
                <a:srgbClr val="000000"/>
              </a:solidFill>
              <a:latin typeface="Tw Cen MT"/>
            </a:endParaRPr>
          </a:p>
        </p:txBody>
      </p:sp>
      <p:sp>
        <p:nvSpPr>
          <p:cNvPr id="6" name="Symbol zastępczy numeru slajdu 4"/>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ADBEE259-14CE-4D89-A310-BFBBF757B3FC}" type="slidenum">
              <a:rPr>
                <a:solidFill>
                  <a:schemeClr val="bg1"/>
                </a:solidFill>
              </a:rPr>
              <a:t>45</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sp>
        <p:nvSpPr>
          <p:cNvPr id="8" name="Symbol zastępczy tekstu 11"/>
          <p:cNvSpPr txBox="1">
            <a:spLocks noGrp="1"/>
          </p:cNvSpPr>
          <p:nvPr>
            <p:ph sz="half" idx="4294967295"/>
          </p:nvPr>
        </p:nvSpPr>
        <p:spPr>
          <a:xfrm>
            <a:off x="541784" y="1752600"/>
            <a:ext cx="3886200" cy="639763"/>
          </a:xfrm>
          <a:prstGeom prst="rect">
            <a:avLst/>
          </a:prstGeom>
          <a:solidFill>
            <a:srgbClr val="DD8047"/>
          </a:solidFill>
          <a:ln>
            <a:noFill/>
          </a:ln>
        </p:spPr>
        <p:txBody>
          <a:bodyPr wrap="square" lIns="91440" tIns="45720" rIns="91440" bIns="45720" anchor="ctr" anchorCtr="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0" lvl="0" indent="0">
              <a:spcBef>
                <a:spcPts val="700"/>
              </a:spcBef>
              <a:spcAft>
                <a:spcPts val="0"/>
              </a:spcAft>
              <a:buNone/>
            </a:pPr>
            <a:r>
              <a:rPr lang="pl-PL" sz="2000" b="1">
                <a:solidFill>
                  <a:srgbClr val="FFFFFF"/>
                </a:solidFill>
                <a:latin typeface="Tw Cen MT"/>
              </a:rPr>
              <a:t>Semantic Web</a:t>
            </a:r>
          </a:p>
        </p:txBody>
      </p:sp>
      <p:sp>
        <p:nvSpPr>
          <p:cNvPr id="9" name="Symbol zastępczy tekstu 13"/>
          <p:cNvSpPr txBox="1">
            <a:spLocks noGrp="1"/>
          </p:cNvSpPr>
          <p:nvPr>
            <p:ph sz="quarter" idx="4294967295"/>
          </p:nvPr>
        </p:nvSpPr>
        <p:spPr>
          <a:xfrm>
            <a:off x="4860032" y="1752600"/>
            <a:ext cx="3886200" cy="639763"/>
          </a:xfrm>
          <a:prstGeom prst="rect">
            <a:avLst/>
          </a:prstGeom>
          <a:solidFill>
            <a:srgbClr val="D8B25C"/>
          </a:solidFill>
          <a:ln>
            <a:noFill/>
          </a:ln>
        </p:spPr>
        <p:txBody>
          <a:bodyPr wrap="square" lIns="91440" tIns="45720" rIns="91440" bIns="45720" anchor="ctr" anchorCtr="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0" lvl="0" indent="0">
              <a:spcBef>
                <a:spcPts val="700"/>
              </a:spcBef>
              <a:spcAft>
                <a:spcPts val="0"/>
              </a:spcAft>
              <a:buNone/>
            </a:pPr>
            <a:r>
              <a:rPr lang="pl-PL" sz="2000" b="1">
                <a:solidFill>
                  <a:srgbClr val="FFFFFF"/>
                </a:solidFill>
                <a:latin typeface="Tw Cen MT"/>
              </a:rPr>
              <a:t>BigData</a:t>
            </a:r>
          </a:p>
        </p:txBody>
      </p:sp>
      <p:sp>
        <p:nvSpPr>
          <p:cNvPr id="7" name="Symbol zastępczy stopki 5"/>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Tree>
    <p:extLst>
      <p:ext uri="{BB962C8B-B14F-4D97-AF65-F5344CB8AC3E}">
        <p14:creationId xmlns:p14="http://schemas.microsoft.com/office/powerpoint/2010/main" val="1581420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txBox="1">
            <a:spLocks noGrp="1"/>
          </p:cNvSpPr>
          <p:nvPr>
            <p:ph type="body" idx="1"/>
          </p:nvPr>
        </p:nvSpPr>
        <p:spPr/>
        <p:txBody>
          <a:bodyPr/>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0" lvl="0" indent="0">
              <a:spcBef>
                <a:spcPts val="700"/>
              </a:spcBef>
              <a:spcAft>
                <a:spcPts val="0"/>
              </a:spcAft>
              <a:buNone/>
            </a:pPr>
            <a:r>
              <a:rPr lang="pl-PL" sz="2800">
                <a:latin typeface="Tw Cen MT"/>
              </a:rPr>
              <a:t>Who actually does the Semantic Web?</a:t>
            </a:r>
          </a:p>
        </p:txBody>
      </p:sp>
      <p:sp>
        <p:nvSpPr>
          <p:cNvPr id="3" name="Tytuł 2"/>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Is it happening?</a:t>
            </a:r>
          </a:p>
        </p:txBody>
      </p:sp>
      <p:sp>
        <p:nvSpPr>
          <p:cNvPr id="4" name="Symbol zastępczy daty 3"/>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5" name="Symbol zastępczy numeru slajdu 4"/>
          <p:cNvSpPr txBox="1"/>
          <p:nvPr/>
        </p:nvSpPr>
        <p:spPr>
          <a:xfrm>
            <a:off x="0" y="1752479"/>
            <a:ext cx="1295280" cy="7016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19D808B6-9907-4DCF-A84B-C8A5D78D3D88}" type="slidenum">
              <a:rPr>
                <a:solidFill>
                  <a:schemeClr val="bg1"/>
                </a:solidFill>
              </a:rPr>
              <a:t>46</a:t>
            </a:fld>
            <a:endParaRPr lang="pl-PL" sz="2400" b="1" i="0" u="none" strike="noStrike" kern="1200" spc="0" baseline="0">
              <a:ln>
                <a:noFill/>
              </a:ln>
              <a:solidFill>
                <a:schemeClr val="bg1"/>
              </a:solidFill>
              <a:latin typeface="Tw Cen MT" pitchFamily="18"/>
              <a:ea typeface="Microsoft YaHei" pitchFamily="2"/>
              <a:cs typeface="Mangal" pitchFamily="2"/>
            </a:endParaRPr>
          </a:p>
        </p:txBody>
      </p:sp>
      <p:sp>
        <p:nvSpPr>
          <p:cNvPr id="6" name="Symbol zastępczy stopki 5"/>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Tree>
    <p:extLst>
      <p:ext uri="{BB962C8B-B14F-4D97-AF65-F5344CB8AC3E}">
        <p14:creationId xmlns:p14="http://schemas.microsoft.com/office/powerpoint/2010/main" val="1300014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Linked data and open </a:t>
            </a:r>
            <a:r>
              <a:rPr lang="en-GB" dirty="0" smtClean="0"/>
              <a:t>data</a:t>
            </a:r>
            <a:endParaRPr lang="en-GB" dirty="0"/>
          </a:p>
        </p:txBody>
      </p:sp>
      <p:sp>
        <p:nvSpPr>
          <p:cNvPr id="3" name="Content Placeholder 2"/>
          <p:cNvSpPr>
            <a:spLocks noGrp="1"/>
          </p:cNvSpPr>
          <p:nvPr>
            <p:ph sz="quarter" idx="1"/>
          </p:nvPr>
        </p:nvSpPr>
        <p:spPr/>
        <p:txBody>
          <a:bodyPr/>
          <a:lstStyle/>
          <a:p>
            <a:r>
              <a:rPr lang="pl-PL" dirty="0" smtClean="0"/>
              <a:t>Dbpedia</a:t>
            </a:r>
          </a:p>
          <a:p>
            <a:r>
              <a:rPr lang="pl-PL" dirty="0" smtClean="0"/>
              <a:t>Freebase</a:t>
            </a:r>
          </a:p>
          <a:p>
            <a:r>
              <a:rPr lang="pl-PL" dirty="0" smtClean="0"/>
              <a:t>Geonames</a:t>
            </a:r>
          </a:p>
          <a:p>
            <a:r>
              <a:rPr lang="pl-PL" dirty="0" smtClean="0"/>
              <a:t>Social data</a:t>
            </a:r>
          </a:p>
          <a:p>
            <a:r>
              <a:rPr lang="pl-PL" dirty="0" smtClean="0"/>
              <a:t>Media</a:t>
            </a:r>
          </a:p>
          <a:p>
            <a:r>
              <a:rPr lang="pl-PL" dirty="0" smtClean="0"/>
              <a:t>Government data</a:t>
            </a:r>
          </a:p>
          <a:p>
            <a:r>
              <a:rPr lang="pl-PL" dirty="0" smtClean="0"/>
              <a:t>Publications</a:t>
            </a:r>
          </a:p>
          <a:p>
            <a:r>
              <a:rPr lang="pl-PL" dirty="0" smtClean="0"/>
              <a:t>Many many other</a:t>
            </a:r>
          </a:p>
        </p:txBody>
      </p:sp>
      <p:sp>
        <p:nvSpPr>
          <p:cNvPr id="4" name="Content Placeholder 3"/>
          <p:cNvSpPr>
            <a:spLocks noGrp="1"/>
          </p:cNvSpPr>
          <p:nvPr>
            <p:ph sz="quarter" idx="2"/>
          </p:nvPr>
        </p:nvSpPr>
        <p:spPr/>
        <p:txBody>
          <a:bodyPr/>
          <a:lstStyle/>
          <a:p>
            <a:r>
              <a:rPr lang="pl-PL" dirty="0" smtClean="0"/>
              <a:t>datahub.io</a:t>
            </a:r>
          </a:p>
          <a:p>
            <a:r>
              <a:rPr lang="pl-PL" dirty="0" smtClean="0"/>
              <a:t>lod.openlinksw.com</a:t>
            </a:r>
          </a:p>
          <a:p>
            <a:r>
              <a:rPr lang="pl-PL" dirty="0" smtClean="0"/>
              <a:t>data.gov</a:t>
            </a:r>
          </a:p>
          <a:p>
            <a:r>
              <a:rPr lang="pl-PL" dirty="0" smtClean="0"/>
              <a:t>data.gov.uk</a:t>
            </a:r>
          </a:p>
          <a:p>
            <a:r>
              <a:rPr lang="en-GB" dirty="0"/>
              <a:t>datadotgc.ca</a:t>
            </a:r>
            <a:endParaRPr lang="pl-PL" dirty="0" smtClean="0"/>
          </a:p>
          <a:p>
            <a:r>
              <a:rPr lang="pl-PL" dirty="0" smtClean="0"/>
              <a:t>openlibrary.org</a:t>
            </a:r>
          </a:p>
          <a:p>
            <a:r>
              <a:rPr lang="pl-PL" dirty="0"/>
              <a:t>bnb.data.bl.uk</a:t>
            </a:r>
            <a:endParaRPr lang="pl-PL" dirty="0" smtClean="0"/>
          </a:p>
          <a:p>
            <a:endParaRPr lang="pl-PL" dirty="0" smtClean="0"/>
          </a:p>
          <a:p>
            <a:endParaRPr lang="en-GB" dirty="0"/>
          </a:p>
        </p:txBody>
      </p:sp>
      <p:sp>
        <p:nvSpPr>
          <p:cNvPr id="5" name="Symbol zastępczy daty 4"/>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dirty="0">
                <a:ln>
                  <a:noFill/>
                </a:ln>
                <a:solidFill>
                  <a:srgbClr val="775F55"/>
                </a:solidFill>
                <a:latin typeface="Tw Cen MT" pitchFamily="18"/>
                <a:ea typeface="Microsoft YaHei" pitchFamily="2"/>
                <a:cs typeface="Mangal" pitchFamily="2"/>
              </a:rPr>
              <a:t>2012-11-28</a:t>
            </a:r>
          </a:p>
        </p:txBody>
      </p:sp>
      <p:sp>
        <p:nvSpPr>
          <p:cNvPr id="6" name="Symbol zastępczy stopki 6"/>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dirty="0">
                <a:ln>
                  <a:noFill/>
                </a:ln>
                <a:solidFill>
                  <a:srgbClr val="775F55"/>
                </a:solidFill>
                <a:latin typeface="Tw Cen MT" pitchFamily="18"/>
                <a:ea typeface="Microsoft YaHei" pitchFamily="2"/>
                <a:cs typeface="Mangal" pitchFamily="2"/>
              </a:rPr>
              <a:t>Introduction to the Semantic Web</a:t>
            </a:r>
          </a:p>
        </p:txBody>
      </p:sp>
      <p:sp>
        <p:nvSpPr>
          <p:cNvPr id="7" name="Rectangle 6"/>
          <p:cNvSpPr/>
          <p:nvPr/>
        </p:nvSpPr>
        <p:spPr>
          <a:xfrm>
            <a:off x="609480" y="5807005"/>
            <a:ext cx="8153280" cy="369332"/>
          </a:xfrm>
          <a:prstGeom prst="rect">
            <a:avLst/>
          </a:prstGeom>
          <a:solidFill>
            <a:schemeClr val="bg1"/>
          </a:solidFill>
        </p:spPr>
        <p:txBody>
          <a:bodyPr wrap="square">
            <a:spAutoFit/>
          </a:bodyPr>
          <a:lstStyle/>
          <a:p>
            <a:r>
              <a:rPr lang="en-GB" dirty="0">
                <a:solidFill>
                  <a:schemeClr val="tx1">
                    <a:lumMod val="95000"/>
                    <a:lumOff val="5000"/>
                  </a:schemeClr>
                </a:solidFill>
                <a:hlinkClick r:id="rId2"/>
              </a:rPr>
              <a:t>http://richard.cyganiak.de/2007/10/lod/lod-datasets_2011-09-19_colored.html</a:t>
            </a:r>
            <a:endParaRPr lang="en-GB" dirty="0">
              <a:solidFill>
                <a:schemeClr val="tx1">
                  <a:lumMod val="95000"/>
                  <a:lumOff val="5000"/>
                </a:schemeClr>
              </a:solidFill>
            </a:endParaRPr>
          </a:p>
        </p:txBody>
      </p:sp>
    </p:spTree>
    <p:extLst>
      <p:ext uri="{BB962C8B-B14F-4D97-AF65-F5344CB8AC3E}">
        <p14:creationId xmlns:p14="http://schemas.microsoft.com/office/powerpoint/2010/main" val="9663700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9"/>
          <p:cNvSpPr txBox="1">
            <a:spLocks noGrp="1"/>
          </p:cNvSpPr>
          <p:nvPr>
            <p:ph type="title"/>
          </p:nvPr>
        </p:nvSpPr>
        <p:spPr>
          <a:xfrm>
            <a:off x="533520" y="272880"/>
            <a:ext cx="8153280" cy="870119"/>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Who does the Semantic Web?</a:t>
            </a:r>
          </a:p>
        </p:txBody>
      </p:sp>
      <p:sp>
        <p:nvSpPr>
          <p:cNvPr id="5" name="Symbol zastępczy daty 3"/>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3" name="Symbol zastępczy zawartości 11"/>
          <p:cNvSpPr txBox="1">
            <a:spLocks noGrp="1"/>
          </p:cNvSpPr>
          <p:nvPr>
            <p:ph type="body" idx="1"/>
          </p:nvPr>
        </p:nvSpPr>
        <p:spPr>
          <a:xfrm>
            <a:off x="609480" y="2438280"/>
            <a:ext cx="3886200" cy="3581279"/>
          </a:xfrm>
          <a:noFill/>
        </p:spPr>
        <p:txBody>
          <a:bodyPr anchor="t"/>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a:spcBef>
                <a:spcPts val="700"/>
              </a:spcBef>
              <a:spcAft>
                <a:spcPts val="0"/>
              </a:spcAft>
              <a:buSzPct val="60000"/>
              <a:buFont typeface="Wingdings"/>
              <a:buChar char=""/>
            </a:pPr>
            <a:r>
              <a:rPr lang="pl-PL" sz="2900">
                <a:solidFill>
                  <a:srgbClr val="000000"/>
                </a:solidFill>
                <a:latin typeface="Tw Cen MT"/>
              </a:rPr>
              <a:t>IBM DB2</a:t>
            </a:r>
          </a:p>
          <a:p>
            <a:pPr marL="320040" lvl="0" indent="-320040">
              <a:spcBef>
                <a:spcPts val="700"/>
              </a:spcBef>
              <a:spcAft>
                <a:spcPts val="0"/>
              </a:spcAft>
              <a:buSzPct val="60000"/>
              <a:buFont typeface="Wingdings"/>
              <a:buChar char=""/>
            </a:pPr>
            <a:r>
              <a:rPr lang="pl-PL" sz="2900">
                <a:solidFill>
                  <a:srgbClr val="000000"/>
                </a:solidFill>
                <a:latin typeface="Tw Cen MT"/>
              </a:rPr>
              <a:t>Open Services Lifecycle Collaboration</a:t>
            </a:r>
          </a:p>
          <a:p>
            <a:pPr marL="320040" lvl="0" indent="-320040">
              <a:spcBef>
                <a:spcPts val="700"/>
              </a:spcBef>
              <a:spcAft>
                <a:spcPts val="0"/>
              </a:spcAft>
              <a:buSzPct val="60000"/>
              <a:buFont typeface="Wingdings"/>
              <a:buChar char=""/>
            </a:pPr>
            <a:r>
              <a:rPr lang="pl-PL" sz="2900">
                <a:solidFill>
                  <a:srgbClr val="000000"/>
                </a:solidFill>
                <a:latin typeface="Tw Cen MT"/>
              </a:rPr>
              <a:t>Linked Data Platform</a:t>
            </a:r>
          </a:p>
        </p:txBody>
      </p:sp>
      <p:sp>
        <p:nvSpPr>
          <p:cNvPr id="4" name="Symbol zastępczy zawartości 13"/>
          <p:cNvSpPr txBox="1">
            <a:spLocks noGrp="1"/>
          </p:cNvSpPr>
          <p:nvPr>
            <p:ph type="body" idx="3"/>
          </p:nvPr>
        </p:nvSpPr>
        <p:spPr>
          <a:xfrm>
            <a:off x="4800600" y="2438280"/>
            <a:ext cx="3886200" cy="3581279"/>
          </a:xfrm>
          <a:noFill/>
        </p:spPr>
        <p:txBody>
          <a:bodyPr anchor="t"/>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a:spcBef>
                <a:spcPts val="700"/>
              </a:spcBef>
              <a:spcAft>
                <a:spcPts val="0"/>
              </a:spcAft>
              <a:buSzPct val="60000"/>
              <a:buFont typeface="Wingdings"/>
              <a:buChar char=""/>
            </a:pPr>
            <a:r>
              <a:rPr lang="pl-PL" sz="2900">
                <a:solidFill>
                  <a:srgbClr val="000000"/>
                </a:solidFill>
                <a:latin typeface="Tw Cen MT"/>
              </a:rPr>
              <a:t>Oracle 11g</a:t>
            </a:r>
          </a:p>
          <a:p>
            <a:pPr marL="640080" lvl="1" indent="-274320">
              <a:spcBef>
                <a:spcPts val="550"/>
              </a:spcBef>
              <a:spcAft>
                <a:spcPts val="0"/>
              </a:spcAft>
              <a:buSzPct val="70000"/>
              <a:buFont typeface="Wingdings 2"/>
              <a:buChar char=""/>
            </a:pPr>
            <a:r>
              <a:rPr lang="pl-PL" sz="2600">
                <a:latin typeface="Tw Cen MT"/>
              </a:rPr>
              <a:t>Triplestore</a:t>
            </a:r>
          </a:p>
          <a:p>
            <a:pPr marL="640080" lvl="1" indent="-274320">
              <a:spcBef>
                <a:spcPts val="550"/>
              </a:spcBef>
              <a:spcAft>
                <a:spcPts val="0"/>
              </a:spcAft>
              <a:buSzPct val="70000"/>
              <a:buFont typeface="Wingdings 2"/>
              <a:buChar char=""/>
            </a:pPr>
            <a:r>
              <a:rPr lang="pl-PL" sz="2600">
                <a:latin typeface="Tw Cen MT"/>
              </a:rPr>
              <a:t>Reasoner</a:t>
            </a:r>
          </a:p>
        </p:txBody>
      </p:sp>
      <p:sp>
        <p:nvSpPr>
          <p:cNvPr id="6" name="Symbol zastępczy numeru slajdu 4"/>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C4729347-A4A9-4202-A0DD-553A90AB2897}" type="slidenum">
              <a:rPr>
                <a:solidFill>
                  <a:schemeClr val="bg1"/>
                </a:solidFill>
              </a:rPr>
              <a:t>48</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sp>
        <p:nvSpPr>
          <p:cNvPr id="8" name="Symbol zastępczy tekstu 10"/>
          <p:cNvSpPr txBox="1">
            <a:spLocks noGrp="1"/>
          </p:cNvSpPr>
          <p:nvPr>
            <p:ph sz="half" idx="4294967295"/>
          </p:nvPr>
        </p:nvSpPr>
        <p:spPr>
          <a:xfrm>
            <a:off x="613792" y="1752600"/>
            <a:ext cx="3886200" cy="639763"/>
          </a:xfrm>
          <a:prstGeom prst="rect">
            <a:avLst/>
          </a:prstGeom>
          <a:solidFill>
            <a:srgbClr val="DD8047"/>
          </a:solidFill>
          <a:ln>
            <a:noFill/>
          </a:ln>
        </p:spPr>
        <p:txBody>
          <a:bodyPr wrap="square" lIns="91440" tIns="45720" rIns="91440" bIns="45720" anchor="ctr" anchorCtr="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0" lvl="0" indent="0">
              <a:spcBef>
                <a:spcPts val="700"/>
              </a:spcBef>
              <a:spcAft>
                <a:spcPts val="0"/>
              </a:spcAft>
              <a:buNone/>
            </a:pPr>
            <a:r>
              <a:rPr lang="pl-PL" sz="2000" b="1">
                <a:solidFill>
                  <a:srgbClr val="FFFFFF"/>
                </a:solidFill>
                <a:latin typeface="Tw Cen MT"/>
              </a:rPr>
              <a:t>IBM</a:t>
            </a:r>
          </a:p>
        </p:txBody>
      </p:sp>
      <p:sp>
        <p:nvSpPr>
          <p:cNvPr id="9" name="Symbol zastępczy tekstu 12"/>
          <p:cNvSpPr txBox="1">
            <a:spLocks noGrp="1"/>
          </p:cNvSpPr>
          <p:nvPr>
            <p:ph sz="quarter" idx="4294967295"/>
          </p:nvPr>
        </p:nvSpPr>
        <p:spPr>
          <a:xfrm>
            <a:off x="4860032" y="1752600"/>
            <a:ext cx="3886200" cy="639763"/>
          </a:xfrm>
          <a:prstGeom prst="rect">
            <a:avLst/>
          </a:prstGeom>
          <a:solidFill>
            <a:srgbClr val="D8B25C"/>
          </a:solidFill>
          <a:ln>
            <a:noFill/>
          </a:ln>
        </p:spPr>
        <p:txBody>
          <a:bodyPr wrap="square" lIns="91440" tIns="45720" rIns="91440" bIns="45720" anchor="ctr" anchorCtr="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0" lvl="0" indent="0">
              <a:spcBef>
                <a:spcPts val="700"/>
              </a:spcBef>
              <a:spcAft>
                <a:spcPts val="0"/>
              </a:spcAft>
              <a:buNone/>
            </a:pPr>
            <a:r>
              <a:rPr lang="pl-PL" sz="2000" b="1">
                <a:solidFill>
                  <a:srgbClr val="FFFFFF"/>
                </a:solidFill>
                <a:latin typeface="Tw Cen MT"/>
              </a:rPr>
              <a:t>Oracle</a:t>
            </a:r>
          </a:p>
        </p:txBody>
      </p:sp>
      <p:sp>
        <p:nvSpPr>
          <p:cNvPr id="7" name="Symbol zastępczy stopki 5"/>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Tree>
    <p:extLst>
      <p:ext uri="{BB962C8B-B14F-4D97-AF65-F5344CB8AC3E}">
        <p14:creationId xmlns:p14="http://schemas.microsoft.com/office/powerpoint/2010/main" val="858748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ytuł 9"/>
          <p:cNvSpPr txBox="1">
            <a:spLocks noGrp="1"/>
          </p:cNvSpPr>
          <p:nvPr>
            <p:ph type="title"/>
          </p:nvPr>
        </p:nvSpPr>
        <p:spPr>
          <a:xfrm>
            <a:off x="533520" y="272880"/>
            <a:ext cx="8153280" cy="870119"/>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Who does the Semantic Web?</a:t>
            </a:r>
          </a:p>
        </p:txBody>
      </p:sp>
      <p:sp>
        <p:nvSpPr>
          <p:cNvPr id="4" name="Symbol zastępczy daty 3"/>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2" name="Symbol zastępczy zawartości 11"/>
          <p:cNvSpPr txBox="1">
            <a:spLocks noGrp="1"/>
          </p:cNvSpPr>
          <p:nvPr>
            <p:ph type="body" idx="1"/>
          </p:nvPr>
        </p:nvSpPr>
        <p:spPr>
          <a:xfrm>
            <a:off x="609480" y="2438280"/>
            <a:ext cx="3886200" cy="3581279"/>
          </a:xfrm>
          <a:noFill/>
        </p:spPr>
        <p:txBody>
          <a:bodyPr anchor="t"/>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a:spcBef>
                <a:spcPts val="700"/>
              </a:spcBef>
              <a:spcAft>
                <a:spcPts val="0"/>
              </a:spcAft>
              <a:buSzPct val="60000"/>
              <a:buFont typeface="Wingdings"/>
              <a:buChar char=""/>
            </a:pPr>
            <a:r>
              <a:rPr lang="pl-PL" sz="2900">
                <a:solidFill>
                  <a:srgbClr val="000000"/>
                </a:solidFill>
                <a:latin typeface="Tw Cen MT"/>
              </a:rPr>
              <a:t>Webmaster tools</a:t>
            </a:r>
          </a:p>
          <a:p>
            <a:pPr marL="320040" lvl="0" indent="-320040">
              <a:spcBef>
                <a:spcPts val="700"/>
              </a:spcBef>
              <a:spcAft>
                <a:spcPts val="0"/>
              </a:spcAft>
              <a:buSzPct val="60000"/>
              <a:buFont typeface="Wingdings"/>
              <a:buChar char=""/>
            </a:pPr>
            <a:r>
              <a:rPr lang="pl-PL" sz="2900">
                <a:solidFill>
                  <a:srgbClr val="000000"/>
                </a:solidFill>
                <a:latin typeface="Tw Cen MT"/>
              </a:rPr>
              <a:t>Knowledge graph</a:t>
            </a:r>
          </a:p>
          <a:p>
            <a:pPr marL="320040" lvl="0" indent="-320040">
              <a:spcBef>
                <a:spcPts val="700"/>
              </a:spcBef>
              <a:spcAft>
                <a:spcPts val="0"/>
              </a:spcAft>
              <a:buSzPct val="60000"/>
              <a:buFont typeface="Wingdings"/>
              <a:buChar char=""/>
            </a:pPr>
            <a:r>
              <a:rPr lang="pl-PL" sz="2900">
                <a:solidFill>
                  <a:srgbClr val="000000"/>
                </a:solidFill>
                <a:latin typeface="Tw Cen MT"/>
              </a:rPr>
              <a:t>Freebase</a:t>
            </a:r>
          </a:p>
          <a:p>
            <a:pPr marL="320040" lvl="0" indent="-320040">
              <a:spcBef>
                <a:spcPts val="700"/>
              </a:spcBef>
              <a:spcAft>
                <a:spcPts val="0"/>
              </a:spcAft>
              <a:buSzPct val="60000"/>
              <a:buFont typeface="Wingdings"/>
              <a:buChar char=""/>
            </a:pPr>
            <a:r>
              <a:rPr lang="pl-PL" sz="2900">
                <a:solidFill>
                  <a:srgbClr val="000000"/>
                </a:solidFill>
                <a:latin typeface="Tw Cen MT"/>
              </a:rPr>
              <a:t>RDFa/Microdata (also Yahoo)</a:t>
            </a:r>
          </a:p>
        </p:txBody>
      </p:sp>
      <p:sp>
        <p:nvSpPr>
          <p:cNvPr id="3" name="Symbol zastępczy zawartości 13"/>
          <p:cNvSpPr txBox="1">
            <a:spLocks noGrp="1"/>
          </p:cNvSpPr>
          <p:nvPr>
            <p:ph type="body" idx="3"/>
          </p:nvPr>
        </p:nvSpPr>
        <p:spPr>
          <a:xfrm>
            <a:off x="4800600" y="2438280"/>
            <a:ext cx="3886200" cy="3581279"/>
          </a:xfrm>
          <a:noFill/>
        </p:spPr>
        <p:txBody>
          <a:bodyPr anchor="t"/>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a:spcBef>
                <a:spcPts val="700"/>
              </a:spcBef>
              <a:spcAft>
                <a:spcPts val="0"/>
              </a:spcAft>
              <a:buSzPct val="60000"/>
              <a:buFont typeface="Wingdings"/>
              <a:buChar char=""/>
            </a:pPr>
            <a:r>
              <a:rPr lang="pl-PL" sz="2900">
                <a:solidFill>
                  <a:srgbClr val="000000"/>
                </a:solidFill>
                <a:latin typeface="Tw Cen MT"/>
              </a:rPr>
              <a:t>Open Graph Protocol</a:t>
            </a:r>
          </a:p>
        </p:txBody>
      </p:sp>
      <p:sp>
        <p:nvSpPr>
          <p:cNvPr id="5" name="Symbol zastępczy numeru slajdu 4"/>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B59D595E-FAB9-4553-BCF2-B1C3CDF13969}" type="slidenum">
              <a:rPr>
                <a:solidFill>
                  <a:schemeClr val="bg1"/>
                </a:solidFill>
              </a:rPr>
              <a:t>49</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sp>
        <p:nvSpPr>
          <p:cNvPr id="7" name="Symbol zastępczy tekstu 10"/>
          <p:cNvSpPr txBox="1">
            <a:spLocks noGrp="1"/>
          </p:cNvSpPr>
          <p:nvPr>
            <p:ph sz="half" idx="4294967295"/>
          </p:nvPr>
        </p:nvSpPr>
        <p:spPr>
          <a:xfrm>
            <a:off x="613792" y="1752600"/>
            <a:ext cx="3886200" cy="639763"/>
          </a:xfrm>
          <a:prstGeom prst="rect">
            <a:avLst/>
          </a:prstGeom>
          <a:solidFill>
            <a:srgbClr val="DD8047"/>
          </a:solidFill>
          <a:ln>
            <a:noFill/>
          </a:ln>
        </p:spPr>
        <p:txBody>
          <a:bodyPr wrap="square" lIns="91440" tIns="45720" rIns="91440" bIns="45720" anchor="ctr" anchorCtr="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0" lvl="0" indent="0">
              <a:spcBef>
                <a:spcPts val="700"/>
              </a:spcBef>
              <a:spcAft>
                <a:spcPts val="0"/>
              </a:spcAft>
              <a:buNone/>
            </a:pPr>
            <a:r>
              <a:rPr lang="pl-PL" sz="2000" b="1">
                <a:solidFill>
                  <a:srgbClr val="FFFFFF"/>
                </a:solidFill>
                <a:latin typeface="Tw Cen MT"/>
              </a:rPr>
              <a:t>Google</a:t>
            </a:r>
          </a:p>
        </p:txBody>
      </p:sp>
      <p:sp>
        <p:nvSpPr>
          <p:cNvPr id="8" name="Symbol zastępczy tekstu 12"/>
          <p:cNvSpPr txBox="1">
            <a:spLocks noGrp="1"/>
          </p:cNvSpPr>
          <p:nvPr>
            <p:ph sz="quarter" idx="4294967295"/>
          </p:nvPr>
        </p:nvSpPr>
        <p:spPr>
          <a:xfrm>
            <a:off x="4860032" y="1752600"/>
            <a:ext cx="3886200" cy="639763"/>
          </a:xfrm>
          <a:prstGeom prst="rect">
            <a:avLst/>
          </a:prstGeom>
          <a:solidFill>
            <a:srgbClr val="D8B25C"/>
          </a:solidFill>
          <a:ln>
            <a:noFill/>
          </a:ln>
        </p:spPr>
        <p:txBody>
          <a:bodyPr wrap="square" lIns="91440" tIns="45720" rIns="91440" bIns="45720" anchor="ctr" anchorCtr="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0" lvl="0" indent="0">
              <a:spcBef>
                <a:spcPts val="700"/>
              </a:spcBef>
              <a:spcAft>
                <a:spcPts val="0"/>
              </a:spcAft>
              <a:buNone/>
            </a:pPr>
            <a:r>
              <a:rPr lang="pl-PL" sz="2000" b="1">
                <a:solidFill>
                  <a:srgbClr val="FFFFFF"/>
                </a:solidFill>
                <a:latin typeface="Tw Cen MT"/>
              </a:rPr>
              <a:t>Facebook</a:t>
            </a:r>
          </a:p>
        </p:txBody>
      </p:sp>
      <p:sp>
        <p:nvSpPr>
          <p:cNvPr id="6" name="Symbol zastępczy stopki 5"/>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Tree>
    <p:extLst>
      <p:ext uri="{BB962C8B-B14F-4D97-AF65-F5344CB8AC3E}">
        <p14:creationId xmlns:p14="http://schemas.microsoft.com/office/powerpoint/2010/main" val="2416772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So what is it about?</a:t>
            </a:r>
          </a:p>
        </p:txBody>
      </p:sp>
      <p:sp>
        <p:nvSpPr>
          <p:cNvPr id="3" name="Symbol zastępczy zawartości 2"/>
          <p:cNvSpPr txBox="1">
            <a:spLocks noGrp="1"/>
          </p:cNvSpPr>
          <p:nvPr>
            <p:ph idx="1"/>
          </p:nvPr>
        </p:nvSpPr>
        <p:spPr>
          <a:xfrm>
            <a:off x="612720" y="1600200"/>
            <a:ext cx="8153280" cy="4495680"/>
          </a:xfrm>
        </p:spPr>
        <p:txBody>
          <a:bodyPr lIns="91440" tIns="45720" rIns="91440" bIns="4572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hangingPunct="1">
              <a:spcBef>
                <a:spcPts val="700"/>
              </a:spcBef>
              <a:spcAft>
                <a:spcPts val="0"/>
              </a:spcAft>
              <a:buSzPct val="60000"/>
              <a:buFont typeface="Wingdings"/>
              <a:buChar char=""/>
            </a:pPr>
            <a:r>
              <a:rPr lang="pl-PL" sz="2900">
                <a:latin typeface="Tw Cen MT"/>
              </a:rPr>
              <a:t>Allowing machines to understand data</a:t>
            </a:r>
          </a:p>
          <a:p>
            <a:pPr marL="320040" lvl="0" indent="-320040" hangingPunct="1">
              <a:spcBef>
                <a:spcPts val="700"/>
              </a:spcBef>
              <a:spcAft>
                <a:spcPts val="0"/>
              </a:spcAft>
              <a:buSzPct val="60000"/>
              <a:buFont typeface="Wingdings"/>
              <a:buChar char=""/>
            </a:pPr>
            <a:r>
              <a:rPr lang="pl-PL" sz="2900">
                <a:latin typeface="Tw Cen MT"/>
              </a:rPr>
              <a:t>Ease sharing and mixing data</a:t>
            </a:r>
          </a:p>
          <a:p>
            <a:pPr marL="320040" lvl="0" indent="-320040" hangingPunct="1">
              <a:spcBef>
                <a:spcPts val="700"/>
              </a:spcBef>
              <a:spcAft>
                <a:spcPts val="0"/>
              </a:spcAft>
              <a:buSzPct val="60000"/>
              <a:buFont typeface="Wingdings"/>
              <a:buChar char=""/>
            </a:pPr>
            <a:r>
              <a:rPr lang="pl-PL" sz="2900">
                <a:latin typeface="Tw Cen MT"/>
              </a:rPr>
              <a:t>Extend the World Wide Web rather than replace it</a:t>
            </a:r>
          </a:p>
        </p:txBody>
      </p:sp>
      <p:sp>
        <p:nvSpPr>
          <p:cNvPr id="4" name="Symbol zastępczy daty 3"/>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5" name="Symbol zastępczy stopki 4"/>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
        <p:nvSpPr>
          <p:cNvPr id="6" name="Symbol zastępczy numeru slajdu 5"/>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FB6B4A2D-1DAC-442E-8E29-F8190EE728FD}" type="slidenum">
              <a:rPr>
                <a:solidFill>
                  <a:schemeClr val="bg1"/>
                </a:solidFill>
              </a:rPr>
              <a:t>5</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spTree>
    <p:extLst>
      <p:ext uri="{BB962C8B-B14F-4D97-AF65-F5344CB8AC3E}">
        <p14:creationId xmlns:p14="http://schemas.microsoft.com/office/powerpoint/2010/main" val="145197603"/>
      </p:ext>
    </p:extLst>
  </p:cSld>
  <p:clrMapOvr>
    <a:masterClrMapping/>
  </p:clrMapOvr>
  <mc:AlternateContent xmlns:mc="http://schemas.openxmlformats.org/markup-compatibility/2006" xmlns:p14="http://schemas.microsoft.com/office/powerpoint/2010/main">
    <mc:Choice Requires="p14">
      <p:transition spd="slow" p14:dur="2000" advTm="75720"/>
    </mc:Choice>
    <mc:Fallback xmlns="">
      <p:transition spd="slow" advTm="7572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p:nvPr>
        </p:nvSpPr>
        <p:spPr>
          <a:xfrm>
            <a:off x="533520" y="272880"/>
            <a:ext cx="8153280" cy="870119"/>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Who does the Semantic Web?</a:t>
            </a:r>
          </a:p>
        </p:txBody>
      </p:sp>
      <p:sp>
        <p:nvSpPr>
          <p:cNvPr id="5" name="Symbol zastępczy daty 4"/>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3" name="Symbol zastępczy zawartości 2"/>
          <p:cNvSpPr txBox="1">
            <a:spLocks noGrp="1"/>
          </p:cNvSpPr>
          <p:nvPr>
            <p:ph type="body" idx="1"/>
          </p:nvPr>
        </p:nvSpPr>
        <p:spPr>
          <a:xfrm>
            <a:off x="609480" y="2438280"/>
            <a:ext cx="3886200" cy="3581279"/>
          </a:xfrm>
          <a:noFill/>
        </p:spPr>
        <p:txBody>
          <a:bodyPr anchor="t">
            <a:normAutofit fontScale="92500" lnSpcReduction="10000"/>
          </a:bodyPr>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0" lvl="0" indent="0">
              <a:spcBef>
                <a:spcPts val="700"/>
              </a:spcBef>
              <a:spcAft>
                <a:spcPts val="0"/>
              </a:spcAft>
              <a:buNone/>
            </a:pPr>
            <a:r>
              <a:rPr lang="pl-PL" sz="2900" dirty="0" smtClean="0">
                <a:solidFill>
                  <a:srgbClr val="000000"/>
                </a:solidFill>
                <a:latin typeface="Tw Cen MT"/>
              </a:rPr>
              <a:t>Thousands of </a:t>
            </a:r>
            <a:r>
              <a:rPr lang="pl-PL" sz="2900" dirty="0">
                <a:solidFill>
                  <a:srgbClr val="000000"/>
                </a:solidFill>
                <a:latin typeface="Tw Cen MT"/>
              </a:rPr>
              <a:t>datasets</a:t>
            </a:r>
          </a:p>
          <a:p>
            <a:pPr marL="0" lvl="0" indent="0">
              <a:spcBef>
                <a:spcPts val="700"/>
              </a:spcBef>
              <a:spcAft>
                <a:spcPts val="0"/>
              </a:spcAft>
              <a:buNone/>
            </a:pPr>
            <a:r>
              <a:rPr lang="pl-PL" sz="2900" dirty="0" err="1">
                <a:solidFill>
                  <a:srgbClr val="000000"/>
                </a:solidFill>
                <a:latin typeface="Tw Cen MT"/>
              </a:rPr>
              <a:t>Some</a:t>
            </a:r>
            <a:r>
              <a:rPr lang="pl-PL" sz="2900" dirty="0">
                <a:solidFill>
                  <a:srgbClr val="000000"/>
                </a:solidFill>
                <a:latin typeface="Tw Cen MT"/>
              </a:rPr>
              <a:t> </a:t>
            </a:r>
            <a:r>
              <a:rPr lang="pl-PL" sz="2900" dirty="0" err="1">
                <a:solidFill>
                  <a:srgbClr val="000000"/>
                </a:solidFill>
                <a:latin typeface="Tw Cen MT"/>
              </a:rPr>
              <a:t>offered</a:t>
            </a:r>
            <a:r>
              <a:rPr lang="pl-PL" sz="2900" dirty="0">
                <a:solidFill>
                  <a:srgbClr val="000000"/>
                </a:solidFill>
                <a:latin typeface="Tw Cen MT"/>
              </a:rPr>
              <a:t> in RDF</a:t>
            </a:r>
          </a:p>
          <a:p>
            <a:pPr marL="0" lvl="0" indent="0">
              <a:spcBef>
                <a:spcPts val="700"/>
              </a:spcBef>
              <a:spcAft>
                <a:spcPts val="0"/>
              </a:spcAft>
              <a:buNone/>
            </a:pPr>
            <a:r>
              <a:rPr lang="pl-PL" sz="2900" dirty="0">
                <a:solidFill>
                  <a:srgbClr val="000000"/>
                </a:solidFill>
                <a:latin typeface="Tw Cen MT"/>
              </a:rPr>
              <a:t>Linked by </a:t>
            </a:r>
            <a:r>
              <a:rPr lang="pl-PL" sz="2900" i="1" dirty="0">
                <a:solidFill>
                  <a:srgbClr val="000000"/>
                </a:solidFill>
                <a:latin typeface="Tw Cen MT"/>
              </a:rPr>
              <a:t>Linking Open Government Data </a:t>
            </a:r>
            <a:r>
              <a:rPr lang="pl-PL" sz="2900" dirty="0" smtClean="0">
                <a:solidFill>
                  <a:srgbClr val="000000"/>
                </a:solidFill>
                <a:latin typeface="Tw Cen MT"/>
              </a:rPr>
              <a:t>project</a:t>
            </a:r>
          </a:p>
          <a:p>
            <a:pPr marL="0" lvl="0" indent="0">
              <a:spcBef>
                <a:spcPts val="700"/>
              </a:spcBef>
              <a:spcAft>
                <a:spcPts val="0"/>
              </a:spcAft>
              <a:buNone/>
            </a:pPr>
            <a:r>
              <a:rPr lang="pl-PL" sz="2900" dirty="0" smtClean="0">
                <a:solidFill>
                  <a:srgbClr val="000000"/>
                </a:solidFill>
                <a:latin typeface="Tw Cen MT"/>
              </a:rPr>
              <a:t>(200 datasets)</a:t>
            </a:r>
          </a:p>
          <a:p>
            <a:pPr marL="0" lvl="0" indent="0">
              <a:spcBef>
                <a:spcPts val="700"/>
              </a:spcBef>
              <a:spcAft>
                <a:spcPts val="0"/>
              </a:spcAft>
              <a:buNone/>
            </a:pPr>
            <a:endParaRPr lang="pl-PL" sz="2900" dirty="0">
              <a:solidFill>
                <a:srgbClr val="000000"/>
              </a:solidFill>
              <a:latin typeface="Tw Cen MT"/>
            </a:endParaRPr>
          </a:p>
          <a:p>
            <a:pPr marL="0" lvl="0" indent="0">
              <a:spcBef>
                <a:spcPts val="700"/>
              </a:spcBef>
              <a:spcAft>
                <a:spcPts val="0"/>
              </a:spcAft>
              <a:buNone/>
            </a:pPr>
            <a:r>
              <a:rPr lang="pl-PL" sz="2900" dirty="0">
                <a:solidFill>
                  <a:srgbClr val="000000"/>
                </a:solidFill>
                <a:latin typeface="Tw Cen MT"/>
              </a:rPr>
              <a:t>Open </a:t>
            </a:r>
            <a:r>
              <a:rPr lang="pl-PL" sz="2900">
                <a:solidFill>
                  <a:srgbClr val="000000"/>
                </a:solidFill>
                <a:latin typeface="Tw Cen MT"/>
              </a:rPr>
              <a:t>Government </a:t>
            </a:r>
            <a:r>
              <a:rPr lang="pl-PL" sz="2900" smtClean="0">
                <a:solidFill>
                  <a:srgbClr val="000000"/>
                </a:solidFill>
                <a:latin typeface="Tw Cen MT"/>
              </a:rPr>
              <a:t>Partnership (50+ countries)</a:t>
            </a:r>
            <a:endParaRPr lang="pl-PL" sz="2900" dirty="0">
              <a:solidFill>
                <a:srgbClr val="000000"/>
              </a:solidFill>
              <a:latin typeface="Tw Cen MT"/>
            </a:endParaRPr>
          </a:p>
        </p:txBody>
      </p:sp>
      <p:sp>
        <p:nvSpPr>
          <p:cNvPr id="4" name="Symbol zastępczy zawartości 3"/>
          <p:cNvSpPr txBox="1">
            <a:spLocks noGrp="1"/>
          </p:cNvSpPr>
          <p:nvPr>
            <p:ph type="body" idx="3"/>
          </p:nvPr>
        </p:nvSpPr>
        <p:spPr>
          <a:xfrm>
            <a:off x="4800600" y="2438280"/>
            <a:ext cx="3886200" cy="3581279"/>
          </a:xfrm>
          <a:noFill/>
        </p:spPr>
        <p:txBody>
          <a:bodyPr anchor="t"/>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a:spcBef>
                <a:spcPts val="700"/>
              </a:spcBef>
              <a:spcAft>
                <a:spcPts val="0"/>
              </a:spcAft>
              <a:buSzPct val="60000"/>
              <a:buFont typeface="Wingdings"/>
              <a:buChar char=""/>
            </a:pPr>
            <a:r>
              <a:rPr lang="pl-PL" sz="2900">
                <a:solidFill>
                  <a:srgbClr val="000000"/>
                </a:solidFill>
                <a:latin typeface="Tw Cen MT"/>
              </a:rPr>
              <a:t>Gene research</a:t>
            </a:r>
          </a:p>
          <a:p>
            <a:pPr marL="320040" lvl="0" indent="-320040">
              <a:spcBef>
                <a:spcPts val="700"/>
              </a:spcBef>
              <a:spcAft>
                <a:spcPts val="0"/>
              </a:spcAft>
              <a:buSzPct val="60000"/>
              <a:buFont typeface="Wingdings"/>
              <a:buChar char=""/>
            </a:pPr>
            <a:r>
              <a:rPr lang="pl-PL" sz="2900">
                <a:solidFill>
                  <a:srgbClr val="000000"/>
                </a:solidFill>
                <a:latin typeface="Tw Cen MT"/>
              </a:rPr>
              <a:t>Language processing</a:t>
            </a:r>
          </a:p>
          <a:p>
            <a:pPr marL="320040" lvl="0" indent="-320040">
              <a:spcBef>
                <a:spcPts val="700"/>
              </a:spcBef>
              <a:spcAft>
                <a:spcPts val="0"/>
              </a:spcAft>
              <a:buSzPct val="60000"/>
              <a:buFont typeface="Wingdings"/>
              <a:buChar char=""/>
            </a:pPr>
            <a:r>
              <a:rPr lang="pl-PL" sz="2900">
                <a:solidFill>
                  <a:srgbClr val="000000"/>
                </a:solidFill>
                <a:latin typeface="Tw Cen MT"/>
              </a:rPr>
              <a:t>Semantic MediaWiki</a:t>
            </a:r>
          </a:p>
        </p:txBody>
      </p:sp>
      <p:sp>
        <p:nvSpPr>
          <p:cNvPr id="6" name="Symbol zastępczy numeru slajdu 5"/>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4241C466-CE01-4E5C-8535-FA9FCBE69155}" type="slidenum">
              <a:rPr>
                <a:solidFill>
                  <a:schemeClr val="bg1"/>
                </a:solidFill>
              </a:rPr>
              <a:t>50</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sp>
        <p:nvSpPr>
          <p:cNvPr id="8" name="Symbol zastępczy tekstu 7"/>
          <p:cNvSpPr txBox="1">
            <a:spLocks noGrp="1"/>
          </p:cNvSpPr>
          <p:nvPr>
            <p:ph sz="half" idx="4294967295"/>
          </p:nvPr>
        </p:nvSpPr>
        <p:spPr>
          <a:xfrm>
            <a:off x="613792" y="1752600"/>
            <a:ext cx="3886200" cy="639763"/>
          </a:xfrm>
          <a:prstGeom prst="rect">
            <a:avLst/>
          </a:prstGeom>
          <a:solidFill>
            <a:srgbClr val="DD8047"/>
          </a:solidFill>
          <a:ln>
            <a:noFill/>
          </a:ln>
        </p:spPr>
        <p:txBody>
          <a:bodyPr wrap="square" lIns="91440" tIns="45720" rIns="91440" bIns="45720" anchor="ctr" anchorCtr="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0" lvl="0" indent="0">
              <a:spcBef>
                <a:spcPts val="700"/>
              </a:spcBef>
              <a:spcAft>
                <a:spcPts val="0"/>
              </a:spcAft>
              <a:buNone/>
            </a:pPr>
            <a:r>
              <a:rPr lang="pl-PL" sz="2000" b="1">
                <a:solidFill>
                  <a:srgbClr val="FFFFFF"/>
                </a:solidFill>
                <a:latin typeface="Tw Cen MT"/>
              </a:rPr>
              <a:t>Government/public data</a:t>
            </a:r>
          </a:p>
        </p:txBody>
      </p:sp>
      <p:sp>
        <p:nvSpPr>
          <p:cNvPr id="9" name="Symbol zastępczy tekstu 8"/>
          <p:cNvSpPr txBox="1">
            <a:spLocks noGrp="1"/>
          </p:cNvSpPr>
          <p:nvPr>
            <p:ph sz="quarter" idx="4294967295"/>
          </p:nvPr>
        </p:nvSpPr>
        <p:spPr>
          <a:xfrm>
            <a:off x="4860032" y="1752600"/>
            <a:ext cx="3886200" cy="639763"/>
          </a:xfrm>
          <a:prstGeom prst="rect">
            <a:avLst/>
          </a:prstGeom>
          <a:solidFill>
            <a:srgbClr val="D8B25C"/>
          </a:solidFill>
          <a:ln>
            <a:noFill/>
          </a:ln>
        </p:spPr>
        <p:txBody>
          <a:bodyPr wrap="square" lIns="91440" tIns="45720" rIns="91440" bIns="45720" anchor="ctr" anchorCtr="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0" lvl="0" indent="0">
              <a:spcBef>
                <a:spcPts val="700"/>
              </a:spcBef>
              <a:spcAft>
                <a:spcPts val="0"/>
              </a:spcAft>
              <a:buNone/>
            </a:pPr>
            <a:r>
              <a:rPr lang="pl-PL" sz="2000" b="1" dirty="0" err="1">
                <a:solidFill>
                  <a:srgbClr val="FFFFFF"/>
                </a:solidFill>
                <a:latin typeface="Tw Cen MT"/>
              </a:rPr>
              <a:t>Academic</a:t>
            </a:r>
            <a:r>
              <a:rPr lang="pl-PL" sz="2000" b="1" dirty="0">
                <a:solidFill>
                  <a:srgbClr val="FFFFFF"/>
                </a:solidFill>
                <a:latin typeface="Tw Cen MT"/>
              </a:rPr>
              <a:t> </a:t>
            </a:r>
            <a:r>
              <a:rPr lang="pl-PL" sz="2000" b="1" dirty="0" err="1">
                <a:solidFill>
                  <a:srgbClr val="FFFFFF"/>
                </a:solidFill>
                <a:latin typeface="Tw Cen MT"/>
              </a:rPr>
              <a:t>work</a:t>
            </a:r>
            <a:endParaRPr lang="pl-PL" sz="2000" b="1" dirty="0">
              <a:solidFill>
                <a:srgbClr val="FFFFFF"/>
              </a:solidFill>
              <a:latin typeface="Tw Cen MT"/>
            </a:endParaRPr>
          </a:p>
        </p:txBody>
      </p:sp>
      <p:sp>
        <p:nvSpPr>
          <p:cNvPr id="7" name="Symbol zastępczy stopki 6"/>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Tree>
    <p:extLst>
      <p:ext uri="{BB962C8B-B14F-4D97-AF65-F5344CB8AC3E}">
        <p14:creationId xmlns:p14="http://schemas.microsoft.com/office/powerpoint/2010/main" val="3585429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7"/>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Where to learn in person?</a:t>
            </a:r>
          </a:p>
        </p:txBody>
      </p:sp>
      <p:sp>
        <p:nvSpPr>
          <p:cNvPr id="6" name="Symbol zastępczy zawartości 18"/>
          <p:cNvSpPr txBox="1">
            <a:spLocks noGrp="1"/>
          </p:cNvSpPr>
          <p:nvPr>
            <p:ph idx="1"/>
          </p:nvPr>
        </p:nvSpPr>
        <p:spPr>
          <a:xfrm>
            <a:off x="612720" y="1600200"/>
            <a:ext cx="8153280" cy="4495680"/>
          </a:xfrm>
        </p:spPr>
        <p:txBody>
          <a:bodyPr lIns="91440" tIns="45720" rIns="91440" bIns="45720">
            <a:normAutofit lnSpcReduction="10000"/>
          </a:bodyPr>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hangingPunct="1">
              <a:spcBef>
                <a:spcPts val="700"/>
              </a:spcBef>
              <a:spcAft>
                <a:spcPts val="0"/>
              </a:spcAft>
              <a:buSzPct val="60000"/>
              <a:buFont typeface="Wingdings"/>
              <a:buChar char=""/>
            </a:pPr>
            <a:r>
              <a:rPr lang="pl-PL" sz="2900">
                <a:latin typeface="Tw Cen MT"/>
              </a:rPr>
              <a:t>Semantic Technology &amp; Business Conference</a:t>
            </a:r>
          </a:p>
          <a:p>
            <a:pPr marL="640080" lvl="1" indent="-274320">
              <a:spcBef>
                <a:spcPts val="550"/>
              </a:spcBef>
              <a:spcAft>
                <a:spcPts val="0"/>
              </a:spcAft>
              <a:buSzPct val="70000"/>
              <a:buFont typeface="Wingdings 2"/>
              <a:buChar char=""/>
            </a:pPr>
            <a:r>
              <a:rPr lang="pl-PL" sz="2600">
                <a:latin typeface="Tw Cen MT"/>
              </a:rPr>
              <a:t>Berlin, London, New York, San Francisco</a:t>
            </a:r>
          </a:p>
          <a:p>
            <a:pPr marL="320040" lvl="0" indent="-320040" hangingPunct="1">
              <a:spcBef>
                <a:spcPts val="700"/>
              </a:spcBef>
              <a:spcAft>
                <a:spcPts val="0"/>
              </a:spcAft>
              <a:buSzPct val="60000"/>
              <a:buFont typeface="Wingdings"/>
              <a:buChar char=""/>
            </a:pPr>
            <a:r>
              <a:rPr lang="en-GB" sz="2900">
                <a:latin typeface="Tw Cen MT"/>
              </a:rPr>
              <a:t>European Semantic Web Symposium</a:t>
            </a:r>
          </a:p>
          <a:p>
            <a:pPr marL="320040" lvl="0" indent="-320040" hangingPunct="1">
              <a:spcBef>
                <a:spcPts val="700"/>
              </a:spcBef>
              <a:spcAft>
                <a:spcPts val="0"/>
              </a:spcAft>
              <a:buSzPct val="60000"/>
              <a:buFont typeface="Wingdings"/>
              <a:buChar char=""/>
            </a:pPr>
            <a:r>
              <a:rPr lang="pl-PL" sz="2900">
                <a:latin typeface="Tw Cen MT"/>
              </a:rPr>
              <a:t>International Semantic Web Conference</a:t>
            </a:r>
          </a:p>
          <a:p>
            <a:pPr marL="320040" lvl="0" indent="-320040" hangingPunct="1">
              <a:spcBef>
                <a:spcPts val="700"/>
              </a:spcBef>
              <a:spcAft>
                <a:spcPts val="0"/>
              </a:spcAft>
              <a:buSzPct val="60000"/>
              <a:buFont typeface="Wingdings"/>
              <a:buChar char=""/>
            </a:pPr>
            <a:r>
              <a:rPr lang="pl-PL" sz="2900">
                <a:latin typeface="Tw Cen MT"/>
              </a:rPr>
              <a:t>International World Wide Web Conference</a:t>
            </a:r>
          </a:p>
          <a:p>
            <a:pPr marL="320040" lvl="0" indent="-320040" hangingPunct="1">
              <a:spcBef>
                <a:spcPts val="700"/>
              </a:spcBef>
              <a:spcAft>
                <a:spcPts val="0"/>
              </a:spcAft>
              <a:buSzPct val="60000"/>
              <a:buFont typeface="Wingdings"/>
              <a:buChar char=""/>
            </a:pPr>
            <a:r>
              <a:rPr lang="en-GB" sz="2900">
                <a:latin typeface="Tw Cen MT"/>
              </a:rPr>
              <a:t>International Conference on Semantic Web and Web Services</a:t>
            </a:r>
          </a:p>
          <a:p>
            <a:pPr marL="320040" lvl="0" indent="-320040" hangingPunct="1">
              <a:spcBef>
                <a:spcPts val="700"/>
              </a:spcBef>
              <a:spcAft>
                <a:spcPts val="0"/>
              </a:spcAft>
              <a:buSzPct val="60000"/>
              <a:buFont typeface="Wingdings"/>
              <a:buChar char=""/>
            </a:pPr>
            <a:r>
              <a:rPr lang="en-GB" sz="2900">
                <a:latin typeface="Tw Cen MT"/>
              </a:rPr>
              <a:t>Semantic Web Applications and Tools for Life Sciences</a:t>
            </a:r>
          </a:p>
        </p:txBody>
      </p:sp>
      <p:sp>
        <p:nvSpPr>
          <p:cNvPr id="3" name="Symbol zastępczy daty 4"/>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4" name="Symbol zastępczy stopki 6"/>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
        <p:nvSpPr>
          <p:cNvPr id="5" name="Symbol zastępczy numeru slajdu 5"/>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AF0AF7D4-9296-46D8-A18D-F150B847A0EE}" type="slidenum">
              <a:rPr>
                <a:solidFill>
                  <a:schemeClr val="bg1"/>
                </a:solidFill>
              </a:rPr>
              <a:t>51</a:t>
            </a:fld>
            <a:endParaRPr lang="pl-PL" sz="1400" b="1" i="0" u="none" strike="noStrike" kern="1200" spc="0" baseline="0" dirty="0">
              <a:ln>
                <a:noFill/>
              </a:ln>
              <a:solidFill>
                <a:schemeClr val="bg1"/>
              </a:solidFill>
              <a:latin typeface="Tw Cen MT" pitchFamily="18"/>
              <a:ea typeface="Microsoft YaHei" pitchFamily="2"/>
              <a:cs typeface="Mangal" pitchFamily="2"/>
            </a:endParaRPr>
          </a:p>
        </p:txBody>
      </p:sp>
    </p:spTree>
    <p:extLst>
      <p:ext uri="{BB962C8B-B14F-4D97-AF65-F5344CB8AC3E}">
        <p14:creationId xmlns:p14="http://schemas.microsoft.com/office/powerpoint/2010/main" val="3028125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p:nvPr>
        </p:nvSpPr>
        <p:spPr/>
        <p:txBody>
          <a:bodyP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dirty="0"/>
              <a:t>Some interesting </a:t>
            </a:r>
            <a:r>
              <a:rPr lang="pl-PL" dirty="0" smtClean="0"/>
              <a:t>links...</a:t>
            </a:r>
            <a:endParaRPr lang="pl-PL" dirty="0"/>
          </a:p>
        </p:txBody>
      </p:sp>
      <p:sp>
        <p:nvSpPr>
          <p:cNvPr id="3" name="Symbol zastępczy zawartości 2"/>
          <p:cNvSpPr txBox="1">
            <a:spLocks noGrp="1"/>
          </p:cNvSpPr>
          <p:nvPr>
            <p:ph idx="1"/>
          </p:nvPr>
        </p:nvSpPr>
        <p:spPr>
          <a:xfrm>
            <a:off x="612720" y="1600200"/>
            <a:ext cx="8153280" cy="4495680"/>
          </a:xfrm>
        </p:spPr>
        <p:txBody>
          <a:bodyPr lIns="91440" tIns="45720" rIns="91440" bIns="4572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hangingPunct="1">
              <a:spcBef>
                <a:spcPts val="700"/>
              </a:spcBef>
              <a:spcAft>
                <a:spcPts val="0"/>
              </a:spcAft>
              <a:buSzPct val="60000"/>
              <a:buFont typeface="Wingdings"/>
              <a:buChar char=""/>
            </a:pPr>
            <a:r>
              <a:rPr lang="en-GB" sz="1800" dirty="0">
                <a:latin typeface="Tw Cen MT"/>
              </a:rPr>
              <a:t>http://semanticweb.com/</a:t>
            </a:r>
          </a:p>
          <a:p>
            <a:pPr marL="320040" lvl="0" indent="-320040" hangingPunct="1">
              <a:spcBef>
                <a:spcPts val="700"/>
              </a:spcBef>
              <a:spcAft>
                <a:spcPts val="0"/>
              </a:spcAft>
              <a:buSzPct val="60000"/>
              <a:buFont typeface="Wingdings"/>
              <a:buChar char=""/>
            </a:pPr>
            <a:r>
              <a:rPr lang="en-GB" sz="1800" dirty="0">
                <a:latin typeface="Tw Cen MT"/>
              </a:rPr>
              <a:t>http://patterns.dataincubator.org/book/</a:t>
            </a:r>
          </a:p>
          <a:p>
            <a:pPr marL="320040" lvl="0" indent="-320040" hangingPunct="1">
              <a:spcBef>
                <a:spcPts val="700"/>
              </a:spcBef>
              <a:spcAft>
                <a:spcPts val="0"/>
              </a:spcAft>
              <a:buSzPct val="60000"/>
              <a:buFont typeface="Wingdings"/>
              <a:buChar char=""/>
            </a:pPr>
            <a:r>
              <a:rPr lang="pl-PL" sz="1800" dirty="0">
                <a:latin typeface="Tw Cen MT"/>
              </a:rPr>
              <a:t>http://www.w3.org/standards/semanticweb/</a:t>
            </a:r>
          </a:p>
          <a:p>
            <a:pPr marL="320040" lvl="0" indent="-320040" hangingPunct="1">
              <a:spcBef>
                <a:spcPts val="700"/>
              </a:spcBef>
              <a:spcAft>
                <a:spcPts val="0"/>
              </a:spcAft>
              <a:buSzPct val="60000"/>
              <a:buFont typeface="Wingdings"/>
              <a:buChar char=""/>
            </a:pPr>
            <a:r>
              <a:rPr lang="pl-PL" sz="1800" dirty="0">
                <a:latin typeface="Tw Cen MT"/>
              </a:rPr>
              <a:t>http://spinrdf.org</a:t>
            </a:r>
          </a:p>
          <a:p>
            <a:pPr marL="320040" lvl="0" indent="-320040" hangingPunct="1">
              <a:spcBef>
                <a:spcPts val="700"/>
              </a:spcBef>
              <a:spcAft>
                <a:spcPts val="0"/>
              </a:spcAft>
              <a:buSzPct val="60000"/>
              <a:buFont typeface="Wingdings"/>
              <a:buChar char=""/>
            </a:pPr>
            <a:r>
              <a:rPr lang="pl-PL" sz="1800" dirty="0">
                <a:latin typeface="Tw Cen MT"/>
              </a:rPr>
              <a:t>Wikipedia</a:t>
            </a:r>
          </a:p>
          <a:p>
            <a:pPr marL="320040" lvl="0" indent="-320040" hangingPunct="1">
              <a:spcBef>
                <a:spcPts val="700"/>
              </a:spcBef>
              <a:spcAft>
                <a:spcPts val="0"/>
              </a:spcAft>
              <a:buSzPct val="60000"/>
              <a:buFont typeface="Wingdings"/>
              <a:buChar char=""/>
            </a:pPr>
            <a:r>
              <a:rPr lang="pl-PL" sz="1800" dirty="0">
                <a:latin typeface="Tw Cen MT"/>
              </a:rPr>
              <a:t>http://semanticweb.com/breaking-into-the-nosql-conversation_b27146</a:t>
            </a:r>
          </a:p>
          <a:p>
            <a:pPr marL="320040" lvl="0" indent="-320040" hangingPunct="1">
              <a:spcBef>
                <a:spcPts val="700"/>
              </a:spcBef>
              <a:spcAft>
                <a:spcPts val="0"/>
              </a:spcAft>
              <a:buSzPct val="60000"/>
              <a:buFont typeface="Wingdings"/>
              <a:buChar char=""/>
            </a:pPr>
            <a:r>
              <a:rPr lang="pl-PL" sz="1800" dirty="0">
                <a:latin typeface="Tw Cen MT"/>
              </a:rPr>
              <a:t>http://gigaom.com/2012/03/11/is-big-data-new-or-have-we-forgotten-its-old-heroes/</a:t>
            </a:r>
          </a:p>
          <a:p>
            <a:pPr marL="320040" lvl="0" indent="-320040" hangingPunct="1">
              <a:spcBef>
                <a:spcPts val="700"/>
              </a:spcBef>
              <a:spcAft>
                <a:spcPts val="0"/>
              </a:spcAft>
              <a:buSzPct val="60000"/>
              <a:buFont typeface="Wingdings"/>
              <a:buChar char=""/>
            </a:pPr>
            <a:r>
              <a:rPr lang="pl-PL" sz="1800" dirty="0">
                <a:latin typeface="Tw Cen MT"/>
              </a:rPr>
              <a:t>http://</a:t>
            </a:r>
            <a:r>
              <a:rPr lang="pl-PL" sz="1800" dirty="0" smtClean="0">
                <a:latin typeface="Tw Cen MT"/>
              </a:rPr>
              <a:t>www.snee.com/bobdc.blog/2012/10/sparql-and-big-data-and-nosql.html</a:t>
            </a:r>
          </a:p>
          <a:p>
            <a:pPr marL="320040" lvl="0" indent="-320040" hangingPunct="1">
              <a:spcBef>
                <a:spcPts val="700"/>
              </a:spcBef>
              <a:spcAft>
                <a:spcPts val="0"/>
              </a:spcAft>
              <a:buSzPct val="60000"/>
              <a:buFont typeface="Wingdings"/>
              <a:buChar char=""/>
            </a:pPr>
            <a:r>
              <a:rPr lang="pl-PL" sz="1800" dirty="0">
                <a:latin typeface="Tw Cen MT"/>
              </a:rPr>
              <a:t>http://</a:t>
            </a:r>
            <a:r>
              <a:rPr lang="pl-PL" sz="1800" dirty="0" smtClean="0">
                <a:latin typeface="Tw Cen MT"/>
              </a:rPr>
              <a:t>dret.net/netdret/docs/soa-rest-www2009/rest</a:t>
            </a:r>
          </a:p>
          <a:p>
            <a:pPr marL="320040" lvl="0" indent="-320040" hangingPunct="1">
              <a:spcBef>
                <a:spcPts val="700"/>
              </a:spcBef>
              <a:spcAft>
                <a:spcPts val="0"/>
              </a:spcAft>
              <a:buSzPct val="60000"/>
              <a:buFont typeface="Wingdings"/>
              <a:buChar char=""/>
            </a:pPr>
            <a:r>
              <a:rPr lang="pl-PL" sz="1800" dirty="0">
                <a:latin typeface="Tw Cen MT"/>
              </a:rPr>
              <a:t>http://www.mkbergman.com</a:t>
            </a:r>
            <a:r>
              <a:rPr lang="pl-PL" sz="1800" dirty="0" smtClean="0">
                <a:latin typeface="Tw Cen MT"/>
              </a:rPr>
              <a:t>/</a:t>
            </a:r>
          </a:p>
          <a:p>
            <a:pPr marL="320040" lvl="0" indent="-320040" hangingPunct="1">
              <a:spcBef>
                <a:spcPts val="700"/>
              </a:spcBef>
              <a:spcAft>
                <a:spcPts val="0"/>
              </a:spcAft>
              <a:buSzPct val="60000"/>
              <a:buFont typeface="Wingdings"/>
              <a:buChar char=""/>
            </a:pPr>
            <a:r>
              <a:rPr lang="pl-PL" sz="1800" dirty="0">
                <a:latin typeface="Tw Cen MT"/>
              </a:rPr>
              <a:t>http://</a:t>
            </a:r>
            <a:r>
              <a:rPr lang="pl-PL" sz="1800" dirty="0" smtClean="0">
                <a:latin typeface="Tw Cen MT"/>
              </a:rPr>
              <a:t>www.cambridgesemantics.com/semantic-university</a:t>
            </a:r>
          </a:p>
        </p:txBody>
      </p:sp>
      <p:sp>
        <p:nvSpPr>
          <p:cNvPr id="4" name="Symbol zastępczy daty 3"/>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5" name="Symbol zastępczy stopki 4"/>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
        <p:nvSpPr>
          <p:cNvPr id="6" name="Symbol zastępczy numeru slajdu 5"/>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1F086AEC-E3C8-4005-A6A6-C9ACDAE19450}" type="slidenum">
              <a:rPr>
                <a:solidFill>
                  <a:schemeClr val="bg1"/>
                </a:solidFill>
              </a:rPr>
              <a:t>52</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spTree>
    <p:extLst>
      <p:ext uri="{BB962C8B-B14F-4D97-AF65-F5344CB8AC3E}">
        <p14:creationId xmlns:p14="http://schemas.microsoft.com/office/powerpoint/2010/main" val="2461092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dirty="0" smtClean="0"/>
              <a:t>...and some books</a:t>
            </a:r>
            <a:endParaRPr lang="pl-PL" dirty="0"/>
          </a:p>
        </p:txBody>
      </p:sp>
      <p:sp>
        <p:nvSpPr>
          <p:cNvPr id="3" name="Symbol zastępczy zawartości 2"/>
          <p:cNvSpPr txBox="1">
            <a:spLocks noGrp="1"/>
          </p:cNvSpPr>
          <p:nvPr>
            <p:ph idx="1"/>
          </p:nvPr>
        </p:nvSpPr>
        <p:spPr>
          <a:xfrm>
            <a:off x="612720" y="1600200"/>
            <a:ext cx="8153280" cy="4495680"/>
          </a:xfrm>
        </p:spPr>
        <p:txBody>
          <a:bodyPr lIns="91440" tIns="45720" rIns="91440" bIns="4572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hangingPunct="1">
              <a:spcBef>
                <a:spcPts val="700"/>
              </a:spcBef>
              <a:spcAft>
                <a:spcPts val="0"/>
              </a:spcAft>
              <a:buSzPct val="60000"/>
              <a:buFont typeface="Wingdings"/>
              <a:buChar char=""/>
            </a:pPr>
            <a:r>
              <a:rPr lang="pl-PL" sz="1800" dirty="0" smtClean="0">
                <a:latin typeface="Tw Cen MT"/>
                <a:hlinkClick r:id="rId3"/>
              </a:rPr>
              <a:t>David Wood, </a:t>
            </a:r>
            <a:r>
              <a:rPr lang="pl-PL" sz="1800" i="1" dirty="0" smtClean="0">
                <a:latin typeface="Tw Cen MT"/>
                <a:hlinkClick r:id="rId3"/>
              </a:rPr>
              <a:t>Linked Data</a:t>
            </a:r>
            <a:r>
              <a:rPr lang="pl-PL" sz="1800" dirty="0" smtClean="0">
                <a:latin typeface="Tw Cen MT"/>
                <a:hlinkClick r:id="rId3"/>
              </a:rPr>
              <a:t>, Manning</a:t>
            </a:r>
            <a:endParaRPr lang="pl-PL" sz="1800" dirty="0" smtClean="0">
              <a:latin typeface="Tw Cen MT"/>
            </a:endParaRPr>
          </a:p>
          <a:p>
            <a:pPr marL="320040" lvl="0" indent="-320040" hangingPunct="1">
              <a:spcBef>
                <a:spcPts val="700"/>
              </a:spcBef>
              <a:spcAft>
                <a:spcPts val="0"/>
              </a:spcAft>
              <a:buSzPct val="60000"/>
              <a:buFont typeface="Wingdings"/>
              <a:buChar char=""/>
            </a:pPr>
            <a:r>
              <a:rPr lang="pl-PL" sz="1800" dirty="0" smtClean="0">
                <a:latin typeface="Tw Cen MT"/>
                <a:hlinkClick r:id="rId4"/>
              </a:rPr>
              <a:t>Bob DuCharme, </a:t>
            </a:r>
            <a:r>
              <a:rPr lang="pl-PL" sz="1800" i="1" dirty="0" smtClean="0">
                <a:latin typeface="Tw Cen MT"/>
                <a:hlinkClick r:id="rId4"/>
              </a:rPr>
              <a:t>Learning SPARQL</a:t>
            </a:r>
            <a:r>
              <a:rPr lang="pl-PL" sz="1800" dirty="0" smtClean="0">
                <a:latin typeface="Tw Cen MT"/>
                <a:hlinkClick r:id="rId4"/>
              </a:rPr>
              <a:t>, O’Reilley</a:t>
            </a:r>
            <a:endParaRPr lang="pl-PL" sz="1800" dirty="0" smtClean="0">
              <a:latin typeface="Tw Cen MT"/>
            </a:endParaRPr>
          </a:p>
          <a:p>
            <a:pPr marL="320040" lvl="0" indent="-320040" hangingPunct="1">
              <a:spcBef>
                <a:spcPts val="700"/>
              </a:spcBef>
              <a:spcAft>
                <a:spcPts val="0"/>
              </a:spcAft>
              <a:buSzPct val="60000"/>
              <a:buFont typeface="Wingdings"/>
              <a:buChar char=""/>
            </a:pPr>
            <a:r>
              <a:rPr lang="pl-PL" sz="1800" dirty="0">
                <a:latin typeface="Tw Cen MT"/>
                <a:hlinkClick r:id="rId5"/>
              </a:rPr>
              <a:t>Toby Segaran, </a:t>
            </a:r>
            <a:r>
              <a:rPr lang="pl-PL" sz="1800" i="1" dirty="0">
                <a:latin typeface="Tw Cen MT"/>
                <a:hlinkClick r:id="rId5"/>
              </a:rPr>
              <a:t>Programming the Semantic </a:t>
            </a:r>
            <a:r>
              <a:rPr lang="pl-PL" sz="1800" i="1" dirty="0" smtClean="0">
                <a:latin typeface="Tw Cen MT"/>
                <a:hlinkClick r:id="rId5"/>
              </a:rPr>
              <a:t>Web</a:t>
            </a:r>
            <a:r>
              <a:rPr lang="pl-PL" sz="1800" dirty="0" smtClean="0">
                <a:latin typeface="Tw Cen MT"/>
                <a:hlinkClick r:id="rId5"/>
              </a:rPr>
              <a:t>, O’Reilley</a:t>
            </a:r>
            <a:endParaRPr lang="pl-PL" sz="1800" dirty="0" smtClean="0">
              <a:latin typeface="Tw Cen MT"/>
            </a:endParaRPr>
          </a:p>
          <a:p>
            <a:pPr marL="320040" lvl="0" indent="-320040" hangingPunct="1">
              <a:spcBef>
                <a:spcPts val="700"/>
              </a:spcBef>
              <a:spcAft>
                <a:spcPts val="0"/>
              </a:spcAft>
              <a:buSzPct val="60000"/>
              <a:buFont typeface="Wingdings"/>
              <a:buChar char=""/>
            </a:pPr>
            <a:r>
              <a:rPr lang="pl-PL" sz="1800" dirty="0">
                <a:latin typeface="Tw Cen MT"/>
                <a:hlinkClick r:id="rId6"/>
              </a:rPr>
              <a:t>John </a:t>
            </a:r>
            <a:r>
              <a:rPr lang="pl-PL" sz="1800" dirty="0" smtClean="0">
                <a:latin typeface="Tw Cen MT"/>
                <a:hlinkClick r:id="rId6"/>
              </a:rPr>
              <a:t>Hebeler, </a:t>
            </a:r>
            <a:r>
              <a:rPr lang="pl-PL" sz="1800" i="1" dirty="0" smtClean="0">
                <a:latin typeface="Tw Cen MT"/>
                <a:hlinkClick r:id="rId6"/>
              </a:rPr>
              <a:t>Semantic Web Programming</a:t>
            </a:r>
            <a:r>
              <a:rPr lang="pl-PL" sz="1800" dirty="0" smtClean="0">
                <a:latin typeface="Tw Cen MT"/>
                <a:hlinkClick r:id="rId6"/>
              </a:rPr>
              <a:t>, Wiley</a:t>
            </a:r>
            <a:endParaRPr lang="pl-PL" sz="1800" dirty="0" smtClean="0">
              <a:latin typeface="Tw Cen MT"/>
            </a:endParaRPr>
          </a:p>
          <a:p>
            <a:pPr marL="320040" indent="-320040" hangingPunct="1">
              <a:spcBef>
                <a:spcPts val="700"/>
              </a:spcBef>
              <a:spcAft>
                <a:spcPts val="0"/>
              </a:spcAft>
              <a:buSzPct val="60000"/>
              <a:buFont typeface="Wingdings"/>
              <a:buChar char=""/>
            </a:pPr>
            <a:r>
              <a:rPr lang="pl-PL" sz="1800" dirty="0" smtClean="0">
                <a:latin typeface="Tw Cen MT"/>
                <a:hlinkClick r:id="rId7"/>
              </a:rPr>
              <a:t>David Siegel, </a:t>
            </a:r>
            <a:r>
              <a:rPr lang="en-GB" sz="1800" i="1" dirty="0">
                <a:latin typeface="Tw Cen MT"/>
                <a:hlinkClick r:id="rId7"/>
              </a:rPr>
              <a:t>Pull: The Power of the Semantic Web to Transform Your </a:t>
            </a:r>
            <a:r>
              <a:rPr lang="en-GB" sz="1800" i="1" dirty="0">
                <a:latin typeface="Tw Cen MT"/>
                <a:hlinkClick r:id="rId7"/>
              </a:rPr>
              <a:t>Business</a:t>
            </a:r>
            <a:r>
              <a:rPr lang="pl-PL" sz="1800" dirty="0">
                <a:latin typeface="Tw Cen MT"/>
                <a:hlinkClick r:id="rId7"/>
              </a:rPr>
              <a:t>,  </a:t>
            </a:r>
            <a:r>
              <a:rPr lang="en-GB" sz="1800" dirty="0">
                <a:latin typeface="Tw Cen MT"/>
                <a:hlinkClick r:id="rId7"/>
              </a:rPr>
              <a:t>Portfolio</a:t>
            </a:r>
            <a:r>
              <a:rPr lang="en-GB" sz="1800" dirty="0">
                <a:latin typeface="Tw Cen MT"/>
                <a:hlinkClick r:id="rId7"/>
              </a:rPr>
              <a:t> </a:t>
            </a:r>
            <a:endParaRPr lang="en-GB" sz="1800" dirty="0">
              <a:latin typeface="Tw Cen MT"/>
            </a:endParaRPr>
          </a:p>
        </p:txBody>
      </p:sp>
      <p:sp>
        <p:nvSpPr>
          <p:cNvPr id="4" name="Symbol zastępczy daty 3"/>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5" name="Symbol zastępczy stopki 4"/>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
        <p:nvSpPr>
          <p:cNvPr id="6" name="Symbol zastępczy numeru slajdu 5"/>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1F086AEC-E3C8-4005-A6A6-C9ACDAE19450}" type="slidenum">
              <a:rPr>
                <a:solidFill>
                  <a:schemeClr val="bg1"/>
                </a:solidFill>
              </a:rPr>
              <a:t>53</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spTree>
    <p:extLst>
      <p:ext uri="{BB962C8B-B14F-4D97-AF65-F5344CB8AC3E}">
        <p14:creationId xmlns:p14="http://schemas.microsoft.com/office/powerpoint/2010/main" val="3002050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Little bit of history</a:t>
            </a:r>
          </a:p>
        </p:txBody>
      </p:sp>
      <p:sp>
        <p:nvSpPr>
          <p:cNvPr id="3" name="Symbol zastępczy zawartości 2"/>
          <p:cNvSpPr txBox="1">
            <a:spLocks noGrp="1"/>
          </p:cNvSpPr>
          <p:nvPr>
            <p:ph idx="1"/>
          </p:nvPr>
        </p:nvSpPr>
        <p:spPr>
          <a:xfrm>
            <a:off x="612720" y="1600200"/>
            <a:ext cx="8153280" cy="4495680"/>
          </a:xfrm>
        </p:spPr>
        <p:txBody>
          <a:bodyPr lIns="91440" tIns="45720" rIns="91440" bIns="45720"/>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320040" lvl="0" indent="-320040" hangingPunct="1">
              <a:spcBef>
                <a:spcPts val="700"/>
              </a:spcBef>
              <a:spcAft>
                <a:spcPts val="0"/>
              </a:spcAft>
              <a:buSzPct val="60000"/>
              <a:buFont typeface="Wingdings"/>
              <a:buChar char=""/>
            </a:pPr>
            <a:r>
              <a:rPr lang="pl-PL" sz="2900" dirty="0">
                <a:latin typeface="Tw Cen MT"/>
              </a:rPr>
              <a:t>1969: </a:t>
            </a:r>
            <a:r>
              <a:rPr lang="pl-PL" sz="2900" dirty="0" err="1">
                <a:latin typeface="Tw Cen MT"/>
              </a:rPr>
              <a:t>paper</a:t>
            </a:r>
            <a:r>
              <a:rPr lang="pl-PL" sz="2900" dirty="0">
                <a:latin typeface="Tw Cen MT"/>
              </a:rPr>
              <a:t> </a:t>
            </a:r>
            <a:r>
              <a:rPr lang="pl-PL" sz="2900" dirty="0" err="1">
                <a:latin typeface="Tw Cen MT"/>
              </a:rPr>
              <a:t>Semantic</a:t>
            </a:r>
            <a:r>
              <a:rPr lang="pl-PL" sz="2900" dirty="0">
                <a:latin typeface="Tw Cen MT"/>
              </a:rPr>
              <a:t> Information Processing by Ross </a:t>
            </a:r>
            <a:r>
              <a:rPr lang="pl-PL" sz="2900" dirty="0" err="1">
                <a:latin typeface="Tw Cen MT"/>
              </a:rPr>
              <a:t>Quillial</a:t>
            </a:r>
            <a:endParaRPr lang="pl-PL" sz="2900" dirty="0">
              <a:latin typeface="Tw Cen MT"/>
            </a:endParaRPr>
          </a:p>
          <a:p>
            <a:pPr marL="320040" lvl="0" indent="-320040" hangingPunct="1">
              <a:spcBef>
                <a:spcPts val="700"/>
              </a:spcBef>
              <a:spcAft>
                <a:spcPts val="0"/>
              </a:spcAft>
              <a:buSzPct val="60000"/>
              <a:buFont typeface="Wingdings"/>
              <a:buChar char=""/>
            </a:pPr>
            <a:r>
              <a:rPr lang="pl-PL" sz="2900" dirty="0">
                <a:latin typeface="Tw Cen MT"/>
              </a:rPr>
              <a:t>1980s: CYC and </a:t>
            </a:r>
            <a:r>
              <a:rPr lang="pl-PL" sz="2900" dirty="0" err="1">
                <a:latin typeface="Tw Cen MT"/>
              </a:rPr>
              <a:t>WordNet</a:t>
            </a:r>
            <a:endParaRPr lang="pl-PL" sz="2900" dirty="0">
              <a:latin typeface="Tw Cen MT"/>
            </a:endParaRPr>
          </a:p>
          <a:p>
            <a:pPr marL="320040" lvl="0" indent="-320040" hangingPunct="1">
              <a:spcBef>
                <a:spcPts val="700"/>
              </a:spcBef>
              <a:spcAft>
                <a:spcPts val="0"/>
              </a:spcAft>
              <a:buSzPct val="60000"/>
              <a:buFont typeface="Wingdings"/>
              <a:buChar char=""/>
            </a:pPr>
            <a:r>
              <a:rPr lang="pl-PL" sz="2900" dirty="0" err="1">
                <a:latin typeface="Tw Cen MT"/>
              </a:rPr>
              <a:t>mid</a:t>
            </a:r>
            <a:r>
              <a:rPr lang="pl-PL" sz="2900" dirty="0">
                <a:latin typeface="Tw Cen MT"/>
              </a:rPr>
              <a:t>- to </a:t>
            </a:r>
            <a:r>
              <a:rPr lang="pl-PL" sz="2900" dirty="0" err="1">
                <a:latin typeface="Tw Cen MT"/>
              </a:rPr>
              <a:t>late</a:t>
            </a:r>
            <a:r>
              <a:rPr lang="pl-PL" sz="2900" dirty="0">
                <a:latin typeface="Tw Cen MT"/>
              </a:rPr>
              <a:t> 1990s: Tim </a:t>
            </a:r>
            <a:r>
              <a:rPr lang="pl-PL" sz="2900" dirty="0" err="1">
                <a:latin typeface="Tw Cen MT"/>
              </a:rPr>
              <a:t>Berners</a:t>
            </a:r>
            <a:r>
              <a:rPr lang="pl-PL" sz="2900" dirty="0">
                <a:latin typeface="Tw Cen MT"/>
              </a:rPr>
              <a:t>-Lee </a:t>
            </a:r>
            <a:r>
              <a:rPr lang="pl-PL" sz="2900" dirty="0" err="1">
                <a:latin typeface="Tw Cen MT"/>
              </a:rPr>
              <a:t>coins</a:t>
            </a:r>
            <a:r>
              <a:rPr lang="pl-PL" sz="2900" dirty="0">
                <a:latin typeface="Tw Cen MT"/>
              </a:rPr>
              <a:t> the term </a:t>
            </a:r>
            <a:r>
              <a:rPr lang="pl-PL" sz="2900" dirty="0" err="1">
                <a:latin typeface="Tw Cen MT"/>
              </a:rPr>
              <a:t>Semantic</a:t>
            </a:r>
            <a:r>
              <a:rPr lang="pl-PL" sz="2900" dirty="0">
                <a:latin typeface="Tw Cen MT"/>
              </a:rPr>
              <a:t> Web</a:t>
            </a:r>
          </a:p>
          <a:p>
            <a:pPr marL="320040" lvl="0" indent="-320040" hangingPunct="1">
              <a:spcBef>
                <a:spcPts val="700"/>
              </a:spcBef>
              <a:spcAft>
                <a:spcPts val="0"/>
              </a:spcAft>
              <a:buSzPct val="60000"/>
              <a:buFont typeface="Wingdings"/>
              <a:buChar char=""/>
            </a:pPr>
            <a:r>
              <a:rPr lang="pl-PL" sz="2900" dirty="0" err="1" smtClean="0">
                <a:latin typeface="Tw Cen MT"/>
              </a:rPr>
              <a:t>Today</a:t>
            </a:r>
            <a:r>
              <a:rPr lang="pl-PL" sz="2900" dirty="0" smtClean="0">
                <a:latin typeface="Tw Cen MT"/>
              </a:rPr>
              <a:t>: </a:t>
            </a:r>
            <a:r>
              <a:rPr lang="pl-PL" sz="2900" dirty="0" err="1" smtClean="0">
                <a:latin typeface="Tw Cen MT"/>
              </a:rPr>
              <a:t>dbpedia</a:t>
            </a:r>
            <a:r>
              <a:rPr lang="pl-PL" sz="2900" dirty="0" smtClean="0">
                <a:latin typeface="Tw Cen MT"/>
              </a:rPr>
              <a:t>: 1.2m </a:t>
            </a:r>
            <a:r>
              <a:rPr lang="pl-PL" sz="2900" dirty="0" err="1" smtClean="0">
                <a:latin typeface="Tw Cen MT"/>
              </a:rPr>
              <a:t>triples</a:t>
            </a:r>
            <a:endParaRPr lang="pl-PL" sz="2900" dirty="0" smtClean="0">
              <a:latin typeface="Tw Cen MT"/>
            </a:endParaRPr>
          </a:p>
        </p:txBody>
      </p:sp>
      <p:sp>
        <p:nvSpPr>
          <p:cNvPr id="4" name="Symbol zastępczy daty 3"/>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5" name="Symbol zastępczy stopki 4"/>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
        <p:nvSpPr>
          <p:cNvPr id="6" name="Symbol zastępczy numeru slajdu 5"/>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AEEE030F-D35A-4E9C-BCBC-46D316349003}" type="slidenum">
              <a:rPr>
                <a:solidFill>
                  <a:schemeClr val="bg1"/>
                </a:solidFill>
              </a:rPr>
              <a:t>6</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spTree>
    <p:extLst>
      <p:ext uri="{BB962C8B-B14F-4D97-AF65-F5344CB8AC3E}">
        <p14:creationId xmlns:p14="http://schemas.microsoft.com/office/powerpoint/2010/main" val="3901323295"/>
      </p:ext>
    </p:extLst>
  </p:cSld>
  <p:clrMapOvr>
    <a:masterClrMapping/>
  </p:clrMapOvr>
  <mc:AlternateContent xmlns:mc="http://schemas.openxmlformats.org/markup-compatibility/2006" xmlns:p14="http://schemas.microsoft.com/office/powerpoint/2010/main">
    <mc:Choice Requires="p14">
      <p:transition spd="slow" p14:dur="2000" advTm="53751"/>
    </mc:Choice>
    <mc:Fallback xmlns="">
      <p:transition spd="slow" advTm="5375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Semantic Web building blocks</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9129" y="1516680"/>
            <a:ext cx="5045741" cy="5302455"/>
          </a:xfrm>
        </p:spPr>
      </p:pic>
      <p:sp>
        <p:nvSpPr>
          <p:cNvPr id="4" name="Symbol zastępczy numeru slajdu 5"/>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E3BDCBB7-7C56-405C-806F-2AEC2832E68E}" type="slidenum">
              <a:rPr>
                <a:solidFill>
                  <a:schemeClr val="bg1"/>
                </a:solidFill>
              </a:rPr>
              <a:t>7</a:t>
            </a:fld>
            <a:endParaRPr lang="pl-PL" sz="1400" b="1" i="0" u="none" strike="noStrike" kern="1200" spc="0" baseline="0">
              <a:ln>
                <a:noFill/>
              </a:ln>
              <a:solidFill>
                <a:schemeClr val="bg1"/>
              </a:solidFill>
              <a:latin typeface="Tw Cen MT" pitchFamily="18"/>
              <a:ea typeface="Microsoft YaHei" pitchFamily="2"/>
              <a:cs typeface="Mangal" pitchFamily="2"/>
            </a:endParaRPr>
          </a:p>
        </p:txBody>
      </p:sp>
    </p:spTree>
    <p:extLst>
      <p:ext uri="{BB962C8B-B14F-4D97-AF65-F5344CB8AC3E}">
        <p14:creationId xmlns:p14="http://schemas.microsoft.com/office/powerpoint/2010/main" val="1200819317"/>
      </p:ext>
    </p:extLst>
  </p:cSld>
  <p:clrMapOvr>
    <a:masterClrMapping/>
  </p:clrMapOvr>
  <mc:AlternateContent xmlns:mc="http://schemas.openxmlformats.org/markup-compatibility/2006" xmlns:p14="http://schemas.microsoft.com/office/powerpoint/2010/main">
    <mc:Choice Requires="p14">
      <p:transition spd="slow" p14:dur="2000" advTm="59821"/>
    </mc:Choice>
    <mc:Fallback xmlns="">
      <p:transition spd="slow" advTm="5982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txBox="1">
            <a:spLocks noGrp="1"/>
          </p:cNvSpPr>
          <p:nvPr>
            <p:ph type="body" idx="1"/>
          </p:nvPr>
        </p:nvSpPr>
        <p:spPr/>
        <p:txBody>
          <a:bodyPr/>
          <a:lstStyle>
            <a:defPPr marL="432000" lvl="0" indent="-324000">
              <a:spcBef>
                <a:spcPts val="0"/>
              </a:spcBef>
              <a:spcAft>
                <a:spcPts val="1417"/>
              </a:spcAft>
              <a:buSzPct val="45000"/>
              <a:buFont typeface="StarSymbol"/>
              <a:buNone/>
              <a:defRPr lang="pl-PL" sz="3200" b="0" i="0" u="none" strike="noStrike" kern="1200">
                <a:ln>
                  <a:noFill/>
                </a:ln>
                <a:latin typeface="Arial" pitchFamily="18"/>
                <a:ea typeface="Microsoft YaHei" pitchFamily="2"/>
                <a:cs typeface="Mangal" pitchFamily="2"/>
              </a:defRPr>
            </a:defPPr>
            <a:lvl1pPr marL="432000" lvl="0" indent="-324000">
              <a:spcBef>
                <a:spcPts val="0"/>
              </a:spcBef>
              <a:spcAft>
                <a:spcPts val="1417"/>
              </a:spcAft>
              <a:buSzPct val="45000"/>
              <a:buFont typeface="StarSymbol"/>
              <a:buChar char="●"/>
              <a:defRPr lang="pl-PL" sz="3200" b="0" i="0" u="none" strike="noStrike" kern="1200">
                <a:ln>
                  <a:noFill/>
                </a:ln>
                <a:latin typeface="Arial" pitchFamily="18"/>
                <a:ea typeface="Microsoft YaHei" pitchFamily="2"/>
                <a:cs typeface="Mangal" pitchFamily="2"/>
              </a:defRPr>
            </a:lvl1pPr>
            <a:lvl2pPr marL="864000" lvl="1" indent="-324000">
              <a:spcBef>
                <a:spcPts val="0"/>
              </a:spcBef>
              <a:spcAft>
                <a:spcPts val="1134"/>
              </a:spcAft>
              <a:buSzPct val="45000"/>
              <a:buFont typeface="StarSymbol"/>
              <a:buChar char="●"/>
              <a:defRPr lang="pl-PL" sz="2800" b="0" i="0" u="none" strike="noStrike" kern="1200">
                <a:ln>
                  <a:noFill/>
                </a:ln>
                <a:latin typeface="Arial" pitchFamily="18"/>
                <a:ea typeface="Microsoft YaHei" pitchFamily="2"/>
                <a:cs typeface="Mangal" pitchFamily="2"/>
              </a:defRPr>
            </a:lvl2pPr>
            <a:lvl3pPr marL="1295999" lvl="2" indent="-288000">
              <a:spcBef>
                <a:spcPts val="0"/>
              </a:spcBef>
              <a:spcAft>
                <a:spcPts val="850"/>
              </a:spcAft>
              <a:buSzPct val="75000"/>
              <a:buFont typeface="StarSymbol"/>
              <a:buChar char="–"/>
              <a:defRPr lang="pl-PL" sz="2400" b="0" i="0" u="none" strike="noStrike" kern="1200">
                <a:ln>
                  <a:noFill/>
                </a:ln>
                <a:latin typeface="Arial" pitchFamily="18"/>
                <a:ea typeface="Microsoft YaHei" pitchFamily="2"/>
                <a:cs typeface="Mangal" pitchFamily="2"/>
              </a:defRPr>
            </a:lvl3pPr>
            <a:lvl4pPr marL="1728000" lvl="3" indent="-216000">
              <a:spcBef>
                <a:spcPts val="0"/>
              </a:spcBef>
              <a:spcAft>
                <a:spcPts val="567"/>
              </a:spcAft>
              <a:buSzPct val="45000"/>
              <a:buFont typeface="StarSymbol"/>
              <a:buChar char="●"/>
              <a:defRPr lang="pl-PL" sz="2000" b="0" i="0" u="none" strike="noStrike" kern="1200">
                <a:ln>
                  <a:noFill/>
                </a:ln>
                <a:latin typeface="Arial" pitchFamily="18"/>
                <a:ea typeface="Microsoft YaHei" pitchFamily="2"/>
                <a:cs typeface="Mangal" pitchFamily="2"/>
              </a:defRPr>
            </a:lvl4pPr>
            <a:lvl5pPr marL="2160000" lvl="4" indent="-216000">
              <a:spcBef>
                <a:spcPts val="0"/>
              </a:spcBef>
              <a:spcAft>
                <a:spcPts val="283"/>
              </a:spcAft>
              <a:buSzPct val="75000"/>
              <a:buFont typeface="StarSymbol"/>
              <a:buChar char="–"/>
              <a:defRPr lang="pl-PL" sz="2000" b="0" i="0" u="none" strike="noStrike" kern="1200">
                <a:ln>
                  <a:noFill/>
                </a:ln>
                <a:latin typeface="Arial" pitchFamily="18"/>
                <a:ea typeface="Microsoft YaHei" pitchFamily="2"/>
                <a:cs typeface="Mangal" pitchFamily="2"/>
              </a:defRPr>
            </a:lvl5pPr>
            <a:lvl6pPr marL="2592000" lvl="5"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6pPr>
            <a:lvl7pPr marL="3024000" lvl="6"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7pPr>
            <a:lvl8pPr marL="3456000" lvl="7"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8pPr>
            <a:lvl9pPr marL="3887999" lvl="8" indent="-216000">
              <a:spcBef>
                <a:spcPts val="0"/>
              </a:spcBef>
              <a:spcAft>
                <a:spcPts val="283"/>
              </a:spcAft>
              <a:buSzPct val="45000"/>
              <a:buFont typeface="StarSymbol"/>
              <a:buChar char="●"/>
              <a:defRPr lang="pl-PL" sz="2000" b="0" i="0" u="none" strike="noStrike" kern="1200">
                <a:ln>
                  <a:noFill/>
                </a:ln>
                <a:latin typeface="Arial" pitchFamily="18"/>
                <a:ea typeface="Microsoft YaHei" pitchFamily="2"/>
                <a:cs typeface="Mangal" pitchFamily="2"/>
              </a:defRPr>
            </a:lvl9pPr>
          </a:lstStyle>
          <a:p>
            <a:pPr marL="0" lvl="0" indent="0">
              <a:spcBef>
                <a:spcPts val="700"/>
              </a:spcBef>
              <a:spcAft>
                <a:spcPts val="0"/>
              </a:spcAft>
              <a:buNone/>
            </a:pPr>
            <a:r>
              <a:rPr lang="pl-PL" sz="2800">
                <a:latin typeface="Tw Cen MT"/>
              </a:rPr>
              <a:t>Representation</a:t>
            </a:r>
          </a:p>
        </p:txBody>
      </p:sp>
      <p:sp>
        <p:nvSpPr>
          <p:cNvPr id="3" name="Tytuł 2"/>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The basics of semantic data</a:t>
            </a:r>
          </a:p>
        </p:txBody>
      </p:sp>
      <p:sp>
        <p:nvSpPr>
          <p:cNvPr id="4" name="Symbol zastępczy daty 3"/>
          <p:cNvSpPr txBox="1"/>
          <p:nvPr/>
        </p:nvSpPr>
        <p:spPr>
          <a:xfrm>
            <a:off x="6095880" y="6248520"/>
            <a:ext cx="2666880" cy="365040"/>
          </a:xfrm>
          <a:prstGeom prst="rect">
            <a:avLst/>
          </a:prstGeom>
          <a:noFill/>
          <a:ln>
            <a:noFill/>
          </a:ln>
        </p:spPr>
        <p:txBody>
          <a:bodyPr vert="horz" wrap="square" lIns="91440" tIns="45720" rIns="91440" bIns="45720" anchor="ctr" anchorCtr="0" compatLnSpc="0"/>
          <a:lstStyle/>
          <a:p>
            <a:pPr marL="0" marR="0" lvl="0" indent="0" algn="l" rtl="0" hangingPunct="1">
              <a:lnSpc>
                <a:spcPct val="100000"/>
              </a:lnSpc>
              <a:spcBef>
                <a:spcPts val="0"/>
              </a:spcBef>
              <a:spcAft>
                <a:spcPts val="0"/>
              </a:spcAft>
              <a:buNone/>
              <a:tabLst/>
            </a:pPr>
            <a:r>
              <a:rPr lang="en-US" sz="1400" b="0" i="0" u="none" strike="noStrike" kern="1200" spc="0" baseline="0">
                <a:ln>
                  <a:noFill/>
                </a:ln>
                <a:solidFill>
                  <a:srgbClr val="775F55"/>
                </a:solidFill>
                <a:latin typeface="Tw Cen MT" pitchFamily="18"/>
                <a:ea typeface="Microsoft YaHei" pitchFamily="2"/>
                <a:cs typeface="Mangal" pitchFamily="2"/>
              </a:rPr>
              <a:t>2012-11-28</a:t>
            </a:r>
          </a:p>
        </p:txBody>
      </p:sp>
      <p:sp>
        <p:nvSpPr>
          <p:cNvPr id="5" name="Symbol zastępczy numeru slajdu 4"/>
          <p:cNvSpPr txBox="1"/>
          <p:nvPr/>
        </p:nvSpPr>
        <p:spPr>
          <a:xfrm>
            <a:off x="0" y="1752479"/>
            <a:ext cx="1295280" cy="7016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5348DE7E-FEC6-4647-9574-B423508952E6}" type="slidenum">
              <a:rPr>
                <a:solidFill>
                  <a:schemeClr val="bg1"/>
                </a:solidFill>
              </a:rPr>
              <a:t>8</a:t>
            </a:fld>
            <a:endParaRPr lang="pl-PL" sz="2400" b="1" i="0" u="none" strike="noStrike" kern="1200" spc="0" baseline="0" dirty="0">
              <a:ln>
                <a:noFill/>
              </a:ln>
              <a:solidFill>
                <a:schemeClr val="bg1"/>
              </a:solidFill>
              <a:latin typeface="Tw Cen MT" pitchFamily="18"/>
              <a:ea typeface="Microsoft YaHei" pitchFamily="2"/>
              <a:cs typeface="Mangal" pitchFamily="2"/>
            </a:endParaRPr>
          </a:p>
        </p:txBody>
      </p:sp>
      <p:sp>
        <p:nvSpPr>
          <p:cNvPr id="6" name="Symbol zastępczy stopki 5"/>
          <p:cNvSpPr txBox="1"/>
          <p:nvPr/>
        </p:nvSpPr>
        <p:spPr>
          <a:xfrm>
            <a:off x="609480" y="6248160"/>
            <a:ext cx="5421240" cy="365040"/>
          </a:xfrm>
          <a:prstGeom prst="rect">
            <a:avLst/>
          </a:prstGeom>
          <a:noFill/>
          <a:ln>
            <a:noFill/>
          </a:ln>
        </p:spPr>
        <p:txBody>
          <a:bodyPr vert="horz" wrap="square" lIns="91440" tIns="45720" rIns="91440" bIns="45720" anchor="ctr" anchorCtr="0" compatLnSpc="0"/>
          <a:lstStyle/>
          <a:p>
            <a:pPr marL="0" marR="0" lvl="0" indent="0" algn="r" rtl="0" hangingPunct="1">
              <a:lnSpc>
                <a:spcPct val="100000"/>
              </a:lnSpc>
              <a:spcBef>
                <a:spcPts val="0"/>
              </a:spcBef>
              <a:spcAft>
                <a:spcPts val="0"/>
              </a:spcAft>
              <a:buNone/>
              <a:tabLst/>
            </a:pPr>
            <a:r>
              <a:rPr lang="en-GB" sz="1400" b="0" i="0" u="none" strike="noStrike" kern="1200" spc="0" baseline="0">
                <a:ln>
                  <a:noFill/>
                </a:ln>
                <a:solidFill>
                  <a:srgbClr val="775F55"/>
                </a:solidFill>
                <a:latin typeface="Tw Cen MT" pitchFamily="18"/>
                <a:ea typeface="Microsoft YaHei" pitchFamily="2"/>
                <a:cs typeface="Mangal" pitchFamily="2"/>
              </a:rPr>
              <a:t>Introduction to the Semantic Web</a:t>
            </a:r>
          </a:p>
        </p:txBody>
      </p:sp>
    </p:spTree>
    <p:extLst>
      <p:ext uri="{BB962C8B-B14F-4D97-AF65-F5344CB8AC3E}">
        <p14:creationId xmlns:p14="http://schemas.microsoft.com/office/powerpoint/2010/main" val="3673993877"/>
      </p:ext>
    </p:extLst>
  </p:cSld>
  <p:clrMapOvr>
    <a:masterClrMapping/>
  </p:clrMapOvr>
  <mc:AlternateContent xmlns:mc="http://schemas.openxmlformats.org/markup-compatibility/2006" xmlns:p14="http://schemas.microsoft.com/office/powerpoint/2010/main">
    <mc:Choice Requires="p14">
      <p:transition spd="slow" p14:dur="2000" advTm="8126"/>
    </mc:Choice>
    <mc:Fallback xmlns="">
      <p:transition spd="slow" advTm="8126"/>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pl-PL"/>
              <a:t>It’s all about resources</a:t>
            </a:r>
          </a:p>
        </p:txBody>
      </p:sp>
      <p:pic>
        <p:nvPicPr>
          <p:cNvPr id="9" name="Content Placeholder 5"/>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40000"/>
                    </a14:imgEffect>
                    <a14:imgEffect>
                      <a14:brightnessContrast bright="-33000"/>
                    </a14:imgEffect>
                  </a14:imgLayer>
                </a14:imgProps>
              </a:ext>
              <a:ext uri="{28A0092B-C50C-407E-A947-70E740481C1C}">
                <a14:useLocalDpi xmlns:a14="http://schemas.microsoft.com/office/drawing/2010/main" val="0"/>
              </a:ext>
            </a:extLst>
          </a:blip>
          <a:stretch>
            <a:fillRect/>
          </a:stretch>
        </p:blipFill>
        <p:spPr>
          <a:xfrm>
            <a:off x="1979712" y="1516680"/>
            <a:ext cx="5040560" cy="5297010"/>
          </a:xfrm>
        </p:spPr>
      </p:pic>
      <p:sp>
        <p:nvSpPr>
          <p:cNvPr id="5" name="Symbol zastępczy numeru slajdu 6"/>
          <p:cNvSpPr txBox="1"/>
          <p:nvPr/>
        </p:nvSpPr>
        <p:spPr>
          <a:xfrm>
            <a:off x="0" y="1272240"/>
            <a:ext cx="533520" cy="244440"/>
          </a:xfrm>
          <a:prstGeom prst="rect">
            <a:avLst/>
          </a:prstGeom>
          <a:noFill/>
          <a:ln>
            <a:noFill/>
          </a:ln>
        </p:spPr>
        <p:txBody>
          <a:bodyPr vert="horz" wrap="square" lIns="91440" tIns="45720" rIns="91440" bIns="45720" anchor="ctr" anchorCtr="1" compatLnSpc="0"/>
          <a:lstStyle/>
          <a:p>
            <a:pPr marL="0" marR="0" lvl="0" indent="0" algn="ctr" rtl="0" hangingPunct="1">
              <a:lnSpc>
                <a:spcPct val="100000"/>
              </a:lnSpc>
              <a:spcBef>
                <a:spcPts val="0"/>
              </a:spcBef>
              <a:spcAft>
                <a:spcPts val="0"/>
              </a:spcAft>
              <a:buNone/>
              <a:tabLst/>
            </a:pPr>
            <a:fld id="{F0CF4090-B9FC-4342-9842-B812CCE57AA3}" type="slidenum">
              <a:rPr>
                <a:solidFill>
                  <a:schemeClr val="bg1"/>
                </a:solidFill>
              </a:rPr>
              <a:t>9</a:t>
            </a:fld>
            <a:endParaRPr lang="pl-PL" sz="1400" b="1" i="0" u="none" strike="noStrike" kern="1200" spc="0" baseline="0" dirty="0">
              <a:ln>
                <a:noFill/>
              </a:ln>
              <a:solidFill>
                <a:schemeClr val="bg1"/>
              </a:solidFill>
              <a:latin typeface="Tw Cen MT" pitchFamily="18"/>
              <a:ea typeface="Microsoft YaHei" pitchFamily="2"/>
              <a:cs typeface="Mangal" pitchFamily="2"/>
            </a:endParaRPr>
          </a:p>
        </p:txBody>
      </p:sp>
      <p:pic>
        <p:nvPicPr>
          <p:cNvPr id="10" name="Content Placeholder 5"/>
          <p:cNvPicPr>
            <a:picLocks noChangeAspect="1"/>
          </p:cNvPicPr>
          <p:nvPr/>
        </p:nvPicPr>
        <p:blipFill rotWithShape="1">
          <a:blip r:embed="rId5">
            <a:extLst>
              <a:ext uri="{28A0092B-C50C-407E-A947-70E740481C1C}">
                <a14:useLocalDpi xmlns:a14="http://schemas.microsoft.com/office/drawing/2010/main" val="0"/>
              </a:ext>
            </a:extLst>
          </a:blip>
          <a:srcRect l="1076" t="88974" r="18218" b="2191"/>
          <a:stretch/>
        </p:blipFill>
        <p:spPr>
          <a:xfrm>
            <a:off x="2100868" y="6228000"/>
            <a:ext cx="4068000" cy="468000"/>
          </a:xfrm>
          <a:prstGeom prst="rect">
            <a:avLst/>
          </a:prstGeom>
        </p:spPr>
      </p:pic>
    </p:spTree>
    <p:extLst>
      <p:ext uri="{BB962C8B-B14F-4D97-AF65-F5344CB8AC3E}">
        <p14:creationId xmlns:p14="http://schemas.microsoft.com/office/powerpoint/2010/main" val="3010130655"/>
      </p:ext>
    </p:extLst>
  </p:cSld>
  <p:clrMapOvr>
    <a:masterClrMapping/>
  </p:clrMapOvr>
  <mc:AlternateContent xmlns:mc="http://schemas.openxmlformats.org/markup-compatibility/2006" xmlns:p14="http://schemas.microsoft.com/office/powerpoint/2010/main">
    <mc:Choice Requires="p14">
      <p:transition spd="slow" p14:dur="2000" advTm="24307"/>
    </mc:Choice>
    <mc:Fallback xmlns="">
      <p:transition spd="slow" advTm="24307"/>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_rels/them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3.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1_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1481</TotalTime>
  <Words>2826</Words>
  <Application>Microsoft Office PowerPoint</Application>
  <PresentationFormat>On-screen Show (4:3)</PresentationFormat>
  <Paragraphs>775</Paragraphs>
  <Slides>53</Slides>
  <Notes>50</Notes>
  <HiddenSlides>2</HiddenSlides>
  <MMClips>0</MMClips>
  <ScaleCrop>false</ScaleCrop>
  <HeadingPairs>
    <vt:vector size="4" baseType="variant">
      <vt:variant>
        <vt:lpstr>Theme</vt:lpstr>
      </vt:variant>
      <vt:variant>
        <vt:i4>4</vt:i4>
      </vt:variant>
      <vt:variant>
        <vt:lpstr>Slide Titles</vt:lpstr>
      </vt:variant>
      <vt:variant>
        <vt:i4>53</vt:i4>
      </vt:variant>
    </vt:vector>
  </HeadingPairs>
  <TitlesOfParts>
    <vt:vector size="57" baseType="lpstr">
      <vt:lpstr>Adjacency</vt:lpstr>
      <vt:lpstr>Angles</vt:lpstr>
      <vt:lpstr>Median</vt:lpstr>
      <vt:lpstr>1_Median</vt:lpstr>
      <vt:lpstr>PowerPoint Presentation</vt:lpstr>
      <vt:lpstr>Agenda</vt:lpstr>
      <vt:lpstr>What is the Semantic Web?</vt:lpstr>
      <vt:lpstr>What is the Semantic Web?</vt:lpstr>
      <vt:lpstr>So what is it about?</vt:lpstr>
      <vt:lpstr>Little bit of history</vt:lpstr>
      <vt:lpstr>Semantic Web building blocks</vt:lpstr>
      <vt:lpstr>The basics of semantic data</vt:lpstr>
      <vt:lpstr>It’s all about resources</vt:lpstr>
      <vt:lpstr>It’s all about resources</vt:lpstr>
      <vt:lpstr>It’s all findable about resources</vt:lpstr>
      <vt:lpstr>Cool URIs</vt:lpstr>
      <vt:lpstr>Representing the data</vt:lpstr>
      <vt:lpstr>Resource Description Format</vt:lpstr>
      <vt:lpstr>Resource Description Format</vt:lpstr>
      <vt:lpstr>Serializing RDF triples</vt:lpstr>
      <vt:lpstr>RDF/XML vs Turtle</vt:lpstr>
      <vt:lpstr>There can be multiple graphs</vt:lpstr>
      <vt:lpstr>The basics of semantic data</vt:lpstr>
      <vt:lpstr>Representing the data</vt:lpstr>
      <vt:lpstr>Basics of RDF(S) resources</vt:lpstr>
      <vt:lpstr>Web Ontology Language</vt:lpstr>
      <vt:lpstr>Common ontologies</vt:lpstr>
      <vt:lpstr>Specialized ontologies</vt:lpstr>
      <vt:lpstr>In-depth RDFS/OWL example</vt:lpstr>
      <vt:lpstr>Storing and publishing</vt:lpstr>
      <vt:lpstr>Storing in relational databases</vt:lpstr>
      <vt:lpstr>Native triplestores</vt:lpstr>
      <vt:lpstr>Publishing data easily</vt:lpstr>
      <vt:lpstr>Microformats example</vt:lpstr>
      <vt:lpstr>Microdata example</vt:lpstr>
      <vt:lpstr>RDFa example</vt:lpstr>
      <vt:lpstr>Querying the Semantic Web</vt:lpstr>
      <vt:lpstr>Publishing queryable data</vt:lpstr>
      <vt:lpstr>SPARQL Examples</vt:lpstr>
      <vt:lpstr>SPARQL + rules = SPIN</vt:lpstr>
      <vt:lpstr>Constraints and rules</vt:lpstr>
      <vt:lpstr>Functions and templates</vt:lpstr>
      <vt:lpstr>What is there for developers?</vt:lpstr>
      <vt:lpstr>Semantic Web vs X</vt:lpstr>
      <vt:lpstr>Semantic Web vs XML</vt:lpstr>
      <vt:lpstr>Semantic Web vs REST</vt:lpstr>
      <vt:lpstr>Semantic Web vs RDBMS</vt:lpstr>
      <vt:lpstr>Semantic Web vs NoSQL</vt:lpstr>
      <vt:lpstr>Semantic Web vs BigData</vt:lpstr>
      <vt:lpstr>Is it happening?</vt:lpstr>
      <vt:lpstr>Linked data and open data</vt:lpstr>
      <vt:lpstr>Who does the Semantic Web?</vt:lpstr>
      <vt:lpstr>Who does the Semantic Web?</vt:lpstr>
      <vt:lpstr>Who does the Semantic Web?</vt:lpstr>
      <vt:lpstr>Where to learn in person?</vt:lpstr>
      <vt:lpstr>Some interesting links...</vt:lpstr>
      <vt:lpstr>...and some books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Tomasz Pluskiewicz</dc:creator>
  <cp:lastModifiedBy>Tomasz Pluskiewicz</cp:lastModifiedBy>
  <cp:revision>45</cp:revision>
  <dcterms:created xsi:type="dcterms:W3CDTF">2012-11-26T12:21:55Z</dcterms:created>
  <dcterms:modified xsi:type="dcterms:W3CDTF">2013-01-15T15:48:23Z</dcterms:modified>
</cp:coreProperties>
</file>