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62" r:id="rId2"/>
    <p:sldId id="263" r:id="rId3"/>
    <p:sldId id="264" r:id="rId4"/>
    <p:sldId id="265" r:id="rId5"/>
    <p:sldId id="308" r:id="rId6"/>
    <p:sldId id="302" r:id="rId7"/>
    <p:sldId id="266" r:id="rId8"/>
    <p:sldId id="267" r:id="rId9"/>
    <p:sldId id="269" r:id="rId10"/>
    <p:sldId id="270" r:id="rId11"/>
    <p:sldId id="310" r:id="rId12"/>
    <p:sldId id="304" r:id="rId13"/>
    <p:sldId id="271" r:id="rId14"/>
    <p:sldId id="272" r:id="rId15"/>
    <p:sldId id="273" r:id="rId16"/>
    <p:sldId id="274" r:id="rId17"/>
    <p:sldId id="275" r:id="rId18"/>
    <p:sldId id="276" r:id="rId19"/>
    <p:sldId id="277" r:id="rId20"/>
    <p:sldId id="311" r:id="rId21"/>
    <p:sldId id="305" r:id="rId22"/>
    <p:sldId id="278" r:id="rId23"/>
    <p:sldId id="279" r:id="rId24"/>
    <p:sldId id="280" r:id="rId25"/>
    <p:sldId id="299" r:id="rId26"/>
    <p:sldId id="298" r:id="rId27"/>
    <p:sldId id="281" r:id="rId28"/>
    <p:sldId id="300" r:id="rId29"/>
    <p:sldId id="282" r:id="rId30"/>
    <p:sldId id="283" r:id="rId31"/>
    <p:sldId id="312" r:id="rId32"/>
    <p:sldId id="306" r:id="rId33"/>
    <p:sldId id="284" r:id="rId34"/>
    <p:sldId id="285" r:id="rId35"/>
    <p:sldId id="286" r:id="rId36"/>
    <p:sldId id="301" r:id="rId37"/>
    <p:sldId id="287" r:id="rId38"/>
    <p:sldId id="288" r:id="rId39"/>
    <p:sldId id="289" r:id="rId40"/>
    <p:sldId id="315" r:id="rId41"/>
    <p:sldId id="290" r:id="rId42"/>
    <p:sldId id="313" r:id="rId43"/>
    <p:sldId id="307" r:id="rId44"/>
    <p:sldId id="291" r:id="rId45"/>
    <p:sldId id="292" r:id="rId46"/>
    <p:sldId id="293" r:id="rId47"/>
    <p:sldId id="294" r:id="rId48"/>
    <p:sldId id="295" r:id="rId49"/>
    <p:sldId id="314" r:id="rId50"/>
    <p:sldId id="309" r:id="rId51"/>
    <p:sldId id="296" r:id="rId52"/>
    <p:sldId id="260" r:id="rId53"/>
    <p:sldId id="297" r:id="rId5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CE8"/>
    <a:srgbClr val="FF7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1" autoAdjust="0"/>
    <p:restoredTop sz="94660"/>
  </p:normalViewPr>
  <p:slideViewPr>
    <p:cSldViewPr snapToGrid="0">
      <p:cViewPr varScale="1">
        <p:scale>
          <a:sx n="96" d="100"/>
          <a:sy n="96" d="100"/>
        </p:scale>
        <p:origin x="90" y="76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C7BF74-CE90-48F8-BD97-AEC3C7C6E9AE}" type="datetimeFigureOut">
              <a:rPr lang="pl-PL" smtClean="0"/>
              <a:t>2015-10-12</a:t>
            </a:fld>
            <a:endParaRPr lang="pl-P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6EB90B-6125-4237-B3C1-16750EEFBAD8}" type="slidenum">
              <a:rPr lang="pl-PL" smtClean="0"/>
              <a:t>‹#›</a:t>
            </a:fld>
            <a:endParaRPr lang="pl-PL"/>
          </a:p>
        </p:txBody>
      </p:sp>
    </p:spTree>
    <p:extLst>
      <p:ext uri="{BB962C8B-B14F-4D97-AF65-F5344CB8AC3E}">
        <p14:creationId xmlns:p14="http://schemas.microsoft.com/office/powerpoint/2010/main" val="3734873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6ECD8-5BC7-4C72-BF82-2A64A1A81588}" type="datetimeFigureOut">
              <a:rPr lang="pl-PL" smtClean="0"/>
              <a:t>2015-10-12</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0CECF-2C53-44F2-9014-EBE35726B296}" type="slidenum">
              <a:rPr lang="pl-PL" smtClean="0"/>
              <a:t>‹#›</a:t>
            </a:fld>
            <a:endParaRPr lang="pl-PL"/>
          </a:p>
        </p:txBody>
      </p:sp>
    </p:spTree>
    <p:extLst>
      <p:ext uri="{BB962C8B-B14F-4D97-AF65-F5344CB8AC3E}">
        <p14:creationId xmlns:p14="http://schemas.microsoft.com/office/powerpoint/2010/main" val="39797245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12" name="Rectangle 11"/>
          <p:cNvSpPr/>
          <p:nvPr userDrawn="1"/>
        </p:nvSpPr>
        <p:spPr>
          <a:xfrm>
            <a:off x="0" y="0"/>
            <a:ext cx="12192000" cy="498157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itle 1"/>
          <p:cNvSpPr>
            <a:spLocks noGrp="1"/>
          </p:cNvSpPr>
          <p:nvPr>
            <p:ph type="ctrTitle"/>
          </p:nvPr>
        </p:nvSpPr>
        <p:spPr>
          <a:xfrm>
            <a:off x="933059" y="1122363"/>
            <a:ext cx="9369099" cy="1687512"/>
          </a:xfrm>
        </p:spPr>
        <p:txBody>
          <a:bodyPr lIns="0" tIns="0" rIns="0" anchor="t" anchorCtr="0">
            <a:noAutofit/>
          </a:bodyPr>
          <a:lstStyle>
            <a:lvl1pPr algn="l">
              <a:defRPr sz="6400" b="0">
                <a:solidFill>
                  <a:schemeClr val="bg1"/>
                </a:solidFill>
                <a:latin typeface="Calibri Light" panose="020F0302020204030204" pitchFamily="34" charset="0"/>
              </a:defRPr>
            </a:lvl1pPr>
          </a:lstStyle>
          <a:p>
            <a:r>
              <a:rPr lang="en-US" smtClean="0"/>
              <a:t>Click to edit Master title style</a:t>
            </a:r>
            <a:endParaRPr lang="pl-PL" dirty="0"/>
          </a:p>
        </p:txBody>
      </p:sp>
      <p:sp>
        <p:nvSpPr>
          <p:cNvPr id="3" name="Subtitle 2"/>
          <p:cNvSpPr>
            <a:spLocks noGrp="1"/>
          </p:cNvSpPr>
          <p:nvPr>
            <p:ph type="subTitle" idx="1"/>
          </p:nvPr>
        </p:nvSpPr>
        <p:spPr>
          <a:xfrm>
            <a:off x="933059" y="2809875"/>
            <a:ext cx="9369099" cy="2171699"/>
          </a:xfrm>
        </p:spPr>
        <p:txBody>
          <a:bodyPr lIns="0" tIns="180000" r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dirty="0"/>
          </a:p>
        </p:txBody>
      </p:sp>
      <p:sp>
        <p:nvSpPr>
          <p:cNvPr id="10" name="Date Placeholder 3"/>
          <p:cNvSpPr>
            <a:spLocks noGrp="1"/>
          </p:cNvSpPr>
          <p:nvPr>
            <p:ph type="dt" sz="half" idx="2"/>
          </p:nvPr>
        </p:nvSpPr>
        <p:spPr>
          <a:xfrm>
            <a:off x="10302159" y="5224932"/>
            <a:ext cx="944921" cy="442440"/>
          </a:xfrm>
          <a:prstGeom prst="rect">
            <a:avLst/>
          </a:prstGeom>
        </p:spPr>
        <p:txBody>
          <a:bodyPr lIns="0" rIns="0" anchor="ctr" anchorCtr="0"/>
          <a:lstStyle>
            <a:lvl1pPr algn="ctr">
              <a:defRPr sz="1200">
                <a:solidFill>
                  <a:schemeClr val="tx1">
                    <a:lumMod val="65000"/>
                    <a:lumOff val="35000"/>
                  </a:schemeClr>
                </a:solidFill>
                <a:latin typeface="+mj-lt"/>
              </a:defRPr>
            </a:lvl1pPr>
          </a:lstStyle>
          <a:p>
            <a:fld id="{9F919BCF-04E3-445F-985C-2FC6D5F1E058}" type="datetime1">
              <a:rPr lang="pl-PL" smtClean="0"/>
              <a:pPr/>
              <a:t>2015-10-12</a:t>
            </a:fld>
            <a:endParaRPr lang="pl-PL"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847" y="5093724"/>
            <a:ext cx="2509583" cy="1676402"/>
          </a:xfrm>
          <a:prstGeom prst="rect">
            <a:avLst/>
          </a:prstGeom>
        </p:spPr>
      </p:pic>
      <p:sp>
        <p:nvSpPr>
          <p:cNvPr id="16" name="Rectangle 15"/>
          <p:cNvSpPr/>
          <p:nvPr userDrawn="1"/>
        </p:nvSpPr>
        <p:spPr>
          <a:xfrm>
            <a:off x="11247080" y="0"/>
            <a:ext cx="944920" cy="935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Rectangle 16"/>
          <p:cNvSpPr/>
          <p:nvPr userDrawn="1"/>
        </p:nvSpPr>
        <p:spPr>
          <a:xfrm>
            <a:off x="10302159" y="935982"/>
            <a:ext cx="944920" cy="935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Rectangle 17"/>
          <p:cNvSpPr/>
          <p:nvPr userDrawn="1"/>
        </p:nvSpPr>
        <p:spPr>
          <a:xfrm>
            <a:off x="10302159" y="5917554"/>
            <a:ext cx="944920" cy="94044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Rectangle 18"/>
          <p:cNvSpPr/>
          <p:nvPr userDrawn="1"/>
        </p:nvSpPr>
        <p:spPr>
          <a:xfrm>
            <a:off x="9357239" y="4981572"/>
            <a:ext cx="944920" cy="93598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73281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gular Slide –  with photo in background – left side">
    <p:spTree>
      <p:nvGrpSpPr>
        <p:cNvPr id="1" name=""/>
        <p:cNvGrpSpPr/>
        <p:nvPr/>
      </p:nvGrpSpPr>
      <p:grpSpPr>
        <a:xfrm>
          <a:off x="0" y="0"/>
          <a:ext cx="0" cy="0"/>
          <a:chOff x="0" y="0"/>
          <a:chExt cx="0" cy="0"/>
        </a:xfrm>
      </p:grpSpPr>
      <p:sp>
        <p:nvSpPr>
          <p:cNvPr id="14" name="Picture Placeholder 4"/>
          <p:cNvSpPr>
            <a:spLocks noGrp="1"/>
          </p:cNvSpPr>
          <p:nvPr>
            <p:ph type="pic" sz="quarter" idx="10"/>
          </p:nvPr>
        </p:nvSpPr>
        <p:spPr>
          <a:xfrm>
            <a:off x="0" y="0"/>
            <a:ext cx="12192000" cy="6858000"/>
          </a:xfrm>
          <a:solidFill>
            <a:schemeClr val="bg1">
              <a:alpha val="90000"/>
            </a:schemeClr>
          </a:solidFill>
        </p:spPr>
        <p:txBody>
          <a:bodyPr tIns="2880000" anchor="t" anchorCtr="0"/>
          <a:lstStyle>
            <a:lvl1pPr marL="0" indent="0" algn="ctr">
              <a:buNone/>
              <a:defRPr/>
            </a:lvl1pPr>
          </a:lstStyle>
          <a:p>
            <a:r>
              <a:rPr lang="en-US" smtClean="0"/>
              <a:t>Click icon to add picture</a:t>
            </a:r>
            <a:endParaRPr lang="pl-PL" dirty="0"/>
          </a:p>
        </p:txBody>
      </p:sp>
      <p:sp>
        <p:nvSpPr>
          <p:cNvPr id="8" name="Title 1"/>
          <p:cNvSpPr>
            <a:spLocks noGrp="1"/>
          </p:cNvSpPr>
          <p:nvPr>
            <p:ph type="title"/>
          </p:nvPr>
        </p:nvSpPr>
        <p:spPr>
          <a:xfrm>
            <a:off x="1" y="473718"/>
            <a:ext cx="11247058" cy="936000"/>
          </a:xfrm>
          <a:solidFill>
            <a:srgbClr val="FF7726">
              <a:alpha val="95000"/>
            </a:srgbClr>
          </a:solidFill>
        </p:spPr>
        <p:txBody>
          <a:bodyPr lIns="900000" tIns="108000" rIns="360000">
            <a:normAutofit/>
          </a:bodyPr>
          <a:lstStyle>
            <a:lvl1pPr>
              <a:defRPr sz="4800">
                <a:solidFill>
                  <a:schemeClr val="bg1"/>
                </a:solidFill>
                <a:latin typeface="+mj-lt"/>
              </a:defRPr>
            </a:lvl1pPr>
          </a:lstStyle>
          <a:p>
            <a:r>
              <a:rPr lang="en-US" smtClean="0"/>
              <a:t>Click to edit Master title style</a:t>
            </a:r>
            <a:endParaRPr lang="pl-PL" dirty="0"/>
          </a:p>
        </p:txBody>
      </p:sp>
      <p:sp>
        <p:nvSpPr>
          <p:cNvPr id="15" name="Content Placeholder 2"/>
          <p:cNvSpPr>
            <a:spLocks noGrp="1"/>
          </p:cNvSpPr>
          <p:nvPr>
            <p:ph sz="half" idx="1"/>
          </p:nvPr>
        </p:nvSpPr>
        <p:spPr>
          <a:xfrm>
            <a:off x="933060" y="1896895"/>
            <a:ext cx="4677165" cy="4031489"/>
          </a:xfrm>
          <a:solidFill>
            <a:schemeClr val="bg1">
              <a:alpha val="90000"/>
            </a:schemeClr>
          </a:solidFill>
        </p:spPr>
        <p:txBody>
          <a:bodyPr lIns="360000" tIns="270000" rIns="360000" bIns="36000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Tree>
    <p:extLst>
      <p:ext uri="{BB962C8B-B14F-4D97-AF65-F5344CB8AC3E}">
        <p14:creationId xmlns:p14="http://schemas.microsoft.com/office/powerpoint/2010/main" val="30942798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gular Slide –  with photo in background – right s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solidFill>
            <a:schemeClr val="bg1">
              <a:alpha val="90000"/>
            </a:schemeClr>
          </a:solidFill>
        </p:spPr>
        <p:txBody>
          <a:bodyPr tIns="2880000" anchor="t" anchorCtr="0"/>
          <a:lstStyle>
            <a:lvl1pPr marL="0" indent="0" algn="ctr">
              <a:buNone/>
              <a:defRPr/>
            </a:lvl1pPr>
          </a:lstStyle>
          <a:p>
            <a:r>
              <a:rPr lang="en-US" smtClean="0"/>
              <a:t>Click icon to add picture</a:t>
            </a:r>
            <a:endParaRPr lang="pl-PL" dirty="0"/>
          </a:p>
        </p:txBody>
      </p:sp>
      <p:sp>
        <p:nvSpPr>
          <p:cNvPr id="8" name="Title 1"/>
          <p:cNvSpPr>
            <a:spLocks noGrp="1"/>
          </p:cNvSpPr>
          <p:nvPr>
            <p:ph type="title"/>
          </p:nvPr>
        </p:nvSpPr>
        <p:spPr>
          <a:xfrm>
            <a:off x="1" y="473718"/>
            <a:ext cx="11247058" cy="936000"/>
          </a:xfrm>
          <a:solidFill>
            <a:srgbClr val="FF7726">
              <a:alpha val="95000"/>
            </a:srgbClr>
          </a:solidFill>
        </p:spPr>
        <p:txBody>
          <a:bodyPr lIns="900000" tIns="108000" rIns="360000">
            <a:normAutofit/>
          </a:bodyPr>
          <a:lstStyle>
            <a:lvl1pPr>
              <a:defRPr sz="4800">
                <a:solidFill>
                  <a:schemeClr val="bg1"/>
                </a:solidFill>
                <a:latin typeface="+mj-lt"/>
              </a:defRPr>
            </a:lvl1pPr>
          </a:lstStyle>
          <a:p>
            <a:r>
              <a:rPr lang="en-US" smtClean="0"/>
              <a:t>Click to edit Master title style</a:t>
            </a:r>
            <a:endParaRPr lang="pl-PL" dirty="0"/>
          </a:p>
        </p:txBody>
      </p:sp>
      <p:sp>
        <p:nvSpPr>
          <p:cNvPr id="10" name="Content Placeholder 3"/>
          <p:cNvSpPr>
            <a:spLocks noGrp="1"/>
          </p:cNvSpPr>
          <p:nvPr>
            <p:ph sz="half" idx="11"/>
          </p:nvPr>
        </p:nvSpPr>
        <p:spPr>
          <a:xfrm>
            <a:off x="6562725" y="1896895"/>
            <a:ext cx="4684334" cy="4031489"/>
          </a:xfrm>
          <a:solidFill>
            <a:schemeClr val="bg1">
              <a:alpha val="90000"/>
            </a:schemeClr>
          </a:solidFill>
        </p:spPr>
        <p:txBody>
          <a:bodyPr lIns="360000" tIns="270000" rIns="360000" bIns="36000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Tree>
    <p:extLst>
      <p:ext uri="{BB962C8B-B14F-4D97-AF65-F5344CB8AC3E}">
        <p14:creationId xmlns:p14="http://schemas.microsoft.com/office/powerpoint/2010/main" val="23603499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gular Slide – 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1"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2"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71B5E00F-D7CC-4BFC-B609-DFDBB51EFC1C}" type="datetime1">
              <a:rPr lang="pl-PL" smtClean="0"/>
              <a:t>2015-10-12</a:t>
            </a:fld>
            <a:endParaRPr lang="pl-PL" dirty="0"/>
          </a:p>
        </p:txBody>
      </p:sp>
      <p:cxnSp>
        <p:nvCxnSpPr>
          <p:cNvPr id="14" name="Straight Connector 13"/>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16" name="Rectangle 15"/>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Rectangle 17"/>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Rectangle 18"/>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8262239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cus slide">
    <p:spTree>
      <p:nvGrpSpPr>
        <p:cNvPr id="1" name=""/>
        <p:cNvGrpSpPr/>
        <p:nvPr/>
      </p:nvGrpSpPr>
      <p:grpSpPr>
        <a:xfrm>
          <a:off x="0" y="0"/>
          <a:ext cx="0" cy="0"/>
          <a:chOff x="0" y="0"/>
          <a:chExt cx="0" cy="0"/>
        </a:xfrm>
      </p:grpSpPr>
      <p:sp>
        <p:nvSpPr>
          <p:cNvPr id="16" name="Title 1"/>
          <p:cNvSpPr>
            <a:spLocks noGrp="1"/>
          </p:cNvSpPr>
          <p:nvPr>
            <p:ph type="ctrTitle"/>
          </p:nvPr>
        </p:nvSpPr>
        <p:spPr>
          <a:xfrm>
            <a:off x="933059" y="923925"/>
            <a:ext cx="10314000" cy="4057650"/>
          </a:xfrm>
        </p:spPr>
        <p:txBody>
          <a:bodyPr lIns="0" tIns="720000" rIns="0" anchor="ctr" anchorCtr="0"/>
          <a:lstStyle>
            <a:lvl1pPr algn="ctr">
              <a:defRPr sz="6000" b="0">
                <a:solidFill>
                  <a:srgbClr val="FF7726"/>
                </a:solidFill>
                <a:latin typeface="Calibri Light" panose="020F0302020204030204" pitchFamily="34" charset="0"/>
              </a:defRPr>
            </a:lvl1pPr>
          </a:lstStyle>
          <a:p>
            <a:r>
              <a:rPr lang="en-US" smtClean="0"/>
              <a:t>Click to edit Master title style</a:t>
            </a:r>
            <a:endParaRPr lang="pl-PL"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9"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0"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7613049E-24ED-4951-853D-74D5F0E48116}" type="datetime1">
              <a:rPr lang="pl-PL" smtClean="0"/>
              <a:t>2015-10-12</a:t>
            </a:fld>
            <a:endParaRPr lang="pl-PL" dirty="0"/>
          </a:p>
        </p:txBody>
      </p:sp>
      <p:cxnSp>
        <p:nvCxnSpPr>
          <p:cNvPr id="12" name="Straight Connector 11"/>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253753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cus slide – with subtitle">
    <p:spTree>
      <p:nvGrpSpPr>
        <p:cNvPr id="1" name=""/>
        <p:cNvGrpSpPr/>
        <p:nvPr/>
      </p:nvGrpSpPr>
      <p:grpSpPr>
        <a:xfrm>
          <a:off x="0" y="0"/>
          <a:ext cx="0" cy="0"/>
          <a:chOff x="0" y="0"/>
          <a:chExt cx="0" cy="0"/>
        </a:xfrm>
      </p:grpSpPr>
      <p:sp>
        <p:nvSpPr>
          <p:cNvPr id="16" name="Title 1"/>
          <p:cNvSpPr>
            <a:spLocks noGrp="1"/>
          </p:cNvSpPr>
          <p:nvPr>
            <p:ph type="ctrTitle"/>
          </p:nvPr>
        </p:nvSpPr>
        <p:spPr>
          <a:xfrm>
            <a:off x="933059" y="923925"/>
            <a:ext cx="10314000" cy="2190750"/>
          </a:xfrm>
        </p:spPr>
        <p:txBody>
          <a:bodyPr lIns="0" tIns="0" rIns="0" anchor="b" anchorCtr="0"/>
          <a:lstStyle>
            <a:lvl1pPr algn="ctr">
              <a:defRPr sz="6000" b="0">
                <a:solidFill>
                  <a:srgbClr val="FF7726"/>
                </a:solidFill>
                <a:latin typeface="Calibri Light" panose="020F0302020204030204" pitchFamily="34" charset="0"/>
              </a:defRPr>
            </a:lvl1pPr>
          </a:lstStyle>
          <a:p>
            <a:r>
              <a:rPr lang="en-US" smtClean="0"/>
              <a:t>Click to edit Master title style</a:t>
            </a:r>
            <a:endParaRPr lang="pl-PL" dirty="0"/>
          </a:p>
        </p:txBody>
      </p:sp>
      <p:sp>
        <p:nvSpPr>
          <p:cNvPr id="6" name="Subtitle 2"/>
          <p:cNvSpPr>
            <a:spLocks noGrp="1"/>
          </p:cNvSpPr>
          <p:nvPr>
            <p:ph type="subTitle" idx="1"/>
          </p:nvPr>
        </p:nvSpPr>
        <p:spPr>
          <a:xfrm>
            <a:off x="933059" y="3114675"/>
            <a:ext cx="10314000" cy="1866899"/>
          </a:xfrm>
        </p:spPr>
        <p:txBody>
          <a:bodyPr lIns="0" tIns="180000" rIns="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0"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1"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979AC0A2-5BAF-4008-A26D-CE72B61CFF1C}" type="datetime1">
              <a:rPr lang="pl-PL" smtClean="0"/>
              <a:t>2015-10-12</a:t>
            </a:fld>
            <a:endParaRPr lang="pl-PL" dirty="0"/>
          </a:p>
        </p:txBody>
      </p:sp>
      <p:cxnSp>
        <p:nvCxnSpPr>
          <p:cNvPr id="13" name="Straight Connector 12"/>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204943685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cus slide – with photo in backgroun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tIns="2880000" anchor="t" anchorCtr="0"/>
          <a:lstStyle>
            <a:lvl1pPr marL="0" indent="0" algn="ctr">
              <a:buNone/>
              <a:defRPr/>
            </a:lvl1pPr>
          </a:lstStyle>
          <a:p>
            <a:r>
              <a:rPr lang="en-US" smtClean="0"/>
              <a:t>Click icon to add picture</a:t>
            </a:r>
            <a:endParaRPr lang="pl-PL" dirty="0"/>
          </a:p>
        </p:txBody>
      </p:sp>
      <p:sp>
        <p:nvSpPr>
          <p:cNvPr id="16" name="Title 1"/>
          <p:cNvSpPr>
            <a:spLocks noGrp="1"/>
          </p:cNvSpPr>
          <p:nvPr>
            <p:ph type="ctrTitle"/>
          </p:nvPr>
        </p:nvSpPr>
        <p:spPr>
          <a:xfrm>
            <a:off x="0" y="3744000"/>
            <a:ext cx="12192000" cy="1248913"/>
          </a:xfrm>
          <a:solidFill>
            <a:srgbClr val="FF7726">
              <a:alpha val="95000"/>
            </a:srgbClr>
          </a:solidFill>
        </p:spPr>
        <p:txBody>
          <a:bodyPr lIns="0" tIns="36000" rIns="0" anchor="ctr" anchorCtr="0">
            <a:normAutofit/>
          </a:bodyPr>
          <a:lstStyle>
            <a:lvl1pPr algn="ctr">
              <a:defRPr sz="5000" b="0">
                <a:solidFill>
                  <a:schemeClr val="bg1"/>
                </a:solidFill>
                <a:latin typeface="Calibri Light" panose="020F0302020204030204" pitchFamily="34" charset="0"/>
              </a:defRPr>
            </a:lvl1pPr>
          </a:lstStyle>
          <a:p>
            <a:r>
              <a:rPr lang="en-US" smtClean="0"/>
              <a:t>Click to edit Master title style</a:t>
            </a:r>
            <a:endParaRPr lang="pl-PL" dirty="0"/>
          </a:p>
        </p:txBody>
      </p:sp>
    </p:spTree>
    <p:extLst>
      <p:ext uri="{BB962C8B-B14F-4D97-AF65-F5344CB8AC3E}">
        <p14:creationId xmlns:p14="http://schemas.microsoft.com/office/powerpoint/2010/main" val="41626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cus slide – with photo in background – with subtitl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tIns="2880000" anchor="t" anchorCtr="0"/>
          <a:lstStyle>
            <a:lvl1pPr marL="0" indent="0" algn="ctr">
              <a:buNone/>
              <a:defRPr/>
            </a:lvl1pPr>
          </a:lstStyle>
          <a:p>
            <a:r>
              <a:rPr lang="en-US" smtClean="0"/>
              <a:t>Click icon to add picture</a:t>
            </a:r>
            <a:endParaRPr lang="pl-PL" dirty="0"/>
          </a:p>
        </p:txBody>
      </p:sp>
      <p:sp>
        <p:nvSpPr>
          <p:cNvPr id="10" name="Subtitle 2"/>
          <p:cNvSpPr>
            <a:spLocks noGrp="1"/>
          </p:cNvSpPr>
          <p:nvPr>
            <p:ph type="subTitle" idx="1"/>
          </p:nvPr>
        </p:nvSpPr>
        <p:spPr>
          <a:xfrm>
            <a:off x="0" y="4992912"/>
            <a:ext cx="12191999" cy="1865087"/>
          </a:xfrm>
          <a:solidFill>
            <a:schemeClr val="bg1">
              <a:alpha val="90000"/>
            </a:schemeClr>
          </a:solidFill>
        </p:spPr>
        <p:txBody>
          <a:bodyPr lIns="0" tIns="180000" rIns="0"/>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dirty="0"/>
          </a:p>
        </p:txBody>
      </p:sp>
      <p:sp>
        <p:nvSpPr>
          <p:cNvPr id="16" name="Title 1"/>
          <p:cNvSpPr>
            <a:spLocks noGrp="1"/>
          </p:cNvSpPr>
          <p:nvPr>
            <p:ph type="ctrTitle"/>
          </p:nvPr>
        </p:nvSpPr>
        <p:spPr>
          <a:xfrm>
            <a:off x="0" y="3744000"/>
            <a:ext cx="12192000" cy="1248913"/>
          </a:xfrm>
          <a:solidFill>
            <a:srgbClr val="FF7726">
              <a:alpha val="95000"/>
            </a:srgbClr>
          </a:solidFill>
        </p:spPr>
        <p:txBody>
          <a:bodyPr lIns="0" tIns="36000" rIns="0" anchor="ctr" anchorCtr="0">
            <a:normAutofit/>
          </a:bodyPr>
          <a:lstStyle>
            <a:lvl1pPr algn="ctr">
              <a:defRPr sz="5000" b="0">
                <a:solidFill>
                  <a:schemeClr val="bg1"/>
                </a:solidFill>
                <a:latin typeface="Calibri Light" panose="020F0302020204030204" pitchFamily="34" charset="0"/>
              </a:defRPr>
            </a:lvl1pPr>
          </a:lstStyle>
          <a:p>
            <a:r>
              <a:rPr lang="en-US" smtClean="0"/>
              <a:t>Click to edit Master title style</a:t>
            </a:r>
            <a:endParaRPr lang="pl-PL" dirty="0"/>
          </a:p>
        </p:txBody>
      </p:sp>
    </p:spTree>
    <p:extLst>
      <p:ext uri="{BB962C8B-B14F-4D97-AF65-F5344CB8AC3E}">
        <p14:creationId xmlns:p14="http://schemas.microsoft.com/office/powerpoint/2010/main" val="15671183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slide – left caption position">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tIns="1800000" anchor="t" anchorCtr="0"/>
          <a:lstStyle>
            <a:lvl1pPr marL="0" indent="0" algn="ctr">
              <a:buNone/>
              <a:defRPr/>
            </a:lvl1pPr>
          </a:lstStyle>
          <a:p>
            <a:r>
              <a:rPr lang="en-US" smtClean="0"/>
              <a:t>Click icon to add picture</a:t>
            </a:r>
            <a:endParaRPr lang="pl-PL" dirty="0"/>
          </a:p>
        </p:txBody>
      </p:sp>
      <p:sp>
        <p:nvSpPr>
          <p:cNvPr id="16" name="Title 1"/>
          <p:cNvSpPr>
            <a:spLocks noGrp="1"/>
          </p:cNvSpPr>
          <p:nvPr>
            <p:ph type="ctrTitle"/>
          </p:nvPr>
        </p:nvSpPr>
        <p:spPr>
          <a:xfrm>
            <a:off x="-1" y="5438776"/>
            <a:ext cx="11247057" cy="476249"/>
          </a:xfrm>
          <a:solidFill>
            <a:srgbClr val="FF7726">
              <a:alpha val="95000"/>
            </a:srgbClr>
          </a:solidFill>
        </p:spPr>
        <p:txBody>
          <a:bodyPr lIns="180000" tIns="0" rIns="180000" bIns="0" anchor="ctr" anchorCtr="0">
            <a:normAutofit/>
          </a:bodyPr>
          <a:lstStyle>
            <a:lvl1pPr algn="l">
              <a:defRPr sz="2000" b="1">
                <a:solidFill>
                  <a:schemeClr val="bg1"/>
                </a:solidFill>
                <a:latin typeface="Calibri Light" panose="020F0302020204030204" pitchFamily="34" charset="0"/>
              </a:defRPr>
            </a:lvl1pPr>
          </a:lstStyle>
          <a:p>
            <a:r>
              <a:rPr lang="en-US" smtClean="0"/>
              <a:t>Click to edit Master title style</a:t>
            </a:r>
            <a:endParaRPr lang="pl-PL" dirty="0"/>
          </a:p>
        </p:txBody>
      </p:sp>
    </p:spTree>
    <p:extLst>
      <p:ext uri="{BB962C8B-B14F-4D97-AF65-F5344CB8AC3E}">
        <p14:creationId xmlns:p14="http://schemas.microsoft.com/office/powerpoint/2010/main" val="18962528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hoto slide – right caption position">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p:spPr>
        <p:txBody>
          <a:bodyPr tIns="1800000" anchor="t" anchorCtr="0"/>
          <a:lstStyle>
            <a:lvl1pPr marL="0" indent="0" algn="ctr">
              <a:buNone/>
              <a:defRPr/>
            </a:lvl1pPr>
          </a:lstStyle>
          <a:p>
            <a:r>
              <a:rPr lang="en-US" smtClean="0"/>
              <a:t>Click icon to add picture</a:t>
            </a:r>
            <a:endParaRPr lang="pl-PL" dirty="0"/>
          </a:p>
        </p:txBody>
      </p:sp>
      <p:sp>
        <p:nvSpPr>
          <p:cNvPr id="16" name="Title 1"/>
          <p:cNvSpPr>
            <a:spLocks noGrp="1"/>
          </p:cNvSpPr>
          <p:nvPr>
            <p:ph type="ctrTitle"/>
          </p:nvPr>
        </p:nvSpPr>
        <p:spPr>
          <a:xfrm>
            <a:off x="932689" y="5438776"/>
            <a:ext cx="11259312" cy="476249"/>
          </a:xfrm>
          <a:solidFill>
            <a:srgbClr val="FF7726">
              <a:alpha val="95000"/>
            </a:srgbClr>
          </a:solidFill>
        </p:spPr>
        <p:txBody>
          <a:bodyPr lIns="180000" tIns="0" rIns="180000" bIns="0" anchor="ctr" anchorCtr="0">
            <a:normAutofit/>
          </a:bodyPr>
          <a:lstStyle>
            <a:lvl1pPr algn="r">
              <a:defRPr sz="2000" b="1">
                <a:solidFill>
                  <a:schemeClr val="bg1"/>
                </a:solidFill>
                <a:latin typeface="Calibri Light" panose="020F0302020204030204" pitchFamily="34" charset="0"/>
              </a:defRPr>
            </a:lvl1pPr>
          </a:lstStyle>
          <a:p>
            <a:r>
              <a:rPr lang="en-US" smtClean="0"/>
              <a:t>Click to edit Master title style</a:t>
            </a:r>
            <a:endParaRPr lang="pl-PL" dirty="0"/>
          </a:p>
        </p:txBody>
      </p:sp>
    </p:spTree>
    <p:extLst>
      <p:ext uri="{BB962C8B-B14F-4D97-AF65-F5344CB8AC3E}">
        <p14:creationId xmlns:p14="http://schemas.microsoft.com/office/powerpoint/2010/main" val="407289259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8"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9"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D0FA1722-6553-4600-917D-4A8F60001E49}" type="datetime1">
              <a:rPr lang="pl-PL" smtClean="0"/>
              <a:t>2015-10-12</a:t>
            </a:fld>
            <a:endParaRPr lang="pl-PL" dirty="0"/>
          </a:p>
        </p:txBody>
      </p:sp>
      <p:cxnSp>
        <p:nvCxnSpPr>
          <p:cNvPr id="11" name="Straight Connector 10"/>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1291460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or clients">
    <p:spTree>
      <p:nvGrpSpPr>
        <p:cNvPr id="1" name=""/>
        <p:cNvGrpSpPr/>
        <p:nvPr/>
      </p:nvGrpSpPr>
      <p:grpSpPr>
        <a:xfrm>
          <a:off x="0" y="0"/>
          <a:ext cx="0" cy="0"/>
          <a:chOff x="0" y="0"/>
          <a:chExt cx="0" cy="0"/>
        </a:xfrm>
      </p:grpSpPr>
      <p:sp>
        <p:nvSpPr>
          <p:cNvPr id="12" name="Rectangle 11"/>
          <p:cNvSpPr/>
          <p:nvPr userDrawn="1"/>
        </p:nvSpPr>
        <p:spPr>
          <a:xfrm flipV="1">
            <a:off x="0" y="4981572"/>
            <a:ext cx="12192000" cy="1876428"/>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itle 1"/>
          <p:cNvSpPr>
            <a:spLocks noGrp="1"/>
          </p:cNvSpPr>
          <p:nvPr>
            <p:ph type="ctrTitle" hasCustomPrompt="1"/>
          </p:nvPr>
        </p:nvSpPr>
        <p:spPr>
          <a:xfrm>
            <a:off x="2905125" y="1466849"/>
            <a:ext cx="2333625" cy="981075"/>
          </a:xfrm>
        </p:spPr>
        <p:txBody>
          <a:bodyPr lIns="0" tIns="0" rIns="0" anchor="ctr" anchorCtr="0">
            <a:normAutofit/>
          </a:bodyPr>
          <a:lstStyle>
            <a:lvl1pPr algn="ctr">
              <a:defRPr sz="2400" b="1">
                <a:solidFill>
                  <a:schemeClr val="tx1"/>
                </a:solidFill>
                <a:latin typeface="Calibri Light" panose="020F0302020204030204" pitchFamily="34" charset="0"/>
              </a:defRPr>
            </a:lvl1pPr>
          </a:lstStyle>
          <a:p>
            <a:r>
              <a:rPr lang="pl-PL" dirty="0" smtClean="0"/>
              <a:t>RESPONSE TO</a:t>
            </a:r>
            <a:endParaRPr lang="pl-PL" dirty="0"/>
          </a:p>
        </p:txBody>
      </p:sp>
      <p:sp>
        <p:nvSpPr>
          <p:cNvPr id="10" name="Date Placeholder 3"/>
          <p:cNvSpPr>
            <a:spLocks noGrp="1"/>
          </p:cNvSpPr>
          <p:nvPr>
            <p:ph type="dt" sz="half" idx="2"/>
          </p:nvPr>
        </p:nvSpPr>
        <p:spPr>
          <a:xfrm>
            <a:off x="10302159" y="5224932"/>
            <a:ext cx="944921" cy="442440"/>
          </a:xfrm>
          <a:prstGeom prst="rect">
            <a:avLst/>
          </a:prstGeom>
          <a:noFill/>
        </p:spPr>
        <p:txBody>
          <a:bodyPr lIns="0" rIns="0" anchor="ctr" anchorCtr="0"/>
          <a:lstStyle>
            <a:lvl1pPr algn="ctr">
              <a:defRPr sz="1200" b="1">
                <a:solidFill>
                  <a:schemeClr val="bg1"/>
                </a:solidFill>
                <a:latin typeface="+mj-lt"/>
              </a:defRPr>
            </a:lvl1pPr>
          </a:lstStyle>
          <a:p>
            <a:fld id="{47567727-9A3A-4634-B01D-4AEFDD954793}" type="datetime1">
              <a:rPr lang="pl-PL" smtClean="0"/>
              <a:t>2015-10-12</a:t>
            </a:fld>
            <a:endParaRPr lang="pl-PL"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847" y="1122363"/>
            <a:ext cx="2509583" cy="1676402"/>
          </a:xfrm>
          <a:prstGeom prst="rect">
            <a:avLst/>
          </a:prstGeom>
        </p:spPr>
      </p:pic>
      <p:sp>
        <p:nvSpPr>
          <p:cNvPr id="16" name="Rectangle 15"/>
          <p:cNvSpPr/>
          <p:nvPr userDrawn="1"/>
        </p:nvSpPr>
        <p:spPr>
          <a:xfrm>
            <a:off x="11247080" y="0"/>
            <a:ext cx="944920" cy="93598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Rectangle 16"/>
          <p:cNvSpPr/>
          <p:nvPr userDrawn="1"/>
        </p:nvSpPr>
        <p:spPr>
          <a:xfrm>
            <a:off x="9357239" y="935982"/>
            <a:ext cx="944920" cy="93598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p:cNvSpPr/>
          <p:nvPr userDrawn="1"/>
        </p:nvSpPr>
        <p:spPr>
          <a:xfrm>
            <a:off x="9357239" y="4045590"/>
            <a:ext cx="944920" cy="93598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Rectangle 13"/>
          <p:cNvSpPr/>
          <p:nvPr userDrawn="1"/>
        </p:nvSpPr>
        <p:spPr>
          <a:xfrm>
            <a:off x="10302159" y="3107679"/>
            <a:ext cx="944920" cy="935982"/>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Picture Placeholder 4"/>
          <p:cNvSpPr>
            <a:spLocks noGrp="1"/>
          </p:cNvSpPr>
          <p:nvPr>
            <p:ph type="pic" sz="quarter" idx="10" hasCustomPrompt="1"/>
          </p:nvPr>
        </p:nvSpPr>
        <p:spPr>
          <a:xfrm>
            <a:off x="5238749" y="1122363"/>
            <a:ext cx="4118489" cy="1676401"/>
          </a:xfrm>
        </p:spPr>
        <p:txBody>
          <a:bodyPr anchor="ctr" anchorCtr="0"/>
          <a:lstStyle>
            <a:lvl1pPr marL="0" indent="0" algn="ctr">
              <a:buNone/>
              <a:defRPr/>
            </a:lvl1pPr>
          </a:lstStyle>
          <a:p>
            <a:r>
              <a:rPr lang="pl-PL" dirty="0" smtClean="0"/>
              <a:t>CLIENT’S LOGO HERE</a:t>
            </a:r>
            <a:endParaRPr lang="pl-PL" dirty="0"/>
          </a:p>
        </p:txBody>
      </p:sp>
      <p:sp>
        <p:nvSpPr>
          <p:cNvPr id="7" name="Text Placeholder 6"/>
          <p:cNvSpPr>
            <a:spLocks noGrp="1"/>
          </p:cNvSpPr>
          <p:nvPr>
            <p:ph type="body" sz="quarter" idx="11" hasCustomPrompt="1"/>
          </p:nvPr>
        </p:nvSpPr>
        <p:spPr>
          <a:xfrm>
            <a:off x="944920" y="5224463"/>
            <a:ext cx="9357955" cy="442912"/>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Click to </a:t>
            </a:r>
            <a:r>
              <a:rPr lang="pl-PL" dirty="0" smtClean="0"/>
              <a:t>add contact info</a:t>
            </a:r>
            <a:endParaRPr lang="pl-PL" dirty="0"/>
          </a:p>
        </p:txBody>
      </p:sp>
      <p:sp>
        <p:nvSpPr>
          <p:cNvPr id="21" name="Rectangle 20"/>
          <p:cNvSpPr/>
          <p:nvPr userDrawn="1"/>
        </p:nvSpPr>
        <p:spPr>
          <a:xfrm>
            <a:off x="11247080" y="4977928"/>
            <a:ext cx="944920" cy="93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74379740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e Last Slide – Regular">
    <p:bg>
      <p:bgPr>
        <a:solidFill>
          <a:schemeClr val="bg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933059" y="1876425"/>
            <a:ext cx="10314000" cy="2162175"/>
          </a:xfrm>
        </p:spPr>
        <p:txBody>
          <a:bodyPr lIns="0" tIns="0" rIns="0" anchor="ctr" anchorCtr="0"/>
          <a:lstStyle>
            <a:lvl1pPr algn="ctr">
              <a:defRPr sz="6000" b="0">
                <a:solidFill>
                  <a:srgbClr val="FF7726"/>
                </a:solidFill>
                <a:latin typeface="Calibri Light" panose="020F0302020204030204" pitchFamily="34" charset="0"/>
              </a:defRPr>
            </a:lvl1pPr>
          </a:lstStyle>
          <a:p>
            <a:r>
              <a:rPr lang="pl-PL" dirty="0" smtClean="0"/>
              <a:t>Thank you</a:t>
            </a:r>
            <a:endParaRPr lang="pl-PL"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5805" y="4019475"/>
            <a:ext cx="1482036" cy="990000"/>
          </a:xfrm>
          <a:prstGeom prst="rect">
            <a:avLst/>
          </a:prstGeom>
        </p:spPr>
      </p:pic>
    </p:spTree>
    <p:extLst>
      <p:ext uri="{BB962C8B-B14F-4D97-AF65-F5344CB8AC3E}">
        <p14:creationId xmlns:p14="http://schemas.microsoft.com/office/powerpoint/2010/main" val="34557006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e Last Slide – Contac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9040" y="-2905125"/>
            <a:ext cx="8442960" cy="10553700"/>
          </a:xfrm>
          <a:prstGeom prst="rect">
            <a:avLst/>
          </a:prstGeom>
        </p:spPr>
      </p:pic>
      <p:sp>
        <p:nvSpPr>
          <p:cNvPr id="12" name="Rectangle 11"/>
          <p:cNvSpPr/>
          <p:nvPr userDrawn="1"/>
        </p:nvSpPr>
        <p:spPr>
          <a:xfrm>
            <a:off x="0" y="0"/>
            <a:ext cx="56292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Subtitle 2"/>
          <p:cNvSpPr>
            <a:spLocks noGrp="1"/>
          </p:cNvSpPr>
          <p:nvPr>
            <p:ph type="subTitle" idx="1" hasCustomPrompt="1"/>
          </p:nvPr>
        </p:nvSpPr>
        <p:spPr>
          <a:xfrm>
            <a:off x="933058" y="2371725"/>
            <a:ext cx="3715141" cy="3552825"/>
          </a:xfrm>
        </p:spPr>
        <p:txBody>
          <a:bodyPr lIns="0" tIns="180000" rIns="0">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PGS Software S.A.</a:t>
            </a:r>
          </a:p>
          <a:p>
            <a:r>
              <a:rPr lang="en-US" dirty="0" smtClean="0"/>
              <a:t>Tel.: +48 71 79 82 692</a:t>
            </a:r>
            <a:r>
              <a:rPr lang="pl-PL" dirty="0" smtClean="0"/>
              <a:t/>
            </a:r>
            <a:br>
              <a:rPr lang="pl-PL" dirty="0" smtClean="0"/>
            </a:br>
            <a:r>
              <a:rPr lang="en-US" dirty="0" smtClean="0"/>
              <a:t>Fax: +48 71 79 82 690</a:t>
            </a:r>
            <a:r>
              <a:rPr lang="pl-PL" dirty="0" smtClean="0"/>
              <a:t/>
            </a:r>
            <a:br>
              <a:rPr lang="pl-PL" dirty="0" smtClean="0"/>
            </a:br>
            <a:r>
              <a:rPr lang="en-US" dirty="0" smtClean="0"/>
              <a:t>E-mail: pgs-soft@pgs-soft.com</a:t>
            </a:r>
          </a:p>
          <a:p>
            <a:endParaRPr lang="pl-PL" dirty="0" smtClean="0"/>
          </a:p>
          <a:p>
            <a:r>
              <a:rPr lang="en-US" dirty="0" smtClean="0"/>
              <a:t>www.pgs-soft.com</a:t>
            </a:r>
            <a:endParaRPr lang="pl-PL"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629" y="562112"/>
            <a:ext cx="2580671" cy="1723889"/>
          </a:xfrm>
          <a:prstGeom prst="rect">
            <a:avLst/>
          </a:prstGeom>
        </p:spPr>
      </p:pic>
      <p:sp>
        <p:nvSpPr>
          <p:cNvPr id="15" name="Rectangle 14"/>
          <p:cNvSpPr/>
          <p:nvPr userDrawn="1"/>
        </p:nvSpPr>
        <p:spPr>
          <a:xfrm>
            <a:off x="11247060" y="93600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Rectangle 19"/>
          <p:cNvSpPr/>
          <p:nvPr userDrawn="1"/>
        </p:nvSpPr>
        <p:spPr>
          <a:xfrm>
            <a:off x="10304085" y="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Rectangle 20"/>
          <p:cNvSpPr/>
          <p:nvPr userDrawn="1"/>
        </p:nvSpPr>
        <p:spPr>
          <a:xfrm>
            <a:off x="10302119" y="280800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p:cNvSpPr/>
          <p:nvPr userDrawn="1"/>
        </p:nvSpPr>
        <p:spPr>
          <a:xfrm>
            <a:off x="0" y="5920725"/>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Rectangle 22"/>
          <p:cNvSpPr/>
          <p:nvPr userDrawn="1"/>
        </p:nvSpPr>
        <p:spPr>
          <a:xfrm>
            <a:off x="944940" y="4984725"/>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67928861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to foll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4635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870CA9A7-7764-416E-9168-4B4CB7DBD3B1}" type="datetimeFigureOut">
              <a:rPr lang="pl-PL" smtClean="0"/>
              <a:t>2015-10-12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C4CA53E-B9D0-4694-A573-6C6229BF1187}" type="slidenum">
              <a:rPr lang="pl-PL" smtClean="0"/>
              <a:t>‹#›</a:t>
            </a:fld>
            <a:endParaRPr lang="pl-PL"/>
          </a:p>
        </p:txBody>
      </p:sp>
    </p:spTree>
    <p:extLst>
      <p:ext uri="{BB962C8B-B14F-4D97-AF65-F5344CB8AC3E}">
        <p14:creationId xmlns:p14="http://schemas.microsoft.com/office/powerpoint/2010/main" val="15499609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870CA9A7-7764-416E-9168-4B4CB7DBD3B1}" type="datetimeFigureOut">
              <a:rPr lang="pl-PL" smtClean="0"/>
              <a:t>2015-10-12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C4CA53E-B9D0-4694-A573-6C6229BF1187}" type="slidenum">
              <a:rPr lang="pl-PL" smtClean="0"/>
              <a:t>‹#›</a:t>
            </a:fld>
            <a:endParaRPr lang="pl-PL"/>
          </a:p>
        </p:txBody>
      </p:sp>
    </p:spTree>
    <p:extLst>
      <p:ext uri="{BB962C8B-B14F-4D97-AF65-F5344CB8AC3E}">
        <p14:creationId xmlns:p14="http://schemas.microsoft.com/office/powerpoint/2010/main" val="234898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Slide">
    <p:bg>
      <p:bgPr>
        <a:solidFill>
          <a:schemeClr val="bg1"/>
        </a:solidFill>
        <a:effectLst/>
      </p:bgPr>
    </p:bg>
    <p:spTree>
      <p:nvGrpSpPr>
        <p:cNvPr id="1" name=""/>
        <p:cNvGrpSpPr/>
        <p:nvPr/>
      </p:nvGrpSpPr>
      <p:grpSpPr>
        <a:xfrm>
          <a:off x="0" y="0"/>
          <a:ext cx="0" cy="0"/>
          <a:chOff x="0" y="0"/>
          <a:chExt cx="0" cy="0"/>
        </a:xfrm>
      </p:grpSpPr>
      <p:sp>
        <p:nvSpPr>
          <p:cNvPr id="16" name="Title 1"/>
          <p:cNvSpPr>
            <a:spLocks noGrp="1"/>
          </p:cNvSpPr>
          <p:nvPr>
            <p:ph type="ctrTitle"/>
          </p:nvPr>
        </p:nvSpPr>
        <p:spPr>
          <a:xfrm>
            <a:off x="933059" y="1122363"/>
            <a:ext cx="8439541" cy="1687512"/>
          </a:xfrm>
        </p:spPr>
        <p:txBody>
          <a:bodyPr lIns="0" tIns="0" rIns="0" anchor="t" anchorCtr="0">
            <a:noAutofit/>
          </a:bodyPr>
          <a:lstStyle>
            <a:lvl1pPr algn="l">
              <a:defRPr sz="6400" b="0">
                <a:solidFill>
                  <a:srgbClr val="FF7726"/>
                </a:solidFill>
                <a:latin typeface="Calibri Light" panose="020F0302020204030204" pitchFamily="34" charset="0"/>
              </a:defRPr>
            </a:lvl1pPr>
          </a:lstStyle>
          <a:p>
            <a:r>
              <a:rPr lang="en-US" smtClean="0"/>
              <a:t>Click to edit Master title style</a:t>
            </a:r>
            <a:endParaRPr lang="pl-PL" dirty="0"/>
          </a:p>
        </p:txBody>
      </p:sp>
      <p:sp>
        <p:nvSpPr>
          <p:cNvPr id="17" name="Subtitle 2"/>
          <p:cNvSpPr>
            <a:spLocks noGrp="1"/>
          </p:cNvSpPr>
          <p:nvPr>
            <p:ph type="subTitle" idx="1"/>
          </p:nvPr>
        </p:nvSpPr>
        <p:spPr>
          <a:xfrm>
            <a:off x="933059" y="2809875"/>
            <a:ext cx="8439541" cy="2171699"/>
          </a:xfrm>
        </p:spPr>
        <p:txBody>
          <a:bodyPr lIns="0" tIns="180000" rIns="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dirty="0"/>
          </a:p>
        </p:txBody>
      </p:sp>
      <p:sp>
        <p:nvSpPr>
          <p:cNvPr id="20" name="Rectangle 19"/>
          <p:cNvSpPr/>
          <p:nvPr userDrawn="1"/>
        </p:nvSpPr>
        <p:spPr>
          <a:xfrm>
            <a:off x="11247060" y="93600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Rectangle 20"/>
          <p:cNvSpPr/>
          <p:nvPr userDrawn="1"/>
        </p:nvSpPr>
        <p:spPr>
          <a:xfrm>
            <a:off x="10304085" y="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p:cNvSpPr/>
          <p:nvPr userDrawn="1"/>
        </p:nvSpPr>
        <p:spPr>
          <a:xfrm>
            <a:off x="10302119" y="2808000"/>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1"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2"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E545D52F-7E34-430E-92C2-B9019C9FE1F8}" type="datetime1">
              <a:rPr lang="pl-PL" smtClean="0"/>
              <a:t>2015-10-12</a:t>
            </a:fld>
            <a:endParaRPr lang="pl-PL" dirty="0"/>
          </a:p>
        </p:txBody>
      </p:sp>
      <p:sp>
        <p:nvSpPr>
          <p:cNvPr id="13"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cxnSp>
        <p:nvCxnSpPr>
          <p:cNvPr id="14" name="Straight Connector 13"/>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58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gula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060" y="1876425"/>
            <a:ext cx="10313999" cy="4039183"/>
          </a:xfrm>
        </p:spPr>
        <p:txBody>
          <a:bodyPr lIns="18000" rIns="18000"/>
          <a:lstStyle>
            <a:lvl1pPr marL="0" indent="0">
              <a:buNone/>
              <a:defRPr>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10"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1"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FDDCC8EB-A853-464B-BC91-87AB0F24F20C}" type="datetime1">
              <a:rPr lang="pl-PL" smtClean="0"/>
              <a:t>2015-10-12</a:t>
            </a:fld>
            <a:endParaRPr lang="pl-PL"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cxnSp>
        <p:nvCxnSpPr>
          <p:cNvPr id="5" name="Straight Connector 4"/>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16" name="Rectangle 15"/>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Rectangle 12"/>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Rectangle 17"/>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3964931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gular Slide – with another text box">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060" y="1876426"/>
            <a:ext cx="10313999" cy="2601322"/>
          </a:xfrm>
        </p:spPr>
        <p:txBody>
          <a:bodyPr lIns="18000" rIns="18000"/>
          <a:lstStyle>
            <a:lvl1pPr marL="0" indent="0">
              <a:buNone/>
              <a:defRPr>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5" name="Text Placeholder 4"/>
          <p:cNvSpPr>
            <a:spLocks noGrp="1"/>
          </p:cNvSpPr>
          <p:nvPr>
            <p:ph type="body" sz="quarter" idx="10"/>
          </p:nvPr>
        </p:nvSpPr>
        <p:spPr>
          <a:xfrm>
            <a:off x="933450" y="4979988"/>
            <a:ext cx="10313988" cy="935037"/>
          </a:xfrm>
          <a:solidFill>
            <a:srgbClr val="FF7726"/>
          </a:solidFill>
        </p:spPr>
        <p:txBody>
          <a:bodyPr lIns="360000" anchor="ctr" anchorCtr="0">
            <a:normAutofit/>
          </a:bodyPr>
          <a:lstStyle>
            <a:lvl1pPr marL="0" indent="0">
              <a:buNone/>
              <a:defRPr sz="3600" b="0">
                <a:solidFill>
                  <a:schemeClr val="bg1"/>
                </a:solidFill>
                <a:latin typeface="+mj-lt"/>
              </a:defRPr>
            </a:lvl1pPr>
          </a:lstStyle>
          <a:p>
            <a:pPr lvl="0"/>
            <a:r>
              <a:rPr lang="en-US" smtClean="0"/>
              <a:t>Click to edit Master text styles</a:t>
            </a:r>
          </a:p>
        </p:txBody>
      </p:sp>
      <p:sp>
        <p:nvSpPr>
          <p:cNvPr id="14"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5"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FE9D4C09-B9B9-4E7E-BFE8-6ADDF52275FE}" type="datetime1">
              <a:rPr lang="pl-PL" smtClean="0"/>
              <a:t>2015-10-12</a:t>
            </a:fld>
            <a:endParaRPr lang="pl-PL" dirty="0"/>
          </a:p>
        </p:txBody>
      </p:sp>
      <p:cxnSp>
        <p:nvCxnSpPr>
          <p:cNvPr id="17" name="Straight Connector 16"/>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19" name="Rectangle 18"/>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Rectangle 12"/>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Rectangle 20"/>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4004716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gular Slide – 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33060" y="1896895"/>
            <a:ext cx="4677165" cy="4031489"/>
          </a:xfrm>
        </p:spPr>
        <p:txBody>
          <a:bodyPr lIns="18000" rIns="1800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sp>
        <p:nvSpPr>
          <p:cNvPr id="4" name="Content Placeholder 3"/>
          <p:cNvSpPr>
            <a:spLocks noGrp="1"/>
          </p:cNvSpPr>
          <p:nvPr>
            <p:ph sz="half" idx="2"/>
          </p:nvPr>
        </p:nvSpPr>
        <p:spPr>
          <a:xfrm>
            <a:off x="6562725" y="1896895"/>
            <a:ext cx="4684334" cy="4031489"/>
          </a:xfrm>
        </p:spPr>
        <p:txBody>
          <a:bodyPr lIns="18000" rIns="1800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3"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4" name="Date Placeholder 3"/>
          <p:cNvSpPr>
            <a:spLocks noGrp="1"/>
          </p:cNvSpPr>
          <p:nvPr>
            <p:ph type="dt" sz="half" idx="10"/>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A0077F13-65D8-4930-97B4-1922CA4DE32E}" type="datetime1">
              <a:rPr lang="pl-PL" smtClean="0"/>
              <a:t>2015-10-12</a:t>
            </a:fld>
            <a:endParaRPr lang="pl-PL" dirty="0"/>
          </a:p>
        </p:txBody>
      </p:sp>
      <p:cxnSp>
        <p:nvCxnSpPr>
          <p:cNvPr id="16" name="Straight Connector 15"/>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18" name="Rectangle 17"/>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Rectangle 18"/>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Rectangle 23"/>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4234447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gular Slide – Two Columns with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3060" y="1866899"/>
            <a:ext cx="4677165" cy="638175"/>
          </a:xfrm>
        </p:spPr>
        <p:txBody>
          <a:bodyPr lIns="18000" rIns="18000" anchor="b"/>
          <a:lstStyle>
            <a:lvl1pPr marL="0" indent="0">
              <a:buNone/>
              <a:defRPr sz="2400" b="0">
                <a:solidFill>
                  <a:srgbClr val="FF772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33060" y="2505075"/>
            <a:ext cx="4677165" cy="3423310"/>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5" name="Text Placeholder 4"/>
          <p:cNvSpPr>
            <a:spLocks noGrp="1"/>
          </p:cNvSpPr>
          <p:nvPr>
            <p:ph type="body" sz="quarter" idx="3"/>
          </p:nvPr>
        </p:nvSpPr>
        <p:spPr>
          <a:xfrm>
            <a:off x="6562725" y="1866899"/>
            <a:ext cx="4684334" cy="638176"/>
          </a:xfrm>
        </p:spPr>
        <p:txBody>
          <a:bodyPr lIns="18000" rIns="18000" anchor="b"/>
          <a:lstStyle>
            <a:lvl1pPr marL="0" indent="0">
              <a:buNone/>
              <a:defRPr sz="2400" b="0">
                <a:solidFill>
                  <a:srgbClr val="FF772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62724" y="2505075"/>
            <a:ext cx="4684335" cy="3684588"/>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5" name="Footer Placeholder 4"/>
          <p:cNvSpPr>
            <a:spLocks noGrp="1"/>
          </p:cNvSpPr>
          <p:nvPr>
            <p:ph type="ftr" sz="quarter" idx="10"/>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6" name="Date Placeholder 3"/>
          <p:cNvSpPr>
            <a:spLocks noGrp="1"/>
          </p:cNvSpPr>
          <p:nvPr>
            <p:ph type="dt" sz="half" idx="11"/>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54E3E3B9-5522-46DE-93CF-B235F83E0D1C}" type="datetime1">
              <a:rPr lang="pl-PL" smtClean="0"/>
              <a:t>2015-10-12</a:t>
            </a:fld>
            <a:endParaRPr lang="pl-PL" dirty="0"/>
          </a:p>
        </p:txBody>
      </p:sp>
      <p:cxnSp>
        <p:nvCxnSpPr>
          <p:cNvPr id="18" name="Straight Connector 17"/>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20" name="Rectangle 19"/>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Rectangle 23"/>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Slide Number Placeholder 5"/>
          <p:cNvSpPr>
            <a:spLocks noGrp="1"/>
          </p:cNvSpPr>
          <p:nvPr>
            <p:ph type="sldNum" sz="quarter" idx="12"/>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21202913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Regular Slide – Three Columns">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933061" y="1847851"/>
            <a:ext cx="2811625" cy="4080536"/>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6" name="Content Placeholder 5"/>
          <p:cNvSpPr>
            <a:spLocks noGrp="1"/>
          </p:cNvSpPr>
          <p:nvPr>
            <p:ph sz="quarter" idx="4"/>
          </p:nvPr>
        </p:nvSpPr>
        <p:spPr>
          <a:xfrm>
            <a:off x="4659086" y="1847851"/>
            <a:ext cx="3077022" cy="4080536"/>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3" name="Content Placeholder 5"/>
          <p:cNvSpPr>
            <a:spLocks noGrp="1"/>
          </p:cNvSpPr>
          <p:nvPr>
            <p:ph sz="quarter" idx="14"/>
          </p:nvPr>
        </p:nvSpPr>
        <p:spPr>
          <a:xfrm>
            <a:off x="8432799" y="1847851"/>
            <a:ext cx="2814259" cy="4080536"/>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5" name="Footer Placeholder 4"/>
          <p:cNvSpPr>
            <a:spLocks noGrp="1"/>
          </p:cNvSpPr>
          <p:nvPr>
            <p:ph type="ftr" sz="quarter" idx="3"/>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6" name="Date Placeholder 3"/>
          <p:cNvSpPr>
            <a:spLocks noGrp="1"/>
          </p:cNvSpPr>
          <p:nvPr>
            <p:ph type="dt" sz="half" idx="15"/>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C968AFDE-34B3-460F-92BC-64A794DCADA8}" type="datetime1">
              <a:rPr lang="pl-PL" smtClean="0"/>
              <a:t>2015-10-12</a:t>
            </a:fld>
            <a:endParaRPr lang="pl-PL" dirty="0"/>
          </a:p>
        </p:txBody>
      </p:sp>
      <p:cxnSp>
        <p:nvCxnSpPr>
          <p:cNvPr id="18" name="Straight Connector 17"/>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20" name="Rectangle 19"/>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Rectangle 21"/>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Rectangle 23"/>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Slide Number Placeholder 5"/>
          <p:cNvSpPr>
            <a:spLocks noGrp="1"/>
          </p:cNvSpPr>
          <p:nvPr>
            <p:ph type="sldNum" sz="quarter" idx="16"/>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1760507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gular Slide – Three Columns with Title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3061" y="1866899"/>
            <a:ext cx="2817846" cy="638175"/>
          </a:xfrm>
        </p:spPr>
        <p:txBody>
          <a:bodyPr lIns="18000" rIns="18000" anchor="b">
            <a:noAutofit/>
          </a:bodyPr>
          <a:lstStyle>
            <a:lvl1pPr marL="0" indent="0">
              <a:buNone/>
              <a:defRPr sz="2000" b="0">
                <a:solidFill>
                  <a:srgbClr val="FF772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33061" y="2505075"/>
            <a:ext cx="2817846" cy="3423310"/>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5" name="Text Placeholder 4"/>
          <p:cNvSpPr>
            <a:spLocks noGrp="1"/>
          </p:cNvSpPr>
          <p:nvPr>
            <p:ph type="body" sz="quarter" idx="3"/>
          </p:nvPr>
        </p:nvSpPr>
        <p:spPr>
          <a:xfrm>
            <a:off x="4674637" y="1866899"/>
            <a:ext cx="2809875" cy="638176"/>
          </a:xfrm>
        </p:spPr>
        <p:txBody>
          <a:bodyPr lIns="18000" rIns="18000" anchor="b">
            <a:noAutofit/>
          </a:bodyPr>
          <a:lstStyle>
            <a:lvl1pPr marL="0" indent="0">
              <a:buNone/>
              <a:defRPr sz="2000" b="0">
                <a:solidFill>
                  <a:srgbClr val="FF772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74637" y="2505075"/>
            <a:ext cx="2809876" cy="3423310"/>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12" name="Text Placeholder 4"/>
          <p:cNvSpPr>
            <a:spLocks noGrp="1"/>
          </p:cNvSpPr>
          <p:nvPr>
            <p:ph type="body" sz="quarter" idx="13"/>
          </p:nvPr>
        </p:nvSpPr>
        <p:spPr>
          <a:xfrm>
            <a:off x="8437183" y="1866899"/>
            <a:ext cx="2809875" cy="638176"/>
          </a:xfrm>
        </p:spPr>
        <p:txBody>
          <a:bodyPr lIns="18000" rIns="18000" anchor="b">
            <a:noAutofit/>
          </a:bodyPr>
          <a:lstStyle>
            <a:lvl1pPr marL="0" indent="0">
              <a:buNone/>
              <a:defRPr sz="2000" b="0">
                <a:solidFill>
                  <a:srgbClr val="FF772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8437183" y="2505075"/>
            <a:ext cx="2809876" cy="3423310"/>
          </a:xfrm>
        </p:spPr>
        <p:txBody>
          <a:bodyPr lIns="18000" tIns="360000" rIns="18000">
            <a:normAutofit/>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358" y="6417469"/>
            <a:ext cx="659478" cy="440531"/>
          </a:xfrm>
          <a:prstGeom prst="rect">
            <a:avLst/>
          </a:prstGeom>
        </p:spPr>
      </p:pic>
      <p:sp>
        <p:nvSpPr>
          <p:cNvPr id="17" name="Footer Placeholder 4"/>
          <p:cNvSpPr>
            <a:spLocks noGrp="1"/>
          </p:cNvSpPr>
          <p:nvPr>
            <p:ph type="ftr" sz="quarter" idx="15"/>
          </p:nvPr>
        </p:nvSpPr>
        <p:spPr>
          <a:xfrm>
            <a:off x="1404243" y="6415561"/>
            <a:ext cx="7028557" cy="442439"/>
          </a:xfrm>
          <a:prstGeom prst="rect">
            <a:avLst/>
          </a:prstGeom>
        </p:spPr>
        <p:txBody>
          <a:bodyPr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18" name="Date Placeholder 3"/>
          <p:cNvSpPr>
            <a:spLocks noGrp="1"/>
          </p:cNvSpPr>
          <p:nvPr>
            <p:ph type="dt" sz="half" idx="16"/>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B31B2011-DFDB-4EB9-9E8E-57EDC5F18670}" type="datetime1">
              <a:rPr lang="pl-PL" smtClean="0"/>
              <a:t>2015-10-12</a:t>
            </a:fld>
            <a:endParaRPr lang="pl-PL" dirty="0"/>
          </a:p>
        </p:txBody>
      </p:sp>
      <p:cxnSp>
        <p:nvCxnSpPr>
          <p:cNvPr id="20" name="Straight Connector 19"/>
          <p:cNvCxnSpPr/>
          <p:nvPr userDrawn="1"/>
        </p:nvCxnSpPr>
        <p:spPr>
          <a:xfrm>
            <a:off x="11247058" y="6546195"/>
            <a:ext cx="0" cy="18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933061" y="473718"/>
            <a:ext cx="9371024" cy="936000"/>
          </a:xfrm>
          <a:noFill/>
        </p:spPr>
        <p:txBody>
          <a:bodyPr lIns="0" tIns="108000" rIns="360000">
            <a:normAutofit/>
          </a:bodyPr>
          <a:lstStyle>
            <a:lvl1pPr>
              <a:defRPr sz="4800">
                <a:solidFill>
                  <a:srgbClr val="FF7726"/>
                </a:solidFill>
                <a:latin typeface="+mj-lt"/>
              </a:defRPr>
            </a:lvl1pPr>
          </a:lstStyle>
          <a:p>
            <a:r>
              <a:rPr lang="en-US" smtClean="0"/>
              <a:t>Click to edit Master title style</a:t>
            </a:r>
            <a:endParaRPr lang="pl-PL" dirty="0"/>
          </a:p>
        </p:txBody>
      </p:sp>
      <p:sp>
        <p:nvSpPr>
          <p:cNvPr id="22" name="Rectangle 21"/>
          <p:cNvSpPr/>
          <p:nvPr userDrawn="1"/>
        </p:nvSpPr>
        <p:spPr>
          <a:xfrm>
            <a:off x="11247060" y="473718"/>
            <a:ext cx="944940" cy="936000"/>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Rectangle 23"/>
          <p:cNvSpPr/>
          <p:nvPr userDrawn="1"/>
        </p:nvSpPr>
        <p:spPr>
          <a:xfrm>
            <a:off x="10304085" y="-15368"/>
            <a:ext cx="944940" cy="489086"/>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Rectangle 25"/>
          <p:cNvSpPr/>
          <p:nvPr userDrawn="1"/>
        </p:nvSpPr>
        <p:spPr>
          <a:xfrm>
            <a:off x="-10896" y="-15368"/>
            <a:ext cx="944940" cy="489085"/>
          </a:xfrm>
          <a:prstGeom prst="rect">
            <a:avLst/>
          </a:prstGeom>
          <a:solidFill>
            <a:srgbClr val="FF7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Slide Number Placeholder 5"/>
          <p:cNvSpPr>
            <a:spLocks noGrp="1"/>
          </p:cNvSpPr>
          <p:nvPr>
            <p:ph type="sldNum" sz="quarter" idx="17"/>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19290172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3060" y="466531"/>
            <a:ext cx="10313999" cy="933061"/>
          </a:xfrm>
          <a:prstGeom prst="rect">
            <a:avLst/>
          </a:prstGeom>
        </p:spPr>
        <p:txBody>
          <a:bodyPr vert="horz" lIns="360000" tIns="108000" rIns="360000" bIns="45720" rtlCol="0" anchor="ctr">
            <a:normAutofit/>
          </a:bodyPr>
          <a:lstStyle/>
          <a:p>
            <a:r>
              <a:rPr lang="pl-PL" smtClean="0"/>
              <a:t>Kliknij, aby edytować styl</a:t>
            </a:r>
            <a:endParaRPr lang="pl-PL" dirty="0"/>
          </a:p>
        </p:txBody>
      </p:sp>
      <p:sp>
        <p:nvSpPr>
          <p:cNvPr id="3" name="Text Placeholder 2"/>
          <p:cNvSpPr>
            <a:spLocks noGrp="1"/>
          </p:cNvSpPr>
          <p:nvPr>
            <p:ph type="body" idx="1"/>
          </p:nvPr>
        </p:nvSpPr>
        <p:spPr>
          <a:xfrm>
            <a:off x="933060" y="1876425"/>
            <a:ext cx="10313999" cy="40386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8" name="Footer Placeholder 4"/>
          <p:cNvSpPr>
            <a:spLocks noGrp="1"/>
          </p:cNvSpPr>
          <p:nvPr>
            <p:ph type="ftr" sz="quarter" idx="3"/>
          </p:nvPr>
        </p:nvSpPr>
        <p:spPr>
          <a:xfrm>
            <a:off x="1404243" y="6415561"/>
            <a:ext cx="7028557" cy="442439"/>
          </a:xfrm>
          <a:prstGeom prst="rect">
            <a:avLst/>
          </a:prstGeom>
        </p:spPr>
        <p:txBody>
          <a:bodyPr lIns="180000" anchor="ctr" anchorCtr="0"/>
          <a:lstStyle>
            <a:lvl1pPr algn="l">
              <a:defRPr sz="1200">
                <a:solidFill>
                  <a:schemeClr val="tx1">
                    <a:lumMod val="65000"/>
                    <a:lumOff val="35000"/>
                  </a:schemeClr>
                </a:solidFill>
                <a:latin typeface="+mj-lt"/>
              </a:defRPr>
            </a:lvl1pPr>
          </a:lstStyle>
          <a:p>
            <a:r>
              <a:rPr lang="pl-PL" smtClean="0"/>
              <a:t>Welcome to PGS</a:t>
            </a:r>
            <a:endParaRPr lang="pl-PL" dirty="0"/>
          </a:p>
        </p:txBody>
      </p:sp>
      <p:sp>
        <p:nvSpPr>
          <p:cNvPr id="9" name="Date Placeholder 3"/>
          <p:cNvSpPr>
            <a:spLocks noGrp="1"/>
          </p:cNvSpPr>
          <p:nvPr>
            <p:ph type="dt" sz="half" idx="2"/>
          </p:nvPr>
        </p:nvSpPr>
        <p:spPr>
          <a:xfrm>
            <a:off x="9372600" y="6415561"/>
            <a:ext cx="1874457" cy="442439"/>
          </a:xfrm>
          <a:prstGeom prst="rect">
            <a:avLst/>
          </a:prstGeom>
        </p:spPr>
        <p:txBody>
          <a:bodyPr rIns="180000" anchor="ctr" anchorCtr="0"/>
          <a:lstStyle>
            <a:lvl1pPr algn="r">
              <a:defRPr sz="1200">
                <a:solidFill>
                  <a:schemeClr val="tx1">
                    <a:lumMod val="65000"/>
                    <a:lumOff val="35000"/>
                  </a:schemeClr>
                </a:solidFill>
                <a:latin typeface="+mj-lt"/>
              </a:defRPr>
            </a:lvl1pPr>
          </a:lstStyle>
          <a:p>
            <a:fld id="{D9456AA7-E515-4EF0-85AE-2084D3B36FCB}" type="datetime1">
              <a:rPr lang="pl-PL" smtClean="0"/>
              <a:t>2015-10-12</a:t>
            </a:fld>
            <a:endParaRPr lang="pl-PL" dirty="0"/>
          </a:p>
        </p:txBody>
      </p:sp>
      <p:sp>
        <p:nvSpPr>
          <p:cNvPr id="10" name="Slide Number Placeholder 5"/>
          <p:cNvSpPr>
            <a:spLocks noGrp="1"/>
          </p:cNvSpPr>
          <p:nvPr>
            <p:ph type="sldNum" sz="quarter" idx="4"/>
          </p:nvPr>
        </p:nvSpPr>
        <p:spPr>
          <a:xfrm>
            <a:off x="11247058" y="6415562"/>
            <a:ext cx="939799" cy="442438"/>
          </a:xfrm>
          <a:prstGeom prst="rect">
            <a:avLst/>
          </a:prstGeom>
        </p:spPr>
        <p:txBody>
          <a:bodyPr vert="horz" lIns="180000" tIns="45720" rIns="91440" bIns="45720" rtlCol="0" anchor="ctr"/>
          <a:lstStyle>
            <a:lvl1pPr algn="l">
              <a:defRPr sz="1200">
                <a:solidFill>
                  <a:schemeClr val="tx1">
                    <a:lumMod val="65000"/>
                    <a:lumOff val="35000"/>
                  </a:schemeClr>
                </a:solidFill>
                <a:latin typeface="+mj-lt"/>
              </a:defRPr>
            </a:lvl1pPr>
          </a:lstStyle>
          <a:p>
            <a:fld id="{DD16D8C6-D3EF-484E-B1EF-645CD91101A6}" type="slidenum">
              <a:rPr lang="pl-PL" smtClean="0"/>
              <a:pPr/>
              <a:t>‹#›</a:t>
            </a:fld>
            <a:endParaRPr lang="pl-PL" dirty="0"/>
          </a:p>
        </p:txBody>
      </p:sp>
    </p:spTree>
    <p:extLst>
      <p:ext uri="{BB962C8B-B14F-4D97-AF65-F5344CB8AC3E}">
        <p14:creationId xmlns:p14="http://schemas.microsoft.com/office/powerpoint/2010/main" val="1956192417"/>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50" r:id="rId4"/>
    <p:sldLayoutId id="2147483673" r:id="rId5"/>
    <p:sldLayoutId id="2147483652" r:id="rId6"/>
    <p:sldLayoutId id="2147483653" r:id="rId7"/>
    <p:sldLayoutId id="2147483662" r:id="rId8"/>
    <p:sldLayoutId id="2147483658" r:id="rId9"/>
    <p:sldLayoutId id="2147483671" r:id="rId10"/>
    <p:sldLayoutId id="2147483672" r:id="rId11"/>
    <p:sldLayoutId id="2147483654" r:id="rId12"/>
    <p:sldLayoutId id="2147483660" r:id="rId13"/>
    <p:sldLayoutId id="2147483663" r:id="rId14"/>
    <p:sldLayoutId id="2147483665" r:id="rId15"/>
    <p:sldLayoutId id="2147483667" r:id="rId16"/>
    <p:sldLayoutId id="2147483669" r:id="rId17"/>
    <p:sldLayoutId id="2147483670" r:id="rId18"/>
    <p:sldLayoutId id="2147483655" r:id="rId19"/>
    <p:sldLayoutId id="2147483661" r:id="rId20"/>
    <p:sldLayoutId id="2147483659" r:id="rId21"/>
    <p:sldLayoutId id="2147483664" r:id="rId22"/>
    <p:sldLayoutId id="2147483674" r:id="rId23"/>
    <p:sldLayoutId id="2147483675" r:id="rId2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FF7726"/>
        </a:buClr>
        <a:buSzPct val="100000"/>
        <a:buFont typeface="Calibri Light" panose="020F0302020204030204" pitchFamily="34" charset="0"/>
        <a:buChar char="▪"/>
        <a:defRPr sz="2800" kern="1200">
          <a:solidFill>
            <a:schemeClr val="tx1"/>
          </a:solidFill>
          <a:latin typeface="+mj-lt"/>
          <a:ea typeface="+mn-ea"/>
          <a:cs typeface="+mn-cs"/>
        </a:defRPr>
      </a:lvl1pPr>
      <a:lvl2pPr marL="468000" indent="-228600" algn="l" defTabSz="914400" rtl="0" eaLnBrk="1" latinLnBrk="0" hangingPunct="1">
        <a:lnSpc>
          <a:spcPct val="90000"/>
        </a:lnSpc>
        <a:spcBef>
          <a:spcPts val="500"/>
        </a:spcBef>
        <a:buClr>
          <a:srgbClr val="FF7726"/>
        </a:buClr>
        <a:buSzPct val="100000"/>
        <a:buFont typeface="Calibri Light" panose="020F0302020204030204" pitchFamily="34" charset="0"/>
        <a:buChar char="▪"/>
        <a:defRPr sz="2400" kern="1200">
          <a:solidFill>
            <a:schemeClr val="tx1"/>
          </a:solidFill>
          <a:latin typeface="+mj-lt"/>
          <a:ea typeface="+mn-ea"/>
          <a:cs typeface="+mn-cs"/>
        </a:defRPr>
      </a:lvl2pPr>
      <a:lvl3pPr marL="720000" indent="-228600" algn="l" defTabSz="914400" rtl="0" eaLnBrk="1" latinLnBrk="0" hangingPunct="1">
        <a:lnSpc>
          <a:spcPct val="90000"/>
        </a:lnSpc>
        <a:spcBef>
          <a:spcPts val="500"/>
        </a:spcBef>
        <a:buClr>
          <a:srgbClr val="FF7726"/>
        </a:buClr>
        <a:buSzPct val="100000"/>
        <a:buFont typeface="Calibri Light" panose="020F0302020204030204" pitchFamily="34" charset="0"/>
        <a:buChar char="▪"/>
        <a:defRPr sz="2000" kern="1200">
          <a:solidFill>
            <a:schemeClr val="tx1"/>
          </a:solidFill>
          <a:latin typeface="+mj-lt"/>
          <a:ea typeface="+mn-ea"/>
          <a:cs typeface="+mn-cs"/>
        </a:defRPr>
      </a:lvl3pPr>
      <a:lvl4pPr marL="972000" indent="-228600" algn="l" defTabSz="914400" rtl="0" eaLnBrk="1" latinLnBrk="0" hangingPunct="1">
        <a:lnSpc>
          <a:spcPct val="90000"/>
        </a:lnSpc>
        <a:spcBef>
          <a:spcPts val="500"/>
        </a:spcBef>
        <a:buClr>
          <a:srgbClr val="FF7726"/>
        </a:buClr>
        <a:buSzPct val="100000"/>
        <a:buFont typeface="Calibri Light" panose="020F0302020204030204" pitchFamily="34" charset="0"/>
        <a:buChar char="▪"/>
        <a:defRPr sz="1800" kern="1200">
          <a:solidFill>
            <a:schemeClr val="tx1"/>
          </a:solidFill>
          <a:latin typeface="+mj-lt"/>
          <a:ea typeface="+mn-ea"/>
          <a:cs typeface="+mn-cs"/>
        </a:defRPr>
      </a:lvl4pPr>
      <a:lvl5pPr marL="1224000" indent="-228600" algn="l" defTabSz="914400" rtl="0" eaLnBrk="1" latinLnBrk="0" hangingPunct="1">
        <a:lnSpc>
          <a:spcPct val="90000"/>
        </a:lnSpc>
        <a:spcBef>
          <a:spcPts val="500"/>
        </a:spcBef>
        <a:buClr>
          <a:srgbClr val="FF7726"/>
        </a:buClr>
        <a:buSzPct val="100000"/>
        <a:buFont typeface="Calibri Light" panose="020F030202020403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jaroslaw.stadnicki@gmail.com" TargetMode="External"/><Relationship Id="rId2" Type="http://schemas.openxmlformats.org/officeDocument/2006/relationships/hyperlink" Target="mailto:jstadnicki@pgs-sof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latin typeface="Stencil" panose="040409050D0802020404" pitchFamily="82" charset="0"/>
              </a:rPr>
              <a:t>SOLID</a:t>
            </a:r>
            <a:endParaRPr lang="pl-PL" sz="13800" dirty="0">
              <a:latin typeface="Stencil" panose="040409050D0802020404" pitchFamily="82" charset="0"/>
            </a:endParaRPr>
          </a:p>
        </p:txBody>
      </p:sp>
      <p:sp>
        <p:nvSpPr>
          <p:cNvPr id="3" name="Subtitle 2"/>
          <p:cNvSpPr>
            <a:spLocks noGrp="1"/>
          </p:cNvSpPr>
          <p:nvPr>
            <p:ph type="subTitle" idx="1"/>
          </p:nvPr>
        </p:nvSpPr>
        <p:spPr/>
        <p:txBody>
          <a:bodyPr/>
          <a:lstStyle/>
          <a:p>
            <a:r>
              <a:rPr lang="en-US" dirty="0">
                <a:latin typeface="Stencil" panose="040409050D0802020404" pitchFamily="82" charset="0"/>
              </a:rPr>
              <a:t>15 letters that will change your code</a:t>
            </a:r>
            <a:endParaRPr lang="pl-PL" dirty="0">
              <a:latin typeface="Stencil" panose="040409050D0802020404" pitchFamily="82" charset="0"/>
            </a:endParaRPr>
          </a:p>
        </p:txBody>
      </p:sp>
    </p:spTree>
    <p:extLst>
      <p:ext uri="{BB962C8B-B14F-4D97-AF65-F5344CB8AC3E}">
        <p14:creationId xmlns:p14="http://schemas.microsoft.com/office/powerpoint/2010/main" val="293145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15141" y="3268656"/>
            <a:ext cx="184731"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700" b="0" i="0" u="none" strike="noStrike" cap="none" normalizeH="0" baseline="0" dirty="0" smtClean="0">
              <a:ln>
                <a:noFill/>
              </a:ln>
              <a:solidFill>
                <a:schemeClr val="tx1"/>
              </a:solidFill>
              <a:effectLst/>
              <a:latin typeface="Arial" panose="020B0604020202020204" pitchFamily="34" charset="0"/>
            </a:endParaRPr>
          </a:p>
        </p:txBody>
      </p:sp>
      <p:sp>
        <p:nvSpPr>
          <p:cNvPr id="4" name="Content Placeholder 3"/>
          <p:cNvSpPr>
            <a:spLocks noGrp="1"/>
          </p:cNvSpPr>
          <p:nvPr>
            <p:ph idx="1"/>
          </p:nvPr>
        </p:nvSpPr>
        <p:spPr/>
        <p:txBody>
          <a:bodyPr>
            <a:normAutofit/>
          </a:bodyPr>
          <a:lstStyle/>
          <a:p>
            <a:pPr lvl="0" eaLnBrk="0" fontAlgn="base" hangingPunct="0">
              <a:lnSpc>
                <a:spcPct val="100000"/>
              </a:lnSpc>
              <a:spcBef>
                <a:spcPct val="0"/>
              </a:spcBef>
              <a:spcAft>
                <a:spcPct val="0"/>
              </a:spcAft>
            </a:pPr>
            <a:r>
              <a:rPr lang="pl-PL" altLang="pl-PL" sz="1800" dirty="0" smtClean="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void</a:t>
            </a: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err="1">
                <a:solidFill>
                  <a:srgbClr val="008B8B"/>
                </a:solidFill>
                <a:latin typeface="Consolas" panose="020B0609020204030204" pitchFamily="49" charset="0"/>
                <a:cs typeface="Consolas" panose="020B0609020204030204" pitchFamily="49" charset="0"/>
              </a:rPr>
              <a:t>SaveNewProjectToDatabase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8B"/>
                </a:solidFill>
                <a:latin typeface="Consolas" panose="020B0609020204030204" pitchFamily="49" charset="0"/>
                <a:cs typeface="Consolas" panose="020B0609020204030204" pitchFamily="49" charset="0"/>
              </a:rPr>
              <a:t>NewProjectModel</a:t>
            </a:r>
            <a:r>
              <a:rPr lang="pl-PL" altLang="pl-PL" sz="1800" dirty="0">
                <a:solidFill>
                  <a:srgbClr val="000000"/>
                </a:solidFill>
                <a:latin typeface="Consolas" panose="020B0609020204030204" pitchFamily="49" charset="0"/>
                <a:cs typeface="Consolas" panose="020B0609020204030204" pitchFamily="49" charset="0"/>
              </a:rPr>
              <a:t> newProject</a:t>
            </a:r>
            <a:r>
              <a:rPr lang="en-US" altLang="pl-PL" sz="1800" dirty="0">
                <a:solidFill>
                  <a:srgbClr val="000000"/>
                </a:solidFill>
                <a:latin typeface="Consolas" panose="020B0609020204030204" pitchFamily="49" charset="0"/>
                <a:cs typeface="Consolas" panose="020B0609020204030204" pitchFamily="49" charset="0"/>
              </a:rPr>
              <a:t>)          </a:t>
            </a:r>
          </a:p>
          <a:p>
            <a:pPr lvl="0" eaLnBrk="0" fontAlgn="base" hangingPunct="0">
              <a:lnSpc>
                <a:spcPct val="100000"/>
              </a:lnSpc>
              <a:spcBef>
                <a:spcPct val="0"/>
              </a:spcBef>
              <a:spcAft>
                <a:spcPct val="0"/>
              </a:spcAft>
            </a:pPr>
            <a:r>
              <a:rPr lang="pl-PL" altLang="pl-PL" sz="1800" dirty="0" smtClean="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pPr>
            <a:r>
              <a:rPr lang="en-US" altLang="pl-PL" sz="1800" dirty="0" smtClean="0">
                <a:solidFill>
                  <a:srgbClr val="0000FF"/>
                </a:solidFill>
                <a:latin typeface="Consolas" panose="020B0609020204030204" pitchFamily="49" charset="0"/>
                <a:cs typeface="Consolas" panose="020B0609020204030204" pitchFamily="49" charset="0"/>
              </a:rPr>
              <a:t>    </a:t>
            </a:r>
            <a:r>
              <a:rPr lang="pl-PL" altLang="pl-PL" sz="1800" dirty="0" smtClean="0">
                <a:solidFill>
                  <a:srgbClr val="800080"/>
                </a:solidFill>
                <a:latin typeface="Consolas" panose="020B0609020204030204" pitchFamily="49" charset="0"/>
                <a:cs typeface="Consolas" panose="020B0609020204030204" pitchFamily="49" charset="0"/>
              </a:rPr>
              <a:t>database</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8B8B"/>
                </a:solidFill>
                <a:latin typeface="Consolas" panose="020B0609020204030204" pitchFamily="49" charset="0"/>
                <a:cs typeface="Consolas" panose="020B0609020204030204" pitchFamily="49" charset="0"/>
              </a:rPr>
              <a:t>Add</a:t>
            </a:r>
            <a:r>
              <a:rPr lang="pl-PL" altLang="pl-PL" sz="1800" dirty="0" smtClean="0">
                <a:solidFill>
                  <a:srgbClr val="000000"/>
                </a:solidFill>
                <a:latin typeface="Consolas" panose="020B0609020204030204" pitchFamily="49" charset="0"/>
                <a:cs typeface="Consolas" panose="020B0609020204030204" pitchFamily="49" charset="0"/>
              </a:rPr>
              <a:t>(newProject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pPr>
            <a:r>
              <a:rPr lang="en-US" altLang="pl-PL" sz="1800" dirty="0" smtClean="0">
                <a:solidFill>
                  <a:srgbClr val="0000FF"/>
                </a:solidFill>
                <a:latin typeface="Consolas" panose="020B0609020204030204" pitchFamily="49" charset="0"/>
                <a:cs typeface="Consolas" panose="020B0609020204030204" pitchFamily="49" charset="0"/>
              </a:rPr>
              <a:t>    </a:t>
            </a:r>
            <a:r>
              <a:rPr lang="pl-PL" altLang="pl-PL" sz="1800" dirty="0" smtClean="0">
                <a:solidFill>
                  <a:srgbClr val="800080"/>
                </a:solidFill>
                <a:latin typeface="Consolas" panose="020B0609020204030204" pitchFamily="49" charset="0"/>
                <a:cs typeface="Consolas" panose="020B0609020204030204" pitchFamily="49" charset="0"/>
              </a:rPr>
              <a:t>database</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8B8B"/>
                </a:solidFill>
                <a:latin typeface="Consolas" panose="020B0609020204030204" pitchFamily="49" charset="0"/>
                <a:cs typeface="Consolas" panose="020B0609020204030204" pitchFamily="49" charset="0"/>
              </a:rPr>
              <a:t>SaveChanges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pPr>
            <a:r>
              <a:rPr lang="en-US" altLang="pl-PL" sz="1800" dirty="0">
                <a:solidFill>
                  <a:srgbClr val="000000"/>
                </a:solidFill>
                <a:latin typeface="Consolas" panose="020B0609020204030204" pitchFamily="49" charset="0"/>
                <a:cs typeface="Consolas" panose="020B0609020204030204" pitchFamily="49" charset="0"/>
              </a:rPr>
              <a:t>}</a:t>
            </a:r>
            <a:endParaRPr lang="en-US" altLang="pl-PL" sz="1800" dirty="0" smtClean="0">
              <a:solidFill>
                <a:srgbClr val="000000"/>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pl-PL" dirty="0" smtClean="0"/>
              <a:t>Single responsibility principle</a:t>
            </a:r>
            <a:endParaRPr lang="pl-PL" dirty="0"/>
          </a:p>
        </p:txBody>
      </p:sp>
    </p:spTree>
    <p:extLst>
      <p:ext uri="{BB962C8B-B14F-4D97-AF65-F5344CB8AC3E}">
        <p14:creationId xmlns:p14="http://schemas.microsoft.com/office/powerpoint/2010/main" val="2297098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US" sz="9600" dirty="0" err="1" smtClean="0"/>
              <a:t>srp</a:t>
            </a:r>
            <a:r>
              <a:rPr lang="en-US" sz="9600" dirty="0" smtClean="0"/>
              <a:t> =&gt; focus</a:t>
            </a:r>
            <a:endParaRPr lang="pl-PL" sz="9600" dirty="0"/>
          </a:p>
        </p:txBody>
      </p:sp>
      <p:sp>
        <p:nvSpPr>
          <p:cNvPr id="4" name="Footer Placeholder 3"/>
          <p:cNvSpPr>
            <a:spLocks noGrp="1"/>
          </p:cNvSpPr>
          <p:nvPr>
            <p:ph type="ftr" sz="quarter" idx="3"/>
          </p:nvPr>
        </p:nvSpPr>
        <p:spPr/>
        <p:txBody>
          <a:bodyPr/>
          <a:lstStyle/>
          <a:p>
            <a:r>
              <a:rPr lang="pl-PL" smtClean="0"/>
              <a:t>Welcome to PGS</a:t>
            </a:r>
            <a:endParaRPr lang="pl-PL"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11</a:t>
            </a:fld>
            <a:endParaRPr lang="pl-PL" dirty="0"/>
          </a:p>
        </p:txBody>
      </p:sp>
    </p:spTree>
    <p:extLst>
      <p:ext uri="{BB962C8B-B14F-4D97-AF65-F5344CB8AC3E}">
        <p14:creationId xmlns:p14="http://schemas.microsoft.com/office/powerpoint/2010/main" val="2076402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37300" dirty="0" smtClean="0"/>
              <a:t>O</a:t>
            </a:r>
            <a:endParaRPr lang="pl-PL" sz="37300" dirty="0"/>
          </a:p>
        </p:txBody>
      </p:sp>
      <p:sp>
        <p:nvSpPr>
          <p:cNvPr id="4" name="Footer Placeholder 3"/>
          <p:cNvSpPr>
            <a:spLocks noGrp="1"/>
          </p:cNvSpPr>
          <p:nvPr>
            <p:ph type="ftr" sz="quarter" idx="3"/>
          </p:nvPr>
        </p:nvSpPr>
        <p:spPr/>
        <p:txBody>
          <a:bodyPr/>
          <a:lstStyle/>
          <a:p>
            <a:r>
              <a:rPr lang="pl-PL" smtClean="0"/>
              <a:t>Welcome to PGS</a:t>
            </a:r>
            <a:endParaRPr lang="pl-PL"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12</a:t>
            </a:fld>
            <a:endParaRPr lang="pl-PL" dirty="0"/>
          </a:p>
        </p:txBody>
      </p:sp>
    </p:spTree>
    <p:extLst>
      <p:ext uri="{BB962C8B-B14F-4D97-AF65-F5344CB8AC3E}">
        <p14:creationId xmlns:p14="http://schemas.microsoft.com/office/powerpoint/2010/main" val="3123095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pl-PL" dirty="0"/>
          </a:p>
        </p:txBody>
      </p:sp>
      <p:pic>
        <p:nvPicPr>
          <p:cNvPr id="18" name="Content Placeholder 1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9734" y="2007194"/>
            <a:ext cx="2304000" cy="1728000"/>
          </a:xfrm>
        </p:spPr>
      </p:pic>
      <p:pic>
        <p:nvPicPr>
          <p:cNvPr id="17" name="Content Placeholder 1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000085" y="2604670"/>
            <a:ext cx="2304000" cy="1728000"/>
          </a:xfr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34" y="3309700"/>
            <a:ext cx="2304000" cy="17280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3734" y="2604670"/>
            <a:ext cx="2304000" cy="1728000"/>
          </a:xfrm>
          <a:prstGeom prst="rect">
            <a:avLst/>
          </a:prstGeom>
        </p:spPr>
      </p:pic>
    </p:spTree>
    <p:extLst>
      <p:ext uri="{BB962C8B-B14F-4D97-AF65-F5344CB8AC3E}">
        <p14:creationId xmlns:p14="http://schemas.microsoft.com/office/powerpoint/2010/main" val="239316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close principle</a:t>
            </a:r>
            <a:endParaRPr lang="pl-PL" dirty="0"/>
          </a:p>
        </p:txBody>
      </p:sp>
      <p:sp>
        <p:nvSpPr>
          <p:cNvPr id="3" name="Content Placeholder 2"/>
          <p:cNvSpPr>
            <a:spLocks noGrp="1"/>
          </p:cNvSpPr>
          <p:nvPr>
            <p:ph type="subTitle" idx="1"/>
          </p:nvPr>
        </p:nvSpPr>
        <p:spPr/>
        <p:txBody>
          <a:bodyPr/>
          <a:lstStyle/>
          <a:p>
            <a:pPr marL="0" indent="0" algn="r">
              <a:buNone/>
            </a:pPr>
            <a:r>
              <a:rPr lang="en-US" dirty="0"/>
              <a:t>“software entities … should be open for extension, but closed for modification.”</a:t>
            </a:r>
            <a:endParaRPr lang="pl-PL" i="1" dirty="0"/>
          </a:p>
        </p:txBody>
      </p:sp>
    </p:spTree>
    <p:extLst>
      <p:ext uri="{BB962C8B-B14F-4D97-AF65-F5344CB8AC3E}">
        <p14:creationId xmlns:p14="http://schemas.microsoft.com/office/powerpoint/2010/main" val="2506991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0" eaLnBrk="0" fontAlgn="base" hangingPunct="0">
              <a:lnSpc>
                <a:spcPct val="100000"/>
              </a:lnSpc>
              <a:spcBef>
                <a:spcPct val="0"/>
              </a:spcBef>
              <a:spcAft>
                <a:spcPct val="0"/>
              </a:spcAft>
              <a:buClrTx/>
              <a:buSzTx/>
            </a:pP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GetTotalArea</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totalSize = 0m;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foreach</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shape </a:t>
            </a:r>
            <a:r>
              <a:rPr lang="pl-PL" altLang="pl-PL" sz="1800" dirty="0">
                <a:solidFill>
                  <a:srgbClr val="0000FF"/>
                </a:solidFill>
                <a:latin typeface="Consolas" panose="020B0609020204030204" pitchFamily="49" charset="0"/>
                <a:cs typeface="Consolas" panose="020B0609020204030204" pitchFamily="49" charset="0"/>
              </a:rPr>
              <a:t>in</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800080"/>
                </a:solidFill>
                <a:latin typeface="Consolas" panose="020B0609020204030204" pitchFamily="49" charset="0"/>
                <a:cs typeface="Consolas" panose="020B0609020204030204" pitchFamily="49" charset="0"/>
              </a:rPr>
              <a:t>shapes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if</a:t>
            </a:r>
            <a:r>
              <a:rPr lang="pl-PL" altLang="pl-PL" sz="1800" dirty="0">
                <a:solidFill>
                  <a:srgbClr val="000000"/>
                </a:solidFill>
                <a:latin typeface="Consolas" panose="020B0609020204030204" pitchFamily="49" charset="0"/>
                <a:cs typeface="Consolas" panose="020B0609020204030204" pitchFamily="49" charset="0"/>
              </a:rPr>
              <a:t> (shape </a:t>
            </a:r>
            <a:r>
              <a:rPr lang="pl-PL" altLang="pl-PL" sz="1800" dirty="0">
                <a:solidFill>
                  <a:srgbClr val="0000FF"/>
                </a:solidFill>
                <a:latin typeface="Consolas" panose="020B0609020204030204" pitchFamily="49" charset="0"/>
                <a:cs typeface="Consolas" panose="020B0609020204030204" pitchFamily="49" charset="0"/>
              </a:rPr>
              <a:t>is</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Rectangle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chemeClr val="accent5">
                    <a:lumMod val="75000"/>
                  </a:schemeClr>
                </a:solidFill>
                <a:latin typeface="Consolas" panose="020B0609020204030204" pitchFamily="49" charset="0"/>
                <a:cs typeface="Consolas" panose="020B0609020204030204" pitchFamily="49" charset="0"/>
              </a:rPr>
              <a:t>            </a:t>
            </a:r>
            <a:r>
              <a:rPr lang="pl-PL" altLang="pl-PL" sz="1800" dirty="0" smtClean="0">
                <a:solidFill>
                  <a:schemeClr val="accent5">
                    <a:lumMod val="75000"/>
                  </a:schemeClr>
                </a:solidFill>
                <a:latin typeface="Consolas" panose="020B0609020204030204" pitchFamily="49" charset="0"/>
                <a:cs typeface="Consolas" panose="020B0609020204030204" pitchFamily="49" charset="0"/>
              </a:rPr>
              <a:t>/* calculate area of rectangle */</a:t>
            </a:r>
            <a:endParaRPr lang="en-US" altLang="pl-PL" sz="1800" dirty="0">
              <a:solidFill>
                <a:schemeClr val="accent5">
                  <a:lumMod val="75000"/>
                </a:schemeClr>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if</a:t>
            </a:r>
            <a:r>
              <a:rPr lang="pl-PL" altLang="pl-PL" sz="1800" dirty="0">
                <a:solidFill>
                  <a:srgbClr val="000000"/>
                </a:solidFill>
                <a:latin typeface="Consolas" panose="020B0609020204030204" pitchFamily="49" charset="0"/>
                <a:cs typeface="Consolas" panose="020B0609020204030204" pitchFamily="49" charset="0"/>
              </a:rPr>
              <a:t> (shape </a:t>
            </a:r>
            <a:r>
              <a:rPr lang="pl-PL" altLang="pl-PL" sz="1800" dirty="0">
                <a:solidFill>
                  <a:srgbClr val="0000FF"/>
                </a:solidFill>
                <a:latin typeface="Consolas" panose="020B0609020204030204" pitchFamily="49" charset="0"/>
                <a:cs typeface="Consolas" panose="020B0609020204030204" pitchFamily="49" charset="0"/>
              </a:rPr>
              <a:t>is</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Circle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00"/>
                </a:solidFill>
                <a:latin typeface="Consolas" panose="020B0609020204030204" pitchFamily="49" charset="0"/>
                <a:cs typeface="Consolas" panose="020B0609020204030204" pitchFamily="49" charset="0"/>
              </a:rPr>
              <a:t>{</a:t>
            </a: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chemeClr val="accent5">
                    <a:lumMod val="75000"/>
                  </a:schemeClr>
                </a:solidFill>
                <a:latin typeface="Consolas" panose="020B0609020204030204" pitchFamily="49" charset="0"/>
                <a:cs typeface="Consolas" panose="020B0609020204030204" pitchFamily="49" charset="0"/>
              </a:rPr>
              <a:t>/* calculate area of circle */</a:t>
            </a:r>
            <a:endParaRPr lang="en-US" altLang="pl-PL" sz="1800" dirty="0">
              <a:solidFill>
                <a:schemeClr val="accent5">
                  <a:lumMod val="75000"/>
                </a:schemeClr>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smtClean="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a:t>
            </a:r>
            <a:endParaRPr lang="pl-PL" altLang="pl-PL" sz="1800" dirty="0" smtClean="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r>
            <a:br>
              <a:rPr lang="en-US" altLang="pl-PL" sz="1800" dirty="0" smtClean="0">
                <a:solidFill>
                  <a:srgbClr val="000000"/>
                </a:solidFill>
                <a:latin typeface="Consolas" panose="020B0609020204030204" pitchFamily="49" charset="0"/>
                <a:cs typeface="Consolas" panose="020B0609020204030204" pitchFamily="49" charset="0"/>
              </a:rPr>
            </a:br>
            <a:r>
              <a:rPr lang="en-US" altLang="pl-PL" sz="1800" dirty="0" smtClean="0">
                <a:solidFill>
                  <a:srgbClr val="0000FF"/>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   return</a:t>
            </a:r>
            <a:r>
              <a:rPr lang="pl-PL" altLang="pl-PL" sz="1800" dirty="0">
                <a:solidFill>
                  <a:srgbClr val="000000"/>
                </a:solidFill>
                <a:latin typeface="Consolas" panose="020B0609020204030204" pitchFamily="49" charset="0"/>
                <a:cs typeface="Consolas" panose="020B0609020204030204" pitchFamily="49" charset="0"/>
              </a:rPr>
              <a:t> totalSize</a:t>
            </a:r>
            <a:r>
              <a:rPr lang="pl-PL" altLang="pl-PL" sz="1800" dirty="0" smtClean="0">
                <a:solidFill>
                  <a:srgbClr val="000000"/>
                </a:solidFill>
                <a:latin typeface="Consolas" panose="020B0609020204030204" pitchFamily="49" charset="0"/>
                <a:cs typeface="Consolas" panose="020B0609020204030204" pitchFamily="49" charset="0"/>
              </a:rPr>
              <a:t>;</a:t>
            </a:r>
          </a:p>
          <a:p>
            <a:pPr lvl="0" eaLnBrk="0" fontAlgn="base" hangingPunct="0">
              <a:lnSpc>
                <a:spcPct val="100000"/>
              </a:lnSpc>
              <a:spcBef>
                <a:spcPct val="0"/>
              </a:spcBef>
              <a:spcAft>
                <a:spcPct val="0"/>
              </a:spcAft>
              <a:buClrTx/>
              <a:buSzTx/>
            </a:pPr>
            <a:r>
              <a:rPr lang="en-US" altLang="pl-PL" sz="1800" dirty="0" smtClean="0">
                <a:solidFill>
                  <a:srgbClr val="000000"/>
                </a:solidFill>
                <a:latin typeface="Consolas" panose="020B0609020204030204" pitchFamily="49" charset="0"/>
                <a:cs typeface="Consolas" panose="020B0609020204030204" pitchFamily="49" charset="0"/>
              </a:rPr>
              <a:t>}</a:t>
            </a:r>
            <a:endParaRPr lang="pl-PL" sz="1800" dirty="0"/>
          </a:p>
        </p:txBody>
      </p:sp>
      <p:sp>
        <p:nvSpPr>
          <p:cNvPr id="7" name="Title 6"/>
          <p:cNvSpPr>
            <a:spLocks noGrp="1"/>
          </p:cNvSpPr>
          <p:nvPr>
            <p:ph type="title"/>
          </p:nvPr>
        </p:nvSpPr>
        <p:spPr/>
        <p:txBody>
          <a:bodyPr/>
          <a:lstStyle/>
          <a:p>
            <a:r>
              <a:rPr lang="en-US" dirty="0"/>
              <a:t>Open close principle</a:t>
            </a:r>
            <a:endParaRPr lang="pl-PL" dirty="0"/>
          </a:p>
        </p:txBody>
      </p:sp>
    </p:spTree>
    <p:extLst>
      <p:ext uri="{BB962C8B-B14F-4D97-AF65-F5344CB8AC3E}">
        <p14:creationId xmlns:p14="http://schemas.microsoft.com/office/powerpoint/2010/main" val="1812204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pPr lvl="0" eaLnBrk="0" fontAlgn="base" hangingPunct="0">
              <a:lnSpc>
                <a:spcPct val="100000"/>
              </a:lnSpc>
              <a:spcBef>
                <a:spcPct val="0"/>
              </a:spcBef>
              <a:spcAft>
                <a:spcPct val="0"/>
              </a:spcAft>
              <a:buClrTx/>
              <a:buSzTx/>
            </a:pP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class</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SadDemoBasket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CalculateRegularPrice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a:t>
            </a: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 </a:t>
            </a:r>
            <a:r>
              <a:rPr lang="pl-PL" altLang="pl-PL" sz="1800" dirty="0" smtClean="0">
                <a:solidFill>
                  <a:schemeClr val="accent5">
                    <a:lumMod val="75000"/>
                  </a:schemeClr>
                </a:solidFill>
                <a:latin typeface="Consolas" panose="020B0609020204030204" pitchFamily="49" charset="0"/>
                <a:cs typeface="Consolas" panose="020B0609020204030204" pitchFamily="49" charset="0"/>
              </a:rPr>
              <a:t>calculate regular price of products </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a:t>
            </a:r>
            <a:endParaRPr lang="en-US" altLang="pl-PL" sz="1800" dirty="0">
              <a:solidFill>
                <a:schemeClr val="accent5">
                  <a:lumMod val="75000"/>
                </a:schemeClr>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CalculateDiscountPrice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smtClean="0">
                <a:solidFill>
                  <a:srgbClr val="0000FF"/>
                </a:solidFill>
                <a:latin typeface="Consolas" panose="020B0609020204030204" pitchFamily="49" charset="0"/>
                <a:cs typeface="Consolas" panose="020B0609020204030204" pitchFamily="49" charset="0"/>
              </a:rPr>
              <a:t>        </a:t>
            </a:r>
            <a:r>
              <a:rPr lang="en-US" altLang="pl-PL" sz="1800" dirty="0">
                <a:solidFill>
                  <a:schemeClr val="accent5">
                    <a:lumMod val="75000"/>
                  </a:schemeClr>
                </a:solidFill>
                <a:latin typeface="Consolas" panose="020B0609020204030204" pitchFamily="49" charset="0"/>
                <a:cs typeface="Consolas" panose="020B0609020204030204" pitchFamily="49" charset="0"/>
              </a:rPr>
              <a:t>/* </a:t>
            </a:r>
            <a:r>
              <a:rPr lang="pl-PL" altLang="pl-PL" sz="1800" dirty="0" smtClean="0">
                <a:solidFill>
                  <a:schemeClr val="accent5">
                    <a:lumMod val="75000"/>
                  </a:schemeClr>
                </a:solidFill>
                <a:latin typeface="Consolas" panose="020B0609020204030204" pitchFamily="49" charset="0"/>
                <a:cs typeface="Consolas" panose="020B0609020204030204" pitchFamily="49" charset="0"/>
              </a:rPr>
              <a:t>calculate price of products with discount </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a:t>
            </a:r>
            <a:r>
              <a:rPr lang="pl-PL" altLang="pl-PL" sz="1800" dirty="0">
                <a:solidFill>
                  <a:schemeClr val="accent5">
                    <a:lumMod val="75000"/>
                  </a:schemeClr>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CalculateWholesalePrice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chemeClr val="accent5">
                    <a:lumMod val="75000"/>
                  </a:schemeClr>
                </a:solidFill>
                <a:latin typeface="Consolas" panose="020B0609020204030204" pitchFamily="49" charset="0"/>
                <a:cs typeface="Consolas" panose="020B0609020204030204" pitchFamily="49" charset="0"/>
              </a:rPr>
              <a:t>/* </a:t>
            </a:r>
            <a:r>
              <a:rPr lang="pl-PL" altLang="pl-PL" sz="1800" dirty="0" smtClean="0">
                <a:solidFill>
                  <a:schemeClr val="accent5">
                    <a:lumMod val="75000"/>
                  </a:schemeClr>
                </a:solidFill>
                <a:latin typeface="Consolas" panose="020B0609020204030204" pitchFamily="49" charset="0"/>
                <a:cs typeface="Consolas" panose="020B0609020204030204" pitchFamily="49" charset="0"/>
              </a:rPr>
              <a:t>calculate price of products using wholesale prices </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a:t>
            </a:r>
            <a:endParaRPr lang="en-US" altLang="pl-PL" sz="1800" dirty="0">
              <a:solidFill>
                <a:schemeClr val="accent5">
                  <a:lumMod val="75000"/>
                </a:schemeClr>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smtClean="0">
                <a:solidFill>
                  <a:srgbClr val="000000"/>
                </a:solidFill>
                <a:latin typeface="Consolas" panose="020B0609020204030204" pitchFamily="49" charset="0"/>
                <a:cs typeface="Consolas" panose="020B0609020204030204" pitchFamily="49" charset="0"/>
              </a:rPr>
              <a:t>}</a:t>
            </a:r>
            <a:endParaRPr lang="pl-PL" altLang="pl-PL" sz="1800" dirty="0">
              <a:latin typeface="Consolas" panose="020B0609020204030204" pitchFamily="49" charset="0"/>
              <a:cs typeface="Consolas" panose="020B0609020204030204" pitchFamily="49" charset="0"/>
            </a:endParaRPr>
          </a:p>
        </p:txBody>
      </p:sp>
      <p:sp>
        <p:nvSpPr>
          <p:cNvPr id="6" name="Title 5"/>
          <p:cNvSpPr>
            <a:spLocks noGrp="1"/>
          </p:cNvSpPr>
          <p:nvPr>
            <p:ph type="title"/>
          </p:nvPr>
        </p:nvSpPr>
        <p:spPr/>
        <p:txBody>
          <a:bodyPr/>
          <a:lstStyle/>
          <a:p>
            <a:r>
              <a:rPr lang="en-US" dirty="0"/>
              <a:t>Open close principle</a:t>
            </a:r>
            <a:endParaRPr lang="pl-PL" dirty="0"/>
          </a:p>
        </p:txBody>
      </p:sp>
    </p:spTree>
    <p:extLst>
      <p:ext uri="{BB962C8B-B14F-4D97-AF65-F5344CB8AC3E}">
        <p14:creationId xmlns:p14="http://schemas.microsoft.com/office/powerpoint/2010/main" val="3888286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p:txBody>
          <a:bodyPr>
            <a:noAutofit/>
          </a:bodyPr>
          <a:lstStyle/>
          <a:p>
            <a:pPr lvl="0" eaLnBrk="0" fontAlgn="base" hangingPunct="0">
              <a:lnSpc>
                <a:spcPct val="100000"/>
              </a:lnSpc>
              <a:spcBef>
                <a:spcPct val="0"/>
              </a:spcBef>
              <a:spcAft>
                <a:spcPct val="0"/>
              </a:spcAft>
              <a:buClrTx/>
              <a:buSzTx/>
            </a:pP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CalculatePrice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8B"/>
                </a:solidFill>
                <a:latin typeface="Consolas" panose="020B0609020204030204" pitchFamily="49" charset="0"/>
                <a:cs typeface="Consolas" panose="020B0609020204030204" pitchFamily="49" charset="0"/>
              </a:rPr>
              <a:t>PriceCalculatorType</a:t>
            </a:r>
            <a:r>
              <a:rPr lang="pl-PL" altLang="pl-PL" sz="1800" dirty="0">
                <a:solidFill>
                  <a:srgbClr val="000000"/>
                </a:solidFill>
                <a:latin typeface="Consolas" panose="020B0609020204030204" pitchFamily="49" charset="0"/>
                <a:cs typeface="Consolas" panose="020B0609020204030204" pitchFamily="49" charset="0"/>
              </a:rPr>
              <a:t> calculatorToUse)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switch</a:t>
            </a:r>
            <a:r>
              <a:rPr lang="pl-PL" altLang="pl-PL" sz="1800" dirty="0">
                <a:solidFill>
                  <a:srgbClr val="000000"/>
                </a:solidFill>
                <a:latin typeface="Consolas" panose="020B0609020204030204" pitchFamily="49" charset="0"/>
                <a:cs typeface="Consolas" panose="020B0609020204030204" pitchFamily="49" charset="0"/>
              </a:rPr>
              <a:t> (calculatorToUse)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c</a:t>
            </a:r>
            <a:r>
              <a:rPr lang="pl-PL" altLang="pl-PL" sz="1800" dirty="0">
                <a:solidFill>
                  <a:srgbClr val="0000FF"/>
                </a:solidFill>
                <a:latin typeface="Consolas" panose="020B0609020204030204" pitchFamily="49" charset="0"/>
                <a:cs typeface="Consolas" panose="020B0609020204030204" pitchFamily="49" charset="0"/>
              </a:rPr>
              <a:t>ase</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PriceCalculatorType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b="1" dirty="0">
                <a:solidFill>
                  <a:srgbClr val="800080"/>
                </a:solidFill>
                <a:latin typeface="Consolas" panose="020B0609020204030204" pitchFamily="49" charset="0"/>
                <a:cs typeface="Consolas" panose="020B0609020204030204" pitchFamily="49" charset="0"/>
              </a:rPr>
              <a:t>Regular</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return</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800080"/>
                </a:solidFill>
                <a:latin typeface="Consolas" panose="020B0609020204030204" pitchFamily="49" charset="0"/>
                <a:cs typeface="Consolas" panose="020B0609020204030204" pitchFamily="49" charset="0"/>
              </a:rPr>
              <a:t>priceCalculator</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8B8B"/>
                </a:solidFill>
                <a:latin typeface="Consolas" panose="020B0609020204030204" pitchFamily="49" charset="0"/>
                <a:cs typeface="Consolas" panose="020B0609020204030204" pitchFamily="49" charset="0"/>
              </a:rPr>
              <a:t>GetPriceForProducts</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800080"/>
                </a:solidFill>
                <a:latin typeface="Consolas" panose="020B0609020204030204" pitchFamily="49" charset="0"/>
                <a:cs typeface="Consolas" panose="020B0609020204030204" pitchFamily="49" charset="0"/>
              </a:rPr>
              <a:t>products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case</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PriceCalculatorType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b="1" dirty="0">
                <a:solidFill>
                  <a:srgbClr val="800080"/>
                </a:solidFill>
                <a:latin typeface="Consolas" panose="020B0609020204030204" pitchFamily="49" charset="0"/>
                <a:cs typeface="Consolas" panose="020B0609020204030204" pitchFamily="49" charset="0"/>
              </a:rPr>
              <a:t>Discount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return</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800080"/>
                </a:solidFill>
                <a:latin typeface="Consolas" panose="020B0609020204030204" pitchFamily="49" charset="0"/>
                <a:cs typeface="Consolas" panose="020B0609020204030204" pitchFamily="49" charset="0"/>
              </a:rPr>
              <a:t>discountPriceCalculator</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8B8B"/>
                </a:solidFill>
                <a:latin typeface="Consolas" panose="020B0609020204030204" pitchFamily="49" charset="0"/>
                <a:cs typeface="Consolas" panose="020B0609020204030204" pitchFamily="49" charset="0"/>
              </a:rPr>
              <a:t>GetPriceForProducts</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800080"/>
                </a:solidFill>
                <a:latin typeface="Consolas" panose="020B0609020204030204" pitchFamily="49" charset="0"/>
                <a:cs typeface="Consolas" panose="020B0609020204030204" pitchFamily="49" charset="0"/>
              </a:rPr>
              <a:t>products</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smtClean="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case</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PriceCalculatorType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b="1" dirty="0">
                <a:solidFill>
                  <a:srgbClr val="800080"/>
                </a:solidFill>
                <a:latin typeface="Consolas" panose="020B0609020204030204" pitchFamily="49" charset="0"/>
                <a:cs typeface="Consolas" panose="020B0609020204030204" pitchFamily="49" charset="0"/>
              </a:rPr>
              <a:t>Wholesale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smtClean="0">
                <a:solidFill>
                  <a:srgbClr val="0000FF"/>
                </a:solidFill>
                <a:latin typeface="Consolas" panose="020B0609020204030204" pitchFamily="49" charset="0"/>
                <a:cs typeface="Consolas" panose="020B0609020204030204" pitchFamily="49" charset="0"/>
              </a:rPr>
              <a:t>return</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smtClean="0">
                <a:solidFill>
                  <a:srgbClr val="800080"/>
                </a:solidFill>
                <a:latin typeface="Consolas" panose="020B0609020204030204" pitchFamily="49" charset="0"/>
                <a:cs typeface="Consolas" panose="020B0609020204030204" pitchFamily="49" charset="0"/>
              </a:rPr>
              <a:t>wholesalePriceCalculator</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8B8B"/>
                </a:solidFill>
                <a:latin typeface="Consolas" panose="020B0609020204030204" pitchFamily="49" charset="0"/>
                <a:cs typeface="Consolas" panose="020B0609020204030204" pitchFamily="49" charset="0"/>
              </a:rPr>
              <a:t>GetPriceForProducts</a:t>
            </a:r>
            <a:r>
              <a:rPr lang="pl-PL"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800080"/>
                </a:solidFill>
                <a:latin typeface="Consolas" panose="020B0609020204030204" pitchFamily="49" charset="0"/>
                <a:cs typeface="Consolas" panose="020B0609020204030204" pitchFamily="49" charset="0"/>
              </a:rPr>
              <a:t>products</a:t>
            </a:r>
            <a:r>
              <a:rPr lang="pl-PL" altLang="pl-PL" sz="1800" dirty="0" smtClean="0">
                <a:solidFill>
                  <a:srgbClr val="000000"/>
                </a:solidFill>
                <a:latin typeface="Consolas" panose="020B0609020204030204" pitchFamily="49" charset="0"/>
                <a:cs typeface="Consolas" panose="020B0609020204030204" pitchFamily="49" charset="0"/>
              </a:rPr>
              <a:t>)</a:t>
            </a:r>
            <a:r>
              <a:rPr lang="en-US" altLang="pl-PL" sz="1800" dirty="0" smtClean="0">
                <a:solidFill>
                  <a:srgbClr val="000000"/>
                </a:solidFill>
                <a:latin typeface="Consolas" panose="020B0609020204030204" pitchFamily="49" charset="0"/>
                <a:cs typeface="Consolas" panose="020B0609020204030204" pitchFamily="49" charset="0"/>
              </a:rPr>
              <a:t>;</a:t>
            </a:r>
            <a:r>
              <a:rPr lang="pl-PL"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a:t>
            </a:r>
            <a:endParaRPr lang="pl-PL" altLang="pl-PL" sz="1800" dirty="0">
              <a:latin typeface="Consolas" panose="020B0609020204030204" pitchFamily="49" charset="0"/>
              <a:cs typeface="Consolas" panose="020B0609020204030204" pitchFamily="49" charset="0"/>
            </a:endParaRPr>
          </a:p>
          <a:p>
            <a:pPr lvl="0">
              <a:lnSpc>
                <a:spcPct val="100000"/>
              </a:lnSpc>
            </a:pPr>
            <a:endParaRPr lang="pl-PL" alt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Open close principle</a:t>
            </a:r>
            <a:endParaRPr lang="pl-PL" dirty="0"/>
          </a:p>
        </p:txBody>
      </p:sp>
    </p:spTree>
    <p:extLst>
      <p:ext uri="{BB962C8B-B14F-4D97-AF65-F5344CB8AC3E}">
        <p14:creationId xmlns:p14="http://schemas.microsoft.com/office/powerpoint/2010/main" val="3377901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lvl="0" eaLnBrk="0" fontAlgn="base" hangingPunct="0">
              <a:lnSpc>
                <a:spcPct val="100000"/>
              </a:lnSpc>
              <a:spcBef>
                <a:spcPct val="0"/>
              </a:spcBef>
              <a:spcAft>
                <a:spcPct val="0"/>
              </a:spcAft>
              <a:buClrTx/>
              <a:buSzTx/>
            </a:pP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class</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HappyAreaCounter</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private</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List</a:t>
            </a:r>
            <a:r>
              <a:rPr lang="pl-PL" altLang="pl-PL" sz="1800" dirty="0">
                <a:solidFill>
                  <a:srgbClr val="000000"/>
                </a:solidFill>
                <a:latin typeface="Consolas" panose="020B0609020204030204" pitchFamily="49" charset="0"/>
                <a:cs typeface="Consolas" panose="020B0609020204030204" pitchFamily="49" charset="0"/>
              </a:rPr>
              <a:t>&lt;</a:t>
            </a:r>
            <a:r>
              <a:rPr lang="pl-PL" altLang="pl-PL" sz="1800" dirty="0">
                <a:solidFill>
                  <a:srgbClr val="00008B"/>
                </a:solidFill>
                <a:latin typeface="Consolas" panose="020B0609020204030204" pitchFamily="49" charset="0"/>
                <a:cs typeface="Consolas" panose="020B0609020204030204" pitchFamily="49" charset="0"/>
              </a:rPr>
              <a:t>IShape</a:t>
            </a:r>
            <a:r>
              <a:rPr lang="pl-PL" altLang="pl-PL" sz="1800" dirty="0">
                <a:solidFill>
                  <a:srgbClr val="000000"/>
                </a:solidFill>
                <a:latin typeface="Consolas" panose="020B0609020204030204" pitchFamily="49" charset="0"/>
                <a:cs typeface="Consolas" panose="020B0609020204030204" pitchFamily="49" charset="0"/>
              </a:rPr>
              <a:t>&gt; </a:t>
            </a:r>
            <a:r>
              <a:rPr lang="pl-PL" altLang="pl-PL" sz="1800" dirty="0">
                <a:solidFill>
                  <a:srgbClr val="800080"/>
                </a:solidFill>
                <a:latin typeface="Consolas" panose="020B0609020204030204" pitchFamily="49" charset="0"/>
                <a:cs typeface="Consolas" panose="020B0609020204030204" pitchFamily="49" charset="0"/>
              </a:rPr>
              <a:t>shapes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GetTotalArea</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totalSize = 0m;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800080"/>
                </a:solidFill>
                <a:latin typeface="Consolas" panose="020B0609020204030204" pitchFamily="49" charset="0"/>
                <a:cs typeface="Consolas" panose="020B0609020204030204" pitchFamily="49" charset="0"/>
              </a:rPr>
              <a:t>shapes</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8B8B"/>
                </a:solidFill>
                <a:latin typeface="Consolas" panose="020B0609020204030204" pitchFamily="49" charset="0"/>
                <a:cs typeface="Consolas" panose="020B0609020204030204" pitchFamily="49" charset="0"/>
              </a:rPr>
              <a:t>ForEach</a:t>
            </a:r>
            <a:r>
              <a:rPr lang="pl-PL" altLang="pl-PL" sz="1800" dirty="0">
                <a:solidFill>
                  <a:srgbClr val="000000"/>
                </a:solidFill>
                <a:latin typeface="Consolas" panose="020B0609020204030204" pitchFamily="49" charset="0"/>
                <a:cs typeface="Consolas" panose="020B0609020204030204" pitchFamily="49" charset="0"/>
              </a:rPr>
              <a:t>(shape =&gt; totalSize += shape.</a:t>
            </a:r>
            <a:r>
              <a:rPr lang="pl-PL" altLang="pl-PL" sz="1800" dirty="0">
                <a:solidFill>
                  <a:srgbClr val="008B8B"/>
                </a:solidFill>
                <a:latin typeface="Consolas" panose="020B0609020204030204" pitchFamily="49" charset="0"/>
                <a:cs typeface="Consolas" panose="020B0609020204030204" pitchFamily="49" charset="0"/>
              </a:rPr>
              <a:t>Area</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return</a:t>
            </a:r>
            <a:r>
              <a:rPr lang="pl-PL" altLang="pl-PL" sz="1800" dirty="0">
                <a:solidFill>
                  <a:srgbClr val="000000"/>
                </a:solidFill>
                <a:latin typeface="Consolas" panose="020B0609020204030204" pitchFamily="49" charset="0"/>
                <a:cs typeface="Consolas" panose="020B0609020204030204" pitchFamily="49" charset="0"/>
              </a:rPr>
              <a:t> totalSize;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a:t>
            </a:r>
            <a:endParaRPr lang="pl-PL" altLang="pl-PL" sz="1800" dirty="0">
              <a:latin typeface="Consolas" panose="020B0609020204030204" pitchFamily="49" charset="0"/>
              <a:cs typeface="Consolas" panose="020B0609020204030204" pitchFamily="49" charset="0"/>
            </a:endParaRPr>
          </a:p>
          <a:p>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Open close principle</a:t>
            </a:r>
            <a:endParaRPr lang="pl-PL" dirty="0"/>
          </a:p>
        </p:txBody>
      </p:sp>
    </p:spTree>
    <p:extLst>
      <p:ext uri="{BB962C8B-B14F-4D97-AF65-F5344CB8AC3E}">
        <p14:creationId xmlns:p14="http://schemas.microsoft.com/office/powerpoint/2010/main" val="854461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lvl="0" eaLnBrk="0" fontAlgn="base" hangingPunct="0">
              <a:lnSpc>
                <a:spcPct val="100000"/>
              </a:lnSpc>
              <a:spcBef>
                <a:spcPct val="0"/>
              </a:spcBef>
              <a:spcAft>
                <a:spcPct val="0"/>
              </a:spcAft>
              <a:buClrTx/>
              <a:buSzTx/>
            </a:pP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class</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HappyDemoBasket</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private</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List</a:t>
            </a:r>
            <a:r>
              <a:rPr lang="pl-PL" altLang="pl-PL" sz="1800" dirty="0">
                <a:solidFill>
                  <a:srgbClr val="000000"/>
                </a:solidFill>
                <a:latin typeface="Consolas" panose="020B0609020204030204" pitchFamily="49" charset="0"/>
                <a:cs typeface="Consolas" panose="020B0609020204030204" pitchFamily="49" charset="0"/>
              </a:rPr>
              <a:t>&lt;</a:t>
            </a:r>
            <a:r>
              <a:rPr lang="pl-PL" altLang="pl-PL" sz="1800" dirty="0">
                <a:solidFill>
                  <a:srgbClr val="00008B"/>
                </a:solidFill>
                <a:latin typeface="Consolas" panose="020B0609020204030204" pitchFamily="49" charset="0"/>
                <a:cs typeface="Consolas" panose="020B0609020204030204" pitchFamily="49" charset="0"/>
              </a:rPr>
              <a:t>Product</a:t>
            </a:r>
            <a:r>
              <a:rPr lang="pl-PL" altLang="pl-PL" sz="1800" dirty="0">
                <a:solidFill>
                  <a:srgbClr val="000000"/>
                </a:solidFill>
                <a:latin typeface="Consolas" panose="020B0609020204030204" pitchFamily="49" charset="0"/>
                <a:cs typeface="Consolas" panose="020B0609020204030204" pitchFamily="49" charset="0"/>
              </a:rPr>
              <a:t>&gt; </a:t>
            </a:r>
            <a:r>
              <a:rPr lang="pl-PL" altLang="pl-PL" sz="1800" dirty="0">
                <a:solidFill>
                  <a:srgbClr val="800080"/>
                </a:solidFill>
                <a:latin typeface="Consolas" panose="020B0609020204030204" pitchFamily="49" charset="0"/>
                <a:cs typeface="Consolas" panose="020B0609020204030204" pitchFamily="49" charset="0"/>
              </a:rPr>
              <a:t>products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decimal</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8B8B"/>
                </a:solidFill>
                <a:latin typeface="Consolas" panose="020B0609020204030204" pitchFamily="49" charset="0"/>
                <a:cs typeface="Consolas" panose="020B0609020204030204" pitchFamily="49" charset="0"/>
              </a:rPr>
              <a:t>CalculatePrice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8B"/>
                </a:solidFill>
                <a:latin typeface="Consolas" panose="020B0609020204030204" pitchFamily="49" charset="0"/>
                <a:cs typeface="Consolas" panose="020B0609020204030204" pitchFamily="49" charset="0"/>
              </a:rPr>
              <a:t>IPriceCalculator</a:t>
            </a:r>
            <a:r>
              <a:rPr lang="pl-PL" altLang="pl-PL" sz="1800" dirty="0">
                <a:solidFill>
                  <a:srgbClr val="000000"/>
                </a:solidFill>
                <a:latin typeface="Consolas" panose="020B0609020204030204" pitchFamily="49" charset="0"/>
                <a:cs typeface="Consolas" panose="020B0609020204030204" pitchFamily="49" charset="0"/>
              </a:rPr>
              <a:t> calculator)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return</a:t>
            </a:r>
            <a:r>
              <a:rPr lang="pl-PL" altLang="pl-PL" sz="1800" dirty="0">
                <a:solidFill>
                  <a:srgbClr val="000000"/>
                </a:solidFill>
                <a:latin typeface="Consolas" panose="020B0609020204030204" pitchFamily="49" charset="0"/>
                <a:cs typeface="Consolas" panose="020B0609020204030204" pitchFamily="49" charset="0"/>
              </a:rPr>
              <a:t> calculator.</a:t>
            </a:r>
            <a:r>
              <a:rPr lang="pl-PL" altLang="pl-PL" sz="1800" dirty="0">
                <a:solidFill>
                  <a:srgbClr val="008B8B"/>
                </a:solidFill>
                <a:latin typeface="Consolas" panose="020B0609020204030204" pitchFamily="49" charset="0"/>
                <a:cs typeface="Consolas" panose="020B0609020204030204" pitchFamily="49" charset="0"/>
              </a:rPr>
              <a:t>GetPriceForProducts</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FF"/>
                </a:solidFill>
                <a:latin typeface="Consolas" panose="020B0609020204030204" pitchFamily="49" charset="0"/>
                <a:cs typeface="Consolas" panose="020B0609020204030204" pitchFamily="49" charset="0"/>
              </a:rPr>
              <a:t>this</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800080"/>
                </a:solidFill>
                <a:latin typeface="Consolas" panose="020B0609020204030204" pitchFamily="49" charset="0"/>
                <a:cs typeface="Consolas" panose="020B0609020204030204" pitchFamily="49" charset="0"/>
              </a:rPr>
              <a:t>products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lvl="0" eaLnBrk="0" fontAlgn="base" hangingPunct="0">
              <a:lnSpc>
                <a:spcPct val="100000"/>
              </a:lnSpc>
              <a:spcBef>
                <a:spcPct val="0"/>
              </a:spcBef>
              <a:spcAft>
                <a:spcPct val="0"/>
              </a:spcAft>
              <a:buClrTx/>
              <a:buSzTx/>
            </a:pPr>
            <a:r>
              <a:rPr lang="pl-PL" altLang="pl-PL" sz="1800" dirty="0">
                <a:solidFill>
                  <a:srgbClr val="000000"/>
                </a:solidFill>
                <a:latin typeface="Consolas" panose="020B0609020204030204" pitchFamily="49" charset="0"/>
                <a:cs typeface="Consolas" panose="020B0609020204030204" pitchFamily="49" charset="0"/>
              </a:rPr>
              <a:t>}</a:t>
            </a:r>
            <a:endParaRPr lang="pl-PL" altLang="pl-PL" sz="1800" dirty="0">
              <a:latin typeface="Consolas" panose="020B0609020204030204" pitchFamily="49" charset="0"/>
              <a:cs typeface="Consolas" panose="020B0609020204030204" pitchFamily="49" charset="0"/>
            </a:endParaRPr>
          </a:p>
          <a:p>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Open close principle</a:t>
            </a:r>
            <a:endParaRPr lang="pl-PL" dirty="0"/>
          </a:p>
        </p:txBody>
      </p:sp>
    </p:spTree>
    <p:extLst>
      <p:ext uri="{BB962C8B-B14F-4D97-AF65-F5344CB8AC3E}">
        <p14:creationId xmlns:p14="http://schemas.microsoft.com/office/powerpoint/2010/main" val="1197305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r">
              <a:lnSpc>
                <a:spcPct val="100000"/>
              </a:lnSpc>
              <a:spcBef>
                <a:spcPts val="0"/>
              </a:spcBef>
              <a:buNone/>
            </a:pPr>
            <a:endParaRPr lang="en-US" sz="1600" dirty="0" smtClean="0"/>
          </a:p>
          <a:p>
            <a:pPr marL="0" indent="0" algn="r">
              <a:lnSpc>
                <a:spcPct val="100000"/>
              </a:lnSpc>
              <a:spcBef>
                <a:spcPts val="0"/>
              </a:spcBef>
              <a:buNone/>
            </a:pPr>
            <a:endParaRPr lang="en-US" sz="1600" dirty="0"/>
          </a:p>
          <a:p>
            <a:pPr marL="0" indent="0" algn="r">
              <a:lnSpc>
                <a:spcPct val="100000"/>
              </a:lnSpc>
              <a:spcBef>
                <a:spcPts val="0"/>
              </a:spcBef>
              <a:buNone/>
            </a:pPr>
            <a:endParaRPr lang="en-US" sz="1600" dirty="0" smtClean="0"/>
          </a:p>
          <a:p>
            <a:pPr marL="0" indent="0" algn="ctr">
              <a:lnSpc>
                <a:spcPct val="100000"/>
              </a:lnSpc>
              <a:spcBef>
                <a:spcPts val="0"/>
              </a:spcBef>
              <a:buNone/>
            </a:pPr>
            <a:r>
              <a:rPr lang="en-US" sz="9600" dirty="0" smtClean="0"/>
              <a:t>software developer</a:t>
            </a:r>
          </a:p>
          <a:p>
            <a:pPr marL="0" indent="0" algn="r">
              <a:lnSpc>
                <a:spcPct val="100000"/>
              </a:lnSpc>
              <a:spcBef>
                <a:spcPts val="0"/>
              </a:spcBef>
              <a:buNone/>
            </a:pPr>
            <a:endParaRPr lang="en-US" sz="1600" dirty="0"/>
          </a:p>
          <a:p>
            <a:pPr marL="0" indent="0" algn="r">
              <a:lnSpc>
                <a:spcPct val="100000"/>
              </a:lnSpc>
              <a:spcBef>
                <a:spcPts val="0"/>
              </a:spcBef>
              <a:buNone/>
            </a:pPr>
            <a:endParaRPr lang="en-US" sz="1600" dirty="0" smtClean="0"/>
          </a:p>
          <a:p>
            <a:pPr marL="0" indent="0" algn="r">
              <a:lnSpc>
                <a:spcPct val="100000"/>
              </a:lnSpc>
              <a:spcBef>
                <a:spcPts val="0"/>
              </a:spcBef>
              <a:buNone/>
            </a:pPr>
            <a:endParaRPr lang="en-US" sz="1600" dirty="0"/>
          </a:p>
          <a:p>
            <a:pPr marL="0" indent="0" algn="r">
              <a:lnSpc>
                <a:spcPct val="100000"/>
              </a:lnSpc>
              <a:spcBef>
                <a:spcPts val="0"/>
              </a:spcBef>
              <a:buNone/>
            </a:pPr>
            <a:endParaRPr lang="en-US" sz="1600" dirty="0"/>
          </a:p>
          <a:p>
            <a:pPr marL="0" indent="0" algn="r">
              <a:lnSpc>
                <a:spcPct val="100000"/>
              </a:lnSpc>
              <a:spcBef>
                <a:spcPts val="0"/>
              </a:spcBef>
              <a:buNone/>
            </a:pPr>
            <a:endParaRPr lang="en-US" sz="1200" dirty="0" smtClean="0"/>
          </a:p>
          <a:p>
            <a:pPr marL="0" indent="0" algn="r">
              <a:lnSpc>
                <a:spcPct val="100000"/>
              </a:lnSpc>
              <a:spcBef>
                <a:spcPts val="0"/>
              </a:spcBef>
              <a:buNone/>
            </a:pPr>
            <a:r>
              <a:rPr lang="en-US" sz="1200" dirty="0" smtClean="0"/>
              <a:t>Jarosław Stadnicki</a:t>
            </a:r>
          </a:p>
          <a:p>
            <a:pPr marL="0" indent="0" algn="r">
              <a:lnSpc>
                <a:spcPct val="100000"/>
              </a:lnSpc>
              <a:spcBef>
                <a:spcPts val="0"/>
              </a:spcBef>
              <a:buNone/>
            </a:pPr>
            <a:r>
              <a:rPr lang="en-US" sz="1200" dirty="0" smtClean="0">
                <a:hlinkClick r:id="rId2"/>
              </a:rPr>
              <a:t>jstadnicki@pgs-soft.com</a:t>
            </a:r>
            <a:r>
              <a:rPr lang="en-US" sz="1200" dirty="0" smtClean="0"/>
              <a:t/>
            </a:r>
            <a:br>
              <a:rPr lang="en-US" sz="1200" dirty="0" smtClean="0"/>
            </a:br>
            <a:r>
              <a:rPr lang="en-US" sz="1200" dirty="0" smtClean="0">
                <a:hlinkClick r:id="rId3"/>
              </a:rPr>
              <a:t>jaroslaw.stadnicki@gmail.com</a:t>
            </a:r>
            <a:endParaRPr lang="en-US" sz="1200" dirty="0" smtClean="0"/>
          </a:p>
          <a:p>
            <a:pPr marL="0" indent="0" algn="r">
              <a:lnSpc>
                <a:spcPct val="100000"/>
              </a:lnSpc>
              <a:spcBef>
                <a:spcPts val="0"/>
              </a:spcBef>
              <a:buNone/>
            </a:pPr>
            <a:r>
              <a:rPr lang="en-US" sz="1200" dirty="0" smtClean="0"/>
              <a:t>@</a:t>
            </a:r>
            <a:r>
              <a:rPr lang="en-US" sz="1200" dirty="0" err="1" smtClean="0"/>
              <a:t>j_stadnicki</a:t>
            </a:r>
            <a:endParaRPr lang="en-US" sz="1200" dirty="0" smtClean="0"/>
          </a:p>
          <a:p>
            <a:pPr marL="0" indent="0" algn="r">
              <a:lnSpc>
                <a:spcPct val="100000"/>
              </a:lnSpc>
              <a:spcBef>
                <a:spcPts val="0"/>
              </a:spcBef>
              <a:buNone/>
            </a:pPr>
            <a:r>
              <a:rPr lang="en-US" sz="1200" dirty="0" smtClean="0"/>
              <a:t>jstadnicki.blogspot.com</a:t>
            </a:r>
            <a:endParaRPr lang="pl-PL" sz="1200" dirty="0"/>
          </a:p>
        </p:txBody>
      </p:sp>
      <p:sp>
        <p:nvSpPr>
          <p:cNvPr id="2" name="Title 1"/>
          <p:cNvSpPr>
            <a:spLocks noGrp="1"/>
          </p:cNvSpPr>
          <p:nvPr>
            <p:ph type="title"/>
          </p:nvPr>
        </p:nvSpPr>
        <p:spPr/>
        <p:txBody>
          <a:bodyPr/>
          <a:lstStyle/>
          <a:p>
            <a:r>
              <a:rPr lang="en-US" dirty="0" smtClean="0"/>
              <a:t>About me:</a:t>
            </a:r>
            <a:endParaRPr lang="pl-PL" dirty="0"/>
          </a:p>
        </p:txBody>
      </p:sp>
    </p:spTree>
    <p:extLst>
      <p:ext uri="{BB962C8B-B14F-4D97-AF65-F5344CB8AC3E}">
        <p14:creationId xmlns:p14="http://schemas.microsoft.com/office/powerpoint/2010/main" val="3435324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a:bodyPr>
          <a:lstStyle/>
          <a:p>
            <a:r>
              <a:rPr lang="en-US" sz="9600" dirty="0" err="1" smtClean="0"/>
              <a:t>ocp</a:t>
            </a:r>
            <a:r>
              <a:rPr lang="en-US" sz="9600" dirty="0" smtClean="0"/>
              <a:t> =&gt; plugins</a:t>
            </a:r>
            <a:endParaRPr lang="pl-PL" sz="96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20</a:t>
            </a:fld>
            <a:endParaRPr lang="pl-PL" dirty="0"/>
          </a:p>
        </p:txBody>
      </p:sp>
    </p:spTree>
    <p:extLst>
      <p:ext uri="{BB962C8B-B14F-4D97-AF65-F5344CB8AC3E}">
        <p14:creationId xmlns:p14="http://schemas.microsoft.com/office/powerpoint/2010/main" val="3508395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37300" dirty="0" smtClean="0"/>
              <a:t>L</a:t>
            </a:r>
            <a:endParaRPr lang="pl-PL" sz="37300" dirty="0"/>
          </a:p>
        </p:txBody>
      </p:sp>
      <p:sp>
        <p:nvSpPr>
          <p:cNvPr id="4" name="Footer Placeholder 3"/>
          <p:cNvSpPr>
            <a:spLocks noGrp="1"/>
          </p:cNvSpPr>
          <p:nvPr>
            <p:ph type="ftr" sz="quarter" idx="3"/>
          </p:nvPr>
        </p:nvSpPr>
        <p:spPr/>
        <p:txBody>
          <a:bodyPr/>
          <a:lstStyle/>
          <a:p>
            <a:r>
              <a:rPr lang="pl-PL" smtClean="0"/>
              <a:t>Welcome to PGS</a:t>
            </a:r>
            <a:endParaRPr lang="pl-PL"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21</a:t>
            </a:fld>
            <a:endParaRPr lang="pl-PL" dirty="0"/>
          </a:p>
        </p:txBody>
      </p:sp>
    </p:spTree>
    <p:extLst>
      <p:ext uri="{BB962C8B-B14F-4D97-AF65-F5344CB8AC3E}">
        <p14:creationId xmlns:p14="http://schemas.microsoft.com/office/powerpoint/2010/main" val="159562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pl-PL"/>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3450" y="3159720"/>
            <a:ext cx="2817813" cy="2113359"/>
          </a:xfrm>
        </p:spPr>
      </p:pic>
      <p:sp>
        <p:nvSpPr>
          <p:cNvPr id="5" name="Text Placeholder 4"/>
          <p:cNvSpPr>
            <a:spLocks noGrp="1"/>
          </p:cNvSpPr>
          <p:nvPr>
            <p:ph type="body" sz="quarter" idx="3"/>
          </p:nvPr>
        </p:nvSpPr>
        <p:spPr/>
        <p:txBody>
          <a:bodyPr/>
          <a:lstStyle/>
          <a:p>
            <a:endParaRPr lang="pl-PL"/>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75188" y="3162697"/>
            <a:ext cx="2809875" cy="2107406"/>
          </a:xfrm>
        </p:spPr>
      </p:pic>
      <p:sp>
        <p:nvSpPr>
          <p:cNvPr id="9" name="Text Placeholder 8"/>
          <p:cNvSpPr>
            <a:spLocks noGrp="1"/>
          </p:cNvSpPr>
          <p:nvPr>
            <p:ph type="body" sz="quarter" idx="13"/>
          </p:nvPr>
        </p:nvSpPr>
        <p:spPr/>
        <p:txBody>
          <a:bodyPr/>
          <a:lstStyle/>
          <a:p>
            <a:endParaRPr lang="pl-PL"/>
          </a:p>
        </p:txBody>
      </p:sp>
      <p:pic>
        <p:nvPicPr>
          <p:cNvPr id="13" name="Content Placeholder 12"/>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8437563" y="3162697"/>
            <a:ext cx="2809875" cy="2107406"/>
          </a:xfrm>
        </p:spPr>
      </p:pic>
      <p:sp>
        <p:nvSpPr>
          <p:cNvPr id="2" name="Title 1"/>
          <p:cNvSpPr>
            <a:spLocks noGrp="1"/>
          </p:cNvSpPr>
          <p:nvPr>
            <p:ph type="title"/>
          </p:nvPr>
        </p:nvSpPr>
        <p:spPr/>
        <p:txBody>
          <a:bodyPr/>
          <a:lstStyle/>
          <a:p>
            <a:endParaRPr lang="pl-PL"/>
          </a:p>
        </p:txBody>
      </p:sp>
    </p:spTree>
    <p:extLst>
      <p:ext uri="{BB962C8B-B14F-4D97-AF65-F5344CB8AC3E}">
        <p14:creationId xmlns:p14="http://schemas.microsoft.com/office/powerpoint/2010/main" val="124514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Liskov</a:t>
            </a:r>
            <a:r>
              <a:rPr lang="en-US" dirty="0" smtClean="0"/>
              <a:t> substitution principle</a:t>
            </a:r>
            <a:endParaRPr lang="pl-PL" dirty="0"/>
          </a:p>
        </p:txBody>
      </p:sp>
      <p:sp>
        <p:nvSpPr>
          <p:cNvPr id="3" name="Content Placeholder 2"/>
          <p:cNvSpPr>
            <a:spLocks noGrp="1"/>
          </p:cNvSpPr>
          <p:nvPr>
            <p:ph type="subTitle" idx="1"/>
          </p:nvPr>
        </p:nvSpPr>
        <p:spPr/>
        <p:txBody>
          <a:bodyPr/>
          <a:lstStyle/>
          <a:p>
            <a:pPr marL="0" indent="0" algn="r">
              <a:buNone/>
            </a:pPr>
            <a:r>
              <a:rPr lang="en-US" dirty="0"/>
              <a:t>“objects in a program should be replaceable with instances of their subtypes without altering the correctness of that </a:t>
            </a:r>
            <a:r>
              <a:rPr lang="en-US" dirty="0" smtClean="0"/>
              <a:t>program”</a:t>
            </a:r>
            <a:endParaRPr lang="pl-PL" i="1" u="sng" dirty="0"/>
          </a:p>
        </p:txBody>
      </p:sp>
    </p:spTree>
    <p:extLst>
      <p:ext uri="{BB962C8B-B14F-4D97-AF65-F5344CB8AC3E}">
        <p14:creationId xmlns:p14="http://schemas.microsoft.com/office/powerpoint/2010/main" val="2106241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en-US" sz="1800" kern="2100" dirty="0" err="1">
                <a:solidFill>
                  <a:srgbClr val="0000FF"/>
                </a:solidFill>
                <a:highlight>
                  <a:srgbClr val="FFFFFF"/>
                </a:highlight>
                <a:latin typeface="Consolas" panose="020B0609020204030204" pitchFamily="49" charset="0"/>
                <a:cs typeface="Consolas" panose="020B0609020204030204" pitchFamily="49" charset="0"/>
              </a:rPr>
              <a:t>i</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nterface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IFile</a:t>
            </a:r>
            <a:endParaRPr lang="pl-PL" sz="1800" kern="21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void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rgbClr val="008B8B"/>
                </a:solidFill>
                <a:highlight>
                  <a:srgbClr val="FFFFFF"/>
                </a:highlight>
                <a:latin typeface="Consolas" panose="020B0609020204030204" pitchFamily="49" charset="0"/>
                <a:cs typeface="Consolas" panose="020B0609020204030204" pitchFamily="49" charset="0"/>
              </a:rPr>
              <a:t>Write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data);</a:t>
            </a: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8B8B"/>
                </a:solidFill>
                <a:highlight>
                  <a:srgbClr val="FFFFFF"/>
                </a:highlight>
                <a:latin typeface="Consolas" panose="020B0609020204030204" pitchFamily="49" charset="0"/>
                <a:cs typeface="Consolas" panose="020B0609020204030204" pitchFamily="49" charset="0"/>
              </a:rPr>
              <a:t>Read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kern="21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pl-PL" sz="1800" kern="21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smtClean="0"/>
              <a:t>Liskov</a:t>
            </a:r>
            <a:r>
              <a:rPr lang="en-US" dirty="0" smtClean="0"/>
              <a:t> substitution principle</a:t>
            </a:r>
            <a:endParaRPr lang="pl-PL" dirty="0"/>
          </a:p>
        </p:txBody>
      </p:sp>
    </p:spTree>
    <p:extLst>
      <p:ext uri="{BB962C8B-B14F-4D97-AF65-F5344CB8AC3E}">
        <p14:creationId xmlns:p14="http://schemas.microsoft.com/office/powerpoint/2010/main" val="1554837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kern="2100" dirty="0" smtClean="0">
                <a:solidFill>
                  <a:srgbClr val="0000FF"/>
                </a:solidFill>
                <a:highlight>
                  <a:srgbClr val="FFFFFF"/>
                </a:highlight>
                <a:latin typeface="Consolas" panose="020B0609020204030204" pitchFamily="49" charset="0"/>
                <a:cs typeface="Consolas" panose="020B0609020204030204" pitchFamily="49" charset="0"/>
              </a:rPr>
              <a:t>class</a:t>
            </a:r>
            <a:r>
              <a:rPr lang="pl-PL" sz="1800" kern="21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File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IFile</a:t>
            </a:r>
            <a:endParaRPr lang="pl-PL" sz="1800" kern="21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kern="2100" dirty="0">
                <a:solidFill>
                  <a:srgbClr val="0000FF"/>
                </a:solidFill>
                <a:highlight>
                  <a:srgbClr val="FFFFFF"/>
                </a:highlight>
                <a:latin typeface="Consolas" panose="020B0609020204030204" pitchFamily="49" charset="0"/>
                <a:cs typeface="Consolas" panose="020B0609020204030204" pitchFamily="49" charset="0"/>
              </a:rPr>
              <a:t>    p</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ublic</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void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rgbClr val="008B8B"/>
                </a:solidFill>
                <a:highlight>
                  <a:srgbClr val="FFFFFF"/>
                </a:highlight>
                <a:latin typeface="Consolas" panose="020B0609020204030204" pitchFamily="49" charset="0"/>
                <a:cs typeface="Consolas" panose="020B0609020204030204" pitchFamily="49" charset="0"/>
              </a:rPr>
              <a:t>Write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data){</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pl-PL"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writes stuff </a:t>
            </a:r>
            <a:r>
              <a:rPr lang="en-US"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8B8B"/>
                </a:solidFill>
                <a:highlight>
                  <a:srgbClr val="FFFFFF"/>
                </a:highlight>
                <a:latin typeface="Consolas" panose="020B0609020204030204" pitchFamily="49" charset="0"/>
                <a:cs typeface="Consolas" panose="020B0609020204030204" pitchFamily="49" charset="0"/>
              </a:rPr>
              <a:t>Read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pl-PL"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reads stuff</a:t>
            </a:r>
            <a:r>
              <a:rPr lang="en-US"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en-US" sz="1800" kern="2100" dirty="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en-US" sz="1800" kern="2100" dirty="0">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kern="21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kern="21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en-US" sz="1800" kern="21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kern="2100" dirty="0" smtClean="0">
                <a:solidFill>
                  <a:srgbClr val="0000FF"/>
                </a:solidFill>
                <a:highlight>
                  <a:srgbClr val="FFFFFF"/>
                </a:highlight>
                <a:latin typeface="Consolas" panose="020B0609020204030204" pitchFamily="49" charset="0"/>
                <a:cs typeface="Consolas" panose="020B0609020204030204" pitchFamily="49" charset="0"/>
              </a:rPr>
              <a:t>class</a:t>
            </a:r>
            <a:r>
              <a:rPr lang="pl-PL" sz="1800" kern="21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ReadOnlyFile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IFile</a:t>
            </a:r>
            <a:endParaRPr lang="pl-PL" sz="1800" kern="21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void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rgbClr val="008B8B"/>
                </a:solidFill>
                <a:highlight>
                  <a:srgbClr val="FFFFFF"/>
                </a:highlight>
                <a:latin typeface="Consolas" panose="020B0609020204030204" pitchFamily="49" charset="0"/>
                <a:cs typeface="Consolas" panose="020B0609020204030204" pitchFamily="49" charset="0"/>
              </a:rPr>
              <a:t>Write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data)</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 {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throw</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new</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8B"/>
                </a:solidFill>
                <a:highlight>
                  <a:srgbClr val="FFFFFF"/>
                </a:highlight>
                <a:latin typeface="Consolas" panose="020B0609020204030204" pitchFamily="49" charset="0"/>
                <a:cs typeface="Consolas" panose="020B0609020204030204" pitchFamily="49" charset="0"/>
              </a:rPr>
              <a:t>NotImplementedException</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00FF"/>
                </a:solidFill>
                <a:highlight>
                  <a:srgbClr val="FFFFFF"/>
                </a:highlight>
                <a:latin typeface="Consolas" panose="020B0609020204030204" pitchFamily="49" charset="0"/>
                <a:cs typeface="Consolas" panose="020B0609020204030204" pitchFamily="49" charset="0"/>
              </a:rPr>
              <a:t>byte</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 </a:t>
            </a:r>
            <a:r>
              <a:rPr lang="pl-PL" sz="1800" kern="2100" dirty="0">
                <a:solidFill>
                  <a:srgbClr val="008B8B"/>
                </a:solidFill>
                <a:highlight>
                  <a:srgbClr val="FFFFFF"/>
                </a:highlight>
                <a:latin typeface="Consolas" panose="020B0609020204030204" pitchFamily="49" charset="0"/>
                <a:cs typeface="Consolas" panose="020B0609020204030204" pitchFamily="49" charset="0"/>
              </a:rPr>
              <a:t>Read</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r>
              <a:rPr lang="en-US" sz="1800" kern="2100" dirty="0">
                <a:solidFill>
                  <a:srgbClr val="000000"/>
                </a:solidFill>
                <a:highlight>
                  <a:srgbClr val="FFFFFF"/>
                </a:highlight>
                <a:latin typeface="Consolas" panose="020B0609020204030204" pitchFamily="49" charset="0"/>
                <a:cs typeface="Consolas" panose="020B0609020204030204" pitchFamily="49" charset="0"/>
              </a:rPr>
              <a:t> </a:t>
            </a:r>
            <a:r>
              <a:rPr lang="en-US" sz="1800" kern="2100" dirty="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pl-PL"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reads stuff</a:t>
            </a:r>
            <a:r>
              <a:rPr lang="en-US" sz="1800" kern="21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 </a:t>
            </a:r>
            <a:r>
              <a:rPr lang="pl-PL" sz="1800" kern="21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kern="21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1800" kern="2100" dirty="0">
              <a:solidFill>
                <a:srgbClr val="0000FF"/>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pl-PL" sz="1800" kern="21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err="1" smtClean="0"/>
              <a:t>Liskov</a:t>
            </a:r>
            <a:r>
              <a:rPr lang="en-US" dirty="0" smtClean="0"/>
              <a:t> substitution principle</a:t>
            </a:r>
            <a:endParaRPr lang="pl-PL" dirty="0"/>
          </a:p>
        </p:txBody>
      </p:sp>
    </p:spTree>
    <p:extLst>
      <p:ext uri="{BB962C8B-B14F-4D97-AF65-F5344CB8AC3E}">
        <p14:creationId xmlns:p14="http://schemas.microsoft.com/office/powerpoint/2010/main" val="223372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rPr>
              <a:t>public</a:t>
            </a:r>
            <a:r>
              <a:rPr lang="pl-PL" sz="1800" dirty="0">
                <a:solidFill>
                  <a:srgbClr val="000000"/>
                </a:solidFill>
                <a:highlight>
                  <a:srgbClr val="FFFFFF"/>
                </a:highlight>
                <a:latin typeface="Consolas" panose="020B0609020204030204" pitchFamily="49" charset="0"/>
              </a:rPr>
              <a:t> </a:t>
            </a:r>
            <a:r>
              <a:rPr lang="pl-PL" sz="1800" dirty="0">
                <a:solidFill>
                  <a:srgbClr val="0000FF"/>
                </a:solidFill>
                <a:highlight>
                  <a:srgbClr val="FFFFFF"/>
                </a:highlight>
                <a:latin typeface="Consolas" panose="020B0609020204030204" pitchFamily="49" charset="0"/>
              </a:rPr>
              <a:t>void</a:t>
            </a:r>
            <a:r>
              <a:rPr lang="pl-PL" sz="1800" dirty="0">
                <a:solidFill>
                  <a:srgbClr val="000000"/>
                </a:solidFill>
                <a:highlight>
                  <a:srgbClr val="FFFFFF"/>
                </a:highlight>
                <a:latin typeface="Consolas" panose="020B0609020204030204" pitchFamily="49" charset="0"/>
              </a:rPr>
              <a:t> </a:t>
            </a:r>
            <a:r>
              <a:rPr lang="pl-PL" sz="1800" dirty="0">
                <a:solidFill>
                  <a:srgbClr val="008B8B"/>
                </a:solidFill>
                <a:highlight>
                  <a:srgbClr val="FFFFFF"/>
                </a:highlight>
                <a:latin typeface="Consolas" panose="020B0609020204030204" pitchFamily="49" charset="0"/>
              </a:rPr>
              <a:t>SadTestMethod</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a:t>
            </a:r>
            <a:endParaRPr lang="pl-PL" sz="1800" dirty="0">
              <a:solidFill>
                <a:srgbClr val="000000"/>
              </a:solidFill>
              <a:highlight>
                <a:srgbClr val="FFFFFF"/>
              </a:highlight>
              <a:latin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FF"/>
                </a:solidFill>
                <a:highlight>
                  <a:srgbClr val="FFFFFF"/>
                </a:highlight>
                <a:latin typeface="Consolas" panose="020B0609020204030204" pitchFamily="49" charset="0"/>
              </a:rPr>
              <a:t>var</a:t>
            </a:r>
            <a:r>
              <a:rPr lang="pl-PL" sz="1800" dirty="0">
                <a:solidFill>
                  <a:srgbClr val="000000"/>
                </a:solidFill>
                <a:highlight>
                  <a:srgbClr val="FFFFFF"/>
                </a:highlight>
                <a:latin typeface="Consolas" panose="020B0609020204030204" pitchFamily="49" charset="0"/>
              </a:rPr>
              <a:t> files = </a:t>
            </a:r>
            <a:r>
              <a:rPr lang="pl-PL" sz="1800" dirty="0">
                <a:solidFill>
                  <a:srgbClr val="0000FF"/>
                </a:solidFill>
                <a:highlight>
                  <a:srgbClr val="FFFFFF"/>
                </a:highlight>
                <a:latin typeface="Consolas" panose="020B0609020204030204" pitchFamily="49" charset="0"/>
              </a:rPr>
              <a:t>new</a:t>
            </a:r>
            <a:r>
              <a:rPr lang="pl-PL" sz="1800" dirty="0">
                <a:solidFill>
                  <a:srgbClr val="000000"/>
                </a:solidFill>
                <a:highlight>
                  <a:srgbClr val="FFFFFF"/>
                </a:highlight>
                <a:latin typeface="Consolas" panose="020B0609020204030204" pitchFamily="49" charset="0"/>
              </a:rPr>
              <a:t> </a:t>
            </a:r>
            <a:r>
              <a:rPr lang="pl-PL" sz="1800" dirty="0">
                <a:solidFill>
                  <a:srgbClr val="00008B"/>
                </a:solidFill>
                <a:highlight>
                  <a:srgbClr val="FFFFFF"/>
                </a:highlight>
                <a:latin typeface="Consolas" panose="020B0609020204030204" pitchFamily="49" charset="0"/>
              </a:rPr>
              <a:t>List</a:t>
            </a:r>
            <a:r>
              <a:rPr lang="pl-PL" sz="1800" dirty="0">
                <a:solidFill>
                  <a:srgbClr val="000000"/>
                </a:solidFill>
                <a:highlight>
                  <a:srgbClr val="FFFFFF"/>
                </a:highlight>
                <a:latin typeface="Consolas" panose="020B0609020204030204" pitchFamily="49" charset="0"/>
              </a:rPr>
              <a:t>&lt;</a:t>
            </a:r>
            <a:r>
              <a:rPr lang="pl-PL" sz="1800" dirty="0">
                <a:solidFill>
                  <a:srgbClr val="00008B"/>
                </a:solidFill>
                <a:highlight>
                  <a:srgbClr val="FFFFFF"/>
                </a:highlight>
                <a:latin typeface="Consolas" panose="020B0609020204030204" pitchFamily="49" charset="0"/>
              </a:rPr>
              <a:t>IFile</a:t>
            </a:r>
            <a:r>
              <a:rPr lang="pl-PL" sz="1800" dirty="0">
                <a:solidFill>
                  <a:srgbClr val="000000"/>
                </a:solidFill>
                <a:highlight>
                  <a:srgbClr val="FFFFFF"/>
                </a:highlight>
                <a:latin typeface="Consolas" panose="020B0609020204030204" pitchFamily="49" charset="0"/>
              </a:rPr>
              <a:t>&gt;();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files.</a:t>
            </a:r>
            <a:r>
              <a:rPr lang="pl-PL" sz="1800" dirty="0">
                <a:solidFill>
                  <a:srgbClr val="008B8B"/>
                </a:solidFill>
                <a:highlight>
                  <a:srgbClr val="FFFFFF"/>
                </a:highlight>
                <a:latin typeface="Consolas" panose="020B0609020204030204" pitchFamily="49" charset="0"/>
              </a:rPr>
              <a:t>Add</a:t>
            </a:r>
            <a:r>
              <a:rPr lang="pl-PL" sz="1800" dirty="0">
                <a:solidFill>
                  <a:srgbClr val="000000"/>
                </a:solidFill>
                <a:highlight>
                  <a:srgbClr val="FFFFFF"/>
                </a:highlight>
                <a:latin typeface="Consolas" panose="020B0609020204030204" pitchFamily="49" charset="0"/>
              </a:rPr>
              <a:t>(</a:t>
            </a:r>
            <a:r>
              <a:rPr lang="pl-PL" sz="1800" dirty="0">
                <a:solidFill>
                  <a:srgbClr val="0000FF"/>
                </a:solidFill>
                <a:highlight>
                  <a:srgbClr val="FFFFFF"/>
                </a:highlight>
                <a:latin typeface="Consolas" panose="020B0609020204030204" pitchFamily="49" charset="0"/>
              </a:rPr>
              <a:t>new</a:t>
            </a:r>
            <a:r>
              <a:rPr lang="pl-PL" sz="1800" dirty="0">
                <a:solidFill>
                  <a:srgbClr val="000000"/>
                </a:solidFill>
                <a:highlight>
                  <a:srgbClr val="FFFFFF"/>
                </a:highlight>
                <a:latin typeface="Consolas" panose="020B0609020204030204" pitchFamily="49" charset="0"/>
              </a:rPr>
              <a:t> </a:t>
            </a:r>
            <a:r>
              <a:rPr lang="pl-PL" sz="1800" dirty="0">
                <a:solidFill>
                  <a:srgbClr val="00008B"/>
                </a:solidFill>
                <a:highlight>
                  <a:srgbClr val="FFFFFF"/>
                </a:highlight>
                <a:latin typeface="Consolas" panose="020B0609020204030204" pitchFamily="49" charset="0"/>
              </a:rPr>
              <a:t>File</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files.</a:t>
            </a:r>
            <a:r>
              <a:rPr lang="pl-PL" sz="1800" dirty="0">
                <a:solidFill>
                  <a:srgbClr val="008B8B"/>
                </a:solidFill>
                <a:highlight>
                  <a:srgbClr val="FFFFFF"/>
                </a:highlight>
                <a:latin typeface="Consolas" panose="020B0609020204030204" pitchFamily="49" charset="0"/>
              </a:rPr>
              <a:t>Add</a:t>
            </a:r>
            <a:r>
              <a:rPr lang="pl-PL" sz="1800" dirty="0">
                <a:solidFill>
                  <a:srgbClr val="000000"/>
                </a:solidFill>
                <a:highlight>
                  <a:srgbClr val="FFFFFF"/>
                </a:highlight>
                <a:latin typeface="Consolas" panose="020B0609020204030204" pitchFamily="49" charset="0"/>
              </a:rPr>
              <a:t>(</a:t>
            </a:r>
            <a:r>
              <a:rPr lang="pl-PL" sz="1800" dirty="0">
                <a:solidFill>
                  <a:srgbClr val="0000FF"/>
                </a:solidFill>
                <a:highlight>
                  <a:srgbClr val="FFFFFF"/>
                </a:highlight>
                <a:latin typeface="Consolas" panose="020B0609020204030204" pitchFamily="49" charset="0"/>
              </a:rPr>
              <a:t>new</a:t>
            </a:r>
            <a:r>
              <a:rPr lang="pl-PL" sz="1800" dirty="0">
                <a:solidFill>
                  <a:srgbClr val="000000"/>
                </a:solidFill>
                <a:highlight>
                  <a:srgbClr val="FFFFFF"/>
                </a:highlight>
                <a:latin typeface="Consolas" panose="020B0609020204030204" pitchFamily="49" charset="0"/>
              </a:rPr>
              <a:t> </a:t>
            </a:r>
            <a:r>
              <a:rPr lang="pl-PL" sz="1800" dirty="0">
                <a:solidFill>
                  <a:srgbClr val="00008B"/>
                </a:solidFill>
                <a:highlight>
                  <a:srgbClr val="FFFFFF"/>
                </a:highlight>
                <a:latin typeface="Consolas" panose="020B0609020204030204" pitchFamily="49" charset="0"/>
              </a:rPr>
              <a:t>ReadOnlyFile</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files.</a:t>
            </a:r>
            <a:r>
              <a:rPr lang="pl-PL" sz="1800" dirty="0">
                <a:solidFill>
                  <a:srgbClr val="008B8B"/>
                </a:solidFill>
                <a:highlight>
                  <a:srgbClr val="FFFFFF"/>
                </a:highlight>
                <a:latin typeface="Consolas" panose="020B0609020204030204" pitchFamily="49" charset="0"/>
              </a:rPr>
              <a:t>ForEach</a:t>
            </a:r>
            <a:r>
              <a:rPr lang="pl-PL" sz="1800" dirty="0">
                <a:solidFill>
                  <a:srgbClr val="000000"/>
                </a:solidFill>
                <a:highlight>
                  <a:srgbClr val="FFFFFF"/>
                </a:highlight>
                <a:latin typeface="Consolas" panose="020B0609020204030204" pitchFamily="49" charset="0"/>
              </a:rPr>
              <a:t>(file=&gt;file.</a:t>
            </a:r>
            <a:r>
              <a:rPr lang="pl-PL" sz="1800" dirty="0">
                <a:solidFill>
                  <a:srgbClr val="008B8B"/>
                </a:solidFill>
                <a:highlight>
                  <a:srgbClr val="FFFFFF"/>
                </a:highlight>
                <a:latin typeface="Consolas" panose="020B0609020204030204" pitchFamily="49" charset="0"/>
              </a:rPr>
              <a:t>Read</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files.</a:t>
            </a:r>
            <a:r>
              <a:rPr lang="pl-PL" sz="1800" dirty="0">
                <a:solidFill>
                  <a:srgbClr val="008B8B"/>
                </a:solidFill>
                <a:highlight>
                  <a:srgbClr val="FFFFFF"/>
                </a:highlight>
                <a:latin typeface="Consolas" panose="020B0609020204030204" pitchFamily="49" charset="0"/>
              </a:rPr>
              <a:t>ForEach</a:t>
            </a:r>
            <a:r>
              <a:rPr lang="pl-PL" sz="1800" dirty="0">
                <a:solidFill>
                  <a:srgbClr val="000000"/>
                </a:solidFill>
                <a:highlight>
                  <a:srgbClr val="FFFFFF"/>
                </a:highlight>
                <a:latin typeface="Consolas" panose="020B0609020204030204" pitchFamily="49" charset="0"/>
              </a:rPr>
              <a:t>(file=&gt;file.</a:t>
            </a:r>
            <a:r>
              <a:rPr lang="pl-PL" sz="1800" dirty="0">
                <a:solidFill>
                  <a:srgbClr val="008B8B"/>
                </a:solidFill>
                <a:highlight>
                  <a:srgbClr val="FFFFFF"/>
                </a:highlight>
                <a:latin typeface="Consolas" panose="020B0609020204030204" pitchFamily="49" charset="0"/>
              </a:rPr>
              <a:t>Write</a:t>
            </a:r>
            <a:r>
              <a:rPr lang="pl-PL" sz="1800" dirty="0">
                <a:solidFill>
                  <a:srgbClr val="000000"/>
                </a:solidFill>
                <a:highlight>
                  <a:srgbClr val="FFFFFF"/>
                </a:highlight>
                <a:latin typeface="Consolas" panose="020B0609020204030204" pitchFamily="49" charset="0"/>
              </a:rPr>
              <a:t>(</a:t>
            </a:r>
            <a:r>
              <a:rPr lang="pl-PL" sz="1800" dirty="0">
                <a:solidFill>
                  <a:srgbClr val="0000FF"/>
                </a:solidFill>
                <a:highlight>
                  <a:srgbClr val="FFFFFF"/>
                </a:highlight>
                <a:latin typeface="Consolas" panose="020B0609020204030204" pitchFamily="49" charset="0"/>
              </a:rPr>
              <a:t>new</a:t>
            </a:r>
            <a:r>
              <a:rPr lang="pl-PL" sz="1800" dirty="0">
                <a:solidFill>
                  <a:srgbClr val="000000"/>
                </a:solidFill>
                <a:highlight>
                  <a:srgbClr val="FFFFFF"/>
                </a:highlight>
                <a:latin typeface="Consolas" panose="020B0609020204030204" pitchFamily="49" charset="0"/>
              </a:rPr>
              <a:t> </a:t>
            </a:r>
            <a:r>
              <a:rPr lang="pl-PL" sz="1800" dirty="0">
                <a:solidFill>
                  <a:srgbClr val="0000FF"/>
                </a:solidFill>
                <a:highlight>
                  <a:srgbClr val="FFFFFF"/>
                </a:highlight>
                <a:latin typeface="Consolas" panose="020B0609020204030204" pitchFamily="49" charset="0"/>
              </a:rPr>
              <a:t>byte</a:t>
            </a:r>
            <a:r>
              <a:rPr lang="pl-PL" sz="1800" dirty="0">
                <a:solidFill>
                  <a:srgbClr val="000000"/>
                </a:solidFill>
                <a:highlight>
                  <a:srgbClr val="FFFFFF"/>
                </a:highlight>
                <a:latin typeface="Consolas" panose="020B0609020204030204" pitchFamily="49" charset="0"/>
              </a:rPr>
              <a:t>[1]));</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a:t>
            </a:r>
            <a:endParaRPr lang="pl-PL" sz="18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5" name="Title 4"/>
          <p:cNvSpPr>
            <a:spLocks noGrp="1"/>
          </p:cNvSpPr>
          <p:nvPr>
            <p:ph type="title"/>
          </p:nvPr>
        </p:nvSpPr>
        <p:spPr/>
        <p:txBody>
          <a:bodyPr/>
          <a:lstStyle/>
          <a:p>
            <a:r>
              <a:rPr lang="en-US" dirty="0" err="1"/>
              <a:t>Liskov</a:t>
            </a:r>
            <a:r>
              <a:rPr lang="en-US" dirty="0"/>
              <a:t> substitution principle</a:t>
            </a:r>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26</a:t>
            </a:fld>
            <a:endParaRPr lang="pl-PL" dirty="0"/>
          </a:p>
        </p:txBody>
      </p:sp>
    </p:spTree>
    <p:extLst>
      <p:ext uri="{BB962C8B-B14F-4D97-AF65-F5344CB8AC3E}">
        <p14:creationId xmlns:p14="http://schemas.microsoft.com/office/powerpoint/2010/main" val="3684935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IDuck</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cs typeface="Consolas" panose="020B0609020204030204" pitchFamily="49" charset="0"/>
              </a:rPr>
              <a:t>void</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B8B"/>
                </a:solidFill>
                <a:highlight>
                  <a:srgbClr val="FFFFFF"/>
                </a:highlight>
                <a:latin typeface="Consolas" panose="020B0609020204030204" pitchFamily="49" charset="0"/>
                <a:cs typeface="Consolas" panose="020B0609020204030204" pitchFamily="49" charset="0"/>
              </a:rPr>
              <a:t>Swim</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Liskov substitution principle</a:t>
            </a:r>
            <a:endParaRPr lang="pl-PL" dirty="0"/>
          </a:p>
        </p:txBody>
      </p:sp>
    </p:spTree>
    <p:extLst>
      <p:ext uri="{BB962C8B-B14F-4D97-AF65-F5344CB8AC3E}">
        <p14:creationId xmlns:p14="http://schemas.microsoft.com/office/powerpoint/2010/main" val="1273384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class</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OrganicDuck</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008B"/>
                </a:solidFill>
                <a:highlight>
                  <a:srgbClr val="FFFFFF"/>
                </a:highlight>
                <a:latin typeface="Consolas" panose="020B0609020204030204" pitchFamily="49" charset="0"/>
                <a:cs typeface="Consolas" panose="020B0609020204030204" pitchFamily="49" charset="0"/>
              </a:rPr>
              <a:t>IDuck</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public</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void</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8B8B"/>
                </a:solidFill>
                <a:highlight>
                  <a:srgbClr val="FFFFFF"/>
                </a:highlight>
                <a:latin typeface="Consolas" panose="020B0609020204030204" pitchFamily="49" charset="0"/>
                <a:cs typeface="Consolas" panose="020B0609020204030204" pitchFamily="49" charset="0"/>
              </a:rPr>
              <a:t>Swim</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chemeClr val="accent5">
                    <a:lumMod val="75000"/>
                  </a:schemeClr>
                </a:solidFill>
                <a:highlight>
                  <a:srgbClr val="FFFFFF"/>
                </a:highlight>
                <a:latin typeface="Consolas" panose="020B0609020204030204" pitchFamily="49" charset="0"/>
                <a:cs typeface="Consolas" panose="020B0609020204030204" pitchFamily="49" charset="0"/>
              </a:rPr>
              <a:t>/* do the swim */ </a:t>
            </a:r>
            <a:r>
              <a:rPr lang="en-US"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class</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ElectricDuck</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008B"/>
                </a:solidFill>
                <a:highlight>
                  <a:srgbClr val="FFFFFF"/>
                </a:highlight>
                <a:latin typeface="Consolas" panose="020B0609020204030204" pitchFamily="49" charset="0"/>
                <a:cs typeface="Consolas" panose="020B0609020204030204" pitchFamily="49" charset="0"/>
              </a:rPr>
              <a:t>IDuck</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private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bool</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isTurnedOn</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Swim</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if</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isTurnedOn</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throw</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new</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8B"/>
                </a:solidFill>
                <a:highlight>
                  <a:srgbClr val="FFFFFF"/>
                </a:highlight>
                <a:latin typeface="Consolas" panose="020B0609020204030204" pitchFamily="49" charset="0"/>
                <a:cs typeface="Consolas" panose="020B0609020204030204" pitchFamily="49" charset="0"/>
              </a:rPr>
              <a:t>Exception</a:t>
            </a:r>
            <a:r>
              <a:rPr lang="en-US" sz="1800" dirty="0">
                <a:solidFill>
                  <a:srgbClr val="000000"/>
                </a:solidFill>
                <a:highlight>
                  <a:srgbClr val="FFFFFF"/>
                </a:highlight>
                <a:latin typeface="Consolas" panose="020B0609020204030204" pitchFamily="49" charset="0"/>
                <a:cs typeface="Consolas" panose="020B0609020204030204" pitchFamily="49" charset="0"/>
              </a:rPr>
              <a:t>(</a:t>
            </a:r>
            <a:r>
              <a:rPr lang="en-US" sz="1800" dirty="0">
                <a:solidFill>
                  <a:srgbClr val="A31515"/>
                </a:solidFill>
                <a:highlight>
                  <a:srgbClr val="FFFFFF"/>
                </a:highlight>
                <a:latin typeface="Consolas" panose="020B0609020204030204" pitchFamily="49" charset="0"/>
                <a:cs typeface="Consolas" panose="020B0609020204030204" pitchFamily="49" charset="0"/>
              </a:rPr>
              <a:t>"Toy must be turn on in order to swim"</a:t>
            </a:r>
            <a:r>
              <a:rPr lang="en-US"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chemeClr val="accent5">
                    <a:lumMod val="75000"/>
                  </a:schemeClr>
                </a:solidFill>
                <a:highlight>
                  <a:srgbClr val="FFFFFF"/>
                </a:highlight>
                <a:latin typeface="Consolas" panose="020B0609020204030204" pitchFamily="49" charset="0"/>
                <a:cs typeface="Consolas" panose="020B0609020204030204" pitchFamily="49" charset="0"/>
              </a:rPr>
              <a:t>/* do the swim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public</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void</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008B8B"/>
                </a:solidFill>
                <a:highlight>
                  <a:srgbClr val="FFFFFF"/>
                </a:highlight>
                <a:latin typeface="Consolas" panose="020B0609020204030204" pitchFamily="49" charset="0"/>
                <a:cs typeface="Consolas" panose="020B0609020204030204" pitchFamily="49" charset="0"/>
              </a:rPr>
              <a:t>TurnOn</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800080"/>
                </a:solidFill>
                <a:highlight>
                  <a:srgbClr val="FFFFFF"/>
                </a:highlight>
                <a:latin typeface="Consolas" panose="020B0609020204030204" pitchFamily="49" charset="0"/>
                <a:cs typeface="Consolas" panose="020B0609020204030204" pitchFamily="49" charset="0"/>
              </a:rPr>
              <a:t>isTurnedOn</a:t>
            </a:r>
            <a:r>
              <a:rPr lang="en-US" sz="1800" dirty="0">
                <a:solidFill>
                  <a:srgbClr val="000000"/>
                </a:solidFill>
                <a:highlight>
                  <a:srgbClr val="FFFFFF"/>
                </a:highlight>
                <a:latin typeface="Consolas" panose="020B0609020204030204" pitchFamily="49" charset="0"/>
                <a:cs typeface="Consolas" panose="020B0609020204030204" pitchFamily="49" charset="0"/>
              </a:rPr>
              <a:t> = </a:t>
            </a:r>
            <a:r>
              <a:rPr lang="en-US" sz="1800" dirty="0">
                <a:solidFill>
                  <a:srgbClr val="0000FF"/>
                </a:solidFill>
                <a:highlight>
                  <a:srgbClr val="FFFFFF"/>
                </a:highlight>
                <a:latin typeface="Consolas" panose="020B0609020204030204" pitchFamily="49" charset="0"/>
                <a:cs typeface="Consolas" panose="020B0609020204030204" pitchFamily="49" charset="0"/>
              </a:rPr>
              <a:t>true</a:t>
            </a:r>
            <a:r>
              <a:rPr lang="en-US"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public</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FF"/>
                </a:solidFill>
                <a:highlight>
                  <a:srgbClr val="FFFFFF"/>
                </a:highlight>
                <a:latin typeface="Consolas" panose="020B0609020204030204" pitchFamily="49" charset="0"/>
                <a:cs typeface="Consolas" panose="020B0609020204030204" pitchFamily="49" charset="0"/>
              </a:rPr>
              <a:t>void</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err="1">
                <a:solidFill>
                  <a:srgbClr val="008B8B"/>
                </a:solidFill>
                <a:highlight>
                  <a:srgbClr val="FFFFFF"/>
                </a:highlight>
                <a:latin typeface="Consolas" panose="020B0609020204030204" pitchFamily="49" charset="0"/>
                <a:cs typeface="Consolas" panose="020B0609020204030204" pitchFamily="49" charset="0"/>
              </a:rPr>
              <a:t>TurnOff</a:t>
            </a:r>
            <a:r>
              <a:rPr lang="en-US" sz="1800" dirty="0">
                <a:solidFill>
                  <a:srgbClr val="000000"/>
                </a:solidFill>
                <a:highlight>
                  <a:srgbClr val="FFFFFF"/>
                </a:highlight>
                <a:latin typeface="Consolas" panose="020B0609020204030204" pitchFamily="49" charset="0"/>
                <a:cs typeface="Consolas" panose="020B0609020204030204" pitchFamily="49" charset="0"/>
              </a:rPr>
              <a:t>(){</a:t>
            </a:r>
            <a:r>
              <a:rPr lang="en-US" sz="1800" dirty="0" err="1">
                <a:solidFill>
                  <a:srgbClr val="800080"/>
                </a:solidFill>
                <a:highlight>
                  <a:srgbClr val="FFFFFF"/>
                </a:highlight>
                <a:latin typeface="Consolas" panose="020B0609020204030204" pitchFamily="49" charset="0"/>
                <a:cs typeface="Consolas" panose="020B0609020204030204" pitchFamily="49" charset="0"/>
              </a:rPr>
              <a:t>isTurnedOn</a:t>
            </a:r>
            <a:r>
              <a:rPr lang="en-US" sz="1800" dirty="0">
                <a:solidFill>
                  <a:srgbClr val="000000"/>
                </a:solidFill>
                <a:highlight>
                  <a:srgbClr val="FFFFFF"/>
                </a:highlight>
                <a:latin typeface="Consolas" panose="020B0609020204030204" pitchFamily="49" charset="0"/>
                <a:cs typeface="Consolas" panose="020B0609020204030204" pitchFamily="49" charset="0"/>
              </a:rPr>
              <a:t> = </a:t>
            </a:r>
            <a:r>
              <a:rPr lang="en-US" sz="1800" dirty="0">
                <a:solidFill>
                  <a:srgbClr val="0000FF"/>
                </a:solidFill>
                <a:highlight>
                  <a:srgbClr val="FFFFFF"/>
                </a:highlight>
                <a:latin typeface="Consolas" panose="020B0609020204030204" pitchFamily="49" charset="0"/>
                <a:cs typeface="Consolas" panose="020B0609020204030204" pitchFamily="49" charset="0"/>
              </a:rPr>
              <a:t>false</a:t>
            </a:r>
            <a:r>
              <a:rPr lang="en-US"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Liskov substitution principle</a:t>
            </a:r>
            <a:endParaRPr lang="pl-PL" dirty="0"/>
          </a:p>
        </p:txBody>
      </p:sp>
    </p:spTree>
    <p:extLst>
      <p:ext uri="{BB962C8B-B14F-4D97-AF65-F5344CB8AC3E}">
        <p14:creationId xmlns:p14="http://schemas.microsoft.com/office/powerpoint/2010/main" val="22808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IWritable</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Write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FF"/>
                </a:solidFill>
                <a:highlight>
                  <a:srgbClr val="FFFFFF"/>
                </a:highlight>
                <a:latin typeface="Consolas" panose="020B0609020204030204" pitchFamily="49" charset="0"/>
                <a:cs typeface="Consolas" panose="020B0609020204030204" pitchFamily="49" charset="0"/>
              </a:rPr>
              <a:t>byte</a:t>
            </a:r>
            <a:r>
              <a:rPr lang="pl-PL" sz="1800" dirty="0">
                <a:solidFill>
                  <a:srgbClr val="000000"/>
                </a:solidFill>
                <a:highlight>
                  <a:srgbClr val="FFFFFF"/>
                </a:highlight>
                <a:latin typeface="Consolas" panose="020B0609020204030204" pitchFamily="49" charset="0"/>
                <a:cs typeface="Consolas" panose="020B0609020204030204" pitchFamily="49" charset="0"/>
              </a:rPr>
              <a:t>[] bytes);</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IReadable</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byte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Read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Liskov substitution principle</a:t>
            </a:r>
            <a:endParaRPr lang="pl-PL" dirty="0"/>
          </a:p>
        </p:txBody>
      </p:sp>
    </p:spTree>
    <p:extLst>
      <p:ext uri="{BB962C8B-B14F-4D97-AF65-F5344CB8AC3E}">
        <p14:creationId xmlns:p14="http://schemas.microsoft.com/office/powerpoint/2010/main" val="2528606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4800" dirty="0"/>
              <a:t>SOLID</a:t>
            </a:r>
            <a:r>
              <a:rPr lang="en-US" dirty="0"/>
              <a:t> - is a mnemonic acronym introduced by Michael Feathers for the "first five principles" named by Robert C. Martin in the early 2000s that stands for five basic principles of object-oriented programming and design. The principles, when applied together, intend to make it more likely that a programmer will create a system that is easy to maintain and extend over time. The principles of SOLID are guidelines that can be applied while working on software to remove code smells by causing the programmer to refactor the software's source code until it is both legible and extensible. It is part of an overall strategy of agile and adaptive </a:t>
            </a:r>
            <a:r>
              <a:rPr lang="en-US" dirty="0" smtClean="0"/>
              <a:t>programming</a:t>
            </a:r>
            <a:r>
              <a:rPr lang="en-US" dirty="0"/>
              <a:t> </a:t>
            </a:r>
            <a:r>
              <a:rPr lang="en-US" dirty="0" smtClean="0"/>
              <a:t>- </a:t>
            </a:r>
            <a:r>
              <a:rPr lang="en-US" dirty="0" err="1" smtClean="0"/>
              <a:t>wikipedia</a:t>
            </a:r>
            <a:endParaRPr lang="en-US" dirty="0"/>
          </a:p>
          <a:p>
            <a:endParaRPr lang="en-US" dirty="0"/>
          </a:p>
          <a:p>
            <a:endParaRPr lang="pl-PL" dirty="0"/>
          </a:p>
        </p:txBody>
      </p:sp>
      <p:sp>
        <p:nvSpPr>
          <p:cNvPr id="5" name="Title 4"/>
          <p:cNvSpPr>
            <a:spLocks noGrp="1"/>
          </p:cNvSpPr>
          <p:nvPr>
            <p:ph type="title"/>
          </p:nvPr>
        </p:nvSpPr>
        <p:spPr/>
        <p:txBody>
          <a:bodyPr/>
          <a:lstStyle/>
          <a:p>
            <a:endParaRPr lang="pl-PL"/>
          </a:p>
        </p:txBody>
      </p:sp>
    </p:spTree>
    <p:extLst>
      <p:ext uri="{BB962C8B-B14F-4D97-AF65-F5344CB8AC3E}">
        <p14:creationId xmlns:p14="http://schemas.microsoft.com/office/powerpoint/2010/main" val="434230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HappyTestMethod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canRead = </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List</a:t>
            </a:r>
            <a:r>
              <a:rPr lang="pl-PL" sz="1800" dirty="0">
                <a:solidFill>
                  <a:srgbClr val="000000"/>
                </a:solidFill>
                <a:highlight>
                  <a:srgbClr val="FFFFFF"/>
                </a:highlight>
                <a:latin typeface="Consolas" panose="020B0609020204030204" pitchFamily="49" charset="0"/>
                <a:cs typeface="Consolas" panose="020B0609020204030204" pitchFamily="49" charset="0"/>
              </a:rPr>
              <a:t>&lt;</a:t>
            </a:r>
            <a:r>
              <a:rPr lang="pl-PL" sz="1800" dirty="0">
                <a:solidFill>
                  <a:srgbClr val="00008B"/>
                </a:solidFill>
                <a:highlight>
                  <a:srgbClr val="FFFFFF"/>
                </a:highlight>
                <a:latin typeface="Consolas" panose="020B0609020204030204" pitchFamily="49" charset="0"/>
                <a:cs typeface="Consolas" panose="020B0609020204030204" pitchFamily="49" charset="0"/>
              </a:rPr>
              <a:t>IReadable</a:t>
            </a:r>
            <a:r>
              <a:rPr lang="pl-PL" sz="1800" dirty="0">
                <a:solidFill>
                  <a:srgbClr val="000000"/>
                </a:solidFill>
                <a:highlight>
                  <a:srgbClr val="FFFFFF"/>
                </a:highlight>
                <a:latin typeface="Consolas" panose="020B0609020204030204" pitchFamily="49" charset="0"/>
                <a:cs typeface="Consolas" panose="020B0609020204030204" pitchFamily="49" charset="0"/>
              </a:rPr>
              <a:t>&gt;();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canWrite = </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List</a:t>
            </a:r>
            <a:r>
              <a:rPr lang="pl-PL" sz="1800" dirty="0">
                <a:solidFill>
                  <a:srgbClr val="000000"/>
                </a:solidFill>
                <a:highlight>
                  <a:srgbClr val="FFFFFF"/>
                </a:highlight>
                <a:latin typeface="Consolas" panose="020B0609020204030204" pitchFamily="49" charset="0"/>
                <a:cs typeface="Consolas" panose="020B0609020204030204" pitchFamily="49" charset="0"/>
              </a:rPr>
              <a:t>&lt;</a:t>
            </a:r>
            <a:r>
              <a:rPr lang="pl-PL" sz="1800" dirty="0">
                <a:solidFill>
                  <a:srgbClr val="00008B"/>
                </a:solidFill>
                <a:highlight>
                  <a:srgbClr val="FFFFFF"/>
                </a:highlight>
                <a:latin typeface="Consolas" panose="020B0609020204030204" pitchFamily="49" charset="0"/>
                <a:cs typeface="Consolas" panose="020B0609020204030204" pitchFamily="49" charset="0"/>
              </a:rPr>
              <a:t>IWritable</a:t>
            </a:r>
            <a:r>
              <a:rPr lang="pl-PL" sz="1800" dirty="0">
                <a:solidFill>
                  <a:srgbClr val="000000"/>
                </a:solidFill>
                <a:highlight>
                  <a:srgbClr val="FFFFFF"/>
                </a:highlight>
                <a:latin typeface="Consolas" panose="020B0609020204030204" pitchFamily="49" charset="0"/>
                <a:cs typeface="Consolas" panose="020B0609020204030204" pitchFamily="49" charset="0"/>
              </a:rPr>
              <a:t>&gt;();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canRead.</a:t>
            </a:r>
            <a:r>
              <a:rPr lang="pl-PL" sz="1800" dirty="0">
                <a:solidFill>
                  <a:srgbClr val="008B8B"/>
                </a:solidFill>
                <a:highlight>
                  <a:srgbClr val="FFFFFF"/>
                </a:highlight>
                <a:latin typeface="Consolas" panose="020B0609020204030204" pitchFamily="49" charset="0"/>
                <a:cs typeface="Consolas" panose="020B0609020204030204" pitchFamily="49" charset="0"/>
              </a:rPr>
              <a:t>Add</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File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canRead.</a:t>
            </a:r>
            <a:r>
              <a:rPr lang="pl-PL" sz="1800" dirty="0">
                <a:solidFill>
                  <a:srgbClr val="008B8B"/>
                </a:solidFill>
                <a:highlight>
                  <a:srgbClr val="FFFFFF"/>
                </a:highlight>
                <a:latin typeface="Consolas" panose="020B0609020204030204" pitchFamily="49" charset="0"/>
                <a:cs typeface="Consolas" panose="020B0609020204030204" pitchFamily="49" charset="0"/>
              </a:rPr>
              <a:t>Add</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ReadOnlyFile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canWrite.</a:t>
            </a:r>
            <a:r>
              <a:rPr lang="pl-PL" sz="1800" dirty="0">
                <a:solidFill>
                  <a:srgbClr val="008B8B"/>
                </a:solidFill>
                <a:highlight>
                  <a:srgbClr val="FFFFFF"/>
                </a:highlight>
                <a:latin typeface="Consolas" panose="020B0609020204030204" pitchFamily="49" charset="0"/>
                <a:cs typeface="Consolas" panose="020B0609020204030204" pitchFamily="49" charset="0"/>
              </a:rPr>
              <a:t>Add</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File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canRead.</a:t>
            </a:r>
            <a:r>
              <a:rPr lang="pl-PL" sz="1800" dirty="0">
                <a:solidFill>
                  <a:srgbClr val="008B8B"/>
                </a:solidFill>
                <a:highlight>
                  <a:srgbClr val="FFFFFF"/>
                </a:highlight>
                <a:latin typeface="Consolas" panose="020B0609020204030204" pitchFamily="49" charset="0"/>
                <a:cs typeface="Consolas" panose="020B0609020204030204" pitchFamily="49" charset="0"/>
              </a:rPr>
              <a:t>ForEach</a:t>
            </a:r>
            <a:r>
              <a:rPr lang="pl-PL" sz="1800" dirty="0">
                <a:solidFill>
                  <a:srgbClr val="000000"/>
                </a:solidFill>
                <a:highlight>
                  <a:srgbClr val="FFFFFF"/>
                </a:highlight>
                <a:latin typeface="Consolas" panose="020B0609020204030204" pitchFamily="49" charset="0"/>
                <a:cs typeface="Consolas" panose="020B0609020204030204" pitchFamily="49" charset="0"/>
              </a:rPr>
              <a:t>(file =&gt; file.</a:t>
            </a:r>
            <a:r>
              <a:rPr lang="pl-PL" sz="1800" dirty="0">
                <a:solidFill>
                  <a:srgbClr val="008B8B"/>
                </a:solidFill>
                <a:highlight>
                  <a:srgbClr val="FFFFFF"/>
                </a:highlight>
                <a:latin typeface="Consolas" panose="020B0609020204030204" pitchFamily="49" charset="0"/>
                <a:cs typeface="Consolas" panose="020B0609020204030204" pitchFamily="49" charset="0"/>
              </a:rPr>
              <a:t>Read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canWrite.</a:t>
            </a:r>
            <a:r>
              <a:rPr lang="pl-PL" sz="1800" dirty="0">
                <a:solidFill>
                  <a:srgbClr val="008B8B"/>
                </a:solidFill>
                <a:highlight>
                  <a:srgbClr val="FFFFFF"/>
                </a:highlight>
                <a:latin typeface="Consolas" panose="020B0609020204030204" pitchFamily="49" charset="0"/>
                <a:cs typeface="Consolas" panose="020B0609020204030204" pitchFamily="49" charset="0"/>
              </a:rPr>
              <a:t>ForEach</a:t>
            </a:r>
            <a:r>
              <a:rPr lang="pl-PL" sz="1800" dirty="0">
                <a:solidFill>
                  <a:srgbClr val="000000"/>
                </a:solidFill>
                <a:highlight>
                  <a:srgbClr val="FFFFFF"/>
                </a:highlight>
                <a:latin typeface="Consolas" panose="020B0609020204030204" pitchFamily="49" charset="0"/>
                <a:cs typeface="Consolas" panose="020B0609020204030204" pitchFamily="49" charset="0"/>
              </a:rPr>
              <a:t>(file =&gt; file.</a:t>
            </a:r>
            <a:r>
              <a:rPr lang="pl-PL" sz="1800" dirty="0">
                <a:solidFill>
                  <a:srgbClr val="008B8B"/>
                </a:solidFill>
                <a:highlight>
                  <a:srgbClr val="FFFFFF"/>
                </a:highlight>
                <a:latin typeface="Consolas" panose="020B0609020204030204" pitchFamily="49" charset="0"/>
                <a:cs typeface="Consolas" panose="020B0609020204030204" pitchFamily="49" charset="0"/>
              </a:rPr>
              <a:t>Write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byte</a:t>
            </a:r>
            <a:r>
              <a:rPr lang="pl-PL" sz="1800" dirty="0">
                <a:solidFill>
                  <a:srgbClr val="000000"/>
                </a:solidFill>
                <a:highlight>
                  <a:srgbClr val="FFFFFF"/>
                </a:highlight>
                <a:latin typeface="Consolas" panose="020B0609020204030204" pitchFamily="49" charset="0"/>
                <a:cs typeface="Consolas" panose="020B0609020204030204" pitchFamily="49" charset="0"/>
              </a:rPr>
              <a:t>[1]));</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Liskov substitution principle</a:t>
            </a:r>
            <a:endParaRPr lang="pl-PL" dirty="0"/>
          </a:p>
        </p:txBody>
      </p:sp>
    </p:spTree>
    <p:extLst>
      <p:ext uri="{BB962C8B-B14F-4D97-AF65-F5344CB8AC3E}">
        <p14:creationId xmlns:p14="http://schemas.microsoft.com/office/powerpoint/2010/main" val="41931339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9600" dirty="0" err="1" smtClean="0"/>
              <a:t>lsp</a:t>
            </a:r>
            <a:r>
              <a:rPr lang="en-US" sz="9600" dirty="0" smtClean="0"/>
              <a:t>  =&gt; contracts</a:t>
            </a:r>
            <a:endParaRPr lang="pl-PL" sz="96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31</a:t>
            </a:fld>
            <a:endParaRPr lang="pl-PL" dirty="0"/>
          </a:p>
        </p:txBody>
      </p:sp>
    </p:spTree>
    <p:extLst>
      <p:ext uri="{BB962C8B-B14F-4D97-AF65-F5344CB8AC3E}">
        <p14:creationId xmlns:p14="http://schemas.microsoft.com/office/powerpoint/2010/main" val="2619835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37300" dirty="0" smtClean="0"/>
              <a:t>I</a:t>
            </a:r>
            <a:endParaRPr lang="pl-PL" sz="37300" dirty="0"/>
          </a:p>
        </p:txBody>
      </p:sp>
      <p:sp>
        <p:nvSpPr>
          <p:cNvPr id="4" name="Footer Placeholder 3"/>
          <p:cNvSpPr>
            <a:spLocks noGrp="1"/>
          </p:cNvSpPr>
          <p:nvPr>
            <p:ph type="ftr" sz="quarter" idx="3"/>
          </p:nvPr>
        </p:nvSpPr>
        <p:spPr/>
        <p:txBody>
          <a:bodyPr/>
          <a:lstStyle/>
          <a:p>
            <a:r>
              <a:rPr lang="pl-PL" smtClean="0"/>
              <a:t>Welcome to PGS</a:t>
            </a:r>
            <a:endParaRPr lang="pl-PL"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32</a:t>
            </a:fld>
            <a:endParaRPr lang="pl-PL" dirty="0"/>
          </a:p>
        </p:txBody>
      </p:sp>
    </p:spTree>
    <p:extLst>
      <p:ext uri="{BB962C8B-B14F-4D97-AF65-F5344CB8AC3E}">
        <p14:creationId xmlns:p14="http://schemas.microsoft.com/office/powerpoint/2010/main" val="3708374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6067" y="2483066"/>
            <a:ext cx="3811541" cy="285865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9311" y="2483066"/>
            <a:ext cx="3811541" cy="2858655"/>
          </a:xfrm>
        </p:spPr>
      </p:pic>
      <p:sp>
        <p:nvSpPr>
          <p:cNvPr id="2" name="Title 1"/>
          <p:cNvSpPr>
            <a:spLocks noGrp="1"/>
          </p:cNvSpPr>
          <p:nvPr>
            <p:ph type="title"/>
          </p:nvPr>
        </p:nvSpPr>
        <p:spPr/>
        <p:txBody>
          <a:bodyPr/>
          <a:lstStyle/>
          <a:p>
            <a:endParaRPr lang="pl-PL" dirty="0"/>
          </a:p>
        </p:txBody>
      </p:sp>
    </p:spTree>
    <p:extLst>
      <p:ext uri="{BB962C8B-B14F-4D97-AF65-F5344CB8AC3E}">
        <p14:creationId xmlns:p14="http://schemas.microsoft.com/office/powerpoint/2010/main" val="147421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Interface segregation principle</a:t>
            </a:r>
            <a:endParaRPr lang="pl-PL" dirty="0"/>
          </a:p>
        </p:txBody>
      </p:sp>
      <p:sp>
        <p:nvSpPr>
          <p:cNvPr id="3" name="Content Placeholder 2"/>
          <p:cNvSpPr>
            <a:spLocks noGrp="1"/>
          </p:cNvSpPr>
          <p:nvPr>
            <p:ph type="subTitle" idx="1"/>
          </p:nvPr>
        </p:nvSpPr>
        <p:spPr/>
        <p:txBody>
          <a:bodyPr/>
          <a:lstStyle/>
          <a:p>
            <a:pPr marL="0" indent="0" algn="r">
              <a:buNone/>
            </a:pPr>
            <a:r>
              <a:rPr lang="en-US" dirty="0"/>
              <a:t>“many client-specific interfaces are better than one general-purpose interface.”</a:t>
            </a:r>
            <a:endParaRPr lang="pl-PL" i="1" u="sng" dirty="0"/>
          </a:p>
        </p:txBody>
      </p:sp>
    </p:spTree>
    <p:extLst>
      <p:ext uri="{BB962C8B-B14F-4D97-AF65-F5344CB8AC3E}">
        <p14:creationId xmlns:p14="http://schemas.microsoft.com/office/powerpoint/2010/main" val="925224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pl-PL" sz="1800" dirty="0" smtClean="0">
                <a:solidFill>
                  <a:srgbClr val="0000FF"/>
                </a:solidFill>
                <a:highlight>
                  <a:srgbClr val="FFFFFF"/>
                </a:highlight>
                <a:latin typeface="Consolas" panose="020B0609020204030204" pitchFamily="49" charset="0"/>
                <a:cs typeface="Consolas" panose="020B0609020204030204" pitchFamily="49" charset="0"/>
              </a:rPr>
              <a:t>public</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IPerson</a:t>
            </a:r>
            <a:endParaRPr lang="pl-PL"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Name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get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set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get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set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get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set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List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&lt;</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&gt;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SuperSkills</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get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set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bool</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8B8B"/>
                </a:solidFill>
                <a:highlight>
                  <a:srgbClr val="FFFFFF"/>
                </a:highlight>
                <a:latin typeface="Consolas" panose="020B0609020204030204" pitchFamily="49" charset="0"/>
                <a:cs typeface="Consolas" panose="020B0609020204030204" pitchFamily="49" charset="0"/>
              </a:rPr>
              <a:t>get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Interface segregation principle</a:t>
            </a:r>
            <a:endParaRPr lang="pl-PL" dirty="0"/>
          </a:p>
        </p:txBody>
      </p:sp>
    </p:spTree>
    <p:extLst>
      <p:ext uri="{BB962C8B-B14F-4D97-AF65-F5344CB8AC3E}">
        <p14:creationId xmlns:p14="http://schemas.microsoft.com/office/powerpoint/2010/main" val="1907805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rPr>
              <a:t>public</a:t>
            </a:r>
            <a:r>
              <a:rPr lang="pl-PL" sz="1800" dirty="0">
                <a:solidFill>
                  <a:srgbClr val="000000"/>
                </a:solidFill>
                <a:highlight>
                  <a:srgbClr val="FFFFFF"/>
                </a:highlight>
                <a:latin typeface="Consolas" panose="020B0609020204030204" pitchFamily="49" charset="0"/>
              </a:rPr>
              <a:t> </a:t>
            </a:r>
            <a:r>
              <a:rPr lang="pl-PL" sz="1800" dirty="0">
                <a:solidFill>
                  <a:srgbClr val="0000FF"/>
                </a:solidFill>
                <a:highlight>
                  <a:srgbClr val="FFFFFF"/>
                </a:highlight>
                <a:latin typeface="Consolas" panose="020B0609020204030204" pitchFamily="49" charset="0"/>
              </a:rPr>
              <a:t>void</a:t>
            </a:r>
            <a:r>
              <a:rPr lang="pl-PL" sz="1800" dirty="0">
                <a:solidFill>
                  <a:srgbClr val="000000"/>
                </a:solidFill>
                <a:highlight>
                  <a:srgbClr val="FFFFFF"/>
                </a:highlight>
                <a:latin typeface="Consolas" panose="020B0609020204030204" pitchFamily="49" charset="0"/>
              </a:rPr>
              <a:t> </a:t>
            </a:r>
            <a:r>
              <a:rPr lang="pl-PL" sz="1800" dirty="0">
                <a:solidFill>
                  <a:srgbClr val="008B8B"/>
                </a:solidFill>
                <a:highlight>
                  <a:srgbClr val="FFFFFF"/>
                </a:highlight>
                <a:latin typeface="Consolas" panose="020B0609020204030204" pitchFamily="49" charset="0"/>
              </a:rPr>
              <a:t>SadTestMethod</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a:t>
            </a:r>
            <a:endParaRPr lang="pl-PL" sz="1800" dirty="0">
              <a:solidFill>
                <a:srgbClr val="000000"/>
              </a:solidFill>
              <a:highlight>
                <a:srgbClr val="FFFFFF"/>
              </a:highlight>
              <a:latin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FF"/>
                </a:solidFill>
                <a:highlight>
                  <a:srgbClr val="FFFFFF"/>
                </a:highlight>
                <a:latin typeface="Consolas" panose="020B0609020204030204" pitchFamily="49" charset="0"/>
              </a:rPr>
              <a:t>var</a:t>
            </a:r>
            <a:r>
              <a:rPr lang="pl-PL" sz="1800" dirty="0">
                <a:solidFill>
                  <a:srgbClr val="000000"/>
                </a:solidFill>
                <a:highlight>
                  <a:srgbClr val="FFFFFF"/>
                </a:highlight>
                <a:latin typeface="Consolas" panose="020B0609020204030204" pitchFamily="49" charset="0"/>
              </a:rPr>
              <a:t> persons = </a:t>
            </a:r>
            <a:r>
              <a:rPr lang="pl-PL" sz="1800" dirty="0">
                <a:solidFill>
                  <a:srgbClr val="0000FF"/>
                </a:solidFill>
                <a:highlight>
                  <a:srgbClr val="FFFFFF"/>
                </a:highlight>
                <a:latin typeface="Consolas" panose="020B0609020204030204" pitchFamily="49" charset="0"/>
              </a:rPr>
              <a:t>new</a:t>
            </a:r>
            <a:r>
              <a:rPr lang="pl-PL" sz="1800" dirty="0">
                <a:solidFill>
                  <a:srgbClr val="000000"/>
                </a:solidFill>
                <a:highlight>
                  <a:srgbClr val="FFFFFF"/>
                </a:highlight>
                <a:latin typeface="Consolas" panose="020B0609020204030204" pitchFamily="49" charset="0"/>
              </a:rPr>
              <a:t> </a:t>
            </a:r>
            <a:r>
              <a:rPr lang="pl-PL" sz="1800" dirty="0">
                <a:solidFill>
                  <a:srgbClr val="00008B"/>
                </a:solidFill>
                <a:highlight>
                  <a:srgbClr val="FFFFFF"/>
                </a:highlight>
                <a:latin typeface="Consolas" panose="020B0609020204030204" pitchFamily="49" charset="0"/>
              </a:rPr>
              <a:t>List</a:t>
            </a:r>
            <a:r>
              <a:rPr lang="pl-PL" sz="1800" dirty="0">
                <a:solidFill>
                  <a:srgbClr val="000000"/>
                </a:solidFill>
                <a:highlight>
                  <a:srgbClr val="FFFFFF"/>
                </a:highlight>
                <a:latin typeface="Consolas" panose="020B0609020204030204" pitchFamily="49" charset="0"/>
              </a:rPr>
              <a:t>&lt;</a:t>
            </a:r>
            <a:r>
              <a:rPr lang="pl-PL" sz="1800" dirty="0">
                <a:solidFill>
                  <a:srgbClr val="00008B"/>
                </a:solidFill>
                <a:highlight>
                  <a:srgbClr val="FFFFFF"/>
                </a:highlight>
                <a:latin typeface="Consolas" panose="020B0609020204030204" pitchFamily="49" charset="0"/>
              </a:rPr>
              <a:t>IPerson</a:t>
            </a:r>
            <a:r>
              <a:rPr lang="pl-PL" sz="1800" dirty="0">
                <a:solidFill>
                  <a:srgbClr val="000000"/>
                </a:solidFill>
                <a:highlight>
                  <a:srgbClr val="FFFFFF"/>
                </a:highlight>
                <a:latin typeface="Consolas" panose="020B0609020204030204" pitchFamily="49" charset="0"/>
              </a:rPr>
              <a:t>&gt;();</a:t>
            </a:r>
          </a:p>
          <a:p>
            <a:pPr>
              <a:lnSpc>
                <a:spcPct val="100000"/>
              </a:lnSpc>
              <a:spcBef>
                <a:spcPts val="0"/>
              </a:spcBef>
            </a:pPr>
            <a:endParaRPr lang="pl-PL" sz="1800" dirty="0">
              <a:solidFill>
                <a:srgbClr val="000000"/>
              </a:solidFill>
              <a:highlight>
                <a:srgbClr val="FFFFFF"/>
              </a:highlight>
              <a:latin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persons.</a:t>
            </a:r>
            <a:r>
              <a:rPr lang="pl-PL" sz="1800" dirty="0">
                <a:solidFill>
                  <a:srgbClr val="008B8B"/>
                </a:solidFill>
                <a:highlight>
                  <a:srgbClr val="FFFFFF"/>
                </a:highlight>
                <a:latin typeface="Consolas" panose="020B0609020204030204" pitchFamily="49" charset="0"/>
              </a:rPr>
              <a:t>Add</a:t>
            </a:r>
            <a:r>
              <a:rPr lang="pl-PL" sz="1800" dirty="0">
                <a:solidFill>
                  <a:srgbClr val="000000"/>
                </a:solidFill>
                <a:highlight>
                  <a:srgbClr val="FFFFFF"/>
                </a:highlight>
                <a:latin typeface="Consolas" panose="020B0609020204030204" pitchFamily="49" charset="0"/>
              </a:rPr>
              <a:t>(</a:t>
            </a:r>
            <a:r>
              <a:rPr lang="pl-PL" sz="1800" dirty="0">
                <a:solidFill>
                  <a:srgbClr val="008B8B"/>
                </a:solidFill>
                <a:highlight>
                  <a:srgbClr val="FFFFFF"/>
                </a:highlight>
                <a:latin typeface="Consolas" panose="020B0609020204030204" pitchFamily="49" charset="0"/>
              </a:rPr>
              <a:t>CreateBruceWayne</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persons.</a:t>
            </a:r>
            <a:r>
              <a:rPr lang="pl-PL" sz="1800" dirty="0">
                <a:solidFill>
                  <a:srgbClr val="008B8B"/>
                </a:solidFill>
                <a:highlight>
                  <a:srgbClr val="FFFFFF"/>
                </a:highlight>
                <a:latin typeface="Consolas" panose="020B0609020204030204" pitchFamily="49" charset="0"/>
              </a:rPr>
              <a:t>Add</a:t>
            </a:r>
            <a:r>
              <a:rPr lang="pl-PL" sz="1800" dirty="0">
                <a:solidFill>
                  <a:srgbClr val="000000"/>
                </a:solidFill>
                <a:highlight>
                  <a:srgbClr val="FFFFFF"/>
                </a:highlight>
                <a:latin typeface="Consolas" panose="020B0609020204030204" pitchFamily="49" charset="0"/>
              </a:rPr>
              <a:t>(</a:t>
            </a:r>
            <a:r>
              <a:rPr lang="pl-PL" sz="1800" dirty="0">
                <a:solidFill>
                  <a:srgbClr val="008B8B"/>
                </a:solidFill>
                <a:highlight>
                  <a:srgbClr val="FFFFFF"/>
                </a:highlight>
                <a:latin typeface="Consolas" panose="020B0609020204030204" pitchFamily="49" charset="0"/>
              </a:rPr>
              <a:t>CreateJohmSmith</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    </a:t>
            </a:r>
            <a:r>
              <a:rPr lang="pl-PL" sz="1800" dirty="0">
                <a:solidFill>
                  <a:srgbClr val="000000"/>
                </a:solidFill>
                <a:highlight>
                  <a:srgbClr val="FFFFFF"/>
                </a:highlight>
                <a:latin typeface="Consolas" panose="020B0609020204030204" pitchFamily="49" charset="0"/>
              </a:rPr>
              <a:t>persons.</a:t>
            </a:r>
            <a:r>
              <a:rPr lang="pl-PL" sz="1800" dirty="0">
                <a:solidFill>
                  <a:srgbClr val="008B8B"/>
                </a:solidFill>
                <a:highlight>
                  <a:srgbClr val="FFFFFF"/>
                </a:highlight>
                <a:latin typeface="Consolas" panose="020B0609020204030204" pitchFamily="49" charset="0"/>
              </a:rPr>
              <a:t>ForEach</a:t>
            </a:r>
            <a:r>
              <a:rPr lang="pl-PL" sz="1800" dirty="0">
                <a:solidFill>
                  <a:srgbClr val="000000"/>
                </a:solidFill>
                <a:highlight>
                  <a:srgbClr val="FFFFFF"/>
                </a:highlight>
                <a:latin typeface="Consolas" panose="020B0609020204030204" pitchFamily="49" charset="0"/>
              </a:rPr>
              <a:t>(</a:t>
            </a:r>
            <a:r>
              <a:rPr lang="pl-PL" sz="1800" dirty="0">
                <a:solidFill>
                  <a:srgbClr val="008B8B"/>
                </a:solidFill>
                <a:highlight>
                  <a:srgbClr val="FFFFFF"/>
                </a:highlight>
                <a:latin typeface="Consolas" panose="020B0609020204030204" pitchFamily="49" charset="0"/>
              </a:rPr>
              <a:t>PrintPersonDetails</a:t>
            </a:r>
            <a:r>
              <a:rPr lang="pl-PL" sz="1800" dirty="0">
                <a:solidFill>
                  <a:srgbClr val="000000"/>
                </a:solidFill>
                <a:highlight>
                  <a:srgbClr val="FFFFFF"/>
                </a:highlight>
                <a:latin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rPr>
              <a:t>}</a:t>
            </a:r>
            <a:endParaRPr lang="pl-PL" sz="18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5" name="Title 4"/>
          <p:cNvSpPr>
            <a:spLocks noGrp="1"/>
          </p:cNvSpPr>
          <p:nvPr>
            <p:ph type="title"/>
          </p:nvPr>
        </p:nvSpPr>
        <p:spPr/>
        <p:txBody>
          <a:bodyPr/>
          <a:lstStyle/>
          <a:p>
            <a:r>
              <a:rPr lang="en-US" dirty="0"/>
              <a:t>Interface segregation principle</a:t>
            </a:r>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36</a:t>
            </a:fld>
            <a:endParaRPr lang="pl-PL" dirty="0"/>
          </a:p>
        </p:txBody>
      </p:sp>
    </p:spTree>
    <p:extLst>
      <p:ext uri="{BB962C8B-B14F-4D97-AF65-F5344CB8AC3E}">
        <p14:creationId xmlns:p14="http://schemas.microsoft.com/office/powerpoint/2010/main" val="275823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33061" y="1800000"/>
            <a:ext cx="5162940" cy="4032000"/>
          </a:xfrm>
        </p:spPr>
        <p:txBody>
          <a:bodyPr>
            <a:normAutofit/>
          </a:bodyPr>
          <a:lstStyle/>
          <a:p>
            <a:pPr>
              <a:lnSpc>
                <a:spcPct val="100000"/>
              </a:lnSpc>
              <a:spcBef>
                <a:spcPts val="0"/>
              </a:spcBef>
            </a:pPr>
            <a:r>
              <a:rPr lang="pl-PL" sz="1800" dirty="0" smtClean="0">
                <a:solidFill>
                  <a:srgbClr val="0000FF"/>
                </a:solidFill>
                <a:highlight>
                  <a:srgbClr val="FFFFFF"/>
                </a:highlight>
                <a:latin typeface="Consolas" panose="020B0609020204030204" pitchFamily="49" charset="0"/>
                <a:cs typeface="Consolas" panose="020B0609020204030204" pitchFamily="49" charset="0"/>
              </a:rPr>
              <a:t>return</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new</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Person</a:t>
            </a:r>
            <a:endParaRPr lang="pl-PL"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80008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Name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A31515"/>
                </a:solidFill>
                <a:highlight>
                  <a:srgbClr val="FFFFFF"/>
                </a:highlight>
                <a:latin typeface="Consolas" panose="020B0609020204030204" pitchFamily="49" charset="0"/>
                <a:cs typeface="Consolas" panose="020B0609020204030204" pitchFamily="49" charset="0"/>
              </a:rPr>
              <a:t>"Bruce Wayne"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80008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A31515"/>
                </a:solidFill>
                <a:highlight>
                  <a:srgbClr val="FFFFFF"/>
                </a:highlight>
                <a:latin typeface="Consolas" panose="020B0609020204030204" pitchFamily="49" charset="0"/>
                <a:cs typeface="Consolas" panose="020B0609020204030204" pitchFamily="49" charset="0"/>
              </a:rPr>
              <a:t>"Gotham City"</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80008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true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800080"/>
                </a:solidFill>
                <a:highlight>
                  <a:srgbClr val="FFFFFF"/>
                </a:highlight>
                <a:latin typeface="Consolas" panose="020B0609020204030204" pitchFamily="49" charset="0"/>
                <a:cs typeface="Consolas" panose="020B0609020204030204" pitchFamily="49" charset="0"/>
              </a:rPr>
              <a:t>    </a:t>
            </a:r>
            <a:r>
              <a:rPr lang="pl-PL" sz="1800" dirty="0" smtClean="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 </a:t>
            </a:r>
            <a:r>
              <a:rPr lang="pl-PL" sz="1800" dirty="0" smtClean="0">
                <a:solidFill>
                  <a:srgbClr val="A31515"/>
                </a:solidFill>
                <a:highlight>
                  <a:srgbClr val="FFFFFF"/>
                </a:highlight>
                <a:latin typeface="Consolas" panose="020B0609020204030204" pitchFamily="49" charset="0"/>
                <a:cs typeface="Consolas" panose="020B0609020204030204" pitchFamily="49" charset="0"/>
              </a:rPr>
              <a:t>"Batman"</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800080"/>
                </a:solidFill>
                <a:highlight>
                  <a:srgbClr val="FFFFFF"/>
                </a:highlight>
                <a:latin typeface="Consolas" panose="020B0609020204030204" pitchFamily="49" charset="0"/>
                <a:cs typeface="Consolas" panose="020B0609020204030204" pitchFamily="49" charset="0"/>
              </a:rPr>
              <a:t>    </a:t>
            </a:r>
            <a:r>
              <a:rPr lang="en-US" sz="1800" dirty="0" err="1" smtClean="0">
                <a:solidFill>
                  <a:srgbClr val="800080"/>
                </a:solidFill>
                <a:highlight>
                  <a:srgbClr val="FFFFFF"/>
                </a:highlight>
                <a:latin typeface="Consolas" panose="020B0609020204030204" pitchFamily="49" charset="0"/>
                <a:cs typeface="Consolas" panose="020B0609020204030204" pitchFamily="49" charset="0"/>
              </a:rPr>
              <a:t>SuperSkills</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 </a:t>
            </a:r>
            <a:r>
              <a:rPr lang="en-US" sz="1800" dirty="0" smtClean="0">
                <a:solidFill>
                  <a:srgbClr val="0000FF"/>
                </a:solidFill>
                <a:highlight>
                  <a:srgbClr val="FFFFFF"/>
                </a:highlight>
                <a:latin typeface="Consolas" panose="020B0609020204030204" pitchFamily="49" charset="0"/>
                <a:cs typeface="Consolas" panose="020B0609020204030204" pitchFamily="49" charset="0"/>
              </a:rPr>
              <a:t>new</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List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&lt;</a:t>
            </a:r>
            <a:r>
              <a:rPr lang="en-US"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&gt; {</a:t>
            </a:r>
          </a:p>
          <a:p>
            <a:pPr>
              <a:lnSpc>
                <a:spcPct val="100000"/>
              </a:lnSpc>
              <a:spcBef>
                <a:spcPts val="0"/>
              </a:spcBef>
            </a:pP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cs typeface="Consolas" panose="020B0609020204030204" pitchFamily="49" charset="0"/>
              </a:rPr>
              <a:t>"Kick ass"</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cs typeface="Consolas" panose="020B0609020204030204" pitchFamily="49" charset="0"/>
              </a:rPr>
              <a:t>"Do the right thing"</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A31515"/>
                </a:solidFill>
                <a:highlight>
                  <a:srgbClr val="FFFFFF"/>
                </a:highlight>
                <a:latin typeface="Consolas" panose="020B0609020204030204" pitchFamily="49" charset="0"/>
                <a:cs typeface="Consolas" panose="020B0609020204030204" pitchFamily="49" charset="0"/>
              </a:rPr>
              <a:t>“Being deadly serious"</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Interface segregation principle</a:t>
            </a:r>
            <a:endParaRPr lang="pl-PL" dirty="0"/>
          </a:p>
        </p:txBody>
      </p:sp>
      <p:sp>
        <p:nvSpPr>
          <p:cNvPr id="5" name="Content Placeholder 4"/>
          <p:cNvSpPr>
            <a:spLocks noGrp="1"/>
          </p:cNvSpPr>
          <p:nvPr>
            <p:ph sz="half" idx="4294967295"/>
          </p:nvPr>
        </p:nvSpPr>
        <p:spPr>
          <a:xfrm>
            <a:off x="6480000" y="1800000"/>
            <a:ext cx="5181600" cy="4351338"/>
          </a:xfrm>
        </p:spPr>
        <p:txBody>
          <a:bodyPr>
            <a:normAutofit/>
          </a:bodyPr>
          <a:lstStyle/>
          <a:p>
            <a:pPr marL="0" indent="0">
              <a:lnSpc>
                <a:spcPct val="100000"/>
              </a:lnSpc>
              <a:spcBef>
                <a:spcPts val="0"/>
              </a:spcBef>
              <a:buNone/>
            </a:pPr>
            <a:r>
              <a:rPr lang="pl-PL" sz="1800" dirty="0">
                <a:solidFill>
                  <a:srgbClr val="0000FF"/>
                </a:solidFill>
                <a:highlight>
                  <a:srgbClr val="FFFFFF"/>
                </a:highlight>
                <a:latin typeface="Source Code Pro" panose="020B0509030403020204" pitchFamily="49" charset="-18"/>
              </a:rPr>
              <a:t>return</a:t>
            </a:r>
            <a:r>
              <a:rPr lang="pl-PL" sz="1800" dirty="0">
                <a:solidFill>
                  <a:srgbClr val="000000"/>
                </a:solidFill>
                <a:highlight>
                  <a:srgbClr val="FFFFFF"/>
                </a:highlight>
                <a:latin typeface="Source Code Pro" panose="020B0509030403020204" pitchFamily="49" charset="-18"/>
              </a:rPr>
              <a:t> </a:t>
            </a:r>
            <a:r>
              <a:rPr lang="pl-PL" sz="1800" dirty="0">
                <a:solidFill>
                  <a:srgbClr val="0000FF"/>
                </a:solidFill>
                <a:highlight>
                  <a:srgbClr val="FFFFFF"/>
                </a:highlight>
                <a:latin typeface="Source Code Pro" panose="020B0509030403020204" pitchFamily="49" charset="-18"/>
              </a:rPr>
              <a:t>new</a:t>
            </a:r>
            <a:r>
              <a:rPr lang="pl-PL" sz="1800" dirty="0">
                <a:solidFill>
                  <a:srgbClr val="000000"/>
                </a:solidFill>
                <a:highlight>
                  <a:srgbClr val="FFFFFF"/>
                </a:highlight>
                <a:latin typeface="Source Code Pro" panose="020B0509030403020204" pitchFamily="49" charset="-18"/>
              </a:rPr>
              <a:t> </a:t>
            </a:r>
            <a:r>
              <a:rPr lang="pl-PL" sz="1800" dirty="0">
                <a:solidFill>
                  <a:srgbClr val="00008B"/>
                </a:solidFill>
                <a:highlight>
                  <a:srgbClr val="FFFFFF"/>
                </a:highlight>
                <a:latin typeface="Source Code Pro" panose="020B0509030403020204" pitchFamily="49" charset="-18"/>
              </a:rPr>
              <a:t>Person</a:t>
            </a:r>
            <a:endParaRPr lang="pl-PL" sz="1800" dirty="0">
              <a:solidFill>
                <a:srgbClr val="000000"/>
              </a:solidFill>
              <a:highlight>
                <a:srgbClr val="FFFFFF"/>
              </a:highlight>
              <a:latin typeface="Source Code Pro" panose="020B0509030403020204" pitchFamily="49" charset="-18"/>
            </a:endParaRPr>
          </a:p>
          <a:p>
            <a:pPr marL="0" indent="0">
              <a:lnSpc>
                <a:spcPct val="100000"/>
              </a:lnSpc>
              <a:spcBef>
                <a:spcPts val="0"/>
              </a:spcBef>
              <a:buNone/>
            </a:pPr>
            <a:r>
              <a:rPr lang="pl-PL" sz="1800" dirty="0">
                <a:solidFill>
                  <a:srgbClr val="000000"/>
                </a:solidFill>
                <a:highlight>
                  <a:srgbClr val="FFFFFF"/>
                </a:highlight>
                <a:latin typeface="Source Code Pro" panose="020B0509030403020204" pitchFamily="49" charset="-18"/>
              </a:rPr>
              <a:t>{</a:t>
            </a:r>
          </a:p>
          <a:p>
            <a:pPr marL="0" indent="0">
              <a:lnSpc>
                <a:spcPct val="100000"/>
              </a:lnSpc>
              <a:spcBef>
                <a:spcPts val="0"/>
              </a:spcBef>
              <a:buNone/>
            </a:pPr>
            <a:r>
              <a:rPr lang="en-US" sz="1800" dirty="0">
                <a:solidFill>
                  <a:srgbClr val="800080"/>
                </a:solidFill>
                <a:highlight>
                  <a:srgbClr val="FFFFFF"/>
                </a:highlight>
                <a:latin typeface="Source Code Pro" panose="020B0509030403020204" pitchFamily="49" charset="-18"/>
              </a:rPr>
              <a:t>    </a:t>
            </a:r>
            <a:r>
              <a:rPr lang="pl-PL" sz="1800" dirty="0">
                <a:solidFill>
                  <a:srgbClr val="800080"/>
                </a:solidFill>
                <a:highlight>
                  <a:srgbClr val="FFFFFF"/>
                </a:highlight>
                <a:latin typeface="Source Code Pro" panose="020B0509030403020204" pitchFamily="49" charset="-18"/>
              </a:rPr>
              <a:t>Name</a:t>
            </a:r>
            <a:r>
              <a:rPr lang="pl-PL" sz="1800" dirty="0">
                <a:solidFill>
                  <a:srgbClr val="000000"/>
                </a:solidFill>
                <a:highlight>
                  <a:srgbClr val="FFFFFF"/>
                </a:highlight>
                <a:latin typeface="Source Code Pro" panose="020B0509030403020204" pitchFamily="49" charset="-18"/>
              </a:rPr>
              <a:t> = </a:t>
            </a:r>
            <a:r>
              <a:rPr lang="pl-PL" sz="1800" dirty="0">
                <a:solidFill>
                  <a:srgbClr val="A31515"/>
                </a:solidFill>
                <a:highlight>
                  <a:srgbClr val="FFFFFF"/>
                </a:highlight>
                <a:latin typeface="Source Code Pro" panose="020B0509030403020204" pitchFamily="49" charset="-18"/>
              </a:rPr>
              <a:t>"John Smith"</a:t>
            </a:r>
            <a:r>
              <a:rPr lang="pl-PL" sz="1800" dirty="0">
                <a:solidFill>
                  <a:srgbClr val="000000"/>
                </a:solidFill>
                <a:highlight>
                  <a:srgbClr val="FFFFFF"/>
                </a:highlight>
                <a:latin typeface="Source Code Pro" panose="020B0509030403020204" pitchFamily="49" charset="-18"/>
              </a:rPr>
              <a:t>,</a:t>
            </a:r>
          </a:p>
          <a:p>
            <a:pPr marL="0" indent="0">
              <a:lnSpc>
                <a:spcPct val="100000"/>
              </a:lnSpc>
              <a:spcBef>
                <a:spcPts val="0"/>
              </a:spcBef>
              <a:buNone/>
            </a:pPr>
            <a:r>
              <a:rPr lang="en-US" sz="1800" dirty="0">
                <a:solidFill>
                  <a:srgbClr val="800080"/>
                </a:solidFill>
                <a:highlight>
                  <a:srgbClr val="FFFFFF"/>
                </a:highlight>
                <a:latin typeface="Source Code Pro" panose="020B0509030403020204" pitchFamily="49" charset="-18"/>
              </a:rPr>
              <a:t>    </a:t>
            </a:r>
            <a:r>
              <a:rPr lang="pl-PL" sz="1800" dirty="0">
                <a:solidFill>
                  <a:srgbClr val="800080"/>
                </a:solidFill>
                <a:highlight>
                  <a:srgbClr val="FFFFFF"/>
                </a:highlight>
                <a:latin typeface="Source Code Pro" panose="020B0509030403020204" pitchFamily="49" charset="-18"/>
              </a:rPr>
              <a:t>HomeAddress</a:t>
            </a:r>
            <a:r>
              <a:rPr lang="pl-PL" sz="1800" dirty="0">
                <a:solidFill>
                  <a:srgbClr val="000000"/>
                </a:solidFill>
                <a:highlight>
                  <a:srgbClr val="FFFFFF"/>
                </a:highlight>
                <a:latin typeface="Source Code Pro" panose="020B0509030403020204" pitchFamily="49" charset="-18"/>
              </a:rPr>
              <a:t> = </a:t>
            </a:r>
            <a:r>
              <a:rPr lang="pl-PL" sz="1800" dirty="0">
                <a:solidFill>
                  <a:srgbClr val="A31515"/>
                </a:solidFill>
                <a:highlight>
                  <a:srgbClr val="FFFFFF"/>
                </a:highlight>
                <a:latin typeface="Source Code Pro" panose="020B0509030403020204" pitchFamily="49" charset="-18"/>
              </a:rPr>
              <a:t>"Gotham City"</a:t>
            </a:r>
            <a:r>
              <a:rPr lang="pl-PL" sz="1800" dirty="0">
                <a:solidFill>
                  <a:srgbClr val="000000"/>
                </a:solidFill>
                <a:highlight>
                  <a:srgbClr val="FFFFFF"/>
                </a:highlight>
                <a:latin typeface="Source Code Pro" panose="020B0509030403020204" pitchFamily="49" charset="-18"/>
              </a:rPr>
              <a:t>,</a:t>
            </a:r>
          </a:p>
          <a:p>
            <a:pPr marL="0" indent="0">
              <a:lnSpc>
                <a:spcPct val="100000"/>
              </a:lnSpc>
              <a:spcBef>
                <a:spcPts val="0"/>
              </a:spcBef>
              <a:buNone/>
            </a:pPr>
            <a:r>
              <a:rPr lang="en-US" sz="1800" dirty="0">
                <a:solidFill>
                  <a:srgbClr val="800080"/>
                </a:solidFill>
                <a:highlight>
                  <a:srgbClr val="FFFFFF"/>
                </a:highlight>
                <a:latin typeface="Source Code Pro" panose="020B0509030403020204" pitchFamily="49" charset="-18"/>
              </a:rPr>
              <a:t>    </a:t>
            </a:r>
            <a:r>
              <a:rPr lang="pl-PL" sz="1800" dirty="0">
                <a:solidFill>
                  <a:srgbClr val="800080"/>
                </a:solidFill>
                <a:highlight>
                  <a:srgbClr val="FFFFFF"/>
                </a:highlight>
                <a:latin typeface="Source Code Pro" panose="020B0509030403020204" pitchFamily="49" charset="-18"/>
              </a:rPr>
              <a:t>IsSuperHero</a:t>
            </a:r>
            <a:r>
              <a:rPr lang="pl-PL" sz="1800" dirty="0">
                <a:solidFill>
                  <a:srgbClr val="000000"/>
                </a:solidFill>
                <a:highlight>
                  <a:srgbClr val="FFFFFF"/>
                </a:highlight>
                <a:latin typeface="Source Code Pro" panose="020B0509030403020204" pitchFamily="49" charset="-18"/>
              </a:rPr>
              <a:t> = </a:t>
            </a:r>
            <a:r>
              <a:rPr lang="pl-PL" sz="1800" dirty="0">
                <a:solidFill>
                  <a:srgbClr val="0000FF"/>
                </a:solidFill>
                <a:highlight>
                  <a:srgbClr val="FFFFFF"/>
                </a:highlight>
                <a:latin typeface="Source Code Pro" panose="020B0509030403020204" pitchFamily="49" charset="-18"/>
              </a:rPr>
              <a:t>false</a:t>
            </a:r>
            <a:r>
              <a:rPr lang="pl-PL" sz="1800" dirty="0">
                <a:solidFill>
                  <a:srgbClr val="000000"/>
                </a:solidFill>
                <a:highlight>
                  <a:srgbClr val="FFFFFF"/>
                </a:highlight>
                <a:latin typeface="Source Code Pro" panose="020B0509030403020204" pitchFamily="49" charset="-18"/>
              </a:rPr>
              <a:t>,</a:t>
            </a:r>
          </a:p>
          <a:p>
            <a:pPr marL="0" indent="0">
              <a:lnSpc>
                <a:spcPct val="100000"/>
              </a:lnSpc>
              <a:spcBef>
                <a:spcPts val="0"/>
              </a:spcBef>
              <a:buNone/>
            </a:pPr>
            <a:r>
              <a:rPr lang="en-US" sz="1800" dirty="0">
                <a:solidFill>
                  <a:srgbClr val="800080"/>
                </a:solidFill>
                <a:highlight>
                  <a:srgbClr val="FFFFFF"/>
                </a:highlight>
                <a:latin typeface="Source Code Pro" panose="020B0509030403020204" pitchFamily="49" charset="-18"/>
              </a:rPr>
              <a:t>    </a:t>
            </a:r>
            <a:r>
              <a:rPr lang="pl-PL" sz="1800" dirty="0">
                <a:solidFill>
                  <a:srgbClr val="800080"/>
                </a:solidFill>
                <a:highlight>
                  <a:srgbClr val="FFFFFF"/>
                </a:highlight>
                <a:latin typeface="Source Code Pro" panose="020B0509030403020204" pitchFamily="49" charset="-18"/>
              </a:rPr>
              <a:t>Nickname</a:t>
            </a:r>
            <a:r>
              <a:rPr lang="pl-PL" sz="1800" dirty="0">
                <a:solidFill>
                  <a:srgbClr val="000000"/>
                </a:solidFill>
                <a:highlight>
                  <a:srgbClr val="FFFFFF"/>
                </a:highlight>
                <a:latin typeface="Source Code Pro" panose="020B0509030403020204" pitchFamily="49" charset="-18"/>
              </a:rPr>
              <a:t> = </a:t>
            </a:r>
            <a:r>
              <a:rPr lang="pl-PL" sz="1800" dirty="0">
                <a:solidFill>
                  <a:srgbClr val="0000FF"/>
                </a:solidFill>
                <a:highlight>
                  <a:srgbClr val="FFFFFF"/>
                </a:highlight>
                <a:latin typeface="Source Code Pro" panose="020B0509030403020204" pitchFamily="49" charset="-18"/>
              </a:rPr>
              <a:t>string</a:t>
            </a:r>
            <a:r>
              <a:rPr lang="pl-PL" sz="1800" dirty="0">
                <a:solidFill>
                  <a:srgbClr val="000000"/>
                </a:solidFill>
                <a:highlight>
                  <a:srgbClr val="FFFFFF"/>
                </a:highlight>
                <a:latin typeface="Source Code Pro" panose="020B0509030403020204" pitchFamily="49" charset="-18"/>
              </a:rPr>
              <a:t>.</a:t>
            </a:r>
            <a:r>
              <a:rPr lang="pl-PL" sz="1800" dirty="0">
                <a:solidFill>
                  <a:srgbClr val="800080"/>
                </a:solidFill>
                <a:highlight>
                  <a:srgbClr val="FFFFFF"/>
                </a:highlight>
                <a:latin typeface="Source Code Pro" panose="020B0509030403020204" pitchFamily="49" charset="-18"/>
              </a:rPr>
              <a:t>Empty</a:t>
            </a:r>
            <a:r>
              <a:rPr lang="pl-PL" sz="1800" dirty="0">
                <a:solidFill>
                  <a:srgbClr val="000000"/>
                </a:solidFill>
                <a:highlight>
                  <a:srgbClr val="FFFFFF"/>
                </a:highlight>
                <a:latin typeface="Source Code Pro" panose="020B0509030403020204" pitchFamily="49" charset="-18"/>
              </a:rPr>
              <a:t>,</a:t>
            </a:r>
          </a:p>
          <a:p>
            <a:pPr marL="0" indent="0">
              <a:lnSpc>
                <a:spcPct val="100000"/>
              </a:lnSpc>
              <a:spcBef>
                <a:spcPts val="0"/>
              </a:spcBef>
              <a:buNone/>
            </a:pPr>
            <a:r>
              <a:rPr lang="en-US" sz="1800" dirty="0">
                <a:solidFill>
                  <a:srgbClr val="800080"/>
                </a:solidFill>
                <a:highlight>
                  <a:srgbClr val="FFFFFF"/>
                </a:highlight>
                <a:latin typeface="Source Code Pro" panose="020B0509030403020204" pitchFamily="49" charset="-18"/>
              </a:rPr>
              <a:t>    </a:t>
            </a:r>
            <a:r>
              <a:rPr lang="pl-PL" sz="1800" dirty="0">
                <a:solidFill>
                  <a:srgbClr val="800080"/>
                </a:solidFill>
                <a:highlight>
                  <a:srgbClr val="FFFFFF"/>
                </a:highlight>
                <a:latin typeface="Source Code Pro" panose="020B0509030403020204" pitchFamily="49" charset="-18"/>
              </a:rPr>
              <a:t>SuperSkills</a:t>
            </a:r>
            <a:r>
              <a:rPr lang="pl-PL" sz="1800" dirty="0">
                <a:solidFill>
                  <a:srgbClr val="000000"/>
                </a:solidFill>
                <a:highlight>
                  <a:srgbClr val="FFFFFF"/>
                </a:highlight>
                <a:latin typeface="Source Code Pro" panose="020B0509030403020204" pitchFamily="49" charset="-18"/>
              </a:rPr>
              <a:t> = </a:t>
            </a:r>
            <a:r>
              <a:rPr lang="pl-PL" sz="1800" dirty="0">
                <a:solidFill>
                  <a:srgbClr val="0000FF"/>
                </a:solidFill>
                <a:highlight>
                  <a:srgbClr val="FFFFFF"/>
                </a:highlight>
                <a:latin typeface="Source Code Pro" panose="020B0509030403020204" pitchFamily="49" charset="-18"/>
              </a:rPr>
              <a:t>null</a:t>
            </a:r>
            <a:endParaRPr lang="pl-PL" sz="1800" dirty="0">
              <a:solidFill>
                <a:srgbClr val="000000"/>
              </a:solidFill>
              <a:highlight>
                <a:srgbClr val="FFFFFF"/>
              </a:highlight>
              <a:latin typeface="Source Code Pro" panose="020B0509030403020204" pitchFamily="49" charset="-18"/>
            </a:endParaRPr>
          </a:p>
          <a:p>
            <a:pPr marL="0" indent="0">
              <a:lnSpc>
                <a:spcPct val="100000"/>
              </a:lnSpc>
              <a:spcBef>
                <a:spcPts val="0"/>
              </a:spcBef>
              <a:buNone/>
            </a:pPr>
            <a:r>
              <a:rPr lang="pl-PL" sz="1800" dirty="0">
                <a:solidFill>
                  <a:srgbClr val="000000"/>
                </a:solidFill>
                <a:highlight>
                  <a:srgbClr val="FFFFFF"/>
                </a:highlight>
                <a:latin typeface="Source Code Pro" panose="020B0509030403020204" pitchFamily="49" charset="-18"/>
              </a:rPr>
              <a:t>};</a:t>
            </a:r>
            <a:endParaRPr lang="pl-PL" sz="1800" dirty="0">
              <a:latin typeface="Source Code Pro" panose="020B0509030403020204" pitchFamily="49" charset="-18"/>
            </a:endParaRPr>
          </a:p>
        </p:txBody>
      </p:sp>
    </p:spTree>
    <p:extLst>
      <p:ext uri="{BB962C8B-B14F-4D97-AF65-F5344CB8AC3E}">
        <p14:creationId xmlns:p14="http://schemas.microsoft.com/office/powerpoint/2010/main" val="3306549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PrintPersonDetails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IPerson</a:t>
            </a:r>
            <a:r>
              <a:rPr lang="pl-PL" sz="1800" dirty="0">
                <a:solidFill>
                  <a:srgbClr val="000000"/>
                </a:solidFill>
                <a:highlight>
                  <a:srgbClr val="FFFFFF"/>
                </a:highlight>
                <a:latin typeface="Consolas" panose="020B0609020204030204" pitchFamily="49" charset="0"/>
                <a:cs typeface="Consolas" panose="020B0609020204030204" pitchFamily="49" charset="0"/>
              </a:rPr>
              <a:t> person)</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SuperSkills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Interface segregation principle</a:t>
            </a:r>
            <a:endParaRPr lang="pl-PL" dirty="0"/>
          </a:p>
        </p:txBody>
      </p:sp>
    </p:spTree>
    <p:extLst>
      <p:ext uri="{BB962C8B-B14F-4D97-AF65-F5344CB8AC3E}">
        <p14:creationId xmlns:p14="http://schemas.microsoft.com/office/powerpoint/2010/main" val="1955026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IPersonPublicInformation</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1800" dirty="0">
              <a:solidFill>
                <a:srgbClr val="0000FF"/>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IPersonPrivateInformation</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1800" dirty="0">
              <a:solidFill>
                <a:srgbClr val="0000FF"/>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IPersonAlterEgo</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List</a:t>
            </a:r>
            <a:r>
              <a:rPr lang="pl-PL" sz="1800" dirty="0">
                <a:solidFill>
                  <a:srgbClr val="000000"/>
                </a:solidFill>
                <a:highlight>
                  <a:srgbClr val="FFFFFF"/>
                </a:highlight>
                <a:latin typeface="Consolas" panose="020B0609020204030204" pitchFamily="49" charset="0"/>
                <a:cs typeface="Consolas" panose="020B0609020204030204" pitchFamily="49" charset="0"/>
              </a:rPr>
              <a:t>&lt;</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&gt; </a:t>
            </a:r>
            <a:r>
              <a:rPr lang="pl-PL" sz="1800" dirty="0">
                <a:solidFill>
                  <a:srgbClr val="800080"/>
                </a:solidFill>
                <a:highlight>
                  <a:srgbClr val="FFFFFF"/>
                </a:highlight>
                <a:latin typeface="Consolas" panose="020B0609020204030204" pitchFamily="49" charset="0"/>
                <a:cs typeface="Consolas" panose="020B0609020204030204" pitchFamily="49" charset="0"/>
              </a:rPr>
              <a:t>SuperSkills</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bool</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Interface segregation principle</a:t>
            </a:r>
            <a:endParaRPr lang="pl-PL" dirty="0"/>
          </a:p>
        </p:txBody>
      </p:sp>
    </p:spTree>
    <p:extLst>
      <p:ext uri="{BB962C8B-B14F-4D97-AF65-F5344CB8AC3E}">
        <p14:creationId xmlns:p14="http://schemas.microsoft.com/office/powerpoint/2010/main" val="3277508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4800" dirty="0"/>
              <a:t>SOLID</a:t>
            </a:r>
            <a:r>
              <a:rPr lang="en-US" dirty="0"/>
              <a:t> - </a:t>
            </a:r>
            <a:r>
              <a:rPr lang="en-US" dirty="0">
                <a:solidFill>
                  <a:schemeClr val="bg2">
                    <a:lumMod val="95000"/>
                  </a:schemeClr>
                </a:solidFill>
              </a:rPr>
              <a:t>is a mnemonic </a:t>
            </a:r>
            <a:r>
              <a:rPr lang="en-US" dirty="0"/>
              <a:t>acronym</a:t>
            </a:r>
            <a:r>
              <a:rPr lang="en-US" dirty="0">
                <a:solidFill>
                  <a:schemeClr val="bg2">
                    <a:lumMod val="95000"/>
                  </a:schemeClr>
                </a:solidFill>
              </a:rPr>
              <a:t> </a:t>
            </a:r>
            <a:r>
              <a:rPr lang="en-US" dirty="0"/>
              <a:t>introduced by Michael Feathers for the "first five principles" named by Robert C. Martin </a:t>
            </a:r>
            <a:r>
              <a:rPr lang="en-US" dirty="0">
                <a:solidFill>
                  <a:schemeClr val="bg1">
                    <a:lumMod val="95000"/>
                  </a:schemeClr>
                </a:solidFill>
              </a:rPr>
              <a:t>in the early 2000s that stands for five basic principles of object-oriented programming and design. The principles, when applied together, </a:t>
            </a:r>
            <a:r>
              <a:rPr lang="en-US" dirty="0"/>
              <a:t>intend to make it more likely that a programmer will create a system that is easy to maintain and extend over time. The principles of SOLID are </a:t>
            </a:r>
            <a:r>
              <a:rPr lang="en-US" sz="3200" b="1" u="sng" dirty="0"/>
              <a:t>guidelines</a:t>
            </a:r>
            <a:r>
              <a:rPr lang="en-US" dirty="0"/>
              <a:t> </a:t>
            </a:r>
            <a:r>
              <a:rPr lang="en-US" dirty="0">
                <a:solidFill>
                  <a:schemeClr val="bg1">
                    <a:lumMod val="95000"/>
                  </a:schemeClr>
                </a:solidFill>
              </a:rPr>
              <a:t>that can be applied while working on software to remove code smells by causing the programmer to refactor the software's source code until it is both legible and extensible. It is part of an overall strategy of agile and adaptive programming</a:t>
            </a:r>
            <a:r>
              <a:rPr lang="en-US" dirty="0" smtClean="0">
                <a:solidFill>
                  <a:schemeClr val="bg1">
                    <a:lumMod val="95000"/>
                  </a:schemeClr>
                </a:solidFill>
              </a:rPr>
              <a:t>.</a:t>
            </a:r>
            <a:endParaRPr lang="pl-PL" dirty="0">
              <a:solidFill>
                <a:schemeClr val="bg1">
                  <a:lumMod val="95000"/>
                </a:schemeClr>
              </a:solidFill>
            </a:endParaRPr>
          </a:p>
        </p:txBody>
      </p:sp>
      <p:sp>
        <p:nvSpPr>
          <p:cNvPr id="4" name="Title 3"/>
          <p:cNvSpPr>
            <a:spLocks noGrp="1"/>
          </p:cNvSpPr>
          <p:nvPr>
            <p:ph type="title"/>
          </p:nvPr>
        </p:nvSpPr>
        <p:spPr/>
        <p:txBody>
          <a:bodyPr/>
          <a:lstStyle/>
          <a:p>
            <a:endParaRPr lang="pl-PL"/>
          </a:p>
        </p:txBody>
      </p:sp>
    </p:spTree>
    <p:extLst>
      <p:ext uri="{BB962C8B-B14F-4D97-AF65-F5344CB8AC3E}">
        <p14:creationId xmlns:p14="http://schemas.microsoft.com/office/powerpoint/2010/main" val="1277037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Person:</a:t>
            </a:r>
          </a:p>
          <a:p>
            <a:pPr>
              <a:lnSpc>
                <a:spcPct val="100000"/>
              </a:lnSpc>
              <a:spcBef>
                <a:spcPts val="0"/>
              </a:spcBef>
            </a:pPr>
            <a:r>
              <a:rPr lang="en-US" sz="1800" dirty="0" smtClean="0">
                <a:solidFill>
                  <a:srgbClr val="00008B"/>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IPersonPublicInformation</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IPersonPrivateInformation</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a:p>
            <a:endParaRPr lang="pl-PL" sz="1800" dirty="0"/>
          </a:p>
        </p:txBody>
      </p:sp>
      <p:sp>
        <p:nvSpPr>
          <p:cNvPr id="14" name="Content Placeholder 13"/>
          <p:cNvSpPr>
            <a:spLocks noGrp="1"/>
          </p:cNvSpPr>
          <p:nvPr>
            <p:ph sz="half" idx="2"/>
          </p:nvPr>
        </p:nvSpPr>
        <p:spPr>
          <a:xfrm>
            <a:off x="5874026" y="1896895"/>
            <a:ext cx="5373033" cy="4031489"/>
          </a:xfrm>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interface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P</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erson</a:t>
            </a:r>
            <a:r>
              <a:rPr lang="en-US" sz="1800" dirty="0" err="1" smtClean="0">
                <a:solidFill>
                  <a:srgbClr val="00008B"/>
                </a:solidFill>
                <a:highlight>
                  <a:srgbClr val="FFFFFF"/>
                </a:highlight>
                <a:latin typeface="Consolas" panose="020B0609020204030204" pitchFamily="49" charset="0"/>
                <a:cs typeface="Consolas" panose="020B0609020204030204" pitchFamily="49" charset="0"/>
              </a:rPr>
              <a:t>WithPowers</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IPersonPublicInformation</a:t>
            </a:r>
            <a:r>
              <a:rPr lang="en-US" sz="1800" dirty="0">
                <a:solidFill>
                  <a:srgbClr val="00008B"/>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IPersonPrivateInformation</a:t>
            </a:r>
            <a:r>
              <a:rPr lang="en-US" sz="1800" dirty="0" smtClean="0">
                <a:solidFill>
                  <a:srgbClr val="00008B"/>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smtClean="0">
                <a:solidFill>
                  <a:srgbClr val="00008B"/>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IPersonAlterEgo</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endParaRPr lang="pl-PL"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List</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&lt;</a:t>
            </a:r>
            <a:r>
              <a:rPr lang="pl-PL" sz="1800" dirty="0" smtClean="0">
                <a:solidFill>
                  <a:srgbClr val="0000FF"/>
                </a:solidFill>
                <a:highlight>
                  <a:srgbClr val="FFFFFF"/>
                </a:highlight>
                <a:latin typeface="Consolas" panose="020B0609020204030204" pitchFamily="49" charset="0"/>
                <a:cs typeface="Consolas" panose="020B0609020204030204" pitchFamily="49" charset="0"/>
              </a:rPr>
              <a:t>string</a:t>
            </a:r>
            <a:r>
              <a:rPr lang="pl-PL" sz="1800" dirty="0">
                <a:solidFill>
                  <a:srgbClr val="000000"/>
                </a:solidFill>
                <a:highlight>
                  <a:srgbClr val="FFFFFF"/>
                </a:highlight>
                <a:latin typeface="Consolas" panose="020B0609020204030204" pitchFamily="49" charset="0"/>
                <a:cs typeface="Consolas" panose="020B0609020204030204" pitchFamily="49" charset="0"/>
              </a:rPr>
              <a:t>&gt; </a:t>
            </a:r>
            <a:r>
              <a:rPr lang="pl-PL" sz="1800" dirty="0">
                <a:solidFill>
                  <a:srgbClr val="800080"/>
                </a:solidFill>
                <a:highlight>
                  <a:srgbClr val="FFFFFF"/>
                </a:highlight>
                <a:latin typeface="Consolas" panose="020B0609020204030204" pitchFamily="49" charset="0"/>
                <a:cs typeface="Consolas" panose="020B0609020204030204" pitchFamily="49" charset="0"/>
              </a:rPr>
              <a:t>SuperSkills</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bool</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a:solidFill>
                  <a:srgbClr val="000000"/>
                </a:solidFill>
                <a:highlight>
                  <a:srgbClr val="FFFFFF"/>
                </a:highlight>
                <a:latin typeface="Consolas" panose="020B0609020204030204" pitchFamily="49" charset="0"/>
                <a:cs typeface="Consolas" panose="020B0609020204030204" pitchFamily="49" charset="0"/>
              </a:rPr>
              <a:t> { </a:t>
            </a:r>
            <a:r>
              <a:rPr lang="pl-PL" sz="1800" dirty="0">
                <a:solidFill>
                  <a:srgbClr val="008B8B"/>
                </a:solidFill>
                <a:highlight>
                  <a:srgbClr val="FFFFFF"/>
                </a:highlight>
                <a:latin typeface="Consolas" panose="020B0609020204030204" pitchFamily="49" charset="0"/>
                <a:cs typeface="Consolas" panose="020B0609020204030204" pitchFamily="49" charset="0"/>
              </a:rPr>
              <a:t>get</a:t>
            </a:r>
            <a:r>
              <a:rPr lang="pl-PL" sz="1800" dirty="0">
                <a:solidFill>
                  <a:srgbClr val="000000"/>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a:p>
            <a:endParaRPr lang="pl-PL" sz="18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10"/>
          </p:nvPr>
        </p:nvSpPr>
        <p:spPr/>
        <p:txBody>
          <a:bodyPr/>
          <a:lstStyle/>
          <a:p>
            <a:fld id="{FDDCC8EB-A853-464B-BC91-87AB0F24F20C}" type="datetime1">
              <a:rPr lang="pl-PL" smtClean="0"/>
              <a:t>2015-10-12</a:t>
            </a:fld>
            <a:endParaRPr lang="pl-PL" dirty="0"/>
          </a:p>
        </p:txBody>
      </p:sp>
      <p:sp>
        <p:nvSpPr>
          <p:cNvPr id="12" name="Title 11"/>
          <p:cNvSpPr>
            <a:spLocks noGrp="1"/>
          </p:cNvSpPr>
          <p:nvPr>
            <p:ph type="title"/>
          </p:nvPr>
        </p:nvSpPr>
        <p:spPr/>
        <p:txBody>
          <a:bodyPr/>
          <a:lstStyle/>
          <a:p>
            <a:r>
              <a:rPr lang="en-US" dirty="0"/>
              <a:t>Interface segregation principle</a:t>
            </a:r>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40</a:t>
            </a:fld>
            <a:endParaRPr lang="pl-PL" dirty="0"/>
          </a:p>
        </p:txBody>
      </p:sp>
    </p:spTree>
    <p:extLst>
      <p:ext uri="{BB962C8B-B14F-4D97-AF65-F5344CB8AC3E}">
        <p14:creationId xmlns:p14="http://schemas.microsoft.com/office/powerpoint/2010/main" val="18834146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PrintPersonPublicDetails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IPersonPublicInformation</a:t>
            </a:r>
            <a:r>
              <a:rPr lang="pl-PL" sz="1800" dirty="0">
                <a:solidFill>
                  <a:srgbClr val="000000"/>
                </a:solidFill>
                <a:highlight>
                  <a:srgbClr val="FFFFFF"/>
                </a:highlight>
                <a:latin typeface="Consolas" panose="020B0609020204030204" pitchFamily="49" charset="0"/>
                <a:cs typeface="Consolas" panose="020B0609020204030204" pitchFamily="49" charset="0"/>
              </a:rPr>
              <a:t> person)</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private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PrintPrivateDetails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IPersonPrivateInformation</a:t>
            </a:r>
            <a:r>
              <a:rPr lang="pl-PL" sz="1800" dirty="0">
                <a:solidFill>
                  <a:srgbClr val="000000"/>
                </a:solidFill>
                <a:highlight>
                  <a:srgbClr val="FFFFFF"/>
                </a:highlight>
                <a:latin typeface="Consolas" panose="020B0609020204030204" pitchFamily="49" charset="0"/>
                <a:cs typeface="Consolas" panose="020B0609020204030204" pitchFamily="49" charset="0"/>
              </a:rPr>
              <a:t> person)</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Name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HomeAddress</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PrintPersonAlterEgoDetails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IPersonAlterEgo</a:t>
            </a:r>
            <a:r>
              <a:rPr lang="pl-PL" sz="1800" dirty="0">
                <a:solidFill>
                  <a:srgbClr val="000000"/>
                </a:solidFill>
                <a:highlight>
                  <a:srgbClr val="FFFFFF"/>
                </a:highlight>
                <a:latin typeface="Consolas" panose="020B0609020204030204" pitchFamily="49" charset="0"/>
                <a:cs typeface="Consolas" panose="020B0609020204030204" pitchFamily="49" charset="0"/>
              </a:rPr>
              <a:t> person)</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IsSuperHero</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Nickname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8B"/>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Console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8B8B"/>
                </a:solidFill>
                <a:highlight>
                  <a:srgbClr val="FFFFFF"/>
                </a:highlight>
                <a:latin typeface="Consolas" panose="020B0609020204030204" pitchFamily="49" charset="0"/>
                <a:cs typeface="Consolas" panose="020B0609020204030204" pitchFamily="49" charset="0"/>
              </a:rPr>
              <a:t>WriteLine</a:t>
            </a:r>
            <a:r>
              <a:rPr lang="pl-PL" sz="1800" dirty="0">
                <a:solidFill>
                  <a:srgbClr val="000000"/>
                </a:solidFill>
                <a:highlight>
                  <a:srgbClr val="FFFFFF"/>
                </a:highlight>
                <a:latin typeface="Consolas" panose="020B0609020204030204" pitchFamily="49" charset="0"/>
                <a:cs typeface="Consolas" panose="020B0609020204030204" pitchFamily="49" charset="0"/>
              </a:rPr>
              <a:t>(person.</a:t>
            </a:r>
            <a:r>
              <a:rPr lang="pl-PL" sz="1800" dirty="0">
                <a:solidFill>
                  <a:srgbClr val="800080"/>
                </a:solidFill>
                <a:highlight>
                  <a:srgbClr val="FFFFFF"/>
                </a:highlight>
                <a:latin typeface="Consolas" panose="020B0609020204030204" pitchFamily="49" charset="0"/>
                <a:cs typeface="Consolas" panose="020B0609020204030204" pitchFamily="49" charset="0"/>
              </a:rPr>
              <a:t>SuperSkills</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Interface segregation principle</a:t>
            </a:r>
            <a:endParaRPr lang="pl-PL" dirty="0"/>
          </a:p>
        </p:txBody>
      </p:sp>
    </p:spTree>
    <p:extLst>
      <p:ext uri="{BB962C8B-B14F-4D97-AF65-F5344CB8AC3E}">
        <p14:creationId xmlns:p14="http://schemas.microsoft.com/office/powerpoint/2010/main" val="1091400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9600" dirty="0" err="1" smtClean="0"/>
              <a:t>isp</a:t>
            </a:r>
            <a:r>
              <a:rPr lang="en-US" sz="9600" dirty="0" smtClean="0"/>
              <a:t> =&gt; secrets</a:t>
            </a:r>
            <a:endParaRPr lang="pl-PL" sz="96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42</a:t>
            </a:fld>
            <a:endParaRPr lang="pl-PL" dirty="0"/>
          </a:p>
        </p:txBody>
      </p:sp>
    </p:spTree>
    <p:extLst>
      <p:ext uri="{BB962C8B-B14F-4D97-AF65-F5344CB8AC3E}">
        <p14:creationId xmlns:p14="http://schemas.microsoft.com/office/powerpoint/2010/main" val="10878653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37300" dirty="0" smtClean="0"/>
              <a:t>D</a:t>
            </a:r>
            <a:endParaRPr lang="pl-PL" sz="37300" dirty="0"/>
          </a:p>
        </p:txBody>
      </p:sp>
      <p:sp>
        <p:nvSpPr>
          <p:cNvPr id="4" name="Footer Placeholder 3"/>
          <p:cNvSpPr>
            <a:spLocks noGrp="1"/>
          </p:cNvSpPr>
          <p:nvPr>
            <p:ph type="ftr" sz="quarter" idx="3"/>
          </p:nvPr>
        </p:nvSpPr>
        <p:spPr/>
        <p:txBody>
          <a:bodyPr/>
          <a:lstStyle/>
          <a:p>
            <a:r>
              <a:rPr lang="pl-PL" smtClean="0"/>
              <a:t>Welcome to PGS</a:t>
            </a:r>
            <a:endParaRPr lang="pl-PL"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43</a:t>
            </a:fld>
            <a:endParaRPr lang="pl-PL" dirty="0"/>
          </a:p>
        </p:txBody>
      </p:sp>
    </p:spTree>
    <p:extLst>
      <p:ext uri="{BB962C8B-B14F-4D97-AF65-F5344CB8AC3E}">
        <p14:creationId xmlns:p14="http://schemas.microsoft.com/office/powerpoint/2010/main" val="15273279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6571" y="2483444"/>
            <a:ext cx="3810532" cy="2857899"/>
          </a:xfrm>
        </p:spPr>
      </p:pic>
      <p:sp>
        <p:nvSpPr>
          <p:cNvPr id="2" name="Title 1"/>
          <p:cNvSpPr>
            <a:spLocks noGrp="1"/>
          </p:cNvSpPr>
          <p:nvPr>
            <p:ph type="title"/>
          </p:nvPr>
        </p:nvSpPr>
        <p:spPr/>
        <p:txBody>
          <a:bodyPr/>
          <a:lstStyle/>
          <a:p>
            <a:endParaRPr lang="pl-PL"/>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9311" y="2483066"/>
            <a:ext cx="3811541" cy="2858655"/>
          </a:xfrm>
        </p:spPr>
      </p:pic>
    </p:spTree>
    <p:extLst>
      <p:ext uri="{BB962C8B-B14F-4D97-AF65-F5344CB8AC3E}">
        <p14:creationId xmlns:p14="http://schemas.microsoft.com/office/powerpoint/2010/main" val="423891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Dependency inversion principle</a:t>
            </a:r>
            <a:endParaRPr lang="pl-PL" dirty="0"/>
          </a:p>
        </p:txBody>
      </p:sp>
      <p:sp>
        <p:nvSpPr>
          <p:cNvPr id="3" name="Content Placeholder 2"/>
          <p:cNvSpPr>
            <a:spLocks noGrp="1"/>
          </p:cNvSpPr>
          <p:nvPr>
            <p:ph type="subTitle" idx="1"/>
          </p:nvPr>
        </p:nvSpPr>
        <p:spPr/>
        <p:txBody>
          <a:bodyPr/>
          <a:lstStyle/>
          <a:p>
            <a:pPr marL="0" indent="0" algn="r">
              <a:buNone/>
            </a:pPr>
            <a:r>
              <a:rPr lang="en-US" dirty="0"/>
              <a:t>one should “Depend upon Abstractions. Do not depend upon concretions.”</a:t>
            </a:r>
            <a:endParaRPr lang="pl-PL" i="1" u="sng" dirty="0"/>
          </a:p>
        </p:txBody>
      </p:sp>
    </p:spTree>
    <p:extLst>
      <p:ext uri="{BB962C8B-B14F-4D97-AF65-F5344CB8AC3E}">
        <p14:creationId xmlns:p14="http://schemas.microsoft.com/office/powerpoint/2010/main" val="1027144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SadDemoMethod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service = </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SadDemoService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database = </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SadDemoDatabase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data = database.</a:t>
            </a:r>
            <a:r>
              <a:rPr lang="pl-PL" sz="1800" dirty="0">
                <a:solidFill>
                  <a:srgbClr val="008B8B"/>
                </a:solidFill>
                <a:highlight>
                  <a:srgbClr val="FFFFFF"/>
                </a:highlight>
                <a:latin typeface="Consolas" panose="020B0609020204030204" pitchFamily="49" charset="0"/>
                <a:cs typeface="Consolas" panose="020B0609020204030204" pitchFamily="49" charset="0"/>
              </a:rPr>
              <a:t>LoadData</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service.</a:t>
            </a:r>
            <a:r>
              <a:rPr lang="pl-PL" sz="1800" dirty="0">
                <a:solidFill>
                  <a:srgbClr val="008B8B"/>
                </a:solidFill>
                <a:highlight>
                  <a:srgbClr val="FFFFFF"/>
                </a:highlight>
                <a:latin typeface="Consolas" panose="020B0609020204030204" pitchFamily="49" charset="0"/>
                <a:cs typeface="Consolas" panose="020B0609020204030204" pitchFamily="49" charset="0"/>
              </a:rPr>
              <a:t>Handle</a:t>
            </a:r>
            <a:r>
              <a:rPr lang="pl-PL" sz="1800" dirty="0">
                <a:solidFill>
                  <a:srgbClr val="000000"/>
                </a:solidFill>
                <a:highlight>
                  <a:srgbClr val="FFFFFF"/>
                </a:highlight>
                <a:latin typeface="Consolas" panose="020B0609020204030204" pitchFamily="49" charset="0"/>
                <a:cs typeface="Consolas" panose="020B0609020204030204" pitchFamily="49" charset="0"/>
              </a:rPr>
              <a:t>(data);</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loger = </a:t>
            </a:r>
            <a:r>
              <a:rPr lang="pl-PL" sz="1800" dirty="0">
                <a:solidFill>
                  <a:srgbClr val="0000FF"/>
                </a:solidFill>
                <a:highlight>
                  <a:srgbClr val="FFFFFF"/>
                </a:highlight>
                <a:latin typeface="Consolas" panose="020B0609020204030204" pitchFamily="49" charset="0"/>
                <a:cs typeface="Consolas" panose="020B0609020204030204" pitchFamily="49" charset="0"/>
              </a:rPr>
              <a:t>new</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SadFileLoger</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loger.</a:t>
            </a:r>
            <a:r>
              <a:rPr lang="pl-PL" sz="1800" dirty="0">
                <a:solidFill>
                  <a:srgbClr val="008B8B"/>
                </a:solidFill>
                <a:highlight>
                  <a:srgbClr val="FFFFFF"/>
                </a:highlight>
                <a:latin typeface="Consolas" panose="020B0609020204030204" pitchFamily="49" charset="0"/>
                <a:cs typeface="Consolas" panose="020B0609020204030204" pitchFamily="49" charset="0"/>
              </a:rPr>
              <a:t>Write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A31515"/>
                </a:solidFill>
                <a:highlight>
                  <a:srgbClr val="FFFFFF"/>
                </a:highlight>
                <a:latin typeface="Consolas" panose="020B0609020204030204" pitchFamily="49" charset="0"/>
                <a:cs typeface="Consolas" panose="020B0609020204030204" pitchFamily="49" charset="0"/>
              </a:rPr>
              <a:t>"Im sad!"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pl-PL" smtClean="0"/>
              <a:t>Dependency inversion principle</a:t>
            </a:r>
            <a:endParaRPr lang="pl-PL" dirty="0"/>
          </a:p>
        </p:txBody>
      </p:sp>
    </p:spTree>
    <p:extLst>
      <p:ext uri="{BB962C8B-B14F-4D97-AF65-F5344CB8AC3E}">
        <p14:creationId xmlns:p14="http://schemas.microsoft.com/office/powerpoint/2010/main" val="20473276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HappyDemoMethod</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IDatabase</a:t>
            </a:r>
            <a:r>
              <a:rPr lang="pl-PL" sz="1800" dirty="0">
                <a:solidFill>
                  <a:srgbClr val="000000"/>
                </a:solidFill>
                <a:highlight>
                  <a:srgbClr val="FFFFFF"/>
                </a:highlight>
                <a:latin typeface="Consolas" panose="020B0609020204030204" pitchFamily="49" charset="0"/>
                <a:cs typeface="Consolas" panose="020B0609020204030204" pitchFamily="49" charset="0"/>
              </a:rPr>
              <a:t> database, </a:t>
            </a:r>
            <a:endParaRPr lang="en-US"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IService</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service, </a:t>
            </a:r>
            <a:endParaRPr lang="en-US" sz="1800" dirty="0" smtClean="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8B"/>
                </a:solidFill>
                <a:highlight>
                  <a:srgbClr val="FFFFFF"/>
                </a:highlight>
                <a:latin typeface="Consolas" panose="020B0609020204030204" pitchFamily="49" charset="0"/>
                <a:cs typeface="Consolas" panose="020B0609020204030204" pitchFamily="49" charset="0"/>
              </a:rPr>
              <a:t>ILoger</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loger)</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var</a:t>
            </a:r>
            <a:r>
              <a:rPr lang="pl-PL" sz="1800" dirty="0">
                <a:solidFill>
                  <a:srgbClr val="000000"/>
                </a:solidFill>
                <a:highlight>
                  <a:srgbClr val="FFFFFF"/>
                </a:highlight>
                <a:latin typeface="Consolas" panose="020B0609020204030204" pitchFamily="49" charset="0"/>
                <a:cs typeface="Consolas" panose="020B0609020204030204" pitchFamily="49" charset="0"/>
              </a:rPr>
              <a:t> data = database.</a:t>
            </a:r>
            <a:r>
              <a:rPr lang="pl-PL" sz="1800" dirty="0">
                <a:solidFill>
                  <a:srgbClr val="008B8B"/>
                </a:solidFill>
                <a:highlight>
                  <a:srgbClr val="FFFFFF"/>
                </a:highlight>
                <a:latin typeface="Consolas" panose="020B0609020204030204" pitchFamily="49" charset="0"/>
                <a:cs typeface="Consolas" panose="020B0609020204030204" pitchFamily="49" charset="0"/>
              </a:rPr>
              <a:t>LoadData</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service.</a:t>
            </a:r>
            <a:r>
              <a:rPr lang="pl-PL" sz="1800" dirty="0">
                <a:solidFill>
                  <a:srgbClr val="008B8B"/>
                </a:solidFill>
                <a:highlight>
                  <a:srgbClr val="FFFFFF"/>
                </a:highlight>
                <a:latin typeface="Consolas" panose="020B0609020204030204" pitchFamily="49" charset="0"/>
                <a:cs typeface="Consolas" panose="020B0609020204030204" pitchFamily="49" charset="0"/>
              </a:rPr>
              <a:t>Handle</a:t>
            </a:r>
            <a:r>
              <a:rPr lang="pl-PL" sz="1800" dirty="0">
                <a:solidFill>
                  <a:srgbClr val="000000"/>
                </a:solidFill>
                <a:highlight>
                  <a:srgbClr val="FFFFFF"/>
                </a:highlight>
                <a:latin typeface="Consolas" panose="020B0609020204030204" pitchFamily="49" charset="0"/>
                <a:cs typeface="Consolas" panose="020B0609020204030204" pitchFamily="49" charset="0"/>
              </a:rPr>
              <a:t>(data);</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loger.</a:t>
            </a:r>
            <a:r>
              <a:rPr lang="pl-PL" sz="1800" dirty="0">
                <a:solidFill>
                  <a:srgbClr val="008B8B"/>
                </a:solidFill>
                <a:highlight>
                  <a:srgbClr val="FFFFFF"/>
                </a:highlight>
                <a:latin typeface="Consolas" panose="020B0609020204030204" pitchFamily="49" charset="0"/>
                <a:cs typeface="Consolas" panose="020B0609020204030204" pitchFamily="49" charset="0"/>
              </a:rPr>
              <a:t>Write</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A31515"/>
                </a:solidFill>
                <a:highlight>
                  <a:srgbClr val="FFFFFF"/>
                </a:highlight>
                <a:latin typeface="Consolas" panose="020B0609020204030204" pitchFamily="49" charset="0"/>
                <a:cs typeface="Consolas" panose="020B0609020204030204" pitchFamily="49" charset="0"/>
              </a:rPr>
              <a:t>"Im </a:t>
            </a:r>
            <a:r>
              <a:rPr lang="pl-PL" sz="1800" dirty="0" smtClean="0">
                <a:solidFill>
                  <a:srgbClr val="A31515"/>
                </a:solidFill>
                <a:highlight>
                  <a:srgbClr val="FFFFFF"/>
                </a:highlight>
                <a:latin typeface="Consolas" panose="020B0609020204030204" pitchFamily="49" charset="0"/>
                <a:cs typeface="Consolas" panose="020B0609020204030204" pitchFamily="49" charset="0"/>
              </a:rPr>
              <a:t>happy!"</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smtClean="0">
                <a:solidFill>
                  <a:schemeClr val="accent5">
                    <a:lumMod val="75000"/>
                  </a:schemeClr>
                </a:solidFill>
                <a:highlight>
                  <a:srgbClr val="FFFFFF"/>
                </a:highlight>
                <a:latin typeface="Consolas" panose="020B0609020204030204" pitchFamily="49" charset="0"/>
                <a:cs typeface="Consolas" panose="020B0609020204030204" pitchFamily="49" charset="0"/>
              </a:rPr>
              <a:t>/* SRP warning here */</a:t>
            </a:r>
            <a:endParaRPr lang="pl-PL" sz="1800" dirty="0">
              <a:solidFill>
                <a:schemeClr val="accent5">
                  <a:lumMod val="75000"/>
                </a:schemeClr>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pl-PL" smtClean="0"/>
              <a:t>Dependency inversion principle</a:t>
            </a:r>
            <a:endParaRPr lang="pl-PL" dirty="0"/>
          </a:p>
        </p:txBody>
      </p:sp>
    </p:spTree>
    <p:extLst>
      <p:ext uri="{BB962C8B-B14F-4D97-AF65-F5344CB8AC3E}">
        <p14:creationId xmlns:p14="http://schemas.microsoft.com/office/powerpoint/2010/main" val="5395748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pP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class</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HappyDemoClass</a:t>
            </a:r>
            <a:r>
              <a:rPr lang="en-US" sz="1800" dirty="0">
                <a:solidFill>
                  <a:srgbClr val="00008B"/>
                </a:solidFill>
                <a:highlight>
                  <a:srgbClr val="FFFFFF"/>
                </a:highlight>
                <a:latin typeface="Consolas" panose="020B0609020204030204" pitchFamily="49" charset="0"/>
                <a:cs typeface="Consolas" panose="020B0609020204030204" pitchFamily="49" charset="0"/>
              </a:rPr>
              <a:t> {</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private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readonly</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IDatabase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database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private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readonly</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IService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service</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private</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readonly</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ILoger</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800080"/>
                </a:solidFill>
                <a:highlight>
                  <a:srgbClr val="FFFFFF"/>
                </a:highlight>
                <a:latin typeface="Consolas" panose="020B0609020204030204" pitchFamily="49" charset="0"/>
                <a:cs typeface="Consolas" panose="020B0609020204030204" pitchFamily="49" charset="0"/>
              </a:rPr>
              <a:t>loger</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8B"/>
                </a:solidFill>
                <a:highlight>
                  <a:srgbClr val="FFFFFF"/>
                </a:highlight>
                <a:latin typeface="Consolas" panose="020B0609020204030204" pitchFamily="49" charset="0"/>
                <a:cs typeface="Consolas" panose="020B0609020204030204" pitchFamily="49" charset="0"/>
              </a:rPr>
              <a:t>HappyDemoClass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00008B"/>
                </a:solidFill>
                <a:highlight>
                  <a:srgbClr val="FFFFFF"/>
                </a:highlight>
                <a:latin typeface="Consolas" panose="020B0609020204030204" pitchFamily="49" charset="0"/>
                <a:cs typeface="Consolas" panose="020B0609020204030204" pitchFamily="49" charset="0"/>
              </a:rPr>
              <a:t>IDatabase</a:t>
            </a:r>
            <a:r>
              <a:rPr lang="pl-PL" sz="1800" dirty="0">
                <a:solidFill>
                  <a:srgbClr val="000000"/>
                </a:solidFill>
                <a:highlight>
                  <a:srgbClr val="FFFFFF"/>
                </a:highlight>
                <a:latin typeface="Consolas" panose="020B0609020204030204" pitchFamily="49" charset="0"/>
                <a:cs typeface="Consolas" panose="020B0609020204030204" pitchFamily="49" charset="0"/>
              </a:rPr>
              <a:t> database, </a:t>
            </a:r>
            <a:r>
              <a:rPr lang="pl-PL" sz="1800" dirty="0">
                <a:solidFill>
                  <a:srgbClr val="00008B"/>
                </a:solidFill>
                <a:highlight>
                  <a:srgbClr val="FFFFFF"/>
                </a:highlight>
                <a:latin typeface="Consolas" panose="020B0609020204030204" pitchFamily="49" charset="0"/>
                <a:cs typeface="Consolas" panose="020B0609020204030204" pitchFamily="49" charset="0"/>
              </a:rPr>
              <a:t>IService</a:t>
            </a:r>
            <a:r>
              <a:rPr lang="pl-PL" sz="1800" dirty="0">
                <a:solidFill>
                  <a:srgbClr val="000000"/>
                </a:solidFill>
                <a:highlight>
                  <a:srgbClr val="FFFFFF"/>
                </a:highlight>
                <a:latin typeface="Consolas" panose="020B0609020204030204" pitchFamily="49" charset="0"/>
                <a:cs typeface="Consolas" panose="020B0609020204030204" pitchFamily="49" charset="0"/>
              </a:rPr>
              <a:t> service, </a:t>
            </a:r>
            <a:r>
              <a:rPr lang="pl-PL" sz="1800" dirty="0">
                <a:solidFill>
                  <a:srgbClr val="00008B"/>
                </a:solidFill>
                <a:highlight>
                  <a:srgbClr val="FFFFFF"/>
                </a:highlight>
                <a:latin typeface="Consolas" panose="020B0609020204030204" pitchFamily="49" charset="0"/>
                <a:cs typeface="Consolas" panose="020B0609020204030204" pitchFamily="49" charset="0"/>
              </a:rPr>
              <a:t>ILoger</a:t>
            </a:r>
            <a:r>
              <a:rPr lang="pl-PL" sz="1800" dirty="0">
                <a:solidFill>
                  <a:srgbClr val="000000"/>
                </a:solidFill>
                <a:highlight>
                  <a:srgbClr val="FFFFFF"/>
                </a:highlight>
                <a:latin typeface="Consolas" panose="020B0609020204030204" pitchFamily="49" charset="0"/>
                <a:cs typeface="Consolas" panose="020B0609020204030204" pitchFamily="49" charset="0"/>
              </a:rPr>
              <a:t> loger)</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this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800080"/>
                </a:solidFill>
                <a:highlight>
                  <a:srgbClr val="FFFFFF"/>
                </a:highlight>
                <a:latin typeface="Consolas" panose="020B0609020204030204" pitchFamily="49" charset="0"/>
                <a:cs typeface="Consolas" panose="020B0609020204030204" pitchFamily="49" charset="0"/>
              </a:rPr>
              <a:t>database</a:t>
            </a:r>
            <a:r>
              <a:rPr lang="pl-PL" sz="1800" dirty="0">
                <a:solidFill>
                  <a:srgbClr val="000000"/>
                </a:solidFill>
                <a:highlight>
                  <a:srgbClr val="FFFFFF"/>
                </a:highlight>
                <a:latin typeface="Consolas" panose="020B0609020204030204" pitchFamily="49" charset="0"/>
                <a:cs typeface="Consolas" panose="020B0609020204030204" pitchFamily="49" charset="0"/>
              </a:rPr>
              <a:t> = database;</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this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800080"/>
                </a:solidFill>
                <a:highlight>
                  <a:srgbClr val="FFFFFF"/>
                </a:highlight>
                <a:latin typeface="Consolas" panose="020B0609020204030204" pitchFamily="49" charset="0"/>
                <a:cs typeface="Consolas" panose="020B0609020204030204" pitchFamily="49" charset="0"/>
              </a:rPr>
              <a:t>service</a:t>
            </a:r>
            <a:r>
              <a:rPr lang="pl-PL" sz="1800" dirty="0">
                <a:solidFill>
                  <a:srgbClr val="000000"/>
                </a:solidFill>
                <a:highlight>
                  <a:srgbClr val="FFFFFF"/>
                </a:highlight>
                <a:latin typeface="Consolas" panose="020B0609020204030204" pitchFamily="49" charset="0"/>
                <a:cs typeface="Consolas" panose="020B0609020204030204" pitchFamily="49" charset="0"/>
              </a:rPr>
              <a:t> = service;</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this</a:t>
            </a:r>
            <a:r>
              <a:rPr lang="pl-PL" sz="1800" dirty="0">
                <a:solidFill>
                  <a:srgbClr val="000000"/>
                </a:solidFill>
                <a:highlight>
                  <a:srgbClr val="FFFFFF"/>
                </a:highlight>
                <a:latin typeface="Consolas" panose="020B0609020204030204" pitchFamily="49" charset="0"/>
                <a:cs typeface="Consolas" panose="020B0609020204030204" pitchFamily="49" charset="0"/>
              </a:rPr>
              <a:t>.</a:t>
            </a:r>
            <a:r>
              <a:rPr lang="pl-PL" sz="1800" dirty="0">
                <a:solidFill>
                  <a:srgbClr val="800080"/>
                </a:solidFill>
                <a:highlight>
                  <a:srgbClr val="FFFFFF"/>
                </a:highlight>
                <a:latin typeface="Consolas" panose="020B0609020204030204" pitchFamily="49" charset="0"/>
                <a:cs typeface="Consolas" panose="020B0609020204030204" pitchFamily="49" charset="0"/>
              </a:rPr>
              <a:t>loger</a:t>
            </a:r>
            <a:r>
              <a:rPr lang="pl-PL" sz="1800" dirty="0">
                <a:solidFill>
                  <a:srgbClr val="000000"/>
                </a:solidFill>
                <a:highlight>
                  <a:srgbClr val="FFFFFF"/>
                </a:highlight>
                <a:latin typeface="Consolas" panose="020B0609020204030204" pitchFamily="49" charset="0"/>
                <a:cs typeface="Consolas" panose="020B0609020204030204" pitchFamily="49" charset="0"/>
              </a:rPr>
              <a:t> = loger;</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smtClean="0">
                <a:solidFill>
                  <a:srgbClr val="000000"/>
                </a:solidFill>
                <a:highlight>
                  <a:srgbClr val="FFFFFF"/>
                </a:highlight>
                <a:latin typeface="Consolas" panose="020B0609020204030204" pitchFamily="49" charset="0"/>
                <a:cs typeface="Consolas" panose="020B0609020204030204" pitchFamily="49" charset="0"/>
              </a:rPr>
              <a:t>}</a:t>
            </a:r>
            <a:endParaRPr lang="en-US" sz="1800" dirty="0">
              <a:solidFill>
                <a:srgbClr val="0000FF"/>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FF"/>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public</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FF"/>
                </a:solidFill>
                <a:highlight>
                  <a:srgbClr val="FFFFFF"/>
                </a:highlight>
                <a:latin typeface="Consolas" panose="020B0609020204030204" pitchFamily="49" charset="0"/>
                <a:cs typeface="Consolas" panose="020B0609020204030204" pitchFamily="49" charset="0"/>
              </a:rPr>
              <a:t>void</a:t>
            </a: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B8B"/>
                </a:solidFill>
                <a:highlight>
                  <a:srgbClr val="FFFFFF"/>
                </a:highlight>
                <a:latin typeface="Consolas" panose="020B0609020204030204" pitchFamily="49" charset="0"/>
                <a:cs typeface="Consolas" panose="020B0609020204030204" pitchFamily="49" charset="0"/>
              </a:rPr>
              <a:t>HappyDemoMethod</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a:t>
            </a:r>
          </a:p>
          <a:p>
            <a:pPr>
              <a:lnSpc>
                <a:spcPct val="100000"/>
              </a:lnSpc>
              <a:spcBef>
                <a:spcPts val="0"/>
              </a:spcBef>
            </a:pPr>
            <a:r>
              <a:rPr lang="pl-PL"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8000"/>
                </a:solidFill>
                <a:highlight>
                  <a:srgbClr val="FFFFFF"/>
                </a:highlight>
                <a:latin typeface="Consolas" panose="020B0609020204030204" pitchFamily="49" charset="0"/>
                <a:cs typeface="Consolas" panose="020B0609020204030204" pitchFamily="49" charset="0"/>
              </a:rPr>
              <a:t>/* code goes here */</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pl-PL" sz="1800" dirty="0">
                <a:solidFill>
                  <a:srgbClr val="000000"/>
                </a:solidFill>
                <a:highlight>
                  <a:srgbClr val="FFFFFF"/>
                </a:highlight>
                <a:latin typeface="Consolas" panose="020B0609020204030204" pitchFamily="49" charset="0"/>
                <a:cs typeface="Consolas" panose="020B0609020204030204" pitchFamily="49" charset="0"/>
              </a:rPr>
              <a:t>}</a:t>
            </a:r>
            <a:endParaRPr lang="en-US" sz="1800" dirty="0">
              <a:solidFill>
                <a:srgbClr val="000000"/>
              </a:solidFill>
              <a:highlight>
                <a:srgbClr val="FFFFFF"/>
              </a:highlight>
              <a:latin typeface="Consolas" panose="020B0609020204030204" pitchFamily="49" charset="0"/>
              <a:cs typeface="Consolas" panose="020B0609020204030204" pitchFamily="49" charset="0"/>
            </a:endParaRPr>
          </a:p>
          <a:p>
            <a:pPr>
              <a:lnSpc>
                <a:spcPct val="100000"/>
              </a:lnSpc>
              <a:spcBef>
                <a:spcPts val="0"/>
              </a:spcBef>
            </a:pPr>
            <a:r>
              <a:rPr lang="en-US" sz="1800" dirty="0">
                <a:solidFill>
                  <a:srgbClr val="000000"/>
                </a:solidFill>
                <a:highlight>
                  <a:srgbClr val="FFFFFF"/>
                </a:highlight>
                <a:latin typeface="Consolas" panose="020B0609020204030204" pitchFamily="49" charset="0"/>
                <a:cs typeface="Consolas" panose="020B0609020204030204" pitchFamily="49" charset="0"/>
              </a:rPr>
              <a:t>}</a:t>
            </a:r>
            <a:endParaRPr lang="pl-PL" sz="1800" dirty="0">
              <a:solidFill>
                <a:srgbClr val="000000"/>
              </a:solidFill>
              <a:highlight>
                <a:srgbClr val="FFFFFF"/>
              </a:highlight>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pl-PL" smtClean="0"/>
              <a:t>Dependency inversion principle</a:t>
            </a:r>
            <a:endParaRPr lang="pl-PL" dirty="0"/>
          </a:p>
        </p:txBody>
      </p:sp>
    </p:spTree>
    <p:extLst>
      <p:ext uri="{BB962C8B-B14F-4D97-AF65-F5344CB8AC3E}">
        <p14:creationId xmlns:p14="http://schemas.microsoft.com/office/powerpoint/2010/main" val="29631743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9600" dirty="0" smtClean="0"/>
              <a:t>dip =&gt; demand</a:t>
            </a:r>
            <a:endParaRPr lang="pl-PL" sz="9600" dirty="0"/>
          </a:p>
        </p:txBody>
      </p:sp>
      <p:sp>
        <p:nvSpPr>
          <p:cNvPr id="3" name="Footer Placeholder 2"/>
          <p:cNvSpPr>
            <a:spLocks noGrp="1"/>
          </p:cNvSpPr>
          <p:nvPr>
            <p:ph type="ftr" sz="quarter" idx="3"/>
          </p:nvPr>
        </p:nvSpPr>
        <p:spPr/>
        <p:txBody>
          <a:bodyPr/>
          <a:lstStyle/>
          <a:p>
            <a:r>
              <a:rPr lang="pl-PL" smtClean="0"/>
              <a:t>Welcome to PGS</a:t>
            </a:r>
            <a:endParaRPr lang="pl-PL" dirty="0"/>
          </a:p>
        </p:txBody>
      </p:sp>
      <p:sp>
        <p:nvSpPr>
          <p:cNvPr id="4" name="Date Placeholder 3"/>
          <p:cNvSpPr>
            <a:spLocks noGrp="1"/>
          </p:cNvSpPr>
          <p:nvPr>
            <p:ph type="dt" sz="half" idx="2"/>
          </p:nvPr>
        </p:nvSpPr>
        <p:spPr/>
        <p:txBody>
          <a:bodyPr/>
          <a:lstStyle/>
          <a:p>
            <a:fld id="{FDDCC8EB-A853-464B-BC91-87AB0F24F20C}" type="datetime1">
              <a:rPr lang="pl-PL" smtClean="0"/>
              <a:t>2015-10-12</a:t>
            </a:fld>
            <a:endParaRPr lang="pl-PL" dirty="0"/>
          </a:p>
        </p:txBody>
      </p:sp>
      <p:sp>
        <p:nvSpPr>
          <p:cNvPr id="6" name="Slide Number Placeholder 5"/>
          <p:cNvSpPr>
            <a:spLocks noGrp="1"/>
          </p:cNvSpPr>
          <p:nvPr>
            <p:ph type="sldNum" sz="quarter" idx="4"/>
          </p:nvPr>
        </p:nvSpPr>
        <p:spPr/>
        <p:txBody>
          <a:bodyPr/>
          <a:lstStyle/>
          <a:p>
            <a:fld id="{DD16D8C6-D3EF-484E-B1EF-645CD91101A6}" type="slidenum">
              <a:rPr lang="pl-PL" smtClean="0"/>
              <a:pPr/>
              <a:t>49</a:t>
            </a:fld>
            <a:endParaRPr lang="pl-PL" dirty="0"/>
          </a:p>
        </p:txBody>
      </p:sp>
    </p:spTree>
    <p:extLst>
      <p:ext uri="{BB962C8B-B14F-4D97-AF65-F5344CB8AC3E}">
        <p14:creationId xmlns:p14="http://schemas.microsoft.com/office/powerpoint/2010/main" val="3818706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91539853"/>
              </p:ext>
            </p:extLst>
          </p:nvPr>
        </p:nvGraphicFramePr>
        <p:xfrm>
          <a:off x="933061" y="1770290"/>
          <a:ext cx="1547099" cy="4572000"/>
        </p:xfrm>
        <a:graphic>
          <a:graphicData uri="http://schemas.openxmlformats.org/drawingml/2006/table">
            <a:tbl>
              <a:tblPr firstRow="1" bandRow="1">
                <a:tableStyleId>{5C22544A-7EE6-4342-B048-85BDC9FD1C3A}</a:tableStyleId>
              </a:tblPr>
              <a:tblGrid>
                <a:gridCol w="1547099"/>
              </a:tblGrid>
              <a:tr h="370840">
                <a:tc>
                  <a:txBody>
                    <a:bodyPr/>
                    <a:lstStyle/>
                    <a:p>
                      <a:pPr marL="0" algn="ctr" defTabSz="914400" rtl="0" eaLnBrk="1" latinLnBrk="0" hangingPunct="1"/>
                      <a:r>
                        <a:rPr lang="en-US" sz="5400" kern="1200" dirty="0" smtClean="0">
                          <a:solidFill>
                            <a:schemeClr val="dk1"/>
                          </a:solidFill>
                          <a:latin typeface="+mj-lt"/>
                          <a:ea typeface="+mn-ea"/>
                          <a:cs typeface="+mn-cs"/>
                        </a:rPr>
                        <a:t>S</a:t>
                      </a:r>
                      <a:endParaRPr lang="pl-PL" sz="5400" kern="1200" dirty="0">
                        <a:solidFill>
                          <a:schemeClr val="dk1"/>
                        </a:solidFill>
                        <a:latin typeface="+mj-lt"/>
                        <a:ea typeface="+mn-ea"/>
                        <a:cs typeface="+mn-cs"/>
                      </a:endParaRPr>
                    </a:p>
                  </a:txBody>
                  <a:tcPr>
                    <a:solidFill>
                      <a:srgbClr val="FFECE8"/>
                    </a:solidFill>
                  </a:tcPr>
                </a:tc>
              </a:tr>
              <a:tr h="370840">
                <a:tc>
                  <a:txBody>
                    <a:bodyPr/>
                    <a:lstStyle/>
                    <a:p>
                      <a:pPr algn="ctr"/>
                      <a:r>
                        <a:rPr lang="en-US" sz="5400" dirty="0" smtClean="0">
                          <a:latin typeface="+mj-lt"/>
                        </a:rPr>
                        <a:t>O</a:t>
                      </a:r>
                      <a:endParaRPr lang="pl-PL" sz="5400" dirty="0">
                        <a:latin typeface="+mj-lt"/>
                      </a:endParaRPr>
                    </a:p>
                  </a:txBody>
                  <a:tcPr/>
                </a:tc>
              </a:tr>
              <a:tr h="370840">
                <a:tc>
                  <a:txBody>
                    <a:bodyPr/>
                    <a:lstStyle/>
                    <a:p>
                      <a:pPr algn="ctr"/>
                      <a:r>
                        <a:rPr lang="en-US" sz="5400" dirty="0" smtClean="0">
                          <a:latin typeface="+mj-lt"/>
                        </a:rPr>
                        <a:t>L</a:t>
                      </a:r>
                      <a:endParaRPr lang="pl-PL" sz="5400" dirty="0">
                        <a:latin typeface="+mj-lt"/>
                      </a:endParaRPr>
                    </a:p>
                  </a:txBody>
                  <a:tcPr>
                    <a:solidFill>
                      <a:srgbClr val="FFECE8"/>
                    </a:solidFill>
                  </a:tcPr>
                </a:tc>
              </a:tr>
              <a:tr h="370840">
                <a:tc>
                  <a:txBody>
                    <a:bodyPr/>
                    <a:lstStyle/>
                    <a:p>
                      <a:pPr algn="ctr"/>
                      <a:r>
                        <a:rPr lang="en-US" sz="5400" dirty="0" smtClean="0">
                          <a:latin typeface="+mj-lt"/>
                        </a:rPr>
                        <a:t>I</a:t>
                      </a:r>
                      <a:endParaRPr lang="pl-PL" sz="5400" dirty="0">
                        <a:latin typeface="+mj-lt"/>
                      </a:endParaRPr>
                    </a:p>
                  </a:txBody>
                  <a:tcPr/>
                </a:tc>
              </a:tr>
              <a:tr h="370840">
                <a:tc>
                  <a:txBody>
                    <a:bodyPr/>
                    <a:lstStyle/>
                    <a:p>
                      <a:pPr algn="ctr"/>
                      <a:r>
                        <a:rPr lang="en-US" sz="5400" dirty="0" smtClean="0">
                          <a:latin typeface="+mj-lt"/>
                        </a:rPr>
                        <a:t>D</a:t>
                      </a:r>
                      <a:endParaRPr lang="pl-PL" sz="5400" dirty="0">
                        <a:latin typeface="+mj-lt"/>
                      </a:endParaRPr>
                    </a:p>
                  </a:txBody>
                  <a:tcPr/>
                </a:tc>
              </a:tr>
            </a:tbl>
          </a:graphicData>
        </a:graphic>
      </p:graphicFrame>
      <p:sp>
        <p:nvSpPr>
          <p:cNvPr id="5" name="Title 4"/>
          <p:cNvSpPr>
            <a:spLocks noGrp="1"/>
          </p:cNvSpPr>
          <p:nvPr>
            <p:ph type="title"/>
          </p:nvPr>
        </p:nvSpPr>
        <p:spPr/>
        <p:txBody>
          <a:bodyPr/>
          <a:lstStyle/>
          <a:p>
            <a:endParaRPr lang="pl-PL" dirty="0"/>
          </a:p>
        </p:txBody>
      </p:sp>
      <p:graphicFrame>
        <p:nvGraphicFramePr>
          <p:cNvPr id="2" name="Table 1"/>
          <p:cNvGraphicFramePr>
            <a:graphicFrameLocks noGrp="1"/>
          </p:cNvGraphicFramePr>
          <p:nvPr>
            <p:extLst>
              <p:ext uri="{D42A27DB-BD31-4B8C-83A1-F6EECF244321}">
                <p14:modId xmlns:p14="http://schemas.microsoft.com/office/powerpoint/2010/main" val="3660664692"/>
              </p:ext>
            </p:extLst>
          </p:nvPr>
        </p:nvGraphicFramePr>
        <p:xfrm>
          <a:off x="3297924" y="1770290"/>
          <a:ext cx="4641297" cy="4572000"/>
        </p:xfrm>
        <a:graphic>
          <a:graphicData uri="http://schemas.openxmlformats.org/drawingml/2006/table">
            <a:tbl>
              <a:tblPr firstRow="1" bandRow="1">
                <a:tableStyleId>{5C22544A-7EE6-4342-B048-85BDC9FD1C3A}</a:tableStyleId>
              </a:tblPr>
              <a:tblGrid>
                <a:gridCol w="1547099"/>
                <a:gridCol w="1547099"/>
                <a:gridCol w="1547099"/>
              </a:tblGrid>
              <a:tr h="914400">
                <a:tc>
                  <a:txBody>
                    <a:bodyPr/>
                    <a:lstStyle/>
                    <a:p>
                      <a:pPr marL="0" algn="ctr" defTabSz="914400" rtl="0" eaLnBrk="1" latinLnBrk="0" hangingPunct="1"/>
                      <a:r>
                        <a:rPr lang="en-US" sz="4800" kern="1200" dirty="0" smtClean="0">
                          <a:solidFill>
                            <a:schemeClr val="dk1"/>
                          </a:solidFill>
                          <a:latin typeface="+mj-lt"/>
                          <a:ea typeface="+mn-ea"/>
                          <a:cs typeface="+mn-cs"/>
                        </a:rPr>
                        <a:t>S</a:t>
                      </a:r>
                      <a:endParaRPr lang="pl-PL" sz="4800" kern="1200" dirty="0">
                        <a:solidFill>
                          <a:schemeClr val="dk1"/>
                        </a:solidFill>
                        <a:latin typeface="+mj-lt"/>
                        <a:ea typeface="+mn-ea"/>
                        <a:cs typeface="+mn-cs"/>
                      </a:endParaRPr>
                    </a:p>
                  </a:txBody>
                  <a:tcPr anchor="ctr">
                    <a:solidFill>
                      <a:srgbClr val="FFECE8"/>
                    </a:solidFill>
                  </a:tcPr>
                </a:tc>
                <a:tc>
                  <a:txBody>
                    <a:bodyPr/>
                    <a:lstStyle/>
                    <a:p>
                      <a:pPr marL="0" algn="ctr" defTabSz="914400" rtl="0" eaLnBrk="1" latinLnBrk="0" hangingPunct="1"/>
                      <a:r>
                        <a:rPr lang="en-US" sz="4800" kern="1200" dirty="0" smtClean="0">
                          <a:solidFill>
                            <a:schemeClr val="dk1"/>
                          </a:solidFill>
                          <a:latin typeface="+mj-lt"/>
                          <a:ea typeface="+mn-ea"/>
                          <a:cs typeface="+mn-cs"/>
                        </a:rPr>
                        <a:t>R</a:t>
                      </a:r>
                      <a:endParaRPr lang="pl-PL" sz="4800" kern="1200" dirty="0">
                        <a:solidFill>
                          <a:schemeClr val="dk1"/>
                        </a:solidFill>
                        <a:latin typeface="+mj-lt"/>
                        <a:ea typeface="+mn-ea"/>
                        <a:cs typeface="+mn-cs"/>
                      </a:endParaRPr>
                    </a:p>
                  </a:txBody>
                  <a:tcPr anchor="ctr">
                    <a:solidFill>
                      <a:srgbClr val="FFECE8"/>
                    </a:solidFill>
                  </a:tcPr>
                </a:tc>
                <a:tc>
                  <a:txBody>
                    <a:bodyPr/>
                    <a:lstStyle/>
                    <a:p>
                      <a:pPr marL="0" algn="ctr" defTabSz="914400" rtl="0" eaLnBrk="1" latinLnBrk="0" hangingPunct="1"/>
                      <a:r>
                        <a:rPr lang="en-US" sz="4800" kern="1200" dirty="0" smtClean="0">
                          <a:solidFill>
                            <a:schemeClr val="dk1"/>
                          </a:solidFill>
                          <a:latin typeface="+mj-lt"/>
                          <a:ea typeface="+mn-ea"/>
                          <a:cs typeface="+mn-cs"/>
                        </a:rPr>
                        <a:t>P</a:t>
                      </a:r>
                      <a:endParaRPr lang="pl-PL" sz="4800" kern="1200" dirty="0">
                        <a:solidFill>
                          <a:schemeClr val="dk1"/>
                        </a:solidFill>
                        <a:latin typeface="+mj-lt"/>
                        <a:ea typeface="+mn-ea"/>
                        <a:cs typeface="+mn-cs"/>
                      </a:endParaRPr>
                    </a:p>
                  </a:txBody>
                  <a:tcPr anchor="ctr">
                    <a:solidFill>
                      <a:srgbClr val="FFECE8"/>
                    </a:solidFill>
                  </a:tcPr>
                </a:tc>
              </a:tr>
              <a:tr h="914400">
                <a:tc>
                  <a:txBody>
                    <a:bodyPr/>
                    <a:lstStyle/>
                    <a:p>
                      <a:pPr algn="ctr"/>
                      <a:r>
                        <a:rPr lang="en-US" sz="4800" b="1" dirty="0" smtClean="0">
                          <a:latin typeface="+mj-lt"/>
                        </a:rPr>
                        <a:t>O</a:t>
                      </a:r>
                      <a:endParaRPr lang="pl-PL" sz="4800" b="1" dirty="0">
                        <a:latin typeface="+mj-lt"/>
                      </a:endParaRPr>
                    </a:p>
                  </a:txBody>
                  <a:tcPr anchor="ctr"/>
                </a:tc>
                <a:tc>
                  <a:txBody>
                    <a:bodyPr/>
                    <a:lstStyle/>
                    <a:p>
                      <a:pPr algn="ctr"/>
                      <a:r>
                        <a:rPr lang="en-US" sz="4800" b="1" dirty="0" smtClean="0">
                          <a:latin typeface="+mj-lt"/>
                        </a:rPr>
                        <a:t>C</a:t>
                      </a:r>
                      <a:endParaRPr lang="pl-PL" sz="4800" b="1" dirty="0">
                        <a:latin typeface="+mj-lt"/>
                      </a:endParaRPr>
                    </a:p>
                  </a:txBody>
                  <a:tcPr anchor="ctr"/>
                </a:tc>
                <a:tc>
                  <a:txBody>
                    <a:bodyPr/>
                    <a:lstStyle/>
                    <a:p>
                      <a:pPr algn="ctr"/>
                      <a:r>
                        <a:rPr lang="en-US" sz="4800" b="1" dirty="0" smtClean="0">
                          <a:latin typeface="+mj-lt"/>
                        </a:rPr>
                        <a:t>P</a:t>
                      </a:r>
                      <a:endParaRPr lang="pl-PL" sz="4800" b="1" dirty="0">
                        <a:latin typeface="+mj-lt"/>
                      </a:endParaRPr>
                    </a:p>
                  </a:txBody>
                  <a:tcPr anchor="ctr"/>
                </a:tc>
              </a:tr>
              <a:tr h="914400">
                <a:tc>
                  <a:txBody>
                    <a:bodyPr/>
                    <a:lstStyle/>
                    <a:p>
                      <a:pPr algn="ctr"/>
                      <a:r>
                        <a:rPr lang="en-US" sz="4800" dirty="0" smtClean="0">
                          <a:latin typeface="+mj-lt"/>
                        </a:rPr>
                        <a:t>L</a:t>
                      </a:r>
                      <a:endParaRPr lang="pl-PL" sz="4800" dirty="0">
                        <a:latin typeface="+mj-lt"/>
                      </a:endParaRPr>
                    </a:p>
                  </a:txBody>
                  <a:tcPr anchor="ctr">
                    <a:solidFill>
                      <a:srgbClr val="FFECE8"/>
                    </a:solidFill>
                  </a:tcPr>
                </a:tc>
                <a:tc>
                  <a:txBody>
                    <a:bodyPr/>
                    <a:lstStyle/>
                    <a:p>
                      <a:pPr algn="ctr"/>
                      <a:r>
                        <a:rPr lang="en-US" sz="4800" dirty="0" smtClean="0">
                          <a:latin typeface="+mj-lt"/>
                        </a:rPr>
                        <a:t>S</a:t>
                      </a:r>
                      <a:endParaRPr lang="pl-PL" sz="4800" dirty="0">
                        <a:latin typeface="+mj-lt"/>
                      </a:endParaRPr>
                    </a:p>
                  </a:txBody>
                  <a:tcPr anchor="ctr"/>
                </a:tc>
                <a:tc>
                  <a:txBody>
                    <a:bodyPr/>
                    <a:lstStyle/>
                    <a:p>
                      <a:pPr algn="ctr"/>
                      <a:r>
                        <a:rPr lang="en-US" sz="4800" dirty="0" smtClean="0">
                          <a:latin typeface="+mj-lt"/>
                        </a:rPr>
                        <a:t>P</a:t>
                      </a:r>
                      <a:endParaRPr lang="pl-PL" sz="4800" dirty="0">
                        <a:latin typeface="+mj-lt"/>
                      </a:endParaRPr>
                    </a:p>
                  </a:txBody>
                  <a:tcPr anchor="ctr"/>
                </a:tc>
              </a:tr>
              <a:tr h="914400">
                <a:tc>
                  <a:txBody>
                    <a:bodyPr/>
                    <a:lstStyle/>
                    <a:p>
                      <a:pPr algn="ctr"/>
                      <a:r>
                        <a:rPr lang="en-US" sz="4800" dirty="0" smtClean="0">
                          <a:latin typeface="+mj-lt"/>
                        </a:rPr>
                        <a:t>I</a:t>
                      </a:r>
                      <a:endParaRPr lang="pl-PL" sz="4800" dirty="0">
                        <a:latin typeface="+mj-lt"/>
                      </a:endParaRPr>
                    </a:p>
                  </a:txBody>
                  <a:tcPr anchor="ctr"/>
                </a:tc>
                <a:tc>
                  <a:txBody>
                    <a:bodyPr/>
                    <a:lstStyle/>
                    <a:p>
                      <a:pPr algn="ctr"/>
                      <a:r>
                        <a:rPr lang="en-US" sz="4800" dirty="0" smtClean="0">
                          <a:latin typeface="+mj-lt"/>
                        </a:rPr>
                        <a:t>S</a:t>
                      </a:r>
                      <a:endParaRPr lang="pl-PL" sz="4800" dirty="0">
                        <a:latin typeface="+mj-lt"/>
                      </a:endParaRPr>
                    </a:p>
                  </a:txBody>
                  <a:tcPr anchor="ctr"/>
                </a:tc>
                <a:tc>
                  <a:txBody>
                    <a:bodyPr/>
                    <a:lstStyle/>
                    <a:p>
                      <a:pPr algn="ctr"/>
                      <a:r>
                        <a:rPr lang="en-US" sz="4800" dirty="0" smtClean="0">
                          <a:latin typeface="+mj-lt"/>
                        </a:rPr>
                        <a:t>P</a:t>
                      </a:r>
                      <a:endParaRPr lang="pl-PL" sz="4800" dirty="0">
                        <a:latin typeface="+mj-lt"/>
                      </a:endParaRPr>
                    </a:p>
                  </a:txBody>
                  <a:tcPr anchor="ctr"/>
                </a:tc>
              </a:tr>
              <a:tr h="914400">
                <a:tc>
                  <a:txBody>
                    <a:bodyPr/>
                    <a:lstStyle/>
                    <a:p>
                      <a:pPr algn="ctr"/>
                      <a:r>
                        <a:rPr lang="en-US" sz="4800" dirty="0" smtClean="0">
                          <a:latin typeface="+mj-lt"/>
                        </a:rPr>
                        <a:t>D</a:t>
                      </a:r>
                      <a:endParaRPr lang="pl-PL" sz="4800" dirty="0">
                        <a:latin typeface="+mj-lt"/>
                      </a:endParaRPr>
                    </a:p>
                  </a:txBody>
                  <a:tcPr anchor="ctr"/>
                </a:tc>
                <a:tc>
                  <a:txBody>
                    <a:bodyPr/>
                    <a:lstStyle/>
                    <a:p>
                      <a:pPr algn="ctr"/>
                      <a:r>
                        <a:rPr lang="en-US" sz="4800" dirty="0" smtClean="0">
                          <a:latin typeface="+mj-lt"/>
                        </a:rPr>
                        <a:t>I</a:t>
                      </a:r>
                      <a:endParaRPr lang="pl-PL" sz="4800" dirty="0">
                        <a:latin typeface="+mj-lt"/>
                      </a:endParaRPr>
                    </a:p>
                  </a:txBody>
                  <a:tcPr anchor="ctr"/>
                </a:tc>
                <a:tc>
                  <a:txBody>
                    <a:bodyPr/>
                    <a:lstStyle/>
                    <a:p>
                      <a:pPr algn="ctr"/>
                      <a:r>
                        <a:rPr lang="en-US" sz="4800" dirty="0" smtClean="0">
                          <a:latin typeface="+mj-lt"/>
                        </a:rPr>
                        <a:t>P</a:t>
                      </a:r>
                      <a:endParaRPr lang="pl-PL" sz="4800" dirty="0">
                        <a:latin typeface="+mj-lt"/>
                      </a:endParaRPr>
                    </a:p>
                  </a:txBody>
                  <a:tcPr anchor="ctr"/>
                </a:tc>
              </a:tr>
            </a:tbl>
          </a:graphicData>
        </a:graphic>
      </p:graphicFrame>
    </p:spTree>
    <p:extLst>
      <p:ext uri="{BB962C8B-B14F-4D97-AF65-F5344CB8AC3E}">
        <p14:creationId xmlns:p14="http://schemas.microsoft.com/office/powerpoint/2010/main" val="3684659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853811"/>
              </p:ext>
            </p:extLst>
          </p:nvPr>
        </p:nvGraphicFramePr>
        <p:xfrm>
          <a:off x="933450" y="1876425"/>
          <a:ext cx="10313990" cy="2214880"/>
        </p:xfrm>
        <a:graphic>
          <a:graphicData uri="http://schemas.openxmlformats.org/drawingml/2006/table">
            <a:tbl>
              <a:tblPr firstRow="1" bandRow="1">
                <a:tableStyleId>{5C22544A-7EE6-4342-B048-85BDC9FD1C3A}</a:tableStyleId>
              </a:tblPr>
              <a:tblGrid>
                <a:gridCol w="2062798"/>
                <a:gridCol w="2062798"/>
                <a:gridCol w="2062798"/>
                <a:gridCol w="2062798"/>
                <a:gridCol w="2062798"/>
              </a:tblGrid>
              <a:tr h="370840">
                <a:tc>
                  <a:txBody>
                    <a:bodyPr/>
                    <a:lstStyle/>
                    <a:p>
                      <a:pPr algn="ctr"/>
                      <a:r>
                        <a:rPr lang="en-US" sz="11500" dirty="0" smtClean="0"/>
                        <a:t>S</a:t>
                      </a:r>
                      <a:endParaRPr lang="pl-PL" sz="11500" dirty="0"/>
                    </a:p>
                  </a:txBody>
                  <a:tcPr/>
                </a:tc>
                <a:tc>
                  <a:txBody>
                    <a:bodyPr/>
                    <a:lstStyle/>
                    <a:p>
                      <a:pPr algn="ctr"/>
                      <a:r>
                        <a:rPr lang="en-US" sz="11500" dirty="0" smtClean="0"/>
                        <a:t>O</a:t>
                      </a:r>
                      <a:endParaRPr lang="pl-PL" sz="11500" dirty="0"/>
                    </a:p>
                  </a:txBody>
                  <a:tcPr/>
                </a:tc>
                <a:tc>
                  <a:txBody>
                    <a:bodyPr/>
                    <a:lstStyle/>
                    <a:p>
                      <a:pPr algn="ctr"/>
                      <a:r>
                        <a:rPr lang="en-US" sz="11500" dirty="0" smtClean="0"/>
                        <a:t>L</a:t>
                      </a:r>
                      <a:endParaRPr lang="pl-PL" sz="11500" dirty="0"/>
                    </a:p>
                  </a:txBody>
                  <a:tcPr/>
                </a:tc>
                <a:tc>
                  <a:txBody>
                    <a:bodyPr/>
                    <a:lstStyle/>
                    <a:p>
                      <a:pPr algn="ctr"/>
                      <a:r>
                        <a:rPr lang="en-US" sz="11500" dirty="0" smtClean="0"/>
                        <a:t>I</a:t>
                      </a:r>
                      <a:endParaRPr lang="pl-PL" sz="11500" dirty="0"/>
                    </a:p>
                  </a:txBody>
                  <a:tcPr/>
                </a:tc>
                <a:tc>
                  <a:txBody>
                    <a:bodyPr/>
                    <a:lstStyle/>
                    <a:p>
                      <a:pPr algn="ctr"/>
                      <a:r>
                        <a:rPr lang="en-US" sz="11500" dirty="0" smtClean="0"/>
                        <a:t>D</a:t>
                      </a:r>
                      <a:endParaRPr lang="pl-PL" sz="11500" dirty="0"/>
                    </a:p>
                  </a:txBody>
                  <a:tcPr/>
                </a:tc>
              </a:tr>
              <a:tr h="370840">
                <a:tc>
                  <a:txBody>
                    <a:bodyPr/>
                    <a:lstStyle/>
                    <a:p>
                      <a:pPr algn="ctr"/>
                      <a:r>
                        <a:rPr lang="en-US" dirty="0" smtClean="0"/>
                        <a:t>focus</a:t>
                      </a:r>
                      <a:endParaRPr lang="pl-PL" dirty="0"/>
                    </a:p>
                  </a:txBody>
                  <a:tcPr/>
                </a:tc>
                <a:tc>
                  <a:txBody>
                    <a:bodyPr/>
                    <a:lstStyle/>
                    <a:p>
                      <a:pPr algn="ctr"/>
                      <a:r>
                        <a:rPr lang="en-US" dirty="0" smtClean="0"/>
                        <a:t>plugins</a:t>
                      </a:r>
                      <a:endParaRPr lang="pl-PL" dirty="0"/>
                    </a:p>
                  </a:txBody>
                  <a:tcPr/>
                </a:tc>
                <a:tc>
                  <a:txBody>
                    <a:bodyPr/>
                    <a:lstStyle/>
                    <a:p>
                      <a:pPr algn="ctr"/>
                      <a:r>
                        <a:rPr lang="en-US" dirty="0" smtClean="0"/>
                        <a:t>contract</a:t>
                      </a:r>
                      <a:endParaRPr lang="pl-PL" dirty="0"/>
                    </a:p>
                  </a:txBody>
                  <a:tcPr/>
                </a:tc>
                <a:tc>
                  <a:txBody>
                    <a:bodyPr/>
                    <a:lstStyle/>
                    <a:p>
                      <a:pPr algn="ctr"/>
                      <a:r>
                        <a:rPr lang="en-US" dirty="0" smtClean="0"/>
                        <a:t>secrets</a:t>
                      </a:r>
                      <a:endParaRPr lang="pl-PL" dirty="0"/>
                    </a:p>
                  </a:txBody>
                  <a:tcPr/>
                </a:tc>
                <a:tc>
                  <a:txBody>
                    <a:bodyPr/>
                    <a:lstStyle/>
                    <a:p>
                      <a:pPr algn="ctr"/>
                      <a:r>
                        <a:rPr lang="en-US" dirty="0" smtClean="0"/>
                        <a:t>demand</a:t>
                      </a:r>
                      <a:endParaRPr lang="pl-PL" dirty="0"/>
                    </a:p>
                  </a:txBody>
                  <a:tcPr/>
                </a:tc>
              </a:tr>
            </a:tbl>
          </a:graphicData>
        </a:graphic>
      </p:graphicFrame>
      <p:sp>
        <p:nvSpPr>
          <p:cNvPr id="5" name="Title 4"/>
          <p:cNvSpPr>
            <a:spLocks noGrp="1"/>
          </p:cNvSpPr>
          <p:nvPr>
            <p:ph type="title"/>
          </p:nvPr>
        </p:nvSpPr>
        <p:spPr/>
        <p:txBody>
          <a:bodyPr/>
          <a:lstStyle/>
          <a:p>
            <a:endParaRPr lang="pl-PL"/>
          </a:p>
        </p:txBody>
      </p:sp>
    </p:spTree>
    <p:extLst>
      <p:ext uri="{BB962C8B-B14F-4D97-AF65-F5344CB8AC3E}">
        <p14:creationId xmlns:p14="http://schemas.microsoft.com/office/powerpoint/2010/main" val="776239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223781539"/>
              </p:ext>
            </p:extLst>
          </p:nvPr>
        </p:nvGraphicFramePr>
        <p:xfrm>
          <a:off x="1492977" y="2184971"/>
          <a:ext cx="8251192" cy="3017520"/>
        </p:xfrm>
        <a:graphic>
          <a:graphicData uri="http://schemas.openxmlformats.org/drawingml/2006/table">
            <a:tbl>
              <a:tblPr firstRow="1" bandRow="1">
                <a:tableStyleId>{3B4B98B0-60AC-42C2-AFA5-B58CD77FA1E5}</a:tableStyleId>
              </a:tblPr>
              <a:tblGrid>
                <a:gridCol w="2062798"/>
                <a:gridCol w="2062798"/>
                <a:gridCol w="2062798"/>
                <a:gridCol w="2062798"/>
              </a:tblGrid>
              <a:tr h="340302">
                <a:tc>
                  <a:txBody>
                    <a:bodyPr/>
                    <a:lstStyle/>
                    <a:p>
                      <a:pPr algn="ctr"/>
                      <a:r>
                        <a:rPr lang="en-US" sz="2800" dirty="0" smtClean="0"/>
                        <a:t>KISS</a:t>
                      </a:r>
                    </a:p>
                  </a:txBody>
                  <a:tcPr marL="89687" marR="89687">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smtClean="0"/>
                        <a:t>OOP</a:t>
                      </a:r>
                      <a:endParaRPr lang="pl-PL" sz="2800" dirty="0"/>
                    </a:p>
                  </a:txBody>
                  <a:tcPr marL="89687" marR="89687">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smtClean="0"/>
                        <a:t>TDD</a:t>
                      </a:r>
                      <a:endParaRPr lang="pl-PL" sz="2800" dirty="0"/>
                    </a:p>
                  </a:txBody>
                  <a:tcPr marL="89687" marR="89687">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smtClean="0"/>
                        <a:t>GIT</a:t>
                      </a:r>
                      <a:endParaRPr lang="pl-PL" sz="2800" dirty="0"/>
                    </a:p>
                  </a:txBody>
                  <a:tcPr marL="89687" marR="89687">
                    <a:lnL>
                      <a:noFill/>
                    </a:lnL>
                    <a:lnR>
                      <a:noFill/>
                    </a:lnR>
                    <a:lnT w="12700" cmpd="sng">
                      <a:noFill/>
                    </a:lnT>
                    <a:lnB w="12700" cmpd="sng">
                      <a:noFill/>
                    </a:lnB>
                    <a:lnTlToBr w="12700" cmpd="sng">
                      <a:noFill/>
                      <a:prstDash val="solid"/>
                    </a:lnTlToBr>
                    <a:lnBlToTr w="12700" cmpd="sng">
                      <a:noFill/>
                      <a:prstDash val="solid"/>
                    </a:lnBlToTr>
                  </a:tcPr>
                </a:tc>
              </a:tr>
              <a:tr h="235613">
                <a:tc>
                  <a:txBody>
                    <a:bodyPr/>
                    <a:lstStyle/>
                    <a:p>
                      <a:pPr algn="ctr"/>
                      <a:r>
                        <a:rPr lang="en-US" sz="2800" dirty="0" smtClean="0"/>
                        <a:t>DRY</a:t>
                      </a:r>
                      <a:endParaRPr lang="pl-PL" sz="2800" dirty="0"/>
                    </a:p>
                  </a:txBody>
                  <a:tcPr marL="89687" marR="89687">
                    <a:lnL>
                      <a:noFill/>
                    </a:lnL>
                    <a:lnR>
                      <a:noFill/>
                    </a:lnR>
                    <a:lnT w="12700" cmpd="sng">
                      <a:noFill/>
                    </a:lnT>
                    <a:lnB>
                      <a:noFill/>
                    </a:lnB>
                    <a:lnTlToBr w="12700" cmpd="sng">
                      <a:noFill/>
                      <a:prstDash val="solid"/>
                    </a:lnTlToBr>
                    <a:lnBlToTr w="12700" cmpd="sng">
                      <a:noFill/>
                      <a:prstDash val="solid"/>
                    </a:lnBlToTr>
                  </a:tcPr>
                </a:tc>
                <a:tc>
                  <a:txBody>
                    <a:bodyPr/>
                    <a:lstStyle/>
                    <a:p>
                      <a:pPr algn="ctr"/>
                      <a:r>
                        <a:rPr lang="en-US" sz="2800" dirty="0" smtClean="0"/>
                        <a:t>POCO</a:t>
                      </a:r>
                      <a:endParaRPr lang="pl-PL" sz="2800" dirty="0"/>
                    </a:p>
                  </a:txBody>
                  <a:tcPr marL="89687" marR="89687">
                    <a:lnL>
                      <a:noFill/>
                    </a:lnL>
                    <a:lnR>
                      <a:noFill/>
                    </a:lnR>
                    <a:lnT w="12700" cmpd="sng">
                      <a:noFill/>
                    </a:lnT>
                    <a:lnB>
                      <a:noFill/>
                    </a:lnB>
                    <a:lnTlToBr w="12700" cmpd="sng">
                      <a:noFill/>
                      <a:prstDash val="solid"/>
                    </a:lnTlToBr>
                    <a:lnBlToTr w="12700" cmpd="sng">
                      <a:noFill/>
                      <a:prstDash val="solid"/>
                    </a:lnBlToTr>
                  </a:tcPr>
                </a:tc>
                <a:tc>
                  <a:txBody>
                    <a:bodyPr/>
                    <a:lstStyle/>
                    <a:p>
                      <a:pPr algn="ctr"/>
                      <a:r>
                        <a:rPr lang="en-US" sz="2800" dirty="0" smtClean="0"/>
                        <a:t>BDD</a:t>
                      </a:r>
                      <a:endParaRPr lang="pl-PL" sz="2800" dirty="0"/>
                    </a:p>
                  </a:txBody>
                  <a:tcPr marL="89687" marR="89687">
                    <a:lnL>
                      <a:noFill/>
                    </a:lnL>
                    <a:lnR>
                      <a:noFill/>
                    </a:lnR>
                    <a:lnT w="12700" cmpd="sng">
                      <a:noFill/>
                    </a:lnT>
                    <a:lnB>
                      <a:noFill/>
                    </a:lnB>
                    <a:lnTlToBr w="12700" cmpd="sng">
                      <a:noFill/>
                      <a:prstDash val="solid"/>
                    </a:lnTlToBr>
                    <a:lnBlToTr w="12700" cmpd="sng">
                      <a:noFill/>
                      <a:prstDash val="solid"/>
                    </a:lnBlToTr>
                  </a:tcPr>
                </a:tc>
                <a:tc>
                  <a:txBody>
                    <a:bodyPr/>
                    <a:lstStyle/>
                    <a:p>
                      <a:pPr algn="ctr"/>
                      <a:r>
                        <a:rPr lang="en-US" sz="2800" dirty="0" smtClean="0"/>
                        <a:t>MAGIC NUMBERS</a:t>
                      </a:r>
                      <a:endParaRPr lang="pl-PL" sz="2800" dirty="0"/>
                    </a:p>
                  </a:txBody>
                  <a:tcPr marL="89687" marR="89687">
                    <a:lnL>
                      <a:noFill/>
                    </a:lnL>
                    <a:lnR>
                      <a:noFill/>
                    </a:lnR>
                    <a:lnT w="12700" cmpd="sng">
                      <a:noFill/>
                    </a:lnT>
                    <a:lnB>
                      <a:noFill/>
                    </a:lnB>
                    <a:lnTlToBr w="12700" cmpd="sng">
                      <a:noFill/>
                      <a:prstDash val="solid"/>
                    </a:lnTlToBr>
                    <a:lnBlToTr w="12700" cmpd="sng">
                      <a:noFill/>
                      <a:prstDash val="solid"/>
                    </a:lnBlToTr>
                  </a:tcPr>
                </a:tc>
              </a:tr>
              <a:tr h="235613">
                <a:tc>
                  <a:txBody>
                    <a:bodyPr/>
                    <a:lstStyle/>
                    <a:p>
                      <a:pPr algn="ctr"/>
                      <a:r>
                        <a:rPr lang="en-US" sz="2800" dirty="0" smtClean="0"/>
                        <a:t>YAGNI</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BLAME</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DDD</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XP</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r>
              <a:tr h="235613">
                <a:tc>
                  <a:txBody>
                    <a:bodyPr/>
                    <a:lstStyle/>
                    <a:p>
                      <a:pPr algn="ctr"/>
                      <a:r>
                        <a:rPr lang="en-US" sz="2800" dirty="0" smtClean="0"/>
                        <a:t>WTF</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FLAME</a:t>
                      </a:r>
                      <a:r>
                        <a:rPr lang="en-US" sz="2800" baseline="0" dirty="0" smtClean="0"/>
                        <a:t> WAR</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AOP</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c>
                  <a:txBody>
                    <a:bodyPr/>
                    <a:lstStyle/>
                    <a:p>
                      <a:pPr algn="ctr"/>
                      <a:r>
                        <a:rPr lang="en-US" sz="2800" dirty="0" smtClean="0"/>
                        <a:t>KANBAN</a:t>
                      </a:r>
                      <a:endParaRPr lang="pl-PL" sz="2800" dirty="0"/>
                    </a:p>
                  </a:txBody>
                  <a:tcPr marL="89687" marR="89687">
                    <a:lnL>
                      <a:noFill/>
                    </a:lnL>
                    <a:lnR>
                      <a:noFill/>
                    </a:lnR>
                    <a:lnT>
                      <a:noFill/>
                    </a:lnT>
                    <a:lnB>
                      <a:noFill/>
                    </a:lnB>
                    <a:lnTlToBr w="12700" cmpd="sng">
                      <a:noFill/>
                      <a:prstDash val="solid"/>
                    </a:lnTlToBr>
                    <a:lnBlToTr w="12700" cmpd="sng">
                      <a:noFill/>
                      <a:prstDash val="solid"/>
                    </a:lnBlToTr>
                  </a:tcPr>
                </a:tc>
              </a:tr>
              <a:tr h="235613">
                <a:tc>
                  <a:txBody>
                    <a:bodyPr/>
                    <a:lstStyle/>
                    <a:p>
                      <a:pPr algn="ctr"/>
                      <a:r>
                        <a:rPr lang="en-US" sz="2800" dirty="0" smtClean="0"/>
                        <a:t>RTFM</a:t>
                      </a:r>
                      <a:endParaRPr lang="pl-PL" sz="2800" dirty="0"/>
                    </a:p>
                  </a:txBody>
                  <a:tcPr marL="89687" marR="89687">
                    <a:lnL>
                      <a:noFill/>
                    </a:lnL>
                    <a:lnR>
                      <a:noFill/>
                    </a:lnR>
                    <a:lnT>
                      <a:noFill/>
                    </a:lnT>
                    <a:lnB w="12700" cmpd="sng">
                      <a:noFill/>
                    </a:lnB>
                    <a:lnTlToBr w="12700" cmpd="sng">
                      <a:noFill/>
                      <a:prstDash val="solid"/>
                    </a:lnTlToBr>
                    <a:lnBlToTr w="12700" cmpd="sng">
                      <a:noFill/>
                      <a:prstDash val="solid"/>
                    </a:lnBlToTr>
                  </a:tcPr>
                </a:tc>
                <a:tc>
                  <a:txBody>
                    <a:bodyPr/>
                    <a:lstStyle/>
                    <a:p>
                      <a:pPr algn="ctr"/>
                      <a:r>
                        <a:rPr lang="en-US" sz="2800" dirty="0" smtClean="0"/>
                        <a:t>REVIEW</a:t>
                      </a:r>
                      <a:endParaRPr lang="pl-PL" sz="2800" dirty="0"/>
                    </a:p>
                  </a:txBody>
                  <a:tcPr marL="89687" marR="89687">
                    <a:lnL>
                      <a:noFill/>
                    </a:lnL>
                    <a:lnR>
                      <a:noFill/>
                    </a:lnR>
                    <a:lnT>
                      <a:noFill/>
                    </a:lnT>
                    <a:lnB w="12700" cmpd="sng">
                      <a:noFill/>
                    </a:lnB>
                    <a:lnTlToBr w="12700" cmpd="sng">
                      <a:noFill/>
                      <a:prstDash val="solid"/>
                    </a:lnTlToBr>
                    <a:lnBlToTr w="12700" cmpd="sng">
                      <a:noFill/>
                      <a:prstDash val="solid"/>
                    </a:lnBlToTr>
                  </a:tcPr>
                </a:tc>
                <a:tc>
                  <a:txBody>
                    <a:bodyPr/>
                    <a:lstStyle/>
                    <a:p>
                      <a:pPr algn="ctr"/>
                      <a:r>
                        <a:rPr lang="en-US" sz="2800" dirty="0" smtClean="0"/>
                        <a:t>JIRA</a:t>
                      </a:r>
                      <a:endParaRPr lang="pl-PL" sz="2800" dirty="0"/>
                    </a:p>
                  </a:txBody>
                  <a:tcPr marL="89687" marR="89687">
                    <a:lnL>
                      <a:noFill/>
                    </a:lnL>
                    <a:lnR>
                      <a:noFill/>
                    </a:lnR>
                    <a:lnT>
                      <a:noFill/>
                    </a:lnT>
                    <a:lnB w="12700" cmpd="sng">
                      <a:noFill/>
                    </a:lnB>
                    <a:lnTlToBr w="12700" cmpd="sng">
                      <a:noFill/>
                      <a:prstDash val="solid"/>
                    </a:lnTlToBr>
                    <a:lnBlToTr w="12700" cmpd="sng">
                      <a:noFill/>
                      <a:prstDash val="solid"/>
                    </a:lnBlToTr>
                  </a:tcPr>
                </a:tc>
                <a:tc>
                  <a:txBody>
                    <a:bodyPr/>
                    <a:lstStyle/>
                    <a:p>
                      <a:pPr algn="ctr"/>
                      <a:r>
                        <a:rPr lang="pl-PL" sz="2800" dirty="0" smtClean="0"/>
                        <a:t>more</a:t>
                      </a:r>
                      <a:r>
                        <a:rPr lang="en-US" sz="2800" dirty="0" smtClean="0"/>
                        <a:t>!</a:t>
                      </a:r>
                      <a:endParaRPr lang="pl-PL" sz="2800" dirty="0"/>
                    </a:p>
                  </a:txBody>
                  <a:tcPr marL="89687" marR="89687">
                    <a:lnL>
                      <a:noFill/>
                    </a:lnL>
                    <a:lnR>
                      <a:noFill/>
                    </a:lnR>
                    <a:lnT>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What else</a:t>
            </a:r>
            <a:endParaRPr lang="pl-PL" dirty="0"/>
          </a:p>
        </p:txBody>
      </p:sp>
    </p:spTree>
    <p:extLst>
      <p:ext uri="{BB962C8B-B14F-4D97-AF65-F5344CB8AC3E}">
        <p14:creationId xmlns:p14="http://schemas.microsoft.com/office/powerpoint/2010/main" val="17063930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US" sz="4800" dirty="0" smtClean="0"/>
              <a:t>Thank you</a:t>
            </a:r>
            <a:endParaRPr lang="pl-PL" sz="4800" dirty="0"/>
          </a:p>
        </p:txBody>
      </p:sp>
      <p:sp>
        <p:nvSpPr>
          <p:cNvPr id="4" name="Content Placeholder 3"/>
          <p:cNvSpPr>
            <a:spLocks noGrp="1"/>
          </p:cNvSpPr>
          <p:nvPr>
            <p:ph sz="quarter" idx="4"/>
          </p:nvPr>
        </p:nvSpPr>
        <p:spPr>
          <a:xfrm>
            <a:off x="4659086" y="2673625"/>
            <a:ext cx="3077022" cy="3254761"/>
          </a:xfrm>
        </p:spPr>
        <p:txBody>
          <a:bodyPr>
            <a:normAutofit/>
          </a:bodyPr>
          <a:lstStyle/>
          <a:p>
            <a:r>
              <a:rPr lang="en-US" sz="4800" dirty="0" smtClean="0"/>
              <a:t>Questions?</a:t>
            </a:r>
            <a:endParaRPr lang="pl-PL" sz="4800" dirty="0"/>
          </a:p>
        </p:txBody>
      </p:sp>
      <p:sp>
        <p:nvSpPr>
          <p:cNvPr id="5" name="Content Placeholder 4"/>
          <p:cNvSpPr>
            <a:spLocks noGrp="1"/>
          </p:cNvSpPr>
          <p:nvPr>
            <p:ph sz="quarter" idx="14"/>
          </p:nvPr>
        </p:nvSpPr>
        <p:spPr>
          <a:xfrm>
            <a:off x="8432799" y="3965713"/>
            <a:ext cx="2814259" cy="1962674"/>
          </a:xfrm>
        </p:spPr>
        <p:txBody>
          <a:bodyPr>
            <a:normAutofit/>
          </a:bodyPr>
          <a:lstStyle/>
          <a:p>
            <a:r>
              <a:rPr lang="en-US" sz="4800" dirty="0" smtClean="0"/>
              <a:t>Feedback</a:t>
            </a:r>
            <a:endParaRPr lang="pl-PL" sz="4800" dirty="0"/>
          </a:p>
        </p:txBody>
      </p:sp>
      <p:sp>
        <p:nvSpPr>
          <p:cNvPr id="2" name="Title 1"/>
          <p:cNvSpPr>
            <a:spLocks noGrp="1"/>
          </p:cNvSpPr>
          <p:nvPr>
            <p:ph type="title"/>
          </p:nvPr>
        </p:nvSpPr>
        <p:spPr/>
        <p:txBody>
          <a:bodyPr>
            <a:normAutofit/>
          </a:bodyPr>
          <a:lstStyle/>
          <a:p>
            <a:r>
              <a:rPr lang="en-US" dirty="0" smtClean="0"/>
              <a:t>That’s all folks</a:t>
            </a:r>
            <a:endParaRPr lang="pl-PL" dirty="0"/>
          </a:p>
        </p:txBody>
      </p:sp>
    </p:spTree>
    <p:extLst>
      <p:ext uri="{BB962C8B-B14F-4D97-AF65-F5344CB8AC3E}">
        <p14:creationId xmlns:p14="http://schemas.microsoft.com/office/powerpoint/2010/main" val="238877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6195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Autofit/>
          </a:bodyPr>
          <a:lstStyle/>
          <a:p>
            <a:r>
              <a:rPr lang="en-US" sz="37300" dirty="0" smtClean="0"/>
              <a:t>S</a:t>
            </a:r>
            <a:endParaRPr lang="pl-PL" sz="37300" dirty="0"/>
          </a:p>
        </p:txBody>
      </p:sp>
      <p:sp>
        <p:nvSpPr>
          <p:cNvPr id="5" name="Date Placeholder 4"/>
          <p:cNvSpPr>
            <a:spLocks noGrp="1"/>
          </p:cNvSpPr>
          <p:nvPr>
            <p:ph type="dt" sz="half" idx="2"/>
          </p:nvPr>
        </p:nvSpPr>
        <p:spPr/>
        <p:txBody>
          <a:bodyPr/>
          <a:lstStyle/>
          <a:p>
            <a:fld id="{A0077F13-65D8-4930-97B4-1922CA4DE32E}" type="datetime1">
              <a:rPr lang="pl-PL" smtClean="0"/>
              <a:t>2015-10-12</a:t>
            </a:fld>
            <a:endParaRPr lang="pl-PL" dirty="0"/>
          </a:p>
        </p:txBody>
      </p:sp>
      <p:sp>
        <p:nvSpPr>
          <p:cNvPr id="7" name="Slide Number Placeholder 6"/>
          <p:cNvSpPr>
            <a:spLocks noGrp="1"/>
          </p:cNvSpPr>
          <p:nvPr>
            <p:ph type="sldNum" sz="quarter" idx="4"/>
          </p:nvPr>
        </p:nvSpPr>
        <p:spPr/>
        <p:txBody>
          <a:bodyPr/>
          <a:lstStyle/>
          <a:p>
            <a:fld id="{DD16D8C6-D3EF-484E-B1EF-645CD91101A6}" type="slidenum">
              <a:rPr lang="pl-PL" smtClean="0"/>
              <a:pPr/>
              <a:t>6</a:t>
            </a:fld>
            <a:endParaRPr lang="pl-PL" dirty="0"/>
          </a:p>
        </p:txBody>
      </p:sp>
    </p:spTree>
    <p:extLst>
      <p:ext uri="{BB962C8B-B14F-4D97-AF65-F5344CB8AC3E}">
        <p14:creationId xmlns:p14="http://schemas.microsoft.com/office/powerpoint/2010/main" val="1151869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8407" y="2475280"/>
            <a:ext cx="3810532" cy="28578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99815" y="2483444"/>
            <a:ext cx="3810532" cy="2857899"/>
          </a:xfrm>
        </p:spPr>
      </p:pic>
      <p:sp>
        <p:nvSpPr>
          <p:cNvPr id="5" name="Title 4"/>
          <p:cNvSpPr>
            <a:spLocks noGrp="1"/>
          </p:cNvSpPr>
          <p:nvPr>
            <p:ph type="title"/>
          </p:nvPr>
        </p:nvSpPr>
        <p:spPr/>
        <p:txBody>
          <a:bodyPr/>
          <a:lstStyle/>
          <a:p>
            <a:endParaRPr lang="pl-PL"/>
          </a:p>
        </p:txBody>
      </p:sp>
    </p:spTree>
    <p:extLst>
      <p:ext uri="{BB962C8B-B14F-4D97-AF65-F5344CB8AC3E}">
        <p14:creationId xmlns:p14="http://schemas.microsoft.com/office/powerpoint/2010/main" val="77046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l-PL" dirty="0"/>
              <a:t>Single responsibility principle</a:t>
            </a:r>
          </a:p>
        </p:txBody>
      </p:sp>
      <p:sp>
        <p:nvSpPr>
          <p:cNvPr id="3" name="Content Placeholder 2"/>
          <p:cNvSpPr>
            <a:spLocks noGrp="1"/>
          </p:cNvSpPr>
          <p:nvPr>
            <p:ph type="subTitle" idx="1"/>
          </p:nvPr>
        </p:nvSpPr>
        <p:spPr/>
        <p:txBody>
          <a:bodyPr>
            <a:normAutofit/>
          </a:bodyPr>
          <a:lstStyle/>
          <a:p>
            <a:pPr marL="0" indent="0" algn="r">
              <a:buNone/>
            </a:pPr>
            <a:r>
              <a:rPr lang="en-US" i="1" dirty="0"/>
              <a:t>a class should have only a single responsibility (i.e. only one potential change in the software's specification should be able to affect the specification of the class)</a:t>
            </a:r>
            <a:endParaRPr lang="pl-PL" i="1" dirty="0"/>
          </a:p>
        </p:txBody>
      </p:sp>
    </p:spTree>
    <p:extLst>
      <p:ext uri="{BB962C8B-B14F-4D97-AF65-F5344CB8AC3E}">
        <p14:creationId xmlns:p14="http://schemas.microsoft.com/office/powerpoint/2010/main" val="411739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4294967295"/>
          </p:nvPr>
        </p:nvSpPr>
        <p:spPr>
          <a:xfrm>
            <a:off x="0" y="0"/>
            <a:ext cx="12192000" cy="6858000"/>
          </a:xfrm>
          <a:prstGeom prst="rect">
            <a:avLst/>
          </a:prstGeom>
        </p:spPr>
        <p:txBody>
          <a:bodyPr>
            <a:noAutofit/>
          </a:bodyPr>
          <a:lstStyle/>
          <a:p>
            <a:pPr marL="0" lvl="0" indent="0" eaLnBrk="0" fontAlgn="base" hangingPunct="0">
              <a:spcBef>
                <a:spcPct val="0"/>
              </a:spcBef>
              <a:spcAft>
                <a:spcPct val="0"/>
              </a:spcAft>
              <a:buNone/>
            </a:pPr>
            <a:r>
              <a:rPr lang="pl-PL" altLang="pl-PL" sz="1800" dirty="0" smtClean="0">
                <a:solidFill>
                  <a:srgbClr val="0000FF"/>
                </a:solidFill>
                <a:latin typeface="Consolas" panose="020B0609020204030204" pitchFamily="49" charset="0"/>
                <a:cs typeface="Consolas" panose="020B0609020204030204" pitchFamily="49" charset="0"/>
              </a:rPr>
              <a:t>public</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void</a:t>
            </a:r>
            <a:r>
              <a:rPr lang="en-US" altLang="pl-PL" sz="1800" dirty="0">
                <a:solidFill>
                  <a:srgbClr val="0000FF"/>
                </a:solidFill>
                <a:latin typeface="Consolas" panose="020B0609020204030204" pitchFamily="49" charset="0"/>
                <a:cs typeface="Consolas" panose="020B0609020204030204" pitchFamily="49" charset="0"/>
              </a:rPr>
              <a:t> </a:t>
            </a:r>
            <a:r>
              <a:rPr lang="en-US" altLang="pl-PL" sz="1800" dirty="0" err="1">
                <a:solidFill>
                  <a:srgbClr val="008B8B"/>
                </a:solidFill>
                <a:latin typeface="Consolas" panose="020B0609020204030204" pitchFamily="49" charset="0"/>
                <a:cs typeface="Consolas" panose="020B0609020204030204" pitchFamily="49" charset="0"/>
              </a:rPr>
              <a:t>SaveNewProjectToDatabase</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00008B"/>
                </a:solidFill>
                <a:latin typeface="Consolas" panose="020B0609020204030204" pitchFamily="49" charset="0"/>
                <a:cs typeface="Consolas" panose="020B0609020204030204" pitchFamily="49" charset="0"/>
              </a:rPr>
              <a:t>NewProjectModel</a:t>
            </a:r>
            <a:r>
              <a:rPr lang="pl-PL" altLang="pl-PL" sz="1800" dirty="0">
                <a:solidFill>
                  <a:srgbClr val="000000"/>
                </a:solidFill>
                <a:latin typeface="Consolas" panose="020B0609020204030204" pitchFamily="49" charset="0"/>
                <a:cs typeface="Consolas" panose="020B0609020204030204" pitchFamily="49" charset="0"/>
              </a:rPr>
              <a:t> newProjectModel)</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authorization =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AuthorizationService</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if</a:t>
            </a:r>
            <a:r>
              <a:rPr lang="pl-PL" altLang="pl-PL" sz="1800" dirty="0">
                <a:solidFill>
                  <a:srgbClr val="000000"/>
                </a:solidFill>
                <a:latin typeface="Consolas" panose="020B0609020204030204" pitchFamily="49" charset="0"/>
                <a:cs typeface="Consolas" panose="020B0609020204030204" pitchFamily="49" charset="0"/>
              </a:rPr>
              <a:t> (authorization.</a:t>
            </a:r>
            <a:r>
              <a:rPr lang="pl-PL" altLang="pl-PL" sz="1800" dirty="0">
                <a:solidFill>
                  <a:srgbClr val="800080"/>
                </a:solidFill>
                <a:latin typeface="Consolas" panose="020B0609020204030204" pitchFamily="49" charset="0"/>
                <a:cs typeface="Consolas" panose="020B0609020204030204" pitchFamily="49" charset="0"/>
              </a:rPr>
              <a:t>CurrentUserIsAuthenticated</a:t>
            </a:r>
            <a:r>
              <a:rPr lang="pl-PL" altLang="pl-PL" sz="1800" dirty="0">
                <a:solidFill>
                  <a:srgbClr val="000000"/>
                </a:solidFill>
                <a:latin typeface="Consolas" panose="020B0609020204030204" pitchFamily="49" charset="0"/>
                <a:cs typeface="Consolas" panose="020B0609020204030204" pitchFamily="49" charset="0"/>
              </a:rPr>
              <a:t> == </a:t>
            </a:r>
            <a:r>
              <a:rPr lang="pl-PL" altLang="pl-PL" sz="1800" dirty="0">
                <a:solidFill>
                  <a:srgbClr val="0000FF"/>
                </a:solidFill>
                <a:latin typeface="Consolas" panose="020B0609020204030204" pitchFamily="49" charset="0"/>
                <a:cs typeface="Consolas" panose="020B0609020204030204" pitchFamily="49" charset="0"/>
              </a:rPr>
              <a:t>false</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None/>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logger =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Logger</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logger.</a:t>
            </a:r>
            <a:r>
              <a:rPr lang="pl-PL" altLang="pl-PL" sz="1800" dirty="0">
                <a:solidFill>
                  <a:srgbClr val="008B8B"/>
                </a:solidFill>
                <a:latin typeface="Consolas" panose="020B0609020204030204" pitchFamily="49" charset="0"/>
                <a:cs typeface="Consolas" panose="020B0609020204030204" pitchFamily="49" charset="0"/>
              </a:rPr>
              <a:t>Log</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A31515"/>
                </a:solidFill>
                <a:latin typeface="Consolas" panose="020B0609020204030204" pitchFamily="49" charset="0"/>
                <a:cs typeface="Consolas" panose="020B0609020204030204" pitchFamily="49" charset="0"/>
              </a:rPr>
              <a:t>"Unauthorized access"</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throw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NotAuthorizedAccess</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spcBef>
                <a:spcPct val="0"/>
              </a:spcBef>
              <a:spcAft>
                <a:spcPct val="0"/>
              </a:spcAft>
              <a:buNone/>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database =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Database</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try</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database.</a:t>
            </a:r>
            <a:r>
              <a:rPr lang="pl-PL" altLang="pl-PL" sz="1800" dirty="0">
                <a:solidFill>
                  <a:srgbClr val="008B8B"/>
                </a:solidFill>
                <a:latin typeface="Consolas" panose="020B0609020204030204" pitchFamily="49" charset="0"/>
                <a:cs typeface="Consolas" panose="020B0609020204030204" pitchFamily="49" charset="0"/>
              </a:rPr>
              <a:t>Add</a:t>
            </a:r>
            <a:r>
              <a:rPr lang="pl-PL" altLang="pl-PL" sz="1800" dirty="0">
                <a:solidFill>
                  <a:srgbClr val="000000"/>
                </a:solidFill>
                <a:latin typeface="Consolas" panose="020B0609020204030204" pitchFamily="49" charset="0"/>
                <a:cs typeface="Consolas" panose="020B0609020204030204" pitchFamily="49" charset="0"/>
              </a:rPr>
              <a:t>(newProjectModel);</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database.</a:t>
            </a:r>
            <a:r>
              <a:rPr lang="pl-PL" altLang="pl-PL" sz="1800" dirty="0">
                <a:solidFill>
                  <a:srgbClr val="008B8B"/>
                </a:solidFill>
                <a:latin typeface="Consolas" panose="020B0609020204030204" pitchFamily="49" charset="0"/>
                <a:cs typeface="Consolas" panose="020B0609020204030204" pitchFamily="49" charset="0"/>
              </a:rPr>
              <a:t>SaveChanges</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catch</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Exception</a:t>
            </a:r>
            <a:r>
              <a:rPr lang="pl-PL" altLang="pl-PL" sz="1800" dirty="0">
                <a:solidFill>
                  <a:srgbClr val="000000"/>
                </a:solidFill>
                <a:latin typeface="Consolas" panose="020B0609020204030204" pitchFamily="49" charset="0"/>
                <a:cs typeface="Consolas" panose="020B0609020204030204" pitchFamily="49" charset="0"/>
              </a:rPr>
              <a:t> e)</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logger =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Logger</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logger.</a:t>
            </a:r>
            <a:r>
              <a:rPr lang="pl-PL" altLang="pl-PL" sz="1800" dirty="0">
                <a:solidFill>
                  <a:srgbClr val="008B8B"/>
                </a:solidFill>
                <a:latin typeface="Consolas" panose="020B0609020204030204" pitchFamily="49" charset="0"/>
                <a:cs typeface="Consolas" panose="020B0609020204030204" pitchFamily="49" charset="0"/>
              </a:rPr>
              <a:t>Log</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A31515"/>
                </a:solidFill>
                <a:latin typeface="Consolas" panose="020B0609020204030204" pitchFamily="49" charset="0"/>
                <a:cs typeface="Consolas" panose="020B0609020204030204" pitchFamily="49" charset="0"/>
              </a:rPr>
              <a:t>"Fail to add or save changes on adding new project model"</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finally</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  {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en-US" altLang="pl-PL" sz="1800" dirty="0">
                <a:solidFill>
                  <a:srgbClr val="0000FF"/>
                </a:solidFill>
                <a:latin typeface="Consolas" panose="020B0609020204030204" pitchFamily="49" charset="0"/>
                <a:cs typeface="Consolas" panose="020B0609020204030204" pitchFamily="49" charset="0"/>
              </a:rPr>
              <a:t>         </a:t>
            </a:r>
            <a:r>
              <a:rPr lang="pl-PL" altLang="pl-PL" sz="1800" dirty="0">
                <a:solidFill>
                  <a:srgbClr val="0000FF"/>
                </a:solidFill>
                <a:latin typeface="Consolas" panose="020B0609020204030204" pitchFamily="49" charset="0"/>
                <a:cs typeface="Consolas" panose="020B0609020204030204" pitchFamily="49" charset="0"/>
              </a:rPr>
              <a:t>var</a:t>
            </a:r>
            <a:r>
              <a:rPr lang="pl-PL" altLang="pl-PL" sz="1800" dirty="0">
                <a:solidFill>
                  <a:srgbClr val="000000"/>
                </a:solidFill>
                <a:latin typeface="Consolas" panose="020B0609020204030204" pitchFamily="49" charset="0"/>
                <a:cs typeface="Consolas" panose="020B0609020204030204" pitchFamily="49" charset="0"/>
              </a:rPr>
              <a:t> logger = </a:t>
            </a:r>
            <a:r>
              <a:rPr lang="pl-PL" altLang="pl-PL" sz="1800" dirty="0">
                <a:solidFill>
                  <a:srgbClr val="0000FF"/>
                </a:solidFill>
                <a:latin typeface="Consolas" panose="020B0609020204030204" pitchFamily="49" charset="0"/>
                <a:cs typeface="Consolas" panose="020B0609020204030204" pitchFamily="49" charset="0"/>
              </a:rPr>
              <a:t>new</a:t>
            </a:r>
            <a:r>
              <a:rPr lang="pl-PL"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8B"/>
                </a:solidFill>
                <a:latin typeface="Consolas" panose="020B0609020204030204" pitchFamily="49" charset="0"/>
                <a:cs typeface="Consolas" panose="020B0609020204030204" pitchFamily="49" charset="0"/>
              </a:rPr>
              <a:t>Logger</a:t>
            </a:r>
            <a:r>
              <a:rPr lang="pl-PL" altLang="pl-PL" sz="1800" dirty="0">
                <a:solidFill>
                  <a:srgbClr val="000000"/>
                </a:solidFill>
                <a:latin typeface="Consolas" panose="020B0609020204030204" pitchFamily="49" charset="0"/>
                <a:cs typeface="Consolas" panose="020B0609020204030204" pitchFamily="49" charset="0"/>
              </a:rPr>
              <a:t>(); </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     </a:t>
            </a:r>
            <a:r>
              <a:rPr lang="en-US" altLang="pl-PL" sz="1800" dirty="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logger.</a:t>
            </a:r>
            <a:r>
              <a:rPr lang="pl-PL" altLang="pl-PL" sz="1800" dirty="0">
                <a:solidFill>
                  <a:srgbClr val="008B8B"/>
                </a:solidFill>
                <a:latin typeface="Consolas" panose="020B0609020204030204" pitchFamily="49" charset="0"/>
                <a:cs typeface="Consolas" panose="020B0609020204030204" pitchFamily="49" charset="0"/>
              </a:rPr>
              <a:t>Log</a:t>
            </a:r>
            <a:r>
              <a:rPr lang="pl-PL" altLang="pl-PL" sz="1800" dirty="0">
                <a:solidFill>
                  <a:srgbClr val="000000"/>
                </a:solidFill>
                <a:latin typeface="Consolas" panose="020B0609020204030204" pitchFamily="49" charset="0"/>
                <a:cs typeface="Consolas" panose="020B0609020204030204" pitchFamily="49" charset="0"/>
              </a:rPr>
              <a:t>(</a:t>
            </a:r>
            <a:r>
              <a:rPr lang="pl-PL" altLang="pl-PL" sz="1800" dirty="0">
                <a:solidFill>
                  <a:srgbClr val="A31515"/>
                </a:solidFill>
                <a:latin typeface="Consolas" panose="020B0609020204030204" pitchFamily="49" charset="0"/>
                <a:cs typeface="Consolas" panose="020B0609020204030204" pitchFamily="49" charset="0"/>
              </a:rPr>
              <a:t>"success, new project model added</a:t>
            </a:r>
            <a:r>
              <a:rPr lang="pl-PL" altLang="pl-PL" sz="1800" dirty="0" smtClean="0">
                <a:solidFill>
                  <a:srgbClr val="A31515"/>
                </a:solidFill>
                <a:latin typeface="Consolas" panose="020B0609020204030204" pitchFamily="49" charset="0"/>
                <a:cs typeface="Consolas" panose="020B0609020204030204" pitchFamily="49" charset="0"/>
              </a:rPr>
              <a:t>"</a:t>
            </a:r>
            <a:r>
              <a:rPr lang="pl-PL" altLang="pl-PL" sz="1800" dirty="0" smtClean="0">
                <a:solidFill>
                  <a:srgbClr val="000000"/>
                </a:solidFill>
                <a:latin typeface="Consolas" panose="020B0609020204030204" pitchFamily="49" charset="0"/>
                <a:cs typeface="Consolas" panose="020B0609020204030204" pitchFamily="49" charset="0"/>
              </a:rPr>
              <a:t>);</a:t>
            </a:r>
            <a:r>
              <a:rPr lang="en-US" altLang="pl-PL" sz="1800" dirty="0" smtClean="0">
                <a:solidFill>
                  <a:srgbClr val="000000"/>
                </a:solidFill>
                <a:latin typeface="Consolas" panose="020B0609020204030204" pitchFamily="49" charset="0"/>
                <a:cs typeface="Consolas" panose="020B0609020204030204" pitchFamily="49" charset="0"/>
              </a:rPr>
              <a:t> </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 </a:t>
            </a:r>
            <a:r>
              <a:rPr lang="en-US" altLang="pl-PL" sz="1800" dirty="0" err="1" smtClean="0">
                <a:solidFill>
                  <a:schemeClr val="accent5">
                    <a:lumMod val="75000"/>
                  </a:schemeClr>
                </a:solidFill>
                <a:latin typeface="Consolas" panose="020B0609020204030204" pitchFamily="49" charset="0"/>
                <a:cs typeface="Consolas" panose="020B0609020204030204" pitchFamily="49" charset="0"/>
              </a:rPr>
              <a:t>ooops</a:t>
            </a:r>
            <a:r>
              <a:rPr lang="en-US" altLang="pl-PL" sz="1800" dirty="0" smtClean="0">
                <a:solidFill>
                  <a:schemeClr val="accent5">
                    <a:lumMod val="75000"/>
                  </a:schemeClr>
                </a:solidFill>
                <a:latin typeface="Consolas" panose="020B0609020204030204" pitchFamily="49" charset="0"/>
                <a:cs typeface="Consolas" panose="020B0609020204030204" pitchFamily="49" charset="0"/>
              </a:rPr>
              <a:t>, actually that’s not true */</a:t>
            </a:r>
            <a:r>
              <a:rPr lang="en-US" altLang="pl-PL" sz="1800" dirty="0" smtClean="0">
                <a:solidFill>
                  <a:srgbClr val="000000"/>
                </a:solidFill>
                <a:latin typeface="Consolas" panose="020B0609020204030204" pitchFamily="49" charset="0"/>
                <a:cs typeface="Consolas" panose="020B0609020204030204" pitchFamily="49" charset="0"/>
              </a:rPr>
              <a:t/>
            </a:r>
            <a:br>
              <a:rPr lang="en-US" altLang="pl-PL" sz="1800" dirty="0" smtClean="0">
                <a:solidFill>
                  <a:srgbClr val="000000"/>
                </a:solidFill>
                <a:latin typeface="Consolas" panose="020B0609020204030204" pitchFamily="49" charset="0"/>
                <a:cs typeface="Consolas" panose="020B0609020204030204" pitchFamily="49" charset="0"/>
              </a:rPr>
            </a:br>
            <a:r>
              <a:rPr lang="en-US" altLang="pl-PL" sz="1800" dirty="0" smtClean="0">
                <a:solidFill>
                  <a:srgbClr val="000000"/>
                </a:solidFill>
                <a:latin typeface="Consolas" panose="020B0609020204030204" pitchFamily="49" charset="0"/>
                <a:cs typeface="Consolas" panose="020B0609020204030204" pitchFamily="49" charset="0"/>
              </a:rPr>
              <a:t>     </a:t>
            </a:r>
            <a:r>
              <a:rPr lang="pl-PL" altLang="pl-PL" sz="1800" dirty="0">
                <a:solidFill>
                  <a:srgbClr val="000000"/>
                </a:solidFill>
                <a:latin typeface="Consolas" panose="020B0609020204030204" pitchFamily="49" charset="0"/>
                <a:cs typeface="Consolas" panose="020B0609020204030204" pitchFamily="49" charset="0"/>
              </a:rPr>
              <a:t>}</a:t>
            </a:r>
            <a:endParaRPr lang="en-US" altLang="pl-PL" sz="1800"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0"/>
              </a:spcBef>
              <a:spcAft>
                <a:spcPct val="0"/>
              </a:spcAft>
              <a:buClrTx/>
              <a:buSzTx/>
              <a:buNone/>
            </a:pPr>
            <a:r>
              <a:rPr lang="pl-PL" altLang="pl-PL" sz="1800" dirty="0">
                <a:solidFill>
                  <a:srgbClr val="000000"/>
                </a:solidFill>
                <a:latin typeface="Consolas" panose="020B0609020204030204" pitchFamily="49" charset="0"/>
                <a:cs typeface="Consolas" panose="020B0609020204030204" pitchFamily="49" charset="0"/>
              </a:rPr>
              <a:t>}</a:t>
            </a:r>
            <a:endParaRPr lang="pl-PL" altLang="pl-PL" sz="1800" dirty="0">
              <a:latin typeface="Consolas" panose="020B0609020204030204" pitchFamily="49" charset="0"/>
              <a:cs typeface="Consolas" panose="020B0609020204030204" pitchFamily="49" charset="0"/>
            </a:endParaRPr>
          </a:p>
          <a:p>
            <a:pPr marL="0" indent="0">
              <a:buNone/>
            </a:pPr>
            <a:endParaRPr lang="pl-PL"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947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0" end="2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1" end="2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22" end="2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GS">
      <a:dk1>
        <a:sysClr val="windowText" lastClr="000000"/>
      </a:dk1>
      <a:lt1>
        <a:sysClr val="window" lastClr="FFFFFF"/>
      </a:lt1>
      <a:dk2>
        <a:srgbClr val="FF7726"/>
      </a:dk2>
      <a:lt2>
        <a:srgbClr val="FFFFFF"/>
      </a:lt2>
      <a:accent1>
        <a:srgbClr val="FF7726"/>
      </a:accent1>
      <a:accent2>
        <a:srgbClr val="000000"/>
      </a:accent2>
      <a:accent3>
        <a:srgbClr val="00B0F0"/>
      </a:accent3>
      <a:accent4>
        <a:srgbClr val="FFD965"/>
      </a:accent4>
      <a:accent5>
        <a:srgbClr val="00B050"/>
      </a:accent5>
      <a:accent6>
        <a:srgbClr val="0563C1"/>
      </a:accent6>
      <a:hlink>
        <a:srgbClr val="FF7726"/>
      </a:hlink>
      <a:folHlink>
        <a:srgbClr val="FF772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tx1"/>
        </a:solidFill>
      </a:spPr>
      <a:bodyPr vert="horz" lIns="360000" tIns="108000" rIns="360000" bIns="45720" rtlCol="0" anchor="ctr">
        <a:normAutofit/>
      </a:bodyPr>
      <a:lstStyle>
        <a:defPPr>
          <a:defRPr b="1" dirty="0" smtClean="0">
            <a:latin typeface="+mn-lt"/>
          </a:defRPr>
        </a:defPPr>
      </a:lstStyle>
    </a:txDef>
  </a:objectDefaults>
  <a:extraClrSchemeLst/>
  <a:extLst>
    <a:ext uri="{05A4C25C-085E-4340-85A3-A5531E510DB2}">
      <thm15:themeFamily xmlns:thm15="http://schemas.microsoft.com/office/thememl/2012/main" name="Presentation-template-v7.potx" id="{81740B69-3C92-4ED6-8B77-975B328E0227}" vid="{9A016EBD-39E1-4BE8-9468-41BAC8AD9D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pgssoftware-presentation</Template>
  <TotalTime>630</TotalTime>
  <Words>1372</Words>
  <Application>Microsoft Office PowerPoint</Application>
  <PresentationFormat>Widescreen</PresentationFormat>
  <Paragraphs>443</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Consolas</vt:lpstr>
      <vt:lpstr>Source Code Pro</vt:lpstr>
      <vt:lpstr>Stencil</vt:lpstr>
      <vt:lpstr>Motyw pakietu Office</vt:lpstr>
      <vt:lpstr>SOLID</vt:lpstr>
      <vt:lpstr>About me:</vt:lpstr>
      <vt:lpstr>PowerPoint Presentation</vt:lpstr>
      <vt:lpstr>PowerPoint Presentation</vt:lpstr>
      <vt:lpstr>PowerPoint Presentation</vt:lpstr>
      <vt:lpstr>S</vt:lpstr>
      <vt:lpstr>PowerPoint Presentation</vt:lpstr>
      <vt:lpstr>Single responsibility principle</vt:lpstr>
      <vt:lpstr>PowerPoint Presentation</vt:lpstr>
      <vt:lpstr>Single responsibility principle</vt:lpstr>
      <vt:lpstr>srp =&gt; focus</vt:lpstr>
      <vt:lpstr>O</vt:lpstr>
      <vt:lpstr>PowerPoint Presentation</vt:lpstr>
      <vt:lpstr>Open close principle</vt:lpstr>
      <vt:lpstr>Open close principle</vt:lpstr>
      <vt:lpstr>Open close principle</vt:lpstr>
      <vt:lpstr>Open close principle</vt:lpstr>
      <vt:lpstr>Open close principle</vt:lpstr>
      <vt:lpstr>Open close principle</vt:lpstr>
      <vt:lpstr>ocp =&gt; plugins</vt:lpstr>
      <vt:lpstr>L</vt:lpstr>
      <vt:lpstr>PowerPoint Presentation</vt:lpstr>
      <vt:lpstr>Liskov substitution principle</vt:lpstr>
      <vt:lpstr>Liskov substitution principle</vt:lpstr>
      <vt:lpstr>Liskov substitution principle</vt:lpstr>
      <vt:lpstr>Liskov substitution principle</vt:lpstr>
      <vt:lpstr>Liskov substitution principle</vt:lpstr>
      <vt:lpstr>Liskov substitution principle</vt:lpstr>
      <vt:lpstr>Liskov substitution principle</vt:lpstr>
      <vt:lpstr>Liskov substitution principle</vt:lpstr>
      <vt:lpstr>lsp  =&gt; contracts</vt:lpstr>
      <vt:lpstr>I</vt:lpstr>
      <vt:lpstr>PowerPoint Presentation</vt:lpstr>
      <vt:lpstr>Interface segregation principle</vt:lpstr>
      <vt:lpstr>Interface segregation principle</vt:lpstr>
      <vt:lpstr>Interface segregation principle</vt:lpstr>
      <vt:lpstr>Interface segregation principle</vt:lpstr>
      <vt:lpstr>Interface segregation principle</vt:lpstr>
      <vt:lpstr>Interface segregation principle</vt:lpstr>
      <vt:lpstr>Interface segregation principle</vt:lpstr>
      <vt:lpstr>Interface segregation principle</vt:lpstr>
      <vt:lpstr>isp =&gt; secrets</vt:lpstr>
      <vt:lpstr>D</vt:lpstr>
      <vt:lpstr>PowerPoint Presentation</vt:lpstr>
      <vt:lpstr>Dependency inversion principle</vt:lpstr>
      <vt:lpstr>Dependency inversion principle</vt:lpstr>
      <vt:lpstr>Dependency inversion principle</vt:lpstr>
      <vt:lpstr>Dependency inversion principle</vt:lpstr>
      <vt:lpstr>dip =&gt; demand</vt:lpstr>
      <vt:lpstr>PowerPoint Presentation</vt:lpstr>
      <vt:lpstr>What else</vt:lpstr>
      <vt:lpstr>That’s all folks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dc:title>
  <dc:creator>Jaroslaw Stadnicki</dc:creator>
  <cp:lastModifiedBy>Jaroslaw Stadnicki</cp:lastModifiedBy>
  <cp:revision>41</cp:revision>
  <dcterms:created xsi:type="dcterms:W3CDTF">2015-10-06T20:33:57Z</dcterms:created>
  <dcterms:modified xsi:type="dcterms:W3CDTF">2015-10-12T19:21:12Z</dcterms:modified>
</cp:coreProperties>
</file>