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theme/theme1.xml" ContentType="application/vnd.openxmlformats-officedocument.theme+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3" r:id="rId4"/>
    <p:sldId id="264" r:id="rId5"/>
    <p:sldId id="266" r:id="rId6"/>
    <p:sldId id="267" r:id="rId7"/>
    <p:sldId id="268" r:id="rId8"/>
    <p:sldId id="269" r:id="rId9"/>
    <p:sldId id="270" r:id="rId10"/>
    <p:sldId id="275" r:id="rId11"/>
    <p:sldId id="271" r:id="rId12"/>
    <p:sldId id="272" r:id="rId13"/>
    <p:sldId id="274" r:id="rId14"/>
    <p:sldId id="273" r:id="rId15"/>
    <p:sldId id="260" r:id="rId16"/>
    <p:sldId id="257" r:id="rId17"/>
    <p:sldId id="258" r:id="rId18"/>
    <p:sldId id="259" r:id="rId19"/>
    <p:sldId id="265"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5" autoAdjust="0"/>
    <p:restoredTop sz="94704" autoAdjust="0"/>
  </p:normalViewPr>
  <p:slideViewPr>
    <p:cSldViewPr>
      <p:cViewPr varScale="1">
        <p:scale>
          <a:sx n="82" d="100"/>
          <a:sy n="82" d="100"/>
        </p:scale>
        <p:origin x="-84" y="-1308"/>
      </p:cViewPr>
      <p:guideLst>
        <p:guide orient="horz" pos="2160"/>
        <p:guide pos="2880"/>
      </p:guideLst>
    </p:cSldViewPr>
  </p:slideViewPr>
  <p:outlineViewPr>
    <p:cViewPr>
      <p:scale>
        <a:sx n="33" d="100"/>
        <a:sy n="33" d="100"/>
      </p:scale>
      <p:origin x="60" y="1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01BD2-1CEE-42D3-B762-3263F44C8CA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GB"/>
        </a:p>
      </dgm:t>
    </dgm:pt>
    <dgm:pt modelId="{57EBC8AE-DBC0-4A26-A8CF-EDF14C143E8B}">
      <dgm:prSet phldrT="[Text]"/>
      <dgm:spPr/>
      <dgm:t>
        <a:bodyPr/>
        <a:lstStyle/>
        <a:p>
          <a:r>
            <a:rPr lang="en-US" dirty="0" smtClean="0"/>
            <a:t>Hacking</a:t>
          </a:r>
          <a:endParaRPr lang="en-GB" dirty="0"/>
        </a:p>
      </dgm:t>
    </dgm:pt>
    <dgm:pt modelId="{B6DFE641-6616-48BB-AFA6-A7D03DC73BCC}" type="parTrans" cxnId="{B2B85818-FBB0-43DB-BF91-644759940218}">
      <dgm:prSet/>
      <dgm:spPr/>
      <dgm:t>
        <a:bodyPr/>
        <a:lstStyle/>
        <a:p>
          <a:endParaRPr lang="en-GB"/>
        </a:p>
      </dgm:t>
    </dgm:pt>
    <dgm:pt modelId="{E226DB8B-A7CF-4143-8CD4-B4A4704C35B1}" type="sibTrans" cxnId="{B2B85818-FBB0-43DB-BF91-644759940218}">
      <dgm:prSet/>
      <dgm:spPr/>
      <dgm:t>
        <a:bodyPr/>
        <a:lstStyle/>
        <a:p>
          <a:endParaRPr lang="en-GB"/>
        </a:p>
      </dgm:t>
    </dgm:pt>
    <dgm:pt modelId="{29E99F1D-5C70-444A-ACA0-7075D270171F}">
      <dgm:prSet phldrT="[Text]" custT="1"/>
      <dgm:spPr/>
      <dgm:t>
        <a:bodyPr/>
        <a:lstStyle/>
        <a:p>
          <a:r>
            <a:rPr lang="en-US" sz="1050" b="1" dirty="0" smtClean="0"/>
            <a:t>Literate programming</a:t>
          </a:r>
          <a:endParaRPr lang="en-GB" sz="1050" b="1" dirty="0"/>
        </a:p>
      </dgm:t>
    </dgm:pt>
    <dgm:pt modelId="{57BD4241-FF62-46A0-BD96-92F21BC60A55}" type="parTrans" cxnId="{D64D133B-A596-4D20-A2D6-18D3EC42ADA6}">
      <dgm:prSet/>
      <dgm:spPr/>
      <dgm:t>
        <a:bodyPr/>
        <a:lstStyle/>
        <a:p>
          <a:endParaRPr lang="en-GB"/>
        </a:p>
      </dgm:t>
    </dgm:pt>
    <dgm:pt modelId="{E5A5D1FE-2E22-4E51-991C-341AC5396186}" type="sibTrans" cxnId="{D64D133B-A596-4D20-A2D6-18D3EC42ADA6}">
      <dgm:prSet/>
      <dgm:spPr/>
      <dgm:t>
        <a:bodyPr/>
        <a:lstStyle/>
        <a:p>
          <a:endParaRPr lang="en-GB"/>
        </a:p>
      </dgm:t>
    </dgm:pt>
    <dgm:pt modelId="{42AD2189-07DB-4169-B633-7AFFA051856F}">
      <dgm:prSet phldrT="[Text]"/>
      <dgm:spPr/>
      <dgm:t>
        <a:bodyPr/>
        <a:lstStyle/>
        <a:p>
          <a:r>
            <a:rPr lang="en-US" dirty="0" smtClean="0"/>
            <a:t>Informal</a:t>
          </a:r>
          <a:endParaRPr lang="en-GB" dirty="0"/>
        </a:p>
      </dgm:t>
    </dgm:pt>
    <dgm:pt modelId="{6A686F36-9ABA-441C-A0B6-FA556EF2425D}" type="parTrans" cxnId="{BB3FE649-976E-4456-A9FD-EB6768D41257}">
      <dgm:prSet/>
      <dgm:spPr/>
      <dgm:t>
        <a:bodyPr/>
        <a:lstStyle/>
        <a:p>
          <a:endParaRPr lang="en-GB"/>
        </a:p>
      </dgm:t>
    </dgm:pt>
    <dgm:pt modelId="{EA3FA9C3-69F5-4E88-916B-835ACE1C56F3}" type="sibTrans" cxnId="{BB3FE649-976E-4456-A9FD-EB6768D41257}">
      <dgm:prSet/>
      <dgm:spPr/>
      <dgm:t>
        <a:bodyPr/>
        <a:lstStyle/>
        <a:p>
          <a:endParaRPr lang="en-GB"/>
        </a:p>
      </dgm:t>
    </dgm:pt>
    <dgm:pt modelId="{E6868427-18A1-4360-828F-5623A4AB68BA}">
      <dgm:prSet phldrT="[Text]"/>
      <dgm:spPr/>
      <dgm:t>
        <a:bodyPr/>
        <a:lstStyle/>
        <a:p>
          <a:r>
            <a:rPr lang="en-US" dirty="0" smtClean="0"/>
            <a:t>Code review, testing, …</a:t>
          </a:r>
          <a:endParaRPr lang="en-GB" dirty="0"/>
        </a:p>
      </dgm:t>
    </dgm:pt>
    <dgm:pt modelId="{58F68CA3-BDE4-4BBA-87D3-13EB261C3AEB}" type="parTrans" cxnId="{045A6815-9541-465D-8E54-54FC06144E0E}">
      <dgm:prSet/>
      <dgm:spPr/>
      <dgm:t>
        <a:bodyPr/>
        <a:lstStyle/>
        <a:p>
          <a:endParaRPr lang="en-GB"/>
        </a:p>
      </dgm:t>
    </dgm:pt>
    <dgm:pt modelId="{80719F28-0675-405E-BE8F-709751C0DA2A}" type="sibTrans" cxnId="{045A6815-9541-465D-8E54-54FC06144E0E}">
      <dgm:prSet/>
      <dgm:spPr/>
      <dgm:t>
        <a:bodyPr/>
        <a:lstStyle/>
        <a:p>
          <a:endParaRPr lang="en-GB"/>
        </a:p>
      </dgm:t>
    </dgm:pt>
    <dgm:pt modelId="{3AED5724-F3FF-4B98-9EAE-416867DE90DF}">
      <dgm:prSet phldrT="[Text]"/>
      <dgm:spPr/>
      <dgm:t>
        <a:bodyPr/>
        <a:lstStyle/>
        <a:p>
          <a:r>
            <a:rPr lang="en-US" dirty="0" smtClean="0"/>
            <a:t>Formal verification</a:t>
          </a:r>
          <a:endParaRPr lang="en-GB" dirty="0"/>
        </a:p>
      </dgm:t>
    </dgm:pt>
    <dgm:pt modelId="{A5A0F989-8D34-462A-B7A5-576DCF85AEFC}" type="parTrans" cxnId="{3914D6CA-9D6F-4893-BF60-34775933ECC8}">
      <dgm:prSet/>
      <dgm:spPr/>
      <dgm:t>
        <a:bodyPr/>
        <a:lstStyle/>
        <a:p>
          <a:endParaRPr lang="en-GB"/>
        </a:p>
      </dgm:t>
    </dgm:pt>
    <dgm:pt modelId="{712392E1-65F2-4F0E-94E7-87AAB8E97580}" type="sibTrans" cxnId="{3914D6CA-9D6F-4893-BF60-34775933ECC8}">
      <dgm:prSet/>
      <dgm:spPr/>
      <dgm:t>
        <a:bodyPr/>
        <a:lstStyle/>
        <a:p>
          <a:endParaRPr lang="en-GB"/>
        </a:p>
      </dgm:t>
    </dgm:pt>
    <dgm:pt modelId="{1890550D-9E35-4DBD-A92C-915EC1F6E96E}">
      <dgm:prSet phldrT="[Text]"/>
      <dgm:spPr/>
      <dgm:t>
        <a:bodyPr/>
        <a:lstStyle/>
        <a:p>
          <a:r>
            <a:rPr lang="en-US" smtClean="0"/>
            <a:t>verification</a:t>
          </a:r>
          <a:endParaRPr lang="en-GB" dirty="0"/>
        </a:p>
      </dgm:t>
    </dgm:pt>
    <dgm:pt modelId="{36C33FF7-41F8-4925-98CE-2C262B8D7A65}" type="parTrans" cxnId="{49DAC5E8-3A56-4F49-ADB1-A4B6C9FF0524}">
      <dgm:prSet/>
      <dgm:spPr/>
      <dgm:t>
        <a:bodyPr/>
        <a:lstStyle/>
        <a:p>
          <a:endParaRPr lang="en-GB"/>
        </a:p>
      </dgm:t>
    </dgm:pt>
    <dgm:pt modelId="{0EBF863C-68B9-4DC9-BE12-6EEE17146E57}" type="sibTrans" cxnId="{49DAC5E8-3A56-4F49-ADB1-A4B6C9FF0524}">
      <dgm:prSet/>
      <dgm:spPr/>
      <dgm:t>
        <a:bodyPr/>
        <a:lstStyle/>
        <a:p>
          <a:endParaRPr lang="en-GB"/>
        </a:p>
      </dgm:t>
    </dgm:pt>
    <dgm:pt modelId="{AB0AAD88-92EC-4F76-A591-5F0CC7B8BD0A}" type="pres">
      <dgm:prSet presAssocID="{93401BD2-1CEE-42D3-B762-3263F44C8CAD}" presName="Name0" presStyleCnt="0">
        <dgm:presLayoutVars>
          <dgm:dir/>
          <dgm:resizeHandles val="exact"/>
        </dgm:presLayoutVars>
      </dgm:prSet>
      <dgm:spPr/>
    </dgm:pt>
    <dgm:pt modelId="{200E2354-F24C-4FB6-975E-0EFB72A220DA}" type="pres">
      <dgm:prSet presAssocID="{57EBC8AE-DBC0-4A26-A8CF-EDF14C143E8B}" presName="Name5" presStyleLbl="vennNode1" presStyleIdx="0" presStyleCnt="6">
        <dgm:presLayoutVars>
          <dgm:bulletEnabled val="1"/>
        </dgm:presLayoutVars>
      </dgm:prSet>
      <dgm:spPr/>
    </dgm:pt>
    <dgm:pt modelId="{B1CDCAFD-49CF-4883-B2FA-43B3BF272BDA}" type="pres">
      <dgm:prSet presAssocID="{E226DB8B-A7CF-4143-8CD4-B4A4704C35B1}" presName="space" presStyleCnt="0"/>
      <dgm:spPr/>
    </dgm:pt>
    <dgm:pt modelId="{96EA8F34-AAB2-4114-99C3-421CAAA30377}" type="pres">
      <dgm:prSet presAssocID="{E6868427-18A1-4360-828F-5623A4AB68BA}" presName="Name5" presStyleLbl="vennNode1" presStyleIdx="1" presStyleCnt="6">
        <dgm:presLayoutVars>
          <dgm:bulletEnabled val="1"/>
        </dgm:presLayoutVars>
      </dgm:prSet>
      <dgm:spPr/>
      <dgm:t>
        <a:bodyPr/>
        <a:lstStyle/>
        <a:p>
          <a:endParaRPr lang="en-GB"/>
        </a:p>
      </dgm:t>
    </dgm:pt>
    <dgm:pt modelId="{E1D80A53-50A0-4B9A-90A2-973E1DF76181}" type="pres">
      <dgm:prSet presAssocID="{80719F28-0675-405E-BE8F-709751C0DA2A}" presName="space" presStyleCnt="0"/>
      <dgm:spPr/>
    </dgm:pt>
    <dgm:pt modelId="{C4ED305D-3CF3-4A45-9962-F2F045FFADBF}" type="pres">
      <dgm:prSet presAssocID="{29E99F1D-5C70-444A-ACA0-7075D270171F}" presName="Name5" presStyleLbl="vennNode1" presStyleIdx="2" presStyleCnt="6">
        <dgm:presLayoutVars>
          <dgm:bulletEnabled val="1"/>
        </dgm:presLayoutVars>
      </dgm:prSet>
      <dgm:spPr/>
      <dgm:t>
        <a:bodyPr/>
        <a:lstStyle/>
        <a:p>
          <a:endParaRPr lang="en-GB"/>
        </a:p>
      </dgm:t>
    </dgm:pt>
    <dgm:pt modelId="{6A5EAE3F-85AA-44CE-A57D-8A8B5F74FB3E}" type="pres">
      <dgm:prSet presAssocID="{E5A5D1FE-2E22-4E51-991C-341AC5396186}" presName="space" presStyleCnt="0"/>
      <dgm:spPr/>
    </dgm:pt>
    <dgm:pt modelId="{DF06CBC5-510F-4E5B-99B3-7C5B287892E7}" type="pres">
      <dgm:prSet presAssocID="{42AD2189-07DB-4169-B633-7AFFA051856F}" presName="Name5" presStyleLbl="vennNode1" presStyleIdx="3" presStyleCnt="6">
        <dgm:presLayoutVars>
          <dgm:bulletEnabled val="1"/>
        </dgm:presLayoutVars>
      </dgm:prSet>
      <dgm:spPr/>
      <dgm:t>
        <a:bodyPr/>
        <a:lstStyle/>
        <a:p>
          <a:endParaRPr lang="en-GB"/>
        </a:p>
      </dgm:t>
    </dgm:pt>
    <dgm:pt modelId="{7FBDBA01-F077-4BF7-B8B1-1BCE8E80C1F8}" type="pres">
      <dgm:prSet presAssocID="{EA3FA9C3-69F5-4E88-916B-835ACE1C56F3}" presName="space" presStyleCnt="0"/>
      <dgm:spPr/>
    </dgm:pt>
    <dgm:pt modelId="{3210571E-DDF2-4E39-87D2-37AEF7AD1A45}" type="pres">
      <dgm:prSet presAssocID="{1890550D-9E35-4DBD-A92C-915EC1F6E96E}" presName="Name5" presStyleLbl="vennNode1" presStyleIdx="4" presStyleCnt="6">
        <dgm:presLayoutVars>
          <dgm:bulletEnabled val="1"/>
        </dgm:presLayoutVars>
      </dgm:prSet>
      <dgm:spPr/>
    </dgm:pt>
    <dgm:pt modelId="{9FE1F588-15F9-4D18-8EFF-A09312FF5384}" type="pres">
      <dgm:prSet presAssocID="{0EBF863C-68B9-4DC9-BE12-6EEE17146E57}" presName="space" presStyleCnt="0"/>
      <dgm:spPr/>
    </dgm:pt>
    <dgm:pt modelId="{103CD7E6-5CA8-4D87-854B-DD76DA41969B}" type="pres">
      <dgm:prSet presAssocID="{3AED5724-F3FF-4B98-9EAE-416867DE90DF}" presName="Name5" presStyleLbl="vennNode1" presStyleIdx="5" presStyleCnt="6">
        <dgm:presLayoutVars>
          <dgm:bulletEnabled val="1"/>
        </dgm:presLayoutVars>
      </dgm:prSet>
      <dgm:spPr/>
    </dgm:pt>
  </dgm:ptLst>
  <dgm:cxnLst>
    <dgm:cxn modelId="{3914D6CA-9D6F-4893-BF60-34775933ECC8}" srcId="{93401BD2-1CEE-42D3-B762-3263F44C8CAD}" destId="{3AED5724-F3FF-4B98-9EAE-416867DE90DF}" srcOrd="5" destOrd="0" parTransId="{A5A0F989-8D34-462A-B7A5-576DCF85AEFC}" sibTransId="{712392E1-65F2-4F0E-94E7-87AAB8E97580}"/>
    <dgm:cxn modelId="{BB3FE649-976E-4456-A9FD-EB6768D41257}" srcId="{93401BD2-1CEE-42D3-B762-3263F44C8CAD}" destId="{42AD2189-07DB-4169-B633-7AFFA051856F}" srcOrd="3" destOrd="0" parTransId="{6A686F36-9ABA-441C-A0B6-FA556EF2425D}" sibTransId="{EA3FA9C3-69F5-4E88-916B-835ACE1C56F3}"/>
    <dgm:cxn modelId="{3DA92F7F-CD18-4CBA-81F2-FB7B6DDADD31}" type="presOf" srcId="{29E99F1D-5C70-444A-ACA0-7075D270171F}" destId="{C4ED305D-3CF3-4A45-9962-F2F045FFADBF}" srcOrd="0" destOrd="0" presId="urn:microsoft.com/office/officeart/2005/8/layout/venn3"/>
    <dgm:cxn modelId="{B616967E-E65E-404D-9A77-AD030623EC03}" type="presOf" srcId="{42AD2189-07DB-4169-B633-7AFFA051856F}" destId="{DF06CBC5-510F-4E5B-99B3-7C5B287892E7}" srcOrd="0" destOrd="0" presId="urn:microsoft.com/office/officeart/2005/8/layout/venn3"/>
    <dgm:cxn modelId="{D45ABBAA-770A-4C29-8DE6-58EA08295E75}" type="presOf" srcId="{57EBC8AE-DBC0-4A26-A8CF-EDF14C143E8B}" destId="{200E2354-F24C-4FB6-975E-0EFB72A220DA}" srcOrd="0" destOrd="0" presId="urn:microsoft.com/office/officeart/2005/8/layout/venn3"/>
    <dgm:cxn modelId="{045A6815-9541-465D-8E54-54FC06144E0E}" srcId="{93401BD2-1CEE-42D3-B762-3263F44C8CAD}" destId="{E6868427-18A1-4360-828F-5623A4AB68BA}" srcOrd="1" destOrd="0" parTransId="{58F68CA3-BDE4-4BBA-87D3-13EB261C3AEB}" sibTransId="{80719F28-0675-405E-BE8F-709751C0DA2A}"/>
    <dgm:cxn modelId="{C3321B62-9062-4D74-ACEB-3A32455E335B}" type="presOf" srcId="{3AED5724-F3FF-4B98-9EAE-416867DE90DF}" destId="{103CD7E6-5CA8-4D87-854B-DD76DA41969B}" srcOrd="0" destOrd="0" presId="urn:microsoft.com/office/officeart/2005/8/layout/venn3"/>
    <dgm:cxn modelId="{F8B11706-6824-45F3-868B-59AE5130E49D}" type="presOf" srcId="{E6868427-18A1-4360-828F-5623A4AB68BA}" destId="{96EA8F34-AAB2-4114-99C3-421CAAA30377}" srcOrd="0" destOrd="0" presId="urn:microsoft.com/office/officeart/2005/8/layout/venn3"/>
    <dgm:cxn modelId="{B2B85818-FBB0-43DB-BF91-644759940218}" srcId="{93401BD2-1CEE-42D3-B762-3263F44C8CAD}" destId="{57EBC8AE-DBC0-4A26-A8CF-EDF14C143E8B}" srcOrd="0" destOrd="0" parTransId="{B6DFE641-6616-48BB-AFA6-A7D03DC73BCC}" sibTransId="{E226DB8B-A7CF-4143-8CD4-B4A4704C35B1}"/>
    <dgm:cxn modelId="{8CD1E858-C3D2-4D5E-A365-BC2FD0AFFCB1}" type="presOf" srcId="{1890550D-9E35-4DBD-A92C-915EC1F6E96E}" destId="{3210571E-DDF2-4E39-87D2-37AEF7AD1A45}" srcOrd="0" destOrd="0" presId="urn:microsoft.com/office/officeart/2005/8/layout/venn3"/>
    <dgm:cxn modelId="{40689D0C-A384-4A9E-B0ED-D7C6FAA4DF88}" type="presOf" srcId="{93401BD2-1CEE-42D3-B762-3263F44C8CAD}" destId="{AB0AAD88-92EC-4F76-A591-5F0CC7B8BD0A}" srcOrd="0" destOrd="0" presId="urn:microsoft.com/office/officeart/2005/8/layout/venn3"/>
    <dgm:cxn modelId="{D64D133B-A596-4D20-A2D6-18D3EC42ADA6}" srcId="{93401BD2-1CEE-42D3-B762-3263F44C8CAD}" destId="{29E99F1D-5C70-444A-ACA0-7075D270171F}" srcOrd="2" destOrd="0" parTransId="{57BD4241-FF62-46A0-BD96-92F21BC60A55}" sibTransId="{E5A5D1FE-2E22-4E51-991C-341AC5396186}"/>
    <dgm:cxn modelId="{49DAC5E8-3A56-4F49-ADB1-A4B6C9FF0524}" srcId="{93401BD2-1CEE-42D3-B762-3263F44C8CAD}" destId="{1890550D-9E35-4DBD-A92C-915EC1F6E96E}" srcOrd="4" destOrd="0" parTransId="{36C33FF7-41F8-4925-98CE-2C262B8D7A65}" sibTransId="{0EBF863C-68B9-4DC9-BE12-6EEE17146E57}"/>
    <dgm:cxn modelId="{127C4E42-9681-4998-AADC-AD60C2EFD699}" type="presParOf" srcId="{AB0AAD88-92EC-4F76-A591-5F0CC7B8BD0A}" destId="{200E2354-F24C-4FB6-975E-0EFB72A220DA}" srcOrd="0" destOrd="0" presId="urn:microsoft.com/office/officeart/2005/8/layout/venn3"/>
    <dgm:cxn modelId="{22BEC86B-DD7E-4599-8DDD-02FC4EC86CBD}" type="presParOf" srcId="{AB0AAD88-92EC-4F76-A591-5F0CC7B8BD0A}" destId="{B1CDCAFD-49CF-4883-B2FA-43B3BF272BDA}" srcOrd="1" destOrd="0" presId="urn:microsoft.com/office/officeart/2005/8/layout/venn3"/>
    <dgm:cxn modelId="{769B1268-7907-414A-AB00-6715098F6AB2}" type="presParOf" srcId="{AB0AAD88-92EC-4F76-A591-5F0CC7B8BD0A}" destId="{96EA8F34-AAB2-4114-99C3-421CAAA30377}" srcOrd="2" destOrd="0" presId="urn:microsoft.com/office/officeart/2005/8/layout/venn3"/>
    <dgm:cxn modelId="{32B8FD9C-EB6E-444C-A3EA-7A398E7FDBB0}" type="presParOf" srcId="{AB0AAD88-92EC-4F76-A591-5F0CC7B8BD0A}" destId="{E1D80A53-50A0-4B9A-90A2-973E1DF76181}" srcOrd="3" destOrd="0" presId="urn:microsoft.com/office/officeart/2005/8/layout/venn3"/>
    <dgm:cxn modelId="{6589FB5D-CFC0-49DA-9E24-AD17ADA941C4}" type="presParOf" srcId="{AB0AAD88-92EC-4F76-A591-5F0CC7B8BD0A}" destId="{C4ED305D-3CF3-4A45-9962-F2F045FFADBF}" srcOrd="4" destOrd="0" presId="urn:microsoft.com/office/officeart/2005/8/layout/venn3"/>
    <dgm:cxn modelId="{E32250D0-CAB2-4EB3-A4B7-CACB564E4960}" type="presParOf" srcId="{AB0AAD88-92EC-4F76-A591-5F0CC7B8BD0A}" destId="{6A5EAE3F-85AA-44CE-A57D-8A8B5F74FB3E}" srcOrd="5" destOrd="0" presId="urn:microsoft.com/office/officeart/2005/8/layout/venn3"/>
    <dgm:cxn modelId="{C6DF5096-55C1-4CD1-9F24-AA1F9DCB4BD2}" type="presParOf" srcId="{AB0AAD88-92EC-4F76-A591-5F0CC7B8BD0A}" destId="{DF06CBC5-510F-4E5B-99B3-7C5B287892E7}" srcOrd="6" destOrd="0" presId="urn:microsoft.com/office/officeart/2005/8/layout/venn3"/>
    <dgm:cxn modelId="{2772F0C1-A1CE-4F39-9595-6B220CDA0F51}" type="presParOf" srcId="{AB0AAD88-92EC-4F76-A591-5F0CC7B8BD0A}" destId="{7FBDBA01-F077-4BF7-B8B1-1BCE8E80C1F8}" srcOrd="7" destOrd="0" presId="urn:microsoft.com/office/officeart/2005/8/layout/venn3"/>
    <dgm:cxn modelId="{1CB0483F-F9A8-48EC-9104-22E58EF39F7E}" type="presParOf" srcId="{AB0AAD88-92EC-4F76-A591-5F0CC7B8BD0A}" destId="{3210571E-DDF2-4E39-87D2-37AEF7AD1A45}" srcOrd="8" destOrd="0" presId="urn:microsoft.com/office/officeart/2005/8/layout/venn3"/>
    <dgm:cxn modelId="{44DE748E-3C31-418B-B6D6-8DBFC1D22EEA}" type="presParOf" srcId="{AB0AAD88-92EC-4F76-A591-5F0CC7B8BD0A}" destId="{9FE1F588-15F9-4D18-8EFF-A09312FF5384}" srcOrd="9" destOrd="0" presId="urn:microsoft.com/office/officeart/2005/8/layout/venn3"/>
    <dgm:cxn modelId="{E55B2A1F-5068-422D-8E2B-621217AFE61F}" type="presParOf" srcId="{AB0AAD88-92EC-4F76-A591-5F0CC7B8BD0A}" destId="{103CD7E6-5CA8-4D87-854B-DD76DA41969B}"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E2354-F24C-4FB6-975E-0EFB72A220DA}">
      <dsp:nvSpPr>
        <dsp:cNvPr id="0" name=""/>
        <dsp:cNvSpPr/>
      </dsp:nvSpPr>
      <dsp:spPr>
        <a:xfrm>
          <a:off x="864"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9050" rIns="77913" bIns="19050" numCol="1" spcCol="1270" anchor="ctr" anchorCtr="0">
          <a:noAutofit/>
        </a:bodyPr>
        <a:lstStyle/>
        <a:p>
          <a:pPr lvl="0" algn="ctr" defTabSz="666750">
            <a:lnSpc>
              <a:spcPct val="90000"/>
            </a:lnSpc>
            <a:spcBef>
              <a:spcPct val="0"/>
            </a:spcBef>
            <a:spcAft>
              <a:spcPct val="35000"/>
            </a:spcAft>
          </a:pPr>
          <a:r>
            <a:rPr lang="en-US" sz="1500" kern="1200" dirty="0" smtClean="0"/>
            <a:t>Hacking</a:t>
          </a:r>
          <a:endParaRPr lang="en-GB" sz="1500" kern="1200" dirty="0"/>
        </a:p>
      </dsp:txBody>
      <dsp:txXfrm>
        <a:off x="208195" y="1847607"/>
        <a:ext cx="1001081" cy="1001081"/>
      </dsp:txXfrm>
    </dsp:sp>
    <dsp:sp modelId="{96EA8F34-AAB2-4114-99C3-421CAAA30377}">
      <dsp:nvSpPr>
        <dsp:cNvPr id="0" name=""/>
        <dsp:cNvSpPr/>
      </dsp:nvSpPr>
      <dsp:spPr>
        <a:xfrm>
          <a:off x="1133459"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9050" rIns="77913" bIns="19050" numCol="1" spcCol="1270" anchor="ctr" anchorCtr="0">
          <a:noAutofit/>
        </a:bodyPr>
        <a:lstStyle/>
        <a:p>
          <a:pPr lvl="0" algn="ctr" defTabSz="666750">
            <a:lnSpc>
              <a:spcPct val="90000"/>
            </a:lnSpc>
            <a:spcBef>
              <a:spcPct val="0"/>
            </a:spcBef>
            <a:spcAft>
              <a:spcPct val="35000"/>
            </a:spcAft>
          </a:pPr>
          <a:r>
            <a:rPr lang="en-US" sz="1500" kern="1200" dirty="0" smtClean="0"/>
            <a:t>Code review, testing, …</a:t>
          </a:r>
          <a:endParaRPr lang="en-GB" sz="1500" kern="1200" dirty="0"/>
        </a:p>
      </dsp:txBody>
      <dsp:txXfrm>
        <a:off x="1340790" y="1847607"/>
        <a:ext cx="1001081" cy="1001081"/>
      </dsp:txXfrm>
    </dsp:sp>
    <dsp:sp modelId="{C4ED305D-3CF3-4A45-9962-F2F045FFADBF}">
      <dsp:nvSpPr>
        <dsp:cNvPr id="0" name=""/>
        <dsp:cNvSpPr/>
      </dsp:nvSpPr>
      <dsp:spPr>
        <a:xfrm>
          <a:off x="2266054"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3970" rIns="77913" bIns="13970" numCol="1" spcCol="1270" anchor="ctr" anchorCtr="0">
          <a:noAutofit/>
        </a:bodyPr>
        <a:lstStyle/>
        <a:p>
          <a:pPr lvl="0" algn="ctr" defTabSz="466725">
            <a:lnSpc>
              <a:spcPct val="90000"/>
            </a:lnSpc>
            <a:spcBef>
              <a:spcPct val="0"/>
            </a:spcBef>
            <a:spcAft>
              <a:spcPct val="35000"/>
            </a:spcAft>
          </a:pPr>
          <a:r>
            <a:rPr lang="en-US" sz="1050" b="1" kern="1200" dirty="0" smtClean="0"/>
            <a:t>Literate programming</a:t>
          </a:r>
          <a:endParaRPr lang="en-GB" sz="1050" b="1" kern="1200" dirty="0"/>
        </a:p>
      </dsp:txBody>
      <dsp:txXfrm>
        <a:off x="2473385" y="1847607"/>
        <a:ext cx="1001081" cy="1001081"/>
      </dsp:txXfrm>
    </dsp:sp>
    <dsp:sp modelId="{DF06CBC5-510F-4E5B-99B3-7C5B287892E7}">
      <dsp:nvSpPr>
        <dsp:cNvPr id="0" name=""/>
        <dsp:cNvSpPr/>
      </dsp:nvSpPr>
      <dsp:spPr>
        <a:xfrm>
          <a:off x="3398649"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9050" rIns="77913" bIns="19050" numCol="1" spcCol="1270" anchor="ctr" anchorCtr="0">
          <a:noAutofit/>
        </a:bodyPr>
        <a:lstStyle/>
        <a:p>
          <a:pPr lvl="0" algn="ctr" defTabSz="666750">
            <a:lnSpc>
              <a:spcPct val="90000"/>
            </a:lnSpc>
            <a:spcBef>
              <a:spcPct val="0"/>
            </a:spcBef>
            <a:spcAft>
              <a:spcPct val="35000"/>
            </a:spcAft>
          </a:pPr>
          <a:r>
            <a:rPr lang="en-US" sz="1500" kern="1200" dirty="0" smtClean="0"/>
            <a:t>Informal</a:t>
          </a:r>
          <a:endParaRPr lang="en-GB" sz="1500" kern="1200" dirty="0"/>
        </a:p>
      </dsp:txBody>
      <dsp:txXfrm>
        <a:off x="3605980" y="1847607"/>
        <a:ext cx="1001081" cy="1001081"/>
      </dsp:txXfrm>
    </dsp:sp>
    <dsp:sp modelId="{3210571E-DDF2-4E39-87D2-37AEF7AD1A45}">
      <dsp:nvSpPr>
        <dsp:cNvPr id="0" name=""/>
        <dsp:cNvSpPr/>
      </dsp:nvSpPr>
      <dsp:spPr>
        <a:xfrm>
          <a:off x="4531244"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9050" rIns="77913" bIns="19050" numCol="1" spcCol="1270" anchor="ctr" anchorCtr="0">
          <a:noAutofit/>
        </a:bodyPr>
        <a:lstStyle/>
        <a:p>
          <a:pPr lvl="0" algn="ctr" defTabSz="666750">
            <a:lnSpc>
              <a:spcPct val="90000"/>
            </a:lnSpc>
            <a:spcBef>
              <a:spcPct val="0"/>
            </a:spcBef>
            <a:spcAft>
              <a:spcPct val="35000"/>
            </a:spcAft>
          </a:pPr>
          <a:r>
            <a:rPr lang="en-US" sz="1500" kern="1200" smtClean="0"/>
            <a:t>verification</a:t>
          </a:r>
          <a:endParaRPr lang="en-GB" sz="1500" kern="1200" dirty="0"/>
        </a:p>
      </dsp:txBody>
      <dsp:txXfrm>
        <a:off x="4738575" y="1847607"/>
        <a:ext cx="1001081" cy="1001081"/>
      </dsp:txXfrm>
    </dsp:sp>
    <dsp:sp modelId="{103CD7E6-5CA8-4D87-854B-DD76DA41969B}">
      <dsp:nvSpPr>
        <dsp:cNvPr id="0" name=""/>
        <dsp:cNvSpPr/>
      </dsp:nvSpPr>
      <dsp:spPr>
        <a:xfrm>
          <a:off x="5663839" y="1640276"/>
          <a:ext cx="1415743" cy="141574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7913" tIns="19050" rIns="77913" bIns="19050" numCol="1" spcCol="1270" anchor="ctr" anchorCtr="0">
          <a:noAutofit/>
        </a:bodyPr>
        <a:lstStyle/>
        <a:p>
          <a:pPr lvl="0" algn="ctr" defTabSz="666750">
            <a:lnSpc>
              <a:spcPct val="90000"/>
            </a:lnSpc>
            <a:spcBef>
              <a:spcPct val="0"/>
            </a:spcBef>
            <a:spcAft>
              <a:spcPct val="35000"/>
            </a:spcAft>
          </a:pPr>
          <a:r>
            <a:rPr lang="en-US" sz="1500" kern="1200" dirty="0" smtClean="0"/>
            <a:t>Formal verification</a:t>
          </a:r>
          <a:endParaRPr lang="en-GB" sz="1500" kern="1200" dirty="0"/>
        </a:p>
      </dsp:txBody>
      <dsp:txXfrm>
        <a:off x="5871170" y="1847607"/>
        <a:ext cx="1001081" cy="1001081"/>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049200" y="2858400"/>
            <a:ext cx="6094800" cy="21492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3286800" y="3369600"/>
            <a:ext cx="5572800" cy="399600"/>
          </a:xfrm>
        </p:spPr>
        <p:txBody>
          <a:bodyPr anchor="t" anchorCtr="0">
            <a:noAutofit/>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75855" y="3789040"/>
            <a:ext cx="5610969" cy="478904"/>
          </a:xfrm>
        </p:spPr>
        <p:txBody>
          <a:bodyPr/>
          <a:lstStyle>
            <a:lvl1pPr marL="0" indent="0" algn="l">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275856" y="2996952"/>
            <a:ext cx="5610969" cy="216024"/>
          </a:xfrm>
        </p:spPr>
        <p:txBody>
          <a:bodyPr>
            <a:normAutofit/>
          </a:bodyPr>
          <a:lstStyle>
            <a:lvl1pPr marL="0" indent="0">
              <a:buFontTx/>
              <a:buNone/>
              <a:defRPr sz="1200" b="0">
                <a:solidFill>
                  <a:schemeClr val="bg1"/>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4" name="Rectangle 3"/>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1"/>
          </p:nvPr>
        </p:nvSpPr>
        <p:spPr>
          <a:xfrm>
            <a:off x="3049200" y="5950800"/>
            <a:ext cx="5842800" cy="216000"/>
          </a:xfrm>
        </p:spPr>
        <p:txBody>
          <a:bodyPr/>
          <a:lstStyle>
            <a:lvl1pPr algn="l">
              <a:defRPr sz="1600"/>
            </a:lvl1pPr>
          </a:lstStyle>
          <a:p>
            <a:r>
              <a:rPr lang="de-DE" smtClean="0"/>
              <a:t>Month Day, Year</a:t>
            </a:r>
            <a:endParaRPr lang="en-US" dirty="0"/>
          </a:p>
        </p:txBody>
      </p:sp>
      <p:sp>
        <p:nvSpPr>
          <p:cNvPr id="9" name="Footer Placeholder 8"/>
          <p:cNvSpPr>
            <a:spLocks noGrp="1"/>
          </p:cNvSpPr>
          <p:nvPr>
            <p:ph type="ftr" sz="quarter" idx="12"/>
          </p:nvPr>
        </p:nvSpPr>
        <p:spPr>
          <a:xfrm>
            <a:off x="3049200" y="5662800"/>
            <a:ext cx="5842800" cy="216024"/>
          </a:xfrm>
        </p:spPr>
        <p:txBody>
          <a:bodyPr/>
          <a:lstStyle>
            <a:lvl1pPr>
              <a:defRPr sz="1600"/>
            </a:lvl1pPr>
          </a:lstStyle>
          <a:p>
            <a:r>
              <a:rPr lang="en-US" smtClean="0"/>
              <a:t>LEGAL ENTITY, department or author (Click Insert | Header &amp; Footer)</a:t>
            </a:r>
            <a:endParaRPr lang="en-US" dirty="0"/>
          </a:p>
        </p:txBody>
      </p:sp>
    </p:spTree>
    <p:extLst>
      <p:ext uri="{BB962C8B-B14F-4D97-AF65-F5344CB8AC3E}">
        <p14:creationId xmlns:p14="http://schemas.microsoft.com/office/powerpoint/2010/main" val="25774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74913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222419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286609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Picture Placeholder 8" title="Click icon to add picture"/>
          <p:cNvSpPr>
            <a:spLocks noGrp="1"/>
          </p:cNvSpPr>
          <p:nvPr>
            <p:ph type="pic" sz="quarter" idx="13"/>
          </p:nvPr>
        </p:nvSpPr>
        <p:spPr>
          <a:xfrm>
            <a:off x="3049200" y="2858400"/>
            <a:ext cx="6094800" cy="2160000"/>
          </a:xfrm>
        </p:spPr>
        <p:txBody>
          <a:bodyPr/>
          <a:lstStyle>
            <a:lvl1pPr marL="0" indent="0">
              <a:buFontTx/>
              <a:buNone/>
              <a:defRPr/>
            </a:lvl1pPr>
          </a:lstStyle>
          <a:p>
            <a:r>
              <a:rPr lang="en-US" smtClean="0"/>
              <a:t>Click icon to add picture</a:t>
            </a:r>
            <a:endParaRPr lang="en-US" dirty="0"/>
          </a:p>
        </p:txBody>
      </p:sp>
      <p:sp>
        <p:nvSpPr>
          <p:cNvPr id="2" name="Title 1"/>
          <p:cNvSpPr>
            <a:spLocks noGrp="1"/>
          </p:cNvSpPr>
          <p:nvPr>
            <p:ph type="ctrTitle"/>
          </p:nvPr>
        </p:nvSpPr>
        <p:spPr bwMode="white">
          <a:xfrm>
            <a:off x="3049200" y="1920304"/>
            <a:ext cx="5822398" cy="399600"/>
          </a:xfrm>
        </p:spPr>
        <p:txBody>
          <a:bodyPr anchor="t" anchorCtr="0">
            <a:noAutofit/>
          </a:bodyPr>
          <a:lstStyle>
            <a:lvl1pPr>
              <a:defRPr>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49200" y="2331000"/>
            <a:ext cx="5833343" cy="478904"/>
          </a:xfrm>
        </p:spPr>
        <p:txBody>
          <a:bodyPr>
            <a:noAutofit/>
          </a:bodyPr>
          <a:lstStyle>
            <a:lvl1pPr marL="0" indent="0" algn="l">
              <a:buNone/>
              <a:defRPr sz="2600">
                <a:solidFill>
                  <a:srgbClr val="918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049200" y="1644478"/>
            <a:ext cx="5833342" cy="228116"/>
          </a:xfrm>
        </p:spPr>
        <p:txBody>
          <a:bodyPr>
            <a:normAutofit/>
          </a:bodyPr>
          <a:lstStyle>
            <a:lvl1pPr marL="0" indent="0">
              <a:buFontTx/>
              <a:buNone/>
              <a:defRPr sz="1200" b="0">
                <a:solidFill>
                  <a:srgbClr val="91867E"/>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6" name="Date Placeholder 5"/>
          <p:cNvSpPr>
            <a:spLocks noGrp="1"/>
          </p:cNvSpPr>
          <p:nvPr>
            <p:ph type="dt" sz="half" idx="11"/>
          </p:nvPr>
        </p:nvSpPr>
        <p:spPr>
          <a:xfrm>
            <a:off x="3049199" y="5949280"/>
            <a:ext cx="5843975" cy="216024"/>
          </a:xfrm>
        </p:spPr>
        <p:txBody>
          <a:bodyPr/>
          <a:lstStyle>
            <a:lvl1pPr>
              <a:defRPr sz="1600"/>
            </a:lvl1pPr>
          </a:lstStyle>
          <a:p>
            <a:pPr algn="l"/>
            <a:r>
              <a:rPr lang="de-DE" smtClean="0"/>
              <a:t>Month Day, Year</a:t>
            </a:r>
            <a:endParaRPr lang="en-US" dirty="0"/>
          </a:p>
        </p:txBody>
      </p:sp>
      <p:sp>
        <p:nvSpPr>
          <p:cNvPr id="12" name="Footer Placeholder 11"/>
          <p:cNvSpPr>
            <a:spLocks noGrp="1"/>
          </p:cNvSpPr>
          <p:nvPr>
            <p:ph type="ftr" sz="quarter" idx="12"/>
          </p:nvPr>
        </p:nvSpPr>
        <p:spPr>
          <a:xfrm>
            <a:off x="3049199" y="5661248"/>
            <a:ext cx="5843975" cy="216024"/>
          </a:xfrm>
        </p:spPr>
        <p:txBody>
          <a:bodyPr/>
          <a:lstStyle>
            <a:lvl1pPr>
              <a:defRPr sz="1600"/>
            </a:lvl1pPr>
          </a:lstStyle>
          <a:p>
            <a:r>
              <a:rPr lang="en-US" smtClean="0"/>
              <a:t>LEGAL ENTITY, department or author (Click Insert | Header &amp; Footer)</a:t>
            </a:r>
            <a:endParaRPr lang="en-US" dirty="0"/>
          </a:p>
        </p:txBody>
      </p:sp>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3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3049200" y="3423600"/>
            <a:ext cx="6094800" cy="17208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275855" y="3636000"/>
            <a:ext cx="5617320" cy="761876"/>
          </a:xfrm>
        </p:spPr>
        <p:txBody>
          <a:bodyPr anchor="t" anchorCtr="0">
            <a:normAutofit/>
          </a:bodyPr>
          <a:lstStyle>
            <a:lvl1pPr marL="0" indent="0">
              <a:buNone/>
              <a:defRPr sz="26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9" name="Picture 8"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2" name="Date Placeholder 1"/>
          <p:cNvSpPr>
            <a:spLocks noGrp="1"/>
          </p:cNvSpPr>
          <p:nvPr>
            <p:ph type="dt" sz="half" idx="10"/>
          </p:nvPr>
        </p:nvSpPr>
        <p:spPr>
          <a:xfrm>
            <a:off x="6094800" y="7137432"/>
            <a:ext cx="2133600" cy="180000"/>
          </a:xfrm>
        </p:spPr>
        <p:txBody>
          <a:bodyPr/>
          <a:lstStyle>
            <a:lvl1pPr>
              <a:defRPr>
                <a:solidFill>
                  <a:schemeClr val="bg1">
                    <a:lumMod val="75000"/>
                  </a:schemeClr>
                </a:solidFill>
              </a:defRPr>
            </a:lvl1pPr>
          </a:lstStyle>
          <a:p>
            <a:r>
              <a:rPr lang="de-DE" smtClean="0"/>
              <a:t>Month Day, Year</a:t>
            </a:r>
            <a:endParaRPr lang="en-US" dirty="0"/>
          </a:p>
        </p:txBody>
      </p:sp>
      <p:sp>
        <p:nvSpPr>
          <p:cNvPr id="4" name="Footer Placeholder 3"/>
          <p:cNvSpPr>
            <a:spLocks noGrp="1"/>
          </p:cNvSpPr>
          <p:nvPr>
            <p:ph type="ftr" sz="quarter" idx="11"/>
          </p:nvPr>
        </p:nvSpPr>
        <p:spPr>
          <a:xfrm>
            <a:off x="1522800" y="7137432"/>
            <a:ext cx="4572000" cy="180000"/>
          </a:xfr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5" name="Slide Number Placeholder 4"/>
          <p:cNvSpPr>
            <a:spLocks noGrp="1"/>
          </p:cNvSpPr>
          <p:nvPr>
            <p:ph type="sldNum" sz="quarter" idx="12"/>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50922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6" y="1427162"/>
            <a:ext cx="4212000" cy="4932000"/>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9246" y="1436688"/>
            <a:ext cx="4212000" cy="4932000"/>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de-DE" smtClean="0"/>
              <a:t>Month Day, Year</a:t>
            </a:r>
            <a:endParaRPr lang="en-US"/>
          </a:p>
        </p:txBody>
      </p:sp>
      <p:sp>
        <p:nvSpPr>
          <p:cNvPr id="6" name="Footer Placeholder 5"/>
          <p:cNvSpPr>
            <a:spLocks noGrp="1"/>
          </p:cNvSpPr>
          <p:nvPr>
            <p:ph type="ftr" sz="quarter" idx="11"/>
          </p:nvPr>
        </p:nvSpPr>
        <p:spPr/>
        <p:txBody>
          <a:bodyPr/>
          <a:lstStyle/>
          <a:p>
            <a:r>
              <a:rPr lang="en-US" smtClean="0"/>
              <a:t>LEGAL ENTITY, department or author (Click Insert | Header &amp; Footer)</a:t>
            </a:r>
            <a:endParaRPr lang="en-US"/>
          </a:p>
        </p:txBody>
      </p:sp>
      <p:sp>
        <p:nvSpPr>
          <p:cNvPr id="7" name="Slide Number Placeholder 6"/>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198348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101" y="1425600"/>
            <a:ext cx="4212000"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101" y="2160000"/>
            <a:ext cx="4212000" cy="4179888"/>
          </a:xfrm>
        </p:spPr>
        <p:txBody>
          <a:bodyPr>
            <a:normAutofit/>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5657" y="1440000"/>
            <a:ext cx="4212000" cy="648000"/>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4633" y="2160000"/>
            <a:ext cx="4212000" cy="4179888"/>
          </a:xfrm>
        </p:spPr>
        <p:txBody>
          <a:bodyPr>
            <a:normAutofit/>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de-DE" smtClean="0"/>
              <a:t>Month Day, Year</a:t>
            </a:r>
            <a:endParaRPr lang="en-US"/>
          </a:p>
        </p:txBody>
      </p:sp>
      <p:sp>
        <p:nvSpPr>
          <p:cNvPr id="8" name="Footer Placeholder 7"/>
          <p:cNvSpPr>
            <a:spLocks noGrp="1"/>
          </p:cNvSpPr>
          <p:nvPr>
            <p:ph type="ftr" sz="quarter" idx="11"/>
          </p:nvPr>
        </p:nvSpPr>
        <p:spPr/>
        <p:txBody>
          <a:bodyPr/>
          <a:lstStyle/>
          <a:p>
            <a:r>
              <a:rPr lang="en-US" smtClean="0"/>
              <a:t>LEGAL ENTITY, department or author (Click Insert | Header &amp; Footer)</a:t>
            </a:r>
            <a:endParaRPr lang="en-US"/>
          </a:p>
        </p:txBody>
      </p:sp>
      <p:sp>
        <p:nvSpPr>
          <p:cNvPr id="9" name="Slide Number Placeholder 8"/>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91350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de-DE" smtClean="0"/>
              <a:t>Month Day, Year</a:t>
            </a:r>
            <a:endParaRPr lang="en-US"/>
          </a:p>
        </p:txBody>
      </p:sp>
      <p:sp>
        <p:nvSpPr>
          <p:cNvPr id="4" name="Footer Placeholder 3"/>
          <p:cNvSpPr>
            <a:spLocks noGrp="1"/>
          </p:cNvSpPr>
          <p:nvPr>
            <p:ph type="ftr" sz="quarter" idx="11"/>
          </p:nvPr>
        </p:nvSpPr>
        <p:spPr/>
        <p:txBody>
          <a:bodyPr/>
          <a:lstStyle/>
          <a:p>
            <a:r>
              <a:rPr lang="en-US" smtClean="0"/>
              <a:t>LEGAL ENTITY, department or author (Click Insert | Header &amp; Footer)</a:t>
            </a:r>
            <a:endParaRPr lang="en-US"/>
          </a:p>
        </p:txBody>
      </p:sp>
      <p:sp>
        <p:nvSpPr>
          <p:cNvPr id="5" name="Slide Number Placeholder 4"/>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32655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2716344"/>
            <a:ext cx="6096000" cy="2286000"/>
          </a:xfrm>
          <a:prstGeom prst="rect">
            <a:avLst/>
          </a:prstGeom>
        </p:spPr>
      </p:pic>
      <p:pic>
        <p:nvPicPr>
          <p:cNvPr id="7" name="Picture 6" title="Color logo Credit Suiss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4"/>
          </p:nvPr>
        </p:nvSpPr>
        <p:spPr>
          <a:xfrm>
            <a:off x="6094800" y="7137432"/>
            <a:ext cx="2133600" cy="180000"/>
          </a:xfrm>
        </p:spPr>
        <p:txBody>
          <a:bodyPr/>
          <a:lstStyle>
            <a:lvl1pPr>
              <a:defRPr>
                <a:solidFill>
                  <a:schemeClr val="bg1">
                    <a:lumMod val="75000"/>
                  </a:schemeClr>
                </a:solidFill>
              </a:defRPr>
            </a:lvl1pPr>
          </a:lstStyle>
          <a:p>
            <a:r>
              <a:rPr lang="de-DE" smtClean="0"/>
              <a:t>Month Day, Year</a:t>
            </a:r>
            <a:endParaRPr lang="en-US" dirty="0"/>
          </a:p>
        </p:txBody>
      </p:sp>
      <p:sp>
        <p:nvSpPr>
          <p:cNvPr id="10" name="Footer Placeholder 9"/>
          <p:cNvSpPr>
            <a:spLocks noGrp="1"/>
          </p:cNvSpPr>
          <p:nvPr>
            <p:ph type="ftr" sz="quarter" idx="15"/>
          </p:nvPr>
        </p:nvSpPr>
        <p:spPr>
          <a:xfrm>
            <a:off x="1522800" y="7137432"/>
            <a:ext cx="4572000" cy="180000"/>
          </a:xfr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11" name="Slide Number Placeholder 10"/>
          <p:cNvSpPr>
            <a:spLocks noGrp="1"/>
          </p:cNvSpPr>
          <p:nvPr>
            <p:ph type="sldNum" sz="quarter" idx="16"/>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365327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smtClean="0"/>
              <a:t>Month Day, Year</a:t>
            </a:r>
            <a:endParaRPr lang="en-US"/>
          </a:p>
        </p:txBody>
      </p:sp>
      <p:sp>
        <p:nvSpPr>
          <p:cNvPr id="3" name="Footer Placeholder 2"/>
          <p:cNvSpPr>
            <a:spLocks noGrp="1"/>
          </p:cNvSpPr>
          <p:nvPr>
            <p:ph type="ftr" sz="quarter" idx="11"/>
          </p:nvPr>
        </p:nvSpPr>
        <p:spPr/>
        <p:txBody>
          <a:bodyPr/>
          <a:lstStyle/>
          <a:p>
            <a:r>
              <a:rPr lang="en-US" smtClean="0"/>
              <a:t>LEGAL ENTITY, department or author (Click Insert | Header &amp; Footer)</a:t>
            </a:r>
            <a:endParaRPr lang="en-US"/>
          </a:p>
        </p:txBody>
      </p:sp>
      <p:sp>
        <p:nvSpPr>
          <p:cNvPr id="4" name="Slide Number Placeholder 3"/>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188814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824" y="404813"/>
            <a:ext cx="8640000" cy="720726"/>
          </a:xfrm>
          <a:prstGeom prst="rect">
            <a:avLst/>
          </a:prstGeom>
        </p:spPr>
        <p:txBody>
          <a:bodyPr vert="horz" lIns="0" tIns="0" rIns="0" bIns="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0824" y="1412875"/>
            <a:ext cx="8640000" cy="48958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56000" y="6588000"/>
            <a:ext cx="2160000" cy="180000"/>
          </a:xfrm>
          <a:prstGeom prst="rect">
            <a:avLst/>
          </a:prstGeom>
        </p:spPr>
        <p:txBody>
          <a:bodyPr vert="horz" lIns="0" tIns="0" rIns="0" bIns="0" rtlCol="0" anchor="b" anchorCtr="0"/>
          <a:lstStyle>
            <a:lvl1pPr algn="r">
              <a:defRPr sz="900">
                <a:solidFill>
                  <a:schemeClr val="tx1"/>
                </a:solidFill>
              </a:defRPr>
            </a:lvl1pPr>
          </a:lstStyle>
          <a:p>
            <a:r>
              <a:rPr lang="de-DE" smtClean="0"/>
              <a:t>Month Day, Year</a:t>
            </a:r>
            <a:endParaRPr lang="en-US" dirty="0"/>
          </a:p>
        </p:txBody>
      </p:sp>
      <p:sp>
        <p:nvSpPr>
          <p:cNvPr id="5" name="Footer Placeholder 4"/>
          <p:cNvSpPr>
            <a:spLocks noGrp="1"/>
          </p:cNvSpPr>
          <p:nvPr>
            <p:ph type="ftr" sz="quarter" idx="3"/>
          </p:nvPr>
        </p:nvSpPr>
        <p:spPr>
          <a:xfrm>
            <a:off x="1440000" y="6588000"/>
            <a:ext cx="4680000" cy="180000"/>
          </a:xfrm>
          <a:prstGeom prst="rect">
            <a:avLst/>
          </a:prstGeom>
        </p:spPr>
        <p:txBody>
          <a:bodyPr vert="horz" lIns="0" tIns="0" rIns="0" bIns="0" rtlCol="0" anchor="b" anchorCtr="0"/>
          <a:lstStyle>
            <a:lvl1pPr algn="l">
              <a:defRPr sz="900">
                <a:solidFill>
                  <a:schemeClr val="tx1"/>
                </a:solidFill>
              </a:defRPr>
            </a:lvl1pPr>
          </a:lstStyle>
          <a:p>
            <a:r>
              <a:rPr lang="en-US" smtClean="0"/>
              <a:t>LEGAL ENTITY, department or author (Click Insert | Header &amp; Footer)</a:t>
            </a:r>
            <a:endParaRPr lang="en-US" dirty="0"/>
          </a:p>
        </p:txBody>
      </p:sp>
      <p:sp>
        <p:nvSpPr>
          <p:cNvPr id="6" name="Slide Number Placeholder 5"/>
          <p:cNvSpPr>
            <a:spLocks noGrp="1"/>
          </p:cNvSpPr>
          <p:nvPr>
            <p:ph type="sldNum" sz="quarter" idx="4"/>
          </p:nvPr>
        </p:nvSpPr>
        <p:spPr>
          <a:xfrm>
            <a:off x="8353175" y="6586020"/>
            <a:ext cx="540000" cy="180000"/>
          </a:xfrm>
          <a:prstGeom prst="rect">
            <a:avLst/>
          </a:prstGeom>
        </p:spPr>
        <p:txBody>
          <a:bodyPr vert="horz" lIns="0" tIns="0" rIns="0" bIns="0" rtlCol="0" anchor="b" anchorCtr="0"/>
          <a:lstStyle>
            <a:lvl1pPr algn="r">
              <a:defRPr sz="900">
                <a:solidFill>
                  <a:schemeClr val="tx1"/>
                </a:solidFill>
              </a:defRPr>
            </a:lvl1pPr>
          </a:lstStyle>
          <a:p>
            <a:fld id="{FE4E17A9-EA06-4C60-9B5B-EF8399C2AF8E}" type="slidenum">
              <a:rPr lang="en-US" smtClean="0"/>
              <a:pPr/>
              <a:t>‹#›</a:t>
            </a:fld>
            <a:endParaRPr lang="en-US" dirty="0"/>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0825" y="6555935"/>
            <a:ext cx="792783" cy="188467"/>
          </a:xfrm>
          <a:prstGeom prst="rect">
            <a:avLst/>
          </a:prstGeom>
        </p:spPr>
      </p:pic>
      <p:cxnSp>
        <p:nvCxnSpPr>
          <p:cNvPr id="10" name="Straight Connector 9"/>
          <p:cNvCxnSpPr/>
          <p:nvPr/>
        </p:nvCxnSpPr>
        <p:spPr>
          <a:xfrm>
            <a:off x="252000" y="6480000"/>
            <a:ext cx="86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9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61" r:id="rId8"/>
    <p:sldLayoutId id="2147483655" r:id="rId9"/>
    <p:sldLayoutId id="2147483658" r:id="rId10"/>
    <p:sldLayoutId id="2147483659" r:id="rId11"/>
  </p:sldLayoutIdLst>
  <p:hf sldNum="0" hdr="0"/>
  <p:txStyles>
    <p:titleStyle>
      <a:lvl1pPr algn="l" defTabSz="914400" rtl="0" eaLnBrk="1" latinLnBrk="0" hangingPunct="1">
        <a:spcBef>
          <a:spcPct val="0"/>
        </a:spcBef>
        <a:buNone/>
        <a:defRPr sz="2600" b="1" kern="1200">
          <a:solidFill>
            <a:srgbClr val="003868"/>
          </a:solidFill>
          <a:latin typeface="+mj-lt"/>
          <a:ea typeface="+mj-ea"/>
          <a:cs typeface="+mj-cs"/>
        </a:defRPr>
      </a:lvl1pPr>
    </p:titleStyle>
    <p:bodyStyle>
      <a:lvl1pPr marL="268288"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1pPr>
      <a:lvl2pPr marL="538163" indent="-271463" algn="l" defTabSz="914400" rtl="0" eaLnBrk="1" latinLnBrk="0" hangingPunct="1">
        <a:spcBef>
          <a:spcPct val="20000"/>
        </a:spcBef>
        <a:buFont typeface="Credit Suisse Type Light" pitchFamily="34" charset="0"/>
        <a:buChar char="−"/>
        <a:defRPr sz="2200" kern="1200">
          <a:solidFill>
            <a:schemeClr val="tx1"/>
          </a:solidFill>
          <a:latin typeface="+mn-lt"/>
          <a:ea typeface="+mn-ea"/>
          <a:cs typeface="+mn-cs"/>
        </a:defRPr>
      </a:lvl2pPr>
      <a:lvl3pPr marL="806450"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3pPr>
      <a:lvl4pPr marL="1076325" indent="-269875"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1344613"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petricek.github.io/FSharp.Formatting/dem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alleam.com/WTPF/wp-content/uploads/articles/Whatmake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calleam.com/WTPF/?page_id=799#Quality" TargetMode="External"/><Relationship Id="rId3" Type="http://schemas.openxmlformats.org/officeDocument/2006/relationships/hyperlink" Target="http://calleam.com/WTPF/?page_id=799#Requirements" TargetMode="External"/><Relationship Id="rId7" Type="http://schemas.openxmlformats.org/officeDocument/2006/relationships/hyperlink" Target="http://calleam.com/WTPF/?page_id=799#Oversight" TargetMode="External"/><Relationship Id="rId12" Type="http://schemas.openxmlformats.org/officeDocument/2006/relationships/hyperlink" Target="http://calleam.com/WTPF/" TargetMode="External"/><Relationship Id="rId2" Type="http://schemas.openxmlformats.org/officeDocument/2006/relationships/hyperlink" Target="http://calleam.com/WTPF/?page_id=799#Complexity" TargetMode="External"/><Relationship Id="rId1" Type="http://schemas.openxmlformats.org/officeDocument/2006/relationships/slideLayout" Target="../slideLayouts/slideLayout2.xml"/><Relationship Id="rId6" Type="http://schemas.openxmlformats.org/officeDocument/2006/relationships/hyperlink" Target="http://calleam.com/WTPF/?page_id=799#Culture" TargetMode="External"/><Relationship Id="rId11" Type="http://schemas.openxmlformats.org/officeDocument/2006/relationships/hyperlink" Target="#Transitions"/><Relationship Id="rId5" Type="http://schemas.openxmlformats.org/officeDocument/2006/relationships/hyperlink" Target="http://calleam.com/WTPF/?page_id=799#Stakeholders" TargetMode="External"/><Relationship Id="rId10" Type="http://schemas.openxmlformats.org/officeDocument/2006/relationships/hyperlink" Target="http://calleam.com/WTPF/?page_id=799#Performance" TargetMode="External"/><Relationship Id="rId4" Type="http://schemas.openxmlformats.org/officeDocument/2006/relationships/hyperlink" Target="http://calleam.com/WTPF/?page_id=799#Comms" TargetMode="External"/><Relationship Id="rId9" Type="http://schemas.openxmlformats.org/officeDocument/2006/relationships/hyperlink" Target="http://calleam.com/WTPF/?page_id=799#Risk"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Transitions"/><Relationship Id="rId3" Type="http://schemas.openxmlformats.org/officeDocument/2006/relationships/hyperlink" Target="http://calleam.com/WTPF/?page_id=799#Requirements" TargetMode="External"/><Relationship Id="rId7" Type="http://schemas.openxmlformats.org/officeDocument/2006/relationships/hyperlink" Target="http://calleam.com/WTPF/?page_id=799#Oversight" TargetMode="External"/><Relationship Id="rId2" Type="http://schemas.openxmlformats.org/officeDocument/2006/relationships/hyperlink" Target="http://calleam.com/WTPF/?page_id=799#Complexity" TargetMode="External"/><Relationship Id="rId1" Type="http://schemas.openxmlformats.org/officeDocument/2006/relationships/slideLayout" Target="../slideLayouts/slideLayout2.xml"/><Relationship Id="rId6" Type="http://schemas.openxmlformats.org/officeDocument/2006/relationships/hyperlink" Target="http://calleam.com/WTPF/?page_id=799#Culture" TargetMode="External"/><Relationship Id="rId11" Type="http://schemas.openxmlformats.org/officeDocument/2006/relationships/hyperlink" Target="http://calleam.com/WTPF/?page_id=799#Risk" TargetMode="External"/><Relationship Id="rId5" Type="http://schemas.openxmlformats.org/officeDocument/2006/relationships/hyperlink" Target="http://calleam.com/WTPF/?page_id=799#Stakeholders" TargetMode="External"/><Relationship Id="rId10" Type="http://schemas.openxmlformats.org/officeDocument/2006/relationships/hyperlink" Target="http://calleam.com/WTPF/?page_id=799#Performance" TargetMode="External"/><Relationship Id="rId4" Type="http://schemas.openxmlformats.org/officeDocument/2006/relationships/hyperlink" Target="http://calleam.com/WTPF/?page_id=799#Comms" TargetMode="External"/><Relationship Id="rId9" Type="http://schemas.openxmlformats.org/officeDocument/2006/relationships/hyperlink" Target="http://calleam.com/WTPF/?page_id=799#Qual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alleam.com/WTP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Literate programming</a:t>
            </a:r>
            <a:endParaRPr lang="en-GB" dirty="0"/>
          </a:p>
        </p:txBody>
      </p:sp>
      <p:sp>
        <p:nvSpPr>
          <p:cNvPr id="6" name="Footer Placeholder 5"/>
          <p:cNvSpPr>
            <a:spLocks noGrp="1"/>
          </p:cNvSpPr>
          <p:nvPr>
            <p:ph type="ftr" sz="quarter" idx="12"/>
          </p:nvPr>
        </p:nvSpPr>
        <p:spPr/>
        <p:txBody>
          <a:bodyPr/>
          <a:lstStyle/>
          <a:p>
            <a:r>
              <a:rPr lang="en-US" dirty="0" smtClean="0"/>
              <a:t>Luca Bolognese</a:t>
            </a:r>
            <a:endParaRPr lang="en-US" dirty="0"/>
          </a:p>
        </p:txBody>
      </p:sp>
    </p:spTree>
    <p:extLst>
      <p:ext uri="{BB962C8B-B14F-4D97-AF65-F5344CB8AC3E}">
        <p14:creationId xmlns:p14="http://schemas.microsoft.com/office/powerpoint/2010/main" val="303513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objections</a:t>
            </a:r>
            <a:endParaRPr lang="en-GB" dirty="0"/>
          </a:p>
        </p:txBody>
      </p:sp>
      <p:sp>
        <p:nvSpPr>
          <p:cNvPr id="3" name="Content Placeholder 2"/>
          <p:cNvSpPr>
            <a:spLocks noGrp="1"/>
          </p:cNvSpPr>
          <p:nvPr>
            <p:ph idx="1"/>
          </p:nvPr>
        </p:nvSpPr>
        <p:spPr/>
        <p:txBody>
          <a:bodyPr/>
          <a:lstStyle/>
          <a:p>
            <a:r>
              <a:rPr lang="en-US" dirty="0" smtClean="0"/>
              <a:t>The code should speak for itself</a:t>
            </a:r>
          </a:p>
          <a:p>
            <a:pPr lvl="1"/>
            <a:r>
              <a:rPr lang="en-US" dirty="0" smtClean="0"/>
              <a:t>Does it? Really?</a:t>
            </a:r>
          </a:p>
          <a:p>
            <a:r>
              <a:rPr lang="en-US" dirty="0" smtClean="0"/>
              <a:t>It takes too long to do it this way</a:t>
            </a:r>
          </a:p>
          <a:p>
            <a:pPr lvl="1"/>
            <a:r>
              <a:rPr lang="en-US" dirty="0" smtClean="0"/>
              <a:t>So what?</a:t>
            </a:r>
          </a:p>
          <a:p>
            <a:r>
              <a:rPr lang="en-US" dirty="0" smtClean="0"/>
              <a:t>You can’t see the code with all that text</a:t>
            </a:r>
          </a:p>
          <a:p>
            <a:pPr lvl="1"/>
            <a:r>
              <a:rPr lang="en-US" dirty="0" smtClean="0"/>
              <a:t>But once you see it you understand it</a:t>
            </a:r>
          </a:p>
          <a:p>
            <a:r>
              <a:rPr lang="en-US" dirty="0" smtClean="0"/>
              <a:t>I’m a programmer because I’m not good at communicating with people</a:t>
            </a:r>
          </a:p>
          <a:p>
            <a:pPr lvl="1"/>
            <a:r>
              <a:rPr lang="en-US" dirty="0" smtClean="0"/>
              <a:t>Then you are probably not a very good one</a:t>
            </a:r>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20839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r>
              <a:rPr lang="en-US" dirty="0" smtClean="0"/>
              <a:t>F# code</a:t>
            </a:r>
          </a:p>
          <a:p>
            <a:endParaRPr lang="en-US" dirty="0" smtClean="0"/>
          </a:p>
          <a:p>
            <a:endParaRPr lang="en-US" dirty="0"/>
          </a:p>
          <a:p>
            <a:r>
              <a:rPr lang="en-US" dirty="0" smtClean="0"/>
              <a:t>F# tricks</a:t>
            </a:r>
          </a:p>
          <a:p>
            <a:endParaRPr lang="en-US" dirty="0" smtClean="0"/>
          </a:p>
          <a:p>
            <a:endParaRPr lang="en-US" dirty="0"/>
          </a:p>
          <a:p>
            <a:r>
              <a:rPr lang="en-US" dirty="0" smtClean="0"/>
              <a:t>C code</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56653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to do on </a:t>
            </a:r>
            <a:r>
              <a:rPr lang="en-US" dirty="0" err="1" smtClean="0"/>
              <a:t>LLite</a:t>
            </a:r>
            <a:endParaRPr lang="en-GB" dirty="0"/>
          </a:p>
        </p:txBody>
      </p:sp>
      <p:sp>
        <p:nvSpPr>
          <p:cNvPr id="3" name="Content Placeholder 2"/>
          <p:cNvSpPr>
            <a:spLocks noGrp="1"/>
          </p:cNvSpPr>
          <p:nvPr>
            <p:ph idx="1"/>
          </p:nvPr>
        </p:nvSpPr>
        <p:spPr/>
        <p:txBody>
          <a:bodyPr/>
          <a:lstStyle/>
          <a:p>
            <a:r>
              <a:rPr lang="en-US" dirty="0" smtClean="0"/>
              <a:t>Make </a:t>
            </a:r>
            <a:r>
              <a:rPr lang="en-US" dirty="0" err="1" smtClean="0"/>
              <a:t>LLite</a:t>
            </a:r>
            <a:r>
              <a:rPr lang="en-US" dirty="0" smtClean="0"/>
              <a:t> work for multiple files and libraries</a:t>
            </a:r>
          </a:p>
          <a:p>
            <a:pPr lvl="1"/>
            <a:r>
              <a:rPr lang="en-US" dirty="0" smtClean="0"/>
              <a:t>In which order to ‘write the book’, given multiple files</a:t>
            </a:r>
          </a:p>
          <a:p>
            <a:pPr lvl="1"/>
            <a:r>
              <a:rPr lang="en-US" dirty="0" smtClean="0"/>
              <a:t>Cross file referencing</a:t>
            </a:r>
          </a:p>
          <a:p>
            <a:pPr lvl="1"/>
            <a:r>
              <a:rPr lang="en-US" dirty="0" smtClean="0"/>
              <a:t>Various polishing …</a:t>
            </a:r>
          </a:p>
          <a:p>
            <a:pPr marL="266700" lvl="1" indent="0">
              <a:buNone/>
            </a:pPr>
            <a:endParaRPr lang="en-US" dirty="0"/>
          </a:p>
          <a:p>
            <a:r>
              <a:rPr lang="en-US" dirty="0" smtClean="0"/>
              <a:t>Ditch it? And instead use F# Formatting …</a:t>
            </a:r>
          </a:p>
          <a:p>
            <a:pPr lvl="1"/>
            <a:r>
              <a:rPr lang="en-US" dirty="0">
                <a:hlinkClick r:id="rId2"/>
              </a:rPr>
              <a:t>http://</a:t>
            </a:r>
            <a:r>
              <a:rPr lang="en-US" dirty="0" smtClean="0">
                <a:hlinkClick r:id="rId2"/>
              </a:rPr>
              <a:t>tpetricek.github.io/FSharp.Formatting/demo.html</a:t>
            </a:r>
            <a:endParaRPr lang="en-US" dirty="0" smtClean="0"/>
          </a:p>
          <a:p>
            <a:pPr marL="266700" lvl="1" indent="0">
              <a:buNone/>
            </a:pPr>
            <a:endParaRPr lang="en-US" dirty="0"/>
          </a:p>
          <a:p>
            <a:pPr lvl="1"/>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87025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output</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798195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495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output</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568952" cy="496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3748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software projects fail?</a:t>
            </a:r>
            <a:endParaRPr lang="en-GB" dirty="0"/>
          </a:p>
        </p:txBody>
      </p:sp>
      <p:sp>
        <p:nvSpPr>
          <p:cNvPr id="3" name="Content Placeholder 2"/>
          <p:cNvSpPr>
            <a:spLocks noGrp="1"/>
          </p:cNvSpPr>
          <p:nvPr>
            <p:ph idx="1"/>
          </p:nvPr>
        </p:nvSpPr>
        <p:spPr/>
        <p:txBody>
          <a:bodyPr/>
          <a:lstStyle/>
          <a:p>
            <a:r>
              <a:rPr lang="en-US" b="1" dirty="0"/>
              <a:t>Source :</a:t>
            </a:r>
            <a:r>
              <a:rPr lang="en-US" dirty="0"/>
              <a:t> McKinsey &amp; Company in conjunction with the University of Oxford</a:t>
            </a:r>
            <a:br>
              <a:rPr lang="en-US" dirty="0"/>
            </a:br>
            <a:r>
              <a:rPr lang="en-US" b="1" dirty="0" smtClean="0"/>
              <a:t>Date </a:t>
            </a:r>
            <a:r>
              <a:rPr lang="en-US" b="1" dirty="0"/>
              <a:t>:</a:t>
            </a:r>
            <a:r>
              <a:rPr lang="en-US" dirty="0"/>
              <a:t> 2012</a:t>
            </a:r>
          </a:p>
          <a:p>
            <a:r>
              <a:rPr lang="en-US" dirty="0"/>
              <a:t>A study of 5,400 large scale IT projects (projects with initial budgets greater than $15M) finds that the well known </a:t>
            </a:r>
            <a:r>
              <a:rPr lang="en-US" dirty="0">
                <a:hlinkClick r:id="rId2"/>
              </a:rPr>
              <a:t>problems with IT Project Management</a:t>
            </a:r>
            <a:r>
              <a:rPr lang="en-US" dirty="0"/>
              <a:t> are persisting. Among the key findings quoted from the report:</a:t>
            </a:r>
          </a:p>
          <a:p>
            <a:pPr lvl="1"/>
            <a:r>
              <a:rPr lang="en-US" b="1" dirty="0"/>
              <a:t>17 percent </a:t>
            </a:r>
            <a:r>
              <a:rPr lang="en-US" dirty="0"/>
              <a:t>of large IT projects go so badly that they </a:t>
            </a:r>
            <a:r>
              <a:rPr lang="en-US" b="1" dirty="0"/>
              <a:t>can threaten the very existence of the company</a:t>
            </a:r>
          </a:p>
          <a:p>
            <a:pPr lvl="1"/>
            <a:r>
              <a:rPr lang="en-US" dirty="0"/>
              <a:t>On average, large IT projects run </a:t>
            </a:r>
            <a:r>
              <a:rPr lang="en-US" b="1" dirty="0"/>
              <a:t>45 percent over budget </a:t>
            </a:r>
            <a:r>
              <a:rPr lang="en-US" dirty="0"/>
              <a:t>and 7 percent over time, while </a:t>
            </a:r>
            <a:r>
              <a:rPr lang="en-US" b="1" dirty="0"/>
              <a:t>delivering 56 percent less value </a:t>
            </a:r>
            <a:r>
              <a:rPr lang="en-US" dirty="0"/>
              <a:t>than </a:t>
            </a:r>
            <a:r>
              <a:rPr lang="en-US" dirty="0" smtClean="0"/>
              <a:t>predicted</a:t>
            </a:r>
          </a:p>
          <a:p>
            <a:r>
              <a:rPr lang="en-US" dirty="0" smtClean="0"/>
              <a:t>Most research papers found similar numbers </a:t>
            </a:r>
            <a:endParaRPr lang="en-US" dirty="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15457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project fail (10 biggest themes)</a:t>
            </a:r>
            <a:endParaRPr lang="en-GB" dirty="0"/>
          </a:p>
        </p:txBody>
      </p:sp>
      <p:sp>
        <p:nvSpPr>
          <p:cNvPr id="3" name="Content Placeholder 2"/>
          <p:cNvSpPr>
            <a:spLocks noGrp="1"/>
          </p:cNvSpPr>
          <p:nvPr>
            <p:ph idx="1"/>
          </p:nvPr>
        </p:nvSpPr>
        <p:spPr/>
        <p:txBody>
          <a:bodyPr/>
          <a:lstStyle/>
          <a:p>
            <a:r>
              <a:rPr lang="en-US" dirty="0">
                <a:hlinkClick r:id="rId2"/>
              </a:rPr>
              <a:t>The underestimation of complexity, cost and/or schedule</a:t>
            </a:r>
            <a:endParaRPr lang="en-US" dirty="0"/>
          </a:p>
          <a:p>
            <a:r>
              <a:rPr lang="en-US" dirty="0">
                <a:hlinkClick r:id="rId3"/>
              </a:rPr>
              <a:t>Failure to establish appropriate control over requirements and/or scope</a:t>
            </a:r>
            <a:endParaRPr lang="en-US" dirty="0"/>
          </a:p>
          <a:p>
            <a:r>
              <a:rPr lang="en-US" dirty="0">
                <a:hlinkClick r:id="rId4"/>
              </a:rPr>
              <a:t>Lack of communications</a:t>
            </a:r>
            <a:endParaRPr lang="en-US" dirty="0"/>
          </a:p>
          <a:p>
            <a:r>
              <a:rPr lang="en-US" dirty="0">
                <a:hlinkClick r:id="rId5"/>
              </a:rPr>
              <a:t>Failure to engage stakeholders</a:t>
            </a:r>
            <a:endParaRPr lang="en-US" dirty="0"/>
          </a:p>
          <a:p>
            <a:r>
              <a:rPr lang="en-US" dirty="0">
                <a:hlinkClick r:id="rId6"/>
              </a:rPr>
              <a:t>Failure to address culture change issues</a:t>
            </a:r>
            <a:endParaRPr lang="en-US" dirty="0"/>
          </a:p>
          <a:p>
            <a:r>
              <a:rPr lang="en-US" dirty="0">
                <a:hlinkClick r:id="rId7"/>
              </a:rPr>
              <a:t>Lack of oversight / poor project management</a:t>
            </a:r>
            <a:endParaRPr lang="en-US" dirty="0"/>
          </a:p>
          <a:p>
            <a:r>
              <a:rPr lang="en-US" dirty="0">
                <a:hlinkClick r:id="rId8"/>
              </a:rPr>
              <a:t>Poor quality workmanship</a:t>
            </a:r>
            <a:endParaRPr lang="en-US" dirty="0"/>
          </a:p>
          <a:p>
            <a:r>
              <a:rPr lang="en-US" dirty="0">
                <a:hlinkClick r:id="rId9"/>
              </a:rPr>
              <a:t>Lack of risk management</a:t>
            </a:r>
            <a:endParaRPr lang="en-US" dirty="0"/>
          </a:p>
          <a:p>
            <a:r>
              <a:rPr lang="en-US" dirty="0">
                <a:hlinkClick r:id="rId10"/>
              </a:rPr>
              <a:t>Failure to understand or address system performance requirements</a:t>
            </a:r>
            <a:endParaRPr lang="en-US" dirty="0"/>
          </a:p>
          <a:p>
            <a:r>
              <a:rPr lang="en-US" dirty="0">
                <a:hlinkClick r:id="rId11"/>
              </a:rPr>
              <a:t>Poorly planned / managed </a:t>
            </a:r>
            <a:r>
              <a:rPr lang="en-US" dirty="0" smtClean="0">
                <a:hlinkClick r:id="rId11"/>
              </a:rPr>
              <a:t>transitions</a:t>
            </a:r>
            <a:endParaRPr lang="en-US" dirty="0" smtClean="0"/>
          </a:p>
          <a:p>
            <a:endParaRPr lang="en-US" dirty="0"/>
          </a:p>
          <a:p>
            <a:r>
              <a:rPr lang="en-US" dirty="0" smtClean="0"/>
              <a:t>(from </a:t>
            </a:r>
            <a:r>
              <a:rPr lang="en-US" dirty="0">
                <a:hlinkClick r:id="rId12"/>
              </a:rPr>
              <a:t>http://calleam.com/WTPF</a:t>
            </a:r>
            <a:r>
              <a:rPr lang="en-US" dirty="0" smtClean="0">
                <a:hlinkClick r:id="rId12"/>
              </a:rPr>
              <a:t>/</a:t>
            </a:r>
            <a:r>
              <a:rPr lang="en-US" dirty="0" smtClean="0"/>
              <a:t>)</a:t>
            </a:r>
          </a:p>
          <a:p>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302322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to blame?</a:t>
            </a:r>
            <a:endParaRPr lang="en-GB" dirty="0"/>
          </a:p>
        </p:txBody>
      </p:sp>
      <p:sp>
        <p:nvSpPr>
          <p:cNvPr id="3" name="Content Placeholder 2"/>
          <p:cNvSpPr>
            <a:spLocks noGrp="1"/>
          </p:cNvSpPr>
          <p:nvPr>
            <p:ph idx="1"/>
          </p:nvPr>
        </p:nvSpPr>
        <p:spPr>
          <a:xfrm>
            <a:off x="250824" y="1269454"/>
            <a:ext cx="8640000" cy="5183882"/>
          </a:xfrm>
        </p:spPr>
        <p:txBody>
          <a:bodyPr/>
          <a:lstStyle/>
          <a:p>
            <a:r>
              <a:rPr lang="en-US" dirty="0" smtClean="0">
                <a:hlinkClick r:id="rId2"/>
              </a:rPr>
              <a:t>Management</a:t>
            </a:r>
          </a:p>
          <a:p>
            <a:pPr lvl="1"/>
            <a:r>
              <a:rPr lang="en-US" dirty="0" smtClean="0">
                <a:hlinkClick r:id="rId3"/>
              </a:rPr>
              <a:t>Failure to establish appropriate control over requirements and/or scope</a:t>
            </a:r>
            <a:endParaRPr lang="en-US" dirty="0" smtClean="0"/>
          </a:p>
          <a:p>
            <a:pPr lvl="1"/>
            <a:r>
              <a:rPr lang="en-US" dirty="0" smtClean="0">
                <a:hlinkClick r:id="rId4"/>
              </a:rPr>
              <a:t>Lack of communications</a:t>
            </a:r>
            <a:endParaRPr lang="en-US" dirty="0" smtClean="0"/>
          </a:p>
          <a:p>
            <a:pPr lvl="1"/>
            <a:r>
              <a:rPr lang="en-US" dirty="0" smtClean="0">
                <a:hlinkClick r:id="rId5"/>
              </a:rPr>
              <a:t>Failure to engage stakeholders</a:t>
            </a:r>
            <a:endParaRPr lang="en-US" dirty="0" smtClean="0"/>
          </a:p>
          <a:p>
            <a:pPr lvl="1"/>
            <a:r>
              <a:rPr lang="en-US" dirty="0" smtClean="0">
                <a:hlinkClick r:id="rId6"/>
              </a:rPr>
              <a:t>Failure to address culture change issues</a:t>
            </a:r>
            <a:endParaRPr lang="en-US" dirty="0" smtClean="0"/>
          </a:p>
          <a:p>
            <a:pPr lvl="1"/>
            <a:r>
              <a:rPr lang="en-US" dirty="0" smtClean="0">
                <a:hlinkClick r:id="rId7"/>
              </a:rPr>
              <a:t>Lack of oversight / poor project management</a:t>
            </a:r>
            <a:endParaRPr lang="en-US" dirty="0" smtClean="0"/>
          </a:p>
          <a:p>
            <a:pPr lvl="1"/>
            <a:r>
              <a:rPr lang="en-US" dirty="0" smtClean="0">
                <a:hlinkClick r:id="rId8"/>
              </a:rPr>
              <a:t>Poorly planned / managed transitions</a:t>
            </a:r>
            <a:endParaRPr lang="en-US" dirty="0" smtClean="0"/>
          </a:p>
          <a:p>
            <a:r>
              <a:rPr lang="en-US" dirty="0" smtClean="0">
                <a:hlinkClick r:id="rId2"/>
              </a:rPr>
              <a:t>Development</a:t>
            </a:r>
          </a:p>
          <a:p>
            <a:pPr lvl="1"/>
            <a:r>
              <a:rPr lang="en-US" b="1" dirty="0" smtClean="0">
                <a:hlinkClick r:id="rId9"/>
              </a:rPr>
              <a:t>Poor </a:t>
            </a:r>
            <a:r>
              <a:rPr lang="en-US" b="1" dirty="0">
                <a:hlinkClick r:id="rId9"/>
              </a:rPr>
              <a:t>quality workmanship</a:t>
            </a:r>
            <a:endParaRPr lang="en-US" b="1" dirty="0"/>
          </a:p>
          <a:p>
            <a:pPr lvl="1"/>
            <a:r>
              <a:rPr lang="en-US" dirty="0" smtClean="0">
                <a:hlinkClick r:id="rId10"/>
              </a:rPr>
              <a:t>Failure to understand or address system performance requirements</a:t>
            </a:r>
            <a:endParaRPr lang="en-US" dirty="0" smtClean="0"/>
          </a:p>
          <a:p>
            <a:r>
              <a:rPr lang="en-US" dirty="0" smtClean="0">
                <a:hlinkClick r:id="rId11"/>
              </a:rPr>
              <a:t>Both</a:t>
            </a:r>
          </a:p>
          <a:p>
            <a:pPr lvl="1"/>
            <a:r>
              <a:rPr lang="en-US" dirty="0" smtClean="0">
                <a:hlinkClick r:id="rId2"/>
              </a:rPr>
              <a:t>The underestimation of complexity, cost and/or schedule</a:t>
            </a:r>
            <a:endParaRPr lang="en-US" dirty="0" smtClean="0"/>
          </a:p>
          <a:p>
            <a:pPr lvl="1"/>
            <a:r>
              <a:rPr lang="en-US" dirty="0" smtClean="0">
                <a:hlinkClick r:id="rId11"/>
              </a:rPr>
              <a:t>Lack </a:t>
            </a:r>
            <a:r>
              <a:rPr lang="en-US" dirty="0">
                <a:hlinkClick r:id="rId11"/>
              </a:rPr>
              <a:t>of risk management</a:t>
            </a:r>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dirty="0" smtClean="0"/>
              <a:t>LEGAL ENTITY, department or author (Click Insert | Header &amp; Footer)</a:t>
            </a:r>
            <a:endParaRPr lang="en-US" dirty="0"/>
          </a:p>
        </p:txBody>
      </p:sp>
    </p:spTree>
    <p:extLst>
      <p:ext uri="{BB962C8B-B14F-4D97-AF65-F5344CB8AC3E}">
        <p14:creationId xmlns:p14="http://schemas.microsoft.com/office/powerpoint/2010/main" val="1440040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we use all the best practices !!</a:t>
            </a:r>
            <a:endParaRPr lang="en-GB" dirty="0"/>
          </a:p>
        </p:txBody>
      </p:sp>
      <p:sp>
        <p:nvSpPr>
          <p:cNvPr id="3" name="Content Placeholder 2"/>
          <p:cNvSpPr>
            <a:spLocks noGrp="1"/>
          </p:cNvSpPr>
          <p:nvPr>
            <p:ph idx="1"/>
          </p:nvPr>
        </p:nvSpPr>
        <p:spPr/>
        <p:txBody>
          <a:bodyPr/>
          <a:lstStyle/>
          <a:p>
            <a:r>
              <a:rPr lang="en-US" dirty="0" smtClean="0"/>
              <a:t>TDD</a:t>
            </a:r>
          </a:p>
          <a:p>
            <a:r>
              <a:rPr lang="en-US" dirty="0" smtClean="0"/>
              <a:t>Continuous integration</a:t>
            </a:r>
          </a:p>
          <a:p>
            <a:r>
              <a:rPr lang="en-US" dirty="0" smtClean="0"/>
              <a:t>Patterns</a:t>
            </a:r>
          </a:p>
          <a:p>
            <a:r>
              <a:rPr lang="en-US" dirty="0" smtClean="0"/>
              <a:t>Functional programming</a:t>
            </a:r>
          </a:p>
          <a:p>
            <a:r>
              <a:rPr lang="en-US" dirty="0" smtClean="0"/>
              <a:t>… Add your own list of practices here</a:t>
            </a:r>
          </a:p>
          <a:p>
            <a:endParaRPr lang="en-US" dirty="0"/>
          </a:p>
          <a:p>
            <a:r>
              <a:rPr lang="en-US" u="sng" dirty="0" smtClean="0"/>
              <a:t>Hypothesis A</a:t>
            </a:r>
            <a:r>
              <a:rPr lang="en-US" dirty="0" smtClean="0"/>
              <a:t>: these failed projects didn’t follow such best practices</a:t>
            </a:r>
          </a:p>
          <a:p>
            <a:r>
              <a:rPr lang="en-US" u="sng" dirty="0" smtClean="0"/>
              <a:t>Hypothesis B</a:t>
            </a:r>
            <a:r>
              <a:rPr lang="en-US" dirty="0" smtClean="0"/>
              <a:t>: there is something more fundamental that we are doing wrong</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42250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Web …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7"/>
            <a:ext cx="6768752" cy="313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5" y="4477922"/>
            <a:ext cx="694577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893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am interested in other paradigms for writing code?</a:t>
            </a:r>
            <a:endParaRPr lang="en-GB" dirty="0"/>
          </a:p>
        </p:txBody>
      </p:sp>
      <p:sp>
        <p:nvSpPr>
          <p:cNvPr id="3" name="Content Placeholder 2"/>
          <p:cNvSpPr>
            <a:spLocks noGrp="1"/>
          </p:cNvSpPr>
          <p:nvPr>
            <p:ph idx="1"/>
          </p:nvPr>
        </p:nvSpPr>
        <p:spPr/>
        <p:txBody>
          <a:bodyPr/>
          <a:lstStyle/>
          <a:p>
            <a:r>
              <a:rPr lang="en-US" dirty="0" smtClean="0"/>
              <a:t>Too many software projects fail (below from </a:t>
            </a:r>
            <a:r>
              <a:rPr lang="en-US" dirty="0">
                <a:hlinkClick r:id="rId2"/>
              </a:rPr>
              <a:t>http://calleam.com/WTPF/</a:t>
            </a:r>
            <a:r>
              <a:rPr lang="en-US" dirty="0"/>
              <a:t>)</a:t>
            </a:r>
            <a:endParaRPr lang="en-US" dirty="0" smtClean="0"/>
          </a:p>
          <a:p>
            <a:pPr lvl="1"/>
            <a:r>
              <a:rPr lang="en-US" sz="1600" dirty="0"/>
              <a:t>17 percent of large IT projects go so badly that they can threaten the very existence of the company</a:t>
            </a:r>
          </a:p>
          <a:p>
            <a:pPr lvl="1"/>
            <a:r>
              <a:rPr lang="en-US" sz="1600" dirty="0"/>
              <a:t>On average, large IT projects run 45 percent over budget and 7 percent over time, while delivering 56 percent less value than </a:t>
            </a:r>
            <a:r>
              <a:rPr lang="en-US" sz="1600" dirty="0" smtClean="0"/>
              <a:t>predicted</a:t>
            </a:r>
          </a:p>
          <a:p>
            <a:r>
              <a:rPr lang="en-US" dirty="0" smtClean="0"/>
              <a:t>My own disaffection toward some current ‘best practices’</a:t>
            </a:r>
          </a:p>
          <a:p>
            <a:pPr lvl="1"/>
            <a:r>
              <a:rPr lang="en-US" sz="1600" dirty="0" smtClean="0"/>
              <a:t>Little attention to requirements (i.e. user stories)</a:t>
            </a:r>
          </a:p>
          <a:p>
            <a:pPr lvl="1"/>
            <a:r>
              <a:rPr lang="en-US" sz="1600" dirty="0" smtClean="0"/>
              <a:t>Too much attention to testing (i.e. TDD)</a:t>
            </a:r>
          </a:p>
          <a:p>
            <a:r>
              <a:rPr lang="en-US" dirty="0" smtClean="0"/>
              <a:t>My irritation at looking at other people code and not figuring it out</a:t>
            </a:r>
          </a:p>
          <a:p>
            <a:r>
              <a:rPr lang="en-US" dirty="0" smtClean="0"/>
              <a:t>My irritation at looking at my own old code and not figuring it out</a:t>
            </a:r>
          </a:p>
          <a:p>
            <a:endParaRPr lang="en-US" dirty="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0136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assume it is ‘B’ – we are doing something wrong</a:t>
            </a:r>
            <a:endParaRPr lang="en-GB" dirty="0"/>
          </a:p>
        </p:txBody>
      </p:sp>
      <p:sp>
        <p:nvSpPr>
          <p:cNvPr id="3" name="Content Placeholder 2"/>
          <p:cNvSpPr>
            <a:spLocks noGrp="1"/>
          </p:cNvSpPr>
          <p:nvPr>
            <p:ph idx="1"/>
          </p:nvPr>
        </p:nvSpPr>
        <p:spPr/>
        <p:txBody>
          <a:bodyPr/>
          <a:lstStyle/>
          <a:p>
            <a:r>
              <a:rPr lang="en-US" dirty="0" smtClean="0"/>
              <a:t>Where there ever competing paradigms on how we write code?</a:t>
            </a:r>
          </a:p>
          <a:p>
            <a:endParaRPr lang="en-US" dirty="0"/>
          </a:p>
          <a:p>
            <a:r>
              <a:rPr lang="en-US" dirty="0" smtClean="0"/>
              <a:t>What is roughly the current paradigm?</a:t>
            </a:r>
          </a:p>
          <a:p>
            <a:pPr lvl="1"/>
            <a:r>
              <a:rPr lang="en-US" dirty="0" smtClean="0"/>
              <a:t>Spend as little as possible, but not less, on requirement gathering</a:t>
            </a:r>
          </a:p>
          <a:p>
            <a:pPr lvl="1"/>
            <a:r>
              <a:rPr lang="en-US" dirty="0" smtClean="0"/>
              <a:t>Try to get your customer to work in the same room as </a:t>
            </a:r>
            <a:r>
              <a:rPr lang="en-US" dirty="0" err="1" smtClean="0"/>
              <a:t>devs</a:t>
            </a:r>
            <a:r>
              <a:rPr lang="en-US" dirty="0" smtClean="0"/>
              <a:t> (but fail)</a:t>
            </a:r>
          </a:p>
          <a:p>
            <a:pPr lvl="1"/>
            <a:r>
              <a:rPr lang="en-US" dirty="0" smtClean="0"/>
              <a:t>Architect as little as possible, but not less</a:t>
            </a:r>
          </a:p>
          <a:p>
            <a:pPr lvl="1"/>
            <a:r>
              <a:rPr lang="en-US" dirty="0" smtClean="0"/>
              <a:t>Refactor extensively</a:t>
            </a:r>
          </a:p>
          <a:p>
            <a:pPr lvl="1"/>
            <a:r>
              <a:rPr lang="en-US" dirty="0" smtClean="0"/>
              <a:t>Write plenty of </a:t>
            </a:r>
            <a:r>
              <a:rPr lang="en-US" dirty="0" err="1" smtClean="0"/>
              <a:t>testcases</a:t>
            </a:r>
            <a:r>
              <a:rPr lang="en-US" dirty="0" smtClean="0"/>
              <a:t> to cover your as$</a:t>
            </a:r>
          </a:p>
          <a:p>
            <a:pPr lvl="1"/>
            <a:r>
              <a:rPr lang="en-US" dirty="0" smtClean="0"/>
              <a:t>Try to get a test team to find your bugs</a:t>
            </a:r>
          </a:p>
          <a:p>
            <a:pPr lvl="1"/>
            <a:endParaRPr lang="en-US" dirty="0"/>
          </a:p>
          <a:p>
            <a:r>
              <a:rPr lang="en-US" dirty="0" smtClean="0"/>
              <a:t>Growing recognition that we need more upfront activities:</a:t>
            </a:r>
          </a:p>
          <a:p>
            <a:pPr lvl="1"/>
            <a:r>
              <a:rPr lang="en-US" dirty="0" smtClean="0"/>
              <a:t>More requirement gathering, risk exploration,  architecture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102198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micro-level of writing code …</a:t>
            </a:r>
            <a:endParaRPr lang="en-GB" dirty="0"/>
          </a:p>
        </p:txBody>
      </p:sp>
      <p:sp>
        <p:nvSpPr>
          <p:cNvPr id="3" name="Content Placeholder 2"/>
          <p:cNvSpPr>
            <a:spLocks noGrp="1"/>
          </p:cNvSpPr>
          <p:nvPr>
            <p:ph idx="1"/>
          </p:nvPr>
        </p:nvSpPr>
        <p:spPr/>
        <p:txBody>
          <a:bodyPr/>
          <a:lstStyle/>
          <a:p>
            <a:r>
              <a:rPr lang="en-US" dirty="0" smtClean="0"/>
              <a:t>Are there styles of coding that ‘force’ you to think more upfront?</a:t>
            </a:r>
          </a:p>
          <a:p>
            <a:r>
              <a:rPr lang="en-US" dirty="0" smtClean="0"/>
              <a:t>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graphicFrame>
        <p:nvGraphicFramePr>
          <p:cNvPr id="6" name="Diagram 5"/>
          <p:cNvGraphicFramePr/>
          <p:nvPr>
            <p:extLst>
              <p:ext uri="{D42A27DB-BD31-4B8C-83A1-F6EECF244321}">
                <p14:modId xmlns:p14="http://schemas.microsoft.com/office/powerpoint/2010/main" val="1238709020"/>
              </p:ext>
            </p:extLst>
          </p:nvPr>
        </p:nvGraphicFramePr>
        <p:xfrm>
          <a:off x="971600" y="1700808"/>
          <a:ext cx="7080448"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275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Donald Knuth (1937 - …)</a:t>
            </a:r>
            <a:endParaRPr lang="en-GB" dirty="0"/>
          </a:p>
        </p:txBody>
      </p:sp>
      <p:sp>
        <p:nvSpPr>
          <p:cNvPr id="3" name="Content Placeholder 2"/>
          <p:cNvSpPr>
            <a:spLocks noGrp="1"/>
          </p:cNvSpPr>
          <p:nvPr>
            <p:ph idx="1"/>
          </p:nvPr>
        </p:nvSpPr>
        <p:spPr/>
        <p:txBody>
          <a:bodyPr/>
          <a:lstStyle/>
          <a:p>
            <a:r>
              <a:rPr lang="en-US" dirty="0" smtClean="0"/>
              <a:t>Fabled computer scientist</a:t>
            </a:r>
          </a:p>
          <a:p>
            <a:pPr lvl="1"/>
            <a:r>
              <a:rPr lang="en-US" dirty="0" smtClean="0"/>
              <a:t>Turing Award, ACM award, …</a:t>
            </a:r>
          </a:p>
          <a:p>
            <a:r>
              <a:rPr lang="en-US" dirty="0" smtClean="0"/>
              <a:t>Exploits:</a:t>
            </a:r>
          </a:p>
          <a:p>
            <a:pPr lvl="1"/>
            <a:r>
              <a:rPr lang="en-US" dirty="0" smtClean="0"/>
              <a:t>Wrote </a:t>
            </a:r>
            <a:r>
              <a:rPr lang="en-US" u="sng" dirty="0" smtClean="0"/>
              <a:t>The Art of Computer Programming</a:t>
            </a:r>
          </a:p>
          <a:p>
            <a:pPr lvl="1"/>
            <a:r>
              <a:rPr lang="en-GB" dirty="0" smtClean="0"/>
              <a:t>Coded </a:t>
            </a:r>
            <a:r>
              <a:rPr lang="en-GB" u="sng" dirty="0" err="1" smtClean="0"/>
              <a:t>TeX</a:t>
            </a:r>
            <a:r>
              <a:rPr lang="en-GB" dirty="0" smtClean="0"/>
              <a:t> - the language Latex is written with</a:t>
            </a:r>
          </a:p>
          <a:p>
            <a:pPr lvl="1"/>
            <a:r>
              <a:rPr lang="en-US" dirty="0" smtClean="0"/>
              <a:t>Invented ‘</a:t>
            </a:r>
            <a:r>
              <a:rPr lang="en-US" u="sng" dirty="0" smtClean="0"/>
              <a:t>Literate Programming’</a:t>
            </a:r>
          </a:p>
          <a:p>
            <a:pPr lvl="1"/>
            <a:r>
              <a:rPr lang="en-US" dirty="0" smtClean="0"/>
              <a:t>And a billion of other things …</a:t>
            </a:r>
            <a:endParaRPr lang="en-GB" dirty="0" smtClean="0"/>
          </a:p>
          <a:p>
            <a:r>
              <a:rPr lang="en-US" dirty="0" smtClean="0"/>
              <a:t>Pays a check for each bug you find in his programs/books</a:t>
            </a:r>
          </a:p>
          <a:p>
            <a:r>
              <a:rPr lang="en-US" dirty="0" smtClean="0"/>
              <a:t>Doesn’t read email</a:t>
            </a:r>
            <a:r>
              <a:rPr lang="en-US" dirty="0"/>
              <a:t>. “Email is a wonderful thing for people whose role in life is to be on top of things. But not for me; my role is to be on the bottom of things. What I do takes long hours of studying and uninterruptible concentration</a:t>
            </a:r>
            <a:r>
              <a:rPr lang="en-US" dirty="0" smtClean="0"/>
              <a:t>.”</a:t>
            </a:r>
          </a:p>
          <a:p>
            <a:pPr marL="0" indent="0">
              <a:buNone/>
            </a:pPr>
            <a:endParaRPr lang="en-US" dirty="0" smtClean="0"/>
          </a:p>
          <a:p>
            <a:endParaRPr lang="en-US" dirty="0"/>
          </a:p>
          <a:p>
            <a:pPr lvl="1"/>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874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Programming</a:t>
            </a:r>
            <a:endParaRPr lang="en-GB" dirty="0"/>
          </a:p>
        </p:txBody>
      </p:sp>
      <p:sp>
        <p:nvSpPr>
          <p:cNvPr id="3" name="Content Placeholder 2"/>
          <p:cNvSpPr>
            <a:spLocks noGrp="1"/>
          </p:cNvSpPr>
          <p:nvPr>
            <p:ph idx="1"/>
          </p:nvPr>
        </p:nvSpPr>
        <p:spPr>
          <a:xfrm>
            <a:off x="250824" y="1412874"/>
            <a:ext cx="8640000" cy="5040461"/>
          </a:xfrm>
        </p:spPr>
        <p:txBody>
          <a:bodyPr/>
          <a:lstStyle/>
          <a:p>
            <a:r>
              <a:rPr lang="en-US" dirty="0"/>
              <a:t>M</a:t>
            </a:r>
            <a:r>
              <a:rPr lang="en-US" dirty="0" smtClean="0"/>
              <a:t>ain idea:</a:t>
            </a:r>
          </a:p>
          <a:p>
            <a:pPr lvl="1"/>
            <a:r>
              <a:rPr lang="en-US" dirty="0"/>
              <a:t>T</a:t>
            </a:r>
            <a:r>
              <a:rPr lang="en-US" dirty="0" smtClean="0"/>
              <a:t>reat </a:t>
            </a:r>
            <a:r>
              <a:rPr lang="en-US" dirty="0"/>
              <a:t>a program as a piece of literature, addressed to human beings rather than to a </a:t>
            </a:r>
            <a:r>
              <a:rPr lang="en-US" dirty="0" smtClean="0"/>
              <a:t>computer.</a:t>
            </a:r>
          </a:p>
          <a:p>
            <a:r>
              <a:rPr lang="en-US" dirty="0" smtClean="0"/>
              <a:t>Implications</a:t>
            </a:r>
            <a:endParaRPr lang="en-US" dirty="0"/>
          </a:p>
          <a:p>
            <a:pPr lvl="1"/>
            <a:r>
              <a:rPr lang="en-US" dirty="0" smtClean="0"/>
              <a:t>Write it as you would describe the code to someone new to your team.</a:t>
            </a:r>
          </a:p>
          <a:p>
            <a:pPr lvl="1"/>
            <a:r>
              <a:rPr lang="en-US" dirty="0" smtClean="0"/>
              <a:t>Code organization should be optimal for the reader, not the compiler</a:t>
            </a:r>
          </a:p>
          <a:p>
            <a:pPr lvl="1"/>
            <a:r>
              <a:rPr lang="en-US" dirty="0" smtClean="0"/>
              <a:t>You should be able to ‘print’ your code as a proper book</a:t>
            </a:r>
          </a:p>
          <a:p>
            <a:pPr marL="266700" lvl="1" indent="0">
              <a:buNone/>
            </a:pPr>
            <a:endParaRPr lang="en-US" dirty="0" smtClean="0"/>
          </a:p>
          <a:p>
            <a:r>
              <a:rPr lang="en-US" sz="2000" dirty="0" smtClean="0"/>
              <a:t>“</a:t>
            </a:r>
            <a:r>
              <a:rPr lang="en-US" sz="1600" dirty="0" smtClean="0"/>
              <a:t>The </a:t>
            </a:r>
            <a:r>
              <a:rPr lang="en-US" sz="1600" dirty="0"/>
              <a:t>practitioner of literate 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r>
              <a:rPr lang="en-US" sz="1600" dirty="0" smtClean="0"/>
              <a:t>.”  - Knuth</a:t>
            </a:r>
            <a:endParaRPr lang="en-US" sz="2000" dirty="0" smtClean="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9105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GB" dirty="0"/>
          </a:p>
        </p:txBody>
      </p:sp>
      <p:sp>
        <p:nvSpPr>
          <p:cNvPr id="3" name="Content Placeholder 2"/>
          <p:cNvSpPr>
            <a:spLocks noGrp="1"/>
          </p:cNvSpPr>
          <p:nvPr>
            <p:ph idx="1"/>
          </p:nvPr>
        </p:nvSpPr>
        <p:spPr/>
        <p:txBody>
          <a:bodyPr/>
          <a:lstStyle/>
          <a:p>
            <a:r>
              <a:rPr lang="en-US" dirty="0"/>
              <a:t>Classical interpretation (i.e. </a:t>
            </a:r>
            <a:r>
              <a:rPr lang="en-US" dirty="0" smtClean="0"/>
              <a:t>Web, </a:t>
            </a:r>
            <a:r>
              <a:rPr lang="en-US" dirty="0" err="1" smtClean="0"/>
              <a:t>CWeb</a:t>
            </a:r>
            <a:r>
              <a:rPr lang="en-US" dirty="0" smtClean="0"/>
              <a:t>):</a:t>
            </a:r>
            <a:endParaRPr lang="en-US" dirty="0"/>
          </a:p>
          <a:p>
            <a:pPr lvl="1"/>
            <a:r>
              <a:rPr lang="en-US" dirty="0"/>
              <a:t>You write a section of text followed by the code described in the text</a:t>
            </a:r>
          </a:p>
          <a:p>
            <a:pPr lvl="1"/>
            <a:r>
              <a:rPr lang="en-US" dirty="0" smtClean="0"/>
              <a:t>A preprocessor produces </a:t>
            </a:r>
            <a:r>
              <a:rPr lang="en-US" dirty="0"/>
              <a:t>the code to compile and the book to </a:t>
            </a:r>
            <a:r>
              <a:rPr lang="en-US" dirty="0" smtClean="0"/>
              <a:t>print</a:t>
            </a:r>
          </a:p>
          <a:p>
            <a:pPr lvl="1"/>
            <a:r>
              <a:rPr lang="en-US" dirty="0" smtClean="0"/>
              <a:t>You can reference section of text that you haven’t written yet</a:t>
            </a:r>
          </a:p>
          <a:p>
            <a:r>
              <a:rPr lang="en-US" dirty="0" smtClean="0"/>
              <a:t>Literate Haskell</a:t>
            </a:r>
          </a:p>
          <a:p>
            <a:pPr lvl="1"/>
            <a:r>
              <a:rPr lang="en-US" dirty="0" smtClean="0"/>
              <a:t>You use a special character (&gt;) before each line of code</a:t>
            </a:r>
          </a:p>
          <a:p>
            <a:pPr lvl="1"/>
            <a:r>
              <a:rPr lang="en-US" dirty="0" smtClean="0"/>
              <a:t>The compiler is run with a switch to enable to read such lines</a:t>
            </a:r>
          </a:p>
          <a:p>
            <a:pPr lvl="1"/>
            <a:r>
              <a:rPr lang="en-US" dirty="0" smtClean="0"/>
              <a:t>Haskell declarations are order independent</a:t>
            </a:r>
          </a:p>
          <a:p>
            <a:r>
              <a:rPr lang="en-US" dirty="0" smtClean="0"/>
              <a:t>My approach (not jus mine, actually)</a:t>
            </a:r>
          </a:p>
          <a:p>
            <a:pPr lvl="1"/>
            <a:r>
              <a:rPr lang="en-US" dirty="0" smtClean="0"/>
              <a:t>You use special characters inside your code comments (as </a:t>
            </a:r>
            <a:r>
              <a:rPr lang="en-US" dirty="0" err="1" smtClean="0"/>
              <a:t>javadoc</a:t>
            </a:r>
            <a:r>
              <a:rPr lang="en-US" dirty="0" smtClean="0"/>
              <a:t>)</a:t>
            </a:r>
          </a:p>
          <a:p>
            <a:pPr lvl="1"/>
            <a:r>
              <a:rPr lang="en-US" dirty="0" smtClean="0"/>
              <a:t>You run a program that creates an </a:t>
            </a:r>
            <a:r>
              <a:rPr lang="en-US" dirty="0" err="1" smtClean="0"/>
              <a:t>Asciidoc</a:t>
            </a:r>
            <a:r>
              <a:rPr lang="en-US" dirty="0" smtClean="0"/>
              <a:t>/markdown document</a:t>
            </a:r>
          </a:p>
          <a:p>
            <a:pPr lvl="1"/>
            <a:r>
              <a:rPr lang="en-US" dirty="0" err="1" smtClean="0"/>
              <a:t>Asciidoc</a:t>
            </a:r>
            <a:r>
              <a:rPr lang="en-US" dirty="0" smtClean="0"/>
              <a:t>/markdown translates to html, pdf, latex, ….</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72604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CWeb</a:t>
            </a:r>
            <a:endParaRPr lang="en-GB" dirty="0"/>
          </a:p>
        </p:txBody>
      </p:sp>
      <p:sp>
        <p:nvSpPr>
          <p:cNvPr id="3" name="Content Placeholder 2"/>
          <p:cNvSpPr>
            <a:spLocks noGrp="1"/>
          </p:cNvSpPr>
          <p:nvPr>
            <p:ph idx="1"/>
          </p:nvPr>
        </p:nvSpPr>
        <p:spPr/>
        <p:txBody>
          <a:bodyPr/>
          <a:lstStyle/>
          <a:p>
            <a:pPr marL="0" indent="0">
              <a:buNone/>
            </a:pPr>
            <a:r>
              <a:rPr lang="en-US" sz="1400" dirty="0"/>
              <a:t>@ When you type a word, we first convert uppercase letters to lowercase; then</a:t>
            </a:r>
          </a:p>
          <a:p>
            <a:pPr marL="0" indent="0">
              <a:buNone/>
            </a:pPr>
            <a:r>
              <a:rPr lang="en-US" sz="1400" dirty="0"/>
              <a:t>we chop off all but the first five characters, if the word was longer than</a:t>
            </a:r>
          </a:p>
          <a:p>
            <a:pPr marL="0" indent="0">
              <a:buNone/>
            </a:pPr>
            <a:r>
              <a:rPr lang="en-US" sz="1400" dirty="0"/>
              <a:t>that, and we look for your word in a small hash table. Each hash table entry</a:t>
            </a:r>
          </a:p>
          <a:p>
            <a:pPr marL="0" indent="0">
              <a:buNone/>
            </a:pPr>
            <a:r>
              <a:rPr lang="en-US" sz="1400" dirty="0"/>
              <a:t>contains a string of length 5~or~less, and two additional bytes for the word's</a:t>
            </a:r>
          </a:p>
          <a:p>
            <a:pPr marL="0" indent="0">
              <a:buNone/>
            </a:pPr>
            <a:r>
              <a:rPr lang="en-US" sz="1400" dirty="0"/>
              <a:t>type and meaning. Four types of words are distinguished: |</a:t>
            </a:r>
            <a:r>
              <a:rPr lang="en-US" sz="1400" dirty="0" err="1"/>
              <a:t>motion_type</a:t>
            </a:r>
            <a:r>
              <a:rPr lang="en-US" sz="1400" dirty="0"/>
              <a:t>|,</a:t>
            </a:r>
          </a:p>
          <a:p>
            <a:pPr marL="0" indent="0">
              <a:buNone/>
            </a:pPr>
            <a:r>
              <a:rPr lang="en-US" sz="1400" dirty="0"/>
              <a:t>|</a:t>
            </a:r>
            <a:r>
              <a:rPr lang="en-US" sz="1400" dirty="0" err="1"/>
              <a:t>object_type</a:t>
            </a:r>
            <a:r>
              <a:rPr lang="en-US" sz="1400" dirty="0"/>
              <a:t>|, |</a:t>
            </a:r>
            <a:r>
              <a:rPr lang="en-US" sz="1400" dirty="0" err="1"/>
              <a:t>action_type</a:t>
            </a:r>
            <a:r>
              <a:rPr lang="en-US" sz="1400" dirty="0"/>
              <a:t>|, and |</a:t>
            </a:r>
            <a:r>
              <a:rPr lang="en-US" sz="1400" dirty="0" err="1"/>
              <a:t>message_type</a:t>
            </a:r>
            <a:r>
              <a:rPr lang="en-US" sz="1400" dirty="0"/>
              <a:t>|.</a:t>
            </a:r>
          </a:p>
          <a:p>
            <a:pPr marL="0" indent="0">
              <a:buNone/>
            </a:pPr>
            <a:endParaRPr lang="en-US" sz="1400" dirty="0"/>
          </a:p>
          <a:p>
            <a:pPr marL="0" indent="0">
              <a:buNone/>
            </a:pPr>
            <a:r>
              <a:rPr lang="en-US" sz="1400" dirty="0"/>
              <a:t>@s </a:t>
            </a:r>
            <a:r>
              <a:rPr lang="en-US" sz="1400" dirty="0" err="1"/>
              <a:t>wordtype</a:t>
            </a:r>
            <a:r>
              <a:rPr lang="en-US" sz="1400" dirty="0"/>
              <a:t> </a:t>
            </a:r>
            <a:r>
              <a:rPr lang="en-US" sz="1400" dirty="0" err="1"/>
              <a:t>int</a:t>
            </a:r>
            <a:endParaRPr lang="en-US" sz="1400" dirty="0"/>
          </a:p>
          <a:p>
            <a:pPr marL="0" indent="0">
              <a:buNone/>
            </a:pPr>
            <a:endParaRPr lang="en-US" sz="1400" dirty="0"/>
          </a:p>
          <a:p>
            <a:pPr marL="0" indent="0">
              <a:buNone/>
            </a:pPr>
            <a:r>
              <a:rPr lang="en-US" sz="1400" dirty="0"/>
              <a:t>@&lt;Type...@&gt;=</a:t>
            </a:r>
          </a:p>
          <a:p>
            <a:pPr marL="0" indent="0">
              <a:buNone/>
            </a:pPr>
            <a:r>
              <a:rPr lang="en-US" sz="1400" dirty="0" err="1"/>
              <a:t>typedef</a:t>
            </a:r>
            <a:r>
              <a:rPr lang="en-US" sz="1400" dirty="0"/>
              <a:t> </a:t>
            </a:r>
            <a:r>
              <a:rPr lang="en-US" sz="1400" dirty="0" err="1"/>
              <a:t>enum</a:t>
            </a:r>
            <a:r>
              <a:rPr lang="en-US" sz="1400" dirty="0"/>
              <a:t>@+{@!</a:t>
            </a:r>
            <a:r>
              <a:rPr lang="en-US" sz="1400" dirty="0" err="1"/>
              <a:t>no_type</a:t>
            </a:r>
            <a:r>
              <a:rPr lang="en-US" sz="1400" dirty="0"/>
              <a:t>,@!</a:t>
            </a:r>
            <a:r>
              <a:rPr lang="en-US" sz="1400" dirty="0" err="1"/>
              <a:t>motion_type</a:t>
            </a:r>
            <a:r>
              <a:rPr lang="en-US" sz="1400" dirty="0"/>
              <a:t>,@!</a:t>
            </a:r>
            <a:r>
              <a:rPr lang="en-US" sz="1400" dirty="0" err="1"/>
              <a:t>object_type</a:t>
            </a:r>
            <a:r>
              <a:rPr lang="en-US" sz="1400" dirty="0"/>
              <a:t>,</a:t>
            </a:r>
          </a:p>
          <a:p>
            <a:pPr marL="0" indent="0">
              <a:buNone/>
            </a:pPr>
            <a:r>
              <a:rPr lang="en-US" sz="1400" dirty="0"/>
              <a:t>   @!</a:t>
            </a:r>
            <a:r>
              <a:rPr lang="en-US" sz="1400" dirty="0" err="1"/>
              <a:t>action_type</a:t>
            </a:r>
            <a:r>
              <a:rPr lang="en-US" sz="1400" dirty="0"/>
              <a:t>,@!</a:t>
            </a:r>
            <a:r>
              <a:rPr lang="en-US" sz="1400" dirty="0" err="1"/>
              <a:t>message_type</a:t>
            </a:r>
            <a:r>
              <a:rPr lang="en-US" sz="1400" dirty="0"/>
              <a:t>}@!</a:t>
            </a:r>
            <a:r>
              <a:rPr lang="en-US" sz="1400" dirty="0" err="1"/>
              <a:t>wordtype</a:t>
            </a:r>
            <a:r>
              <a:rPr lang="en-US" sz="1400" dirty="0"/>
              <a:t>;</a:t>
            </a:r>
          </a:p>
          <a:p>
            <a:pPr marL="0" indent="0">
              <a:buNone/>
            </a:pPr>
            <a:r>
              <a:rPr lang="en-US" sz="1400" dirty="0" err="1"/>
              <a:t>typedef</a:t>
            </a:r>
            <a:r>
              <a:rPr lang="en-US" sz="1400" dirty="0"/>
              <a:t> </a:t>
            </a:r>
            <a:r>
              <a:rPr lang="en-US" sz="1400" dirty="0" err="1"/>
              <a:t>struct</a:t>
            </a:r>
            <a:r>
              <a:rPr lang="en-US" sz="1400" dirty="0"/>
              <a:t> {</a:t>
            </a:r>
          </a:p>
          <a:p>
            <a:pPr marL="0" indent="0">
              <a:buNone/>
            </a:pPr>
            <a:r>
              <a:rPr lang="en-US" sz="1400" dirty="0"/>
              <a:t>  char text[6]; /* string of length at most 5 */</a:t>
            </a:r>
          </a:p>
          <a:p>
            <a:pPr marL="0" indent="0">
              <a:buNone/>
            </a:pPr>
            <a:r>
              <a:rPr lang="en-US" sz="1400" dirty="0"/>
              <a:t>  char </a:t>
            </a:r>
            <a:r>
              <a:rPr lang="en-US" sz="1400" dirty="0" err="1"/>
              <a:t>word_type</a:t>
            </a:r>
            <a:r>
              <a:rPr lang="en-US" sz="1400" dirty="0"/>
              <a:t>; /* a |</a:t>
            </a:r>
            <a:r>
              <a:rPr lang="en-US" sz="1400" dirty="0" err="1"/>
              <a:t>wordtype</a:t>
            </a:r>
            <a:r>
              <a:rPr lang="en-US" sz="1400" dirty="0"/>
              <a:t>| */</a:t>
            </a:r>
          </a:p>
          <a:p>
            <a:pPr marL="0" indent="0">
              <a:buNone/>
            </a:pPr>
            <a:r>
              <a:rPr lang="en-US" sz="1400" dirty="0"/>
              <a:t>  char meaning;</a:t>
            </a:r>
          </a:p>
          <a:p>
            <a:pPr marL="0" indent="0">
              <a:buNone/>
            </a:pPr>
            <a:r>
              <a:rPr lang="en-US" sz="1400" dirty="0"/>
              <a:t>} </a:t>
            </a:r>
            <a:r>
              <a:rPr lang="en-US" sz="1400" dirty="0" err="1"/>
              <a:t>hash_entry</a:t>
            </a:r>
            <a:r>
              <a:rPr lang="en-US" sz="1400" dirty="0"/>
              <a:t>;</a:t>
            </a:r>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85386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Haskell</a:t>
            </a:r>
            <a:endParaRPr lang="en-GB" dirty="0"/>
          </a:p>
        </p:txBody>
      </p:sp>
      <p:sp>
        <p:nvSpPr>
          <p:cNvPr id="3" name="Content Placeholder 2"/>
          <p:cNvSpPr>
            <a:spLocks noGrp="1"/>
          </p:cNvSpPr>
          <p:nvPr>
            <p:ph idx="1"/>
          </p:nvPr>
        </p:nvSpPr>
        <p:spPr/>
        <p:txBody>
          <a:bodyPr>
            <a:noAutofit/>
          </a:bodyPr>
          <a:lstStyle/>
          <a:p>
            <a:pPr marL="0" indent="0">
              <a:buNone/>
            </a:pPr>
            <a:r>
              <a:rPr lang="en-US" sz="1400" dirty="0"/>
              <a:t>Recursion</a:t>
            </a:r>
          </a:p>
          <a:p>
            <a:pPr marL="0" indent="0">
              <a:buNone/>
            </a:pPr>
            <a:r>
              <a:rPr lang="en-US" sz="1400" dirty="0"/>
              <a:t>=========</a:t>
            </a:r>
          </a:p>
          <a:p>
            <a:pPr marL="0" indent="0">
              <a:buNone/>
            </a:pPr>
            <a:endParaRPr lang="en-US" sz="1400" dirty="0"/>
          </a:p>
          <a:p>
            <a:pPr marL="0" indent="0">
              <a:buNone/>
            </a:pPr>
            <a:r>
              <a:rPr lang="en-US" sz="1400" dirty="0"/>
              <a:t>A recursive implementation that calculates the nth Fibonacci number can be written remarkably close to the mathematical definition:</a:t>
            </a:r>
          </a:p>
          <a:p>
            <a:pPr marL="0" indent="0">
              <a:buNone/>
            </a:pPr>
            <a:endParaRPr lang="en-US" sz="1400" dirty="0"/>
          </a:p>
          <a:p>
            <a:pPr marL="0" indent="0">
              <a:buNone/>
            </a:pPr>
            <a:r>
              <a:rPr lang="en-US" sz="1400" dirty="0"/>
              <a:t>&gt; </a:t>
            </a:r>
            <a:r>
              <a:rPr lang="en-US" sz="1400" dirty="0" err="1"/>
              <a:t>fibr</a:t>
            </a:r>
            <a:r>
              <a:rPr lang="en-US" sz="1400" dirty="0"/>
              <a:t> :: Integer -&gt; Integer</a:t>
            </a:r>
          </a:p>
          <a:p>
            <a:pPr marL="0" indent="0">
              <a:buNone/>
            </a:pPr>
            <a:r>
              <a:rPr lang="en-US" sz="1400" dirty="0"/>
              <a:t>&gt; </a:t>
            </a:r>
            <a:r>
              <a:rPr lang="en-US" sz="1400" dirty="0" err="1"/>
              <a:t>fibr</a:t>
            </a:r>
            <a:r>
              <a:rPr lang="en-US" sz="1400" dirty="0"/>
              <a:t> n</a:t>
            </a:r>
          </a:p>
          <a:p>
            <a:pPr marL="0" indent="0">
              <a:buNone/>
            </a:pPr>
            <a:r>
              <a:rPr lang="en-US" sz="1400" dirty="0"/>
              <a:t>&gt;     | n == 0  = 0</a:t>
            </a:r>
          </a:p>
          <a:p>
            <a:pPr marL="0" indent="0">
              <a:buNone/>
            </a:pPr>
            <a:r>
              <a:rPr lang="en-US" sz="1400" dirty="0"/>
              <a:t>&gt;     | n == 1  = 1</a:t>
            </a:r>
          </a:p>
          <a:p>
            <a:pPr marL="0" indent="0">
              <a:buNone/>
            </a:pPr>
            <a:r>
              <a:rPr lang="pt-BR" sz="1400" dirty="0"/>
              <a:t>&gt;     | n  &gt; 1  = fibr (n-1) + fibr (n-2)</a:t>
            </a:r>
          </a:p>
          <a:p>
            <a:pPr marL="0" indent="0">
              <a:buNone/>
            </a:pPr>
            <a:endParaRPr lang="en-US" sz="1400" dirty="0"/>
          </a:p>
          <a:p>
            <a:pPr marL="0" indent="0">
              <a:buNone/>
            </a:pPr>
            <a:r>
              <a:rPr lang="en-US" sz="1400" dirty="0"/>
              <a:t>Alternatively, the recursive `</a:t>
            </a:r>
            <a:r>
              <a:rPr lang="en-US" sz="1400" dirty="0" err="1"/>
              <a:t>fibr</a:t>
            </a:r>
            <a:r>
              <a:rPr lang="en-US" sz="1400" dirty="0"/>
              <a:t>` function can be written using pattern-matching instead of guards. This looks less like the mathematical definition, but is more concise. (And also, strictly speaking, wrong for inputs less than zero, for `</a:t>
            </a:r>
            <a:r>
              <a:rPr lang="en-US" sz="1400" dirty="0" err="1"/>
              <a:t>fibp</a:t>
            </a:r>
            <a:r>
              <a:rPr lang="en-US" sz="1400" dirty="0"/>
              <a:t>` doesn't terminate in this case.)</a:t>
            </a:r>
          </a:p>
          <a:p>
            <a:pPr marL="0" indent="0">
              <a:buNone/>
            </a:pPr>
            <a:endParaRPr lang="en-US" sz="1400" dirty="0"/>
          </a:p>
          <a:p>
            <a:pPr marL="0" indent="0">
              <a:buNone/>
            </a:pPr>
            <a:r>
              <a:rPr lang="en-US" sz="1400" dirty="0"/>
              <a:t>&gt; </a:t>
            </a:r>
            <a:r>
              <a:rPr lang="en-US" sz="1400" dirty="0" err="1"/>
              <a:t>fibp</a:t>
            </a:r>
            <a:r>
              <a:rPr lang="en-US" sz="1400" dirty="0"/>
              <a:t> :: Integer -&gt; Integer</a:t>
            </a:r>
          </a:p>
          <a:p>
            <a:pPr marL="0" indent="0">
              <a:buNone/>
            </a:pPr>
            <a:r>
              <a:rPr lang="en-US" sz="1400" dirty="0"/>
              <a:t>&gt; </a:t>
            </a:r>
            <a:r>
              <a:rPr lang="en-US" sz="1400" dirty="0" err="1"/>
              <a:t>fibp</a:t>
            </a:r>
            <a:r>
              <a:rPr lang="en-US" sz="1400" dirty="0"/>
              <a:t> 0 = 0</a:t>
            </a:r>
          </a:p>
          <a:p>
            <a:pPr marL="0" indent="0">
              <a:buNone/>
            </a:pPr>
            <a:r>
              <a:rPr lang="en-US" sz="1400" dirty="0"/>
              <a:t>&gt; </a:t>
            </a:r>
            <a:r>
              <a:rPr lang="en-US" sz="1400" dirty="0" err="1"/>
              <a:t>fibp</a:t>
            </a:r>
            <a:r>
              <a:rPr lang="en-US" sz="1400" dirty="0"/>
              <a:t> 1 = 1</a:t>
            </a:r>
          </a:p>
          <a:p>
            <a:pPr marL="0" indent="0">
              <a:buNone/>
            </a:pPr>
            <a:r>
              <a:rPr lang="pt-BR" sz="1400" dirty="0"/>
              <a:t>&gt; fibp n = fibp (n-1) + fibp (n-2)</a:t>
            </a:r>
          </a:p>
          <a:p>
            <a:pPr marL="0" indent="0">
              <a:buNone/>
            </a:pPr>
            <a:endParaRPr lang="en-US" sz="1200"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23694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LLite</a:t>
            </a:r>
            <a:r>
              <a:rPr lang="en-US" dirty="0" smtClean="0"/>
              <a:t> – F#</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7067"/>
            <a:ext cx="7632848" cy="447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96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LLite</a:t>
            </a:r>
            <a:r>
              <a:rPr lang="en-US" dirty="0" smtClean="0"/>
              <a:t> – C</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2679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824477"/>
      </p:ext>
    </p:extLst>
  </p:cSld>
  <p:clrMapOvr>
    <a:masterClrMapping/>
  </p:clrMapOvr>
</p:sld>
</file>

<file path=ppt/theme/theme1.xml><?xml version="1.0" encoding="utf-8"?>
<a:theme xmlns:a="http://schemas.openxmlformats.org/drawingml/2006/main" name="Default Theme">
  <a:themeElements>
    <a:clrScheme name="Credit Suisse 1">
      <a:dk1>
        <a:sysClr val="windowText" lastClr="000000"/>
      </a:dk1>
      <a:lt1>
        <a:sysClr val="window" lastClr="FFFFFF"/>
      </a:lt1>
      <a:dk2>
        <a:srgbClr val="166C86"/>
      </a:dk2>
      <a:lt2>
        <a:srgbClr val="EEECE1"/>
      </a:lt2>
      <a:accent1>
        <a:srgbClr val="255B89"/>
      </a:accent1>
      <a:accent2>
        <a:srgbClr val="AAA19A"/>
      </a:accent2>
      <a:accent3>
        <a:srgbClr val="A6CCD6"/>
      </a:accent3>
      <a:accent4>
        <a:srgbClr val="56A2B9"/>
      </a:accent4>
      <a:accent5>
        <a:srgbClr val="C8C1BC"/>
      </a:accent5>
      <a:accent6>
        <a:srgbClr val="003868"/>
      </a:accent6>
      <a:hlink>
        <a:srgbClr val="0000FF"/>
      </a:hlink>
      <a:folHlink>
        <a:srgbClr val="800080"/>
      </a:folHlink>
    </a:clrScheme>
    <a:fontScheme name="CS 1">
      <a:majorFont>
        <a:latin typeface="Credit Suisse Type Light"/>
        <a:ea typeface=""/>
        <a:cs typeface=""/>
        <a:font script="Kore" typeface="Credit Suisse Type Kor Roman"/>
        <a:font script="Arab" typeface="Credit Suisse Type Arabic Light"/>
        <a:font script="Cyrl" typeface="Credit Suisse Type Light"/>
        <a:font script="Deva" typeface="Credit Suisse Type Deva Light"/>
        <a:font script="Grek" typeface="Credit Suisse Type Light"/>
        <a:font script="Hans" typeface="Credit Suisse Type SCh Light"/>
        <a:font script="Hant" typeface="Credit Suisse Type TCh Light"/>
        <a:font script="Jpan" typeface="Credit Suisse Type Jap Light"/>
        <a:font script="Thai" typeface="Credit Suisse Type Thai Light"/>
      </a:majorFont>
      <a:minorFont>
        <a:latin typeface="Credit Suisse Type Light"/>
        <a:ea typeface=""/>
        <a:cs typeface=""/>
        <a:font script="Kore" typeface="Credit Suisse Type Kor Roman"/>
        <a:font script="Arab" typeface="Credit Suisse Type Arabic Light"/>
        <a:font script="Cyrl" typeface="Credit Suisse Type Light"/>
        <a:font script="Deva" typeface="Credit Suisse Type Deva Light"/>
        <a:font script="Grek" typeface="Credit Suisse Type Light"/>
        <a:font script="Hans" typeface="Credit Suisse Type SCh Light"/>
        <a:font script="Hant" typeface="Credit Suisse Type TCh Light"/>
        <a:font script="Jpan" typeface="Credit Suisse Type Jap Light"/>
        <a:font script="Thai" typeface="Credit Suisse Type Thai Light"/>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342900" indent="-342900">
          <a:buClr>
            <a:srgbClr val="91867E"/>
          </a:buClr>
          <a:buFont typeface="Credit Suisse Type Light" pitchFamily="34" charset="0"/>
          <a:buChar char=""/>
          <a:defRPr sz="2200" dirty="0"/>
        </a:defPPr>
      </a:lstStyle>
    </a:txDef>
  </a:objectDefaults>
  <a:extraClrSchemeLst/>
  <a:custClrLst>
    <a:custClr name="Purple 1">
      <a:srgbClr val="92499E"/>
    </a:custClr>
    <a:custClr name="Green 1">
      <a:srgbClr val="898000"/>
    </a:custClr>
    <a:custClr name="Yellow 1">
      <a:srgbClr val="FFC726"/>
    </a:custClr>
    <a:custClr name="Orange 1">
      <a:srgbClr val="F49C3E"/>
    </a:custClr>
    <a:custClr name="Red 1">
      <a:srgbClr val="9D0E2D"/>
    </a:custClr>
    <a:custClr name="Purple 2">
      <a:srgbClr val="A86DB1"/>
    </a:custClr>
    <a:custClr name="Green 2">
      <a:srgbClr val="B1A82F"/>
    </a:custClr>
    <a:custClr name="Yellow 2">
      <a:srgbClr val="FFD251"/>
    </a:custClr>
    <a:custClr name="Orange 2">
      <a:srgbClr val="F6B065"/>
    </a:custClr>
    <a:custClr name="Red 2">
      <a:srgbClr val="C23841"/>
    </a:custClr>
    <a:custClr name="Purple 3">
      <a:srgbClr val="BE92C5"/>
    </a:custClr>
    <a:custClr name="Green 3">
      <a:srgbClr val="D7D17B"/>
    </a:custClr>
    <a:custClr name="Yellow 3">
      <a:srgbClr val="FFDD7D"/>
    </a:custClr>
    <a:custClr name="Orange 3">
      <a:srgbClr val="F8C48B"/>
    </a:custClr>
    <a:custClr name="Red 3">
      <a:srgbClr val="DE7572"/>
    </a:custClr>
    <a:custClr name="Purple 4">
      <a:srgbClr val="D3B6D8"/>
    </a:custClr>
    <a:custClr name="Green 4">
      <a:srgbClr val="E9E6B9"/>
    </a:custClr>
    <a:custClr name="Yellow 4">
      <a:srgbClr val="FFE9A8"/>
    </a:custClr>
    <a:custClr name="Orange 4">
      <a:srgbClr val="FBD7B2"/>
    </a:custClr>
    <a:custClr name="Red 4">
      <a:srgbClr val="EBB7B6"/>
    </a:custClr>
    <a:custClr name="Corporate Gray">
      <a:srgbClr val="91867E"/>
    </a:custClr>
  </a:custClrLst>
</a:theme>
</file>

<file path=docProps/app.xml><?xml version="1.0" encoding="utf-8"?>
<Properties xmlns="http://schemas.openxmlformats.org/officeDocument/2006/extended-properties" xmlns:vt="http://schemas.openxmlformats.org/officeDocument/2006/docPropsVTypes">
  <Template>Default Theme</Template>
  <TotalTime>6068</TotalTime>
  <Words>1633</Words>
  <Application>Microsoft Office PowerPoint</Application>
  <PresentationFormat>On-screen Show (4:3)</PresentationFormat>
  <Paragraphs>214</Paragraphs>
  <Slides>21</Slides>
  <Notes>0</Notes>
  <HiddenSlides>9</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Theme</vt:lpstr>
      <vt:lpstr>Literate programming</vt:lpstr>
      <vt:lpstr>Why I am interested in other paradigms for writing code?</vt:lpstr>
      <vt:lpstr>Donald Knuth (1937 - …)</vt:lpstr>
      <vt:lpstr>Literate Programming</vt:lpstr>
      <vt:lpstr>Implementations</vt:lpstr>
      <vt:lpstr>CWeb</vt:lpstr>
      <vt:lpstr>Literate Haskell</vt:lpstr>
      <vt:lpstr>LLite – F#</vt:lpstr>
      <vt:lpstr>LLite – C</vt:lpstr>
      <vt:lpstr>Some objections</vt:lpstr>
      <vt:lpstr>Demo</vt:lpstr>
      <vt:lpstr>What’s left to do on LLite</vt:lpstr>
      <vt:lpstr>HTML output</vt:lpstr>
      <vt:lpstr>PDF output</vt:lpstr>
      <vt:lpstr>Do software projects fail?</vt:lpstr>
      <vt:lpstr>Why software project fail (10 biggest themes)</vt:lpstr>
      <vt:lpstr>Who is to blame?</vt:lpstr>
      <vt:lpstr>But we use all the best practices !!</vt:lpstr>
      <vt:lpstr>An example of Web … </vt:lpstr>
      <vt:lpstr>Let’s assume it is ‘B’ – we are doing something wrong</vt:lpstr>
      <vt:lpstr>At the micro-level of writing code …</vt:lpstr>
    </vt:vector>
  </TitlesOfParts>
  <Company>Credit Suisse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Literate programming</dc:title>
  <dc:creator>Luca Bolognese</dc:creator>
  <cp:lastModifiedBy>Luca Bolognese</cp:lastModifiedBy>
  <cp:revision>22</cp:revision>
  <dcterms:created xsi:type="dcterms:W3CDTF">2014-09-08T08:58:35Z</dcterms:created>
  <dcterms:modified xsi:type="dcterms:W3CDTF">2014-09-12T14:06:47Z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-687331162</vt:i4>
  </property>
  <property fmtid="{D5CDD505-2E9C-101B-9397-08002B2CF9AE}" pid="3" name="_NewReviewCycle">
    <vt:lpwstr/>
  </property>
  <property fmtid="{D5CDD505-2E9C-101B-9397-08002B2CF9AE}" pid="4" name="_EmailSubject">
    <vt:lpwstr>Prezentacja Literate Programming</vt:lpwstr>
  </property>
  <property fmtid="{D5CDD505-2E9C-101B-9397-08002B2CF9AE}" pid="5" name="_AuthorEmail">
    <vt:lpwstr>michal.malecki@credit-suisse.com</vt:lpwstr>
  </property>
  <property fmtid="{D5CDD505-2E9C-101B-9397-08002B2CF9AE}" pid="6" name="_AuthorEmailDisplayName">
    <vt:lpwstr>Malecki, Michal (VTMI 334)</vt:lpwstr>
  </property>
  <property fmtid="{D5CDD505-2E9C-101B-9397-08002B2CF9AE}" pid="7" name="_PreviousAdHocReviewCycleID">
    <vt:i4>1709588893</vt:i4>
  </property>
</Properties>
</file>