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4"/>
  </p:notesMasterIdLst>
  <p:sldIdLst>
    <p:sldId id="256" r:id="rId2"/>
    <p:sldId id="326" r:id="rId3"/>
    <p:sldId id="327" r:id="rId4"/>
    <p:sldId id="257" r:id="rId5"/>
    <p:sldId id="335" r:id="rId6"/>
    <p:sldId id="330" r:id="rId7"/>
    <p:sldId id="314" r:id="rId8"/>
    <p:sldId id="315" r:id="rId9"/>
    <p:sldId id="316" r:id="rId10"/>
    <p:sldId id="258" r:id="rId11"/>
    <p:sldId id="302" r:id="rId12"/>
    <p:sldId id="313" r:id="rId13"/>
    <p:sldId id="317" r:id="rId14"/>
    <p:sldId id="303" r:id="rId15"/>
    <p:sldId id="304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51" r:id="rId35"/>
    <p:sldId id="284" r:id="rId36"/>
    <p:sldId id="336" r:id="rId37"/>
    <p:sldId id="352" r:id="rId38"/>
    <p:sldId id="280" r:id="rId39"/>
    <p:sldId id="281" r:id="rId40"/>
    <p:sldId id="341" r:id="rId41"/>
    <p:sldId id="342" r:id="rId42"/>
    <p:sldId id="345" r:id="rId43"/>
    <p:sldId id="343" r:id="rId44"/>
    <p:sldId id="323" r:id="rId45"/>
    <p:sldId id="344" r:id="rId46"/>
    <p:sldId id="340" r:id="rId47"/>
    <p:sldId id="278" r:id="rId48"/>
    <p:sldId id="346" r:id="rId49"/>
    <p:sldId id="265" r:id="rId50"/>
    <p:sldId id="273" r:id="rId51"/>
    <p:sldId id="333" r:id="rId52"/>
    <p:sldId id="259" r:id="rId53"/>
    <p:sldId id="328" r:id="rId54"/>
    <p:sldId id="324" r:id="rId55"/>
    <p:sldId id="325" r:id="rId56"/>
    <p:sldId id="260" r:id="rId57"/>
    <p:sldId id="319" r:id="rId58"/>
    <p:sldId id="318" r:id="rId59"/>
    <p:sldId id="329" r:id="rId60"/>
    <p:sldId id="305" r:id="rId61"/>
    <p:sldId id="261" r:id="rId62"/>
    <p:sldId id="331" r:id="rId63"/>
    <p:sldId id="332" r:id="rId64"/>
    <p:sldId id="263" r:id="rId65"/>
    <p:sldId id="270" r:id="rId66"/>
    <p:sldId id="264" r:id="rId67"/>
    <p:sldId id="267" r:id="rId68"/>
    <p:sldId id="276" r:id="rId69"/>
    <p:sldId id="347" r:id="rId70"/>
    <p:sldId id="349" r:id="rId71"/>
    <p:sldId id="350" r:id="rId72"/>
    <p:sldId id="348" r:id="rId73"/>
    <p:sldId id="334" r:id="rId74"/>
    <p:sldId id="353" r:id="rId75"/>
    <p:sldId id="306" r:id="rId76"/>
    <p:sldId id="268" r:id="rId77"/>
    <p:sldId id="320" r:id="rId78"/>
    <p:sldId id="322" r:id="rId79"/>
    <p:sldId id="269" r:id="rId80"/>
    <p:sldId id="266" r:id="rId81"/>
    <p:sldId id="271" r:id="rId82"/>
    <p:sldId id="272" r:id="rId83"/>
    <p:sldId id="274" r:id="rId84"/>
    <p:sldId id="307" r:id="rId85"/>
    <p:sldId id="337" r:id="rId86"/>
    <p:sldId id="309" r:id="rId87"/>
    <p:sldId id="312" r:id="rId88"/>
    <p:sldId id="338" r:id="rId89"/>
    <p:sldId id="339" r:id="rId90"/>
    <p:sldId id="275" r:id="rId91"/>
    <p:sldId id="354" r:id="rId92"/>
    <p:sldId id="308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E89D8C-624D-4475-A1A6-F4A4E0E4C8FD}">
          <p14:sldIdLst>
            <p14:sldId id="256"/>
            <p14:sldId id="326"/>
            <p14:sldId id="327"/>
            <p14:sldId id="257"/>
            <p14:sldId id="335"/>
            <p14:sldId id="330"/>
            <p14:sldId id="314"/>
            <p14:sldId id="315"/>
            <p14:sldId id="316"/>
            <p14:sldId id="258"/>
            <p14:sldId id="302"/>
            <p14:sldId id="313"/>
            <p14:sldId id="317"/>
            <p14:sldId id="303"/>
            <p14:sldId id="30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51"/>
            <p14:sldId id="284"/>
            <p14:sldId id="336"/>
            <p14:sldId id="352"/>
            <p14:sldId id="280"/>
            <p14:sldId id="281"/>
            <p14:sldId id="341"/>
            <p14:sldId id="342"/>
            <p14:sldId id="345"/>
            <p14:sldId id="343"/>
            <p14:sldId id="323"/>
            <p14:sldId id="344"/>
            <p14:sldId id="340"/>
            <p14:sldId id="278"/>
            <p14:sldId id="346"/>
            <p14:sldId id="265"/>
            <p14:sldId id="273"/>
            <p14:sldId id="333"/>
            <p14:sldId id="259"/>
            <p14:sldId id="328"/>
            <p14:sldId id="324"/>
            <p14:sldId id="325"/>
            <p14:sldId id="260"/>
            <p14:sldId id="319"/>
            <p14:sldId id="318"/>
            <p14:sldId id="329"/>
            <p14:sldId id="305"/>
            <p14:sldId id="261"/>
            <p14:sldId id="331"/>
            <p14:sldId id="332"/>
            <p14:sldId id="263"/>
            <p14:sldId id="270"/>
            <p14:sldId id="264"/>
            <p14:sldId id="267"/>
            <p14:sldId id="276"/>
            <p14:sldId id="347"/>
            <p14:sldId id="349"/>
            <p14:sldId id="350"/>
            <p14:sldId id="348"/>
            <p14:sldId id="334"/>
            <p14:sldId id="353"/>
            <p14:sldId id="306"/>
            <p14:sldId id="268"/>
            <p14:sldId id="320"/>
            <p14:sldId id="322"/>
            <p14:sldId id="269"/>
            <p14:sldId id="266"/>
            <p14:sldId id="271"/>
            <p14:sldId id="272"/>
            <p14:sldId id="274"/>
            <p14:sldId id="307"/>
            <p14:sldId id="337"/>
            <p14:sldId id="309"/>
            <p14:sldId id="312"/>
            <p14:sldId id="338"/>
            <p14:sldId id="339"/>
            <p14:sldId id="275"/>
            <p14:sldId id="354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92" autoAdjust="0"/>
  </p:normalViewPr>
  <p:slideViewPr>
    <p:cSldViewPr>
      <p:cViewPr varScale="1">
        <p:scale>
          <a:sx n="87" d="100"/>
          <a:sy n="87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34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Python concept - created late 1980's. Python itself was created in 1989.</a:t>
            </a:r>
          </a:p>
          <a:p>
            <a:r>
              <a:rPr lang="en-US"/>
              <a:t>Python was influenced by ABC language, and this one was created for scientists.</a:t>
            </a:r>
          </a:p>
          <a:p>
            <a:r>
              <a:rPr lang="en-US"/>
              <a:t>Python was created December, 1989 during the Christmas break.</a:t>
            </a:r>
          </a:p>
          <a:p>
            <a:r>
              <a:rPr lang="en-US"/>
              <a:t>Name was given to this project as Guido was (is?) a fan of "The Monty Python"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2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5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http://pythonconquerstheuniverse.wordpress.com/2009/10/03/static-vs-dynamic-typing-of-programming-languages/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2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How to have 'Zen of Python' displayed? it's simple:</a:t>
            </a:r>
          </a:p>
          <a:p>
            <a:r>
              <a:rPr lang="en-US"/>
              <a:t>in any interactive shell type in: "import this"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71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9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4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9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8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0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2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refers to so called '</a:t>
            </a:r>
            <a:r>
              <a:rPr lang="en-US" dirty="0" err="1"/>
              <a:t>pythonic</a:t>
            </a:r>
            <a:r>
              <a:rPr lang="en-US" dirty="0"/>
              <a:t> way' of doing things. language was designed (as well as libraries) to be easy to use if a developer is taking a '</a:t>
            </a:r>
            <a:r>
              <a:rPr lang="en-US" dirty="0" err="1"/>
              <a:t>pythonic</a:t>
            </a:r>
            <a:r>
              <a:rPr lang="en-US" dirty="0"/>
              <a:t>' approach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Pythonic.py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4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6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2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7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6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1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using namespaces helps avoiding errors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7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import this = shows the Zen of</a:t>
            </a:r>
            <a:r>
              <a:rPr lang="en-GB" baseline="0" dirty="0" smtClean="0"/>
              <a:t>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422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4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698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import __hello__</a:t>
            </a:r>
          </a:p>
          <a:p>
            <a:endParaRPr lang="en-GB" dirty="0" smtClean="0"/>
          </a:p>
          <a:p>
            <a:r>
              <a:rPr lang="en-GB" dirty="0" smtClean="0"/>
              <a:t>OR</a:t>
            </a:r>
          </a:p>
          <a:p>
            <a:endParaRPr lang="en-GB" dirty="0" smtClean="0"/>
          </a:p>
          <a:p>
            <a:r>
              <a:rPr lang="en-GB" dirty="0" smtClean="0"/>
              <a:t>import  __</a:t>
            </a:r>
            <a:r>
              <a:rPr lang="en-GB" dirty="0" err="1" smtClean="0"/>
              <a:t>phello</a:t>
            </a:r>
            <a:r>
              <a:rPr lang="en-GB" dirty="0" smtClean="0"/>
              <a:t>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68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</a:t>
            </a:r>
            <a:r>
              <a:rPr lang="en-GB" baseline="0" dirty="0" smtClean="0"/>
              <a:t> block of code: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How ugly it is when not using braces in C/C++/C#/Java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How easy it is to make a mistake when having a one-line block in if and then an indentation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That’s why in many coding standards it is suggested to enclose even a single line of code in braces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Most important settings for your editor: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Tabs vs spaces (are spaces really better? Maybe not…)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PEP8 recommends spaces over tabs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Wouldn’t that be better to actually use tabs and change your editor configuration so that it displays tab as 2, 3, 4 spaces…?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1733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6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Taken from:</a:t>
            </a:r>
            <a:r>
              <a:rPr lang="en-GB" baseline="0" dirty="0" smtClean="0"/>
              <a:t> </a:t>
            </a:r>
            <a:r>
              <a:rPr lang="en-GB" dirty="0" smtClean="0"/>
              <a:t>http://www.ironpythoninaction.com/magic-methods.html#table-b-1-object-creation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2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3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http://www.digi.com/wiki/developer/index.php/Python_Garbage_Collection</a:t>
            </a:r>
          </a:p>
          <a:p>
            <a:r>
              <a:rPr lang="en-US" dirty="0" smtClean="0"/>
              <a:t>Collection takes</a:t>
            </a:r>
            <a:r>
              <a:rPr lang="en-US" baseline="0" dirty="0" smtClean="0"/>
              <a:t> time! Running </a:t>
            </a:r>
            <a:r>
              <a:rPr lang="en-US" baseline="0" dirty="0" err="1" smtClean="0"/>
              <a:t>gc.collect</a:t>
            </a:r>
            <a:r>
              <a:rPr lang="en-US" baseline="0" dirty="0" smtClean="0"/>
              <a:t>() too frequently costs time, and may significantly slow down application.</a:t>
            </a:r>
          </a:p>
          <a:p>
            <a:r>
              <a:rPr lang="en-US" baseline="0" dirty="0" err="1" smtClean="0"/>
              <a:t>Gc.collect</a:t>
            </a:r>
            <a:r>
              <a:rPr lang="en-US" baseline="0" dirty="0" smtClean="0"/>
              <a:t> should NOT be called more that just several times. Per day.</a:t>
            </a:r>
          </a:p>
          <a:p>
            <a:r>
              <a:rPr lang="en-US" baseline="0" dirty="0" smtClean="0"/>
              <a:t>Good idea: call </a:t>
            </a:r>
            <a:r>
              <a:rPr lang="en-US" baseline="0" dirty="0" err="1" smtClean="0"/>
              <a:t>gc.collect</a:t>
            </a:r>
            <a:r>
              <a:rPr lang="en-US" baseline="0" dirty="0" smtClean="0"/>
              <a:t>() after app is initialized (all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 are parsed, internal structures are built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16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Static – doesn’t take any additional</a:t>
            </a:r>
            <a:r>
              <a:rPr lang="en-GB" baseline="0" dirty="0" smtClean="0"/>
              <a:t> parameter, neither class, nor instance</a:t>
            </a:r>
          </a:p>
          <a:p>
            <a:r>
              <a:rPr lang="en-GB" baseline="0" dirty="0" err="1" smtClean="0"/>
              <a:t>Classmethod</a:t>
            </a:r>
            <a:r>
              <a:rPr lang="en-GB" baseline="0" dirty="0" smtClean="0"/>
              <a:t> – first parameter is class. Could be called against class or an instance. Usage: inheritable constructors</a:t>
            </a:r>
          </a:p>
          <a:p>
            <a:r>
              <a:rPr lang="en-GB" baseline="0" dirty="0" smtClean="0"/>
              <a:t>Property – something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788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It was not intended</a:t>
            </a:r>
            <a:r>
              <a:rPr lang="en-GB" baseline="0" dirty="0" smtClean="0"/>
              <a:t> by Guido to create another functional language. Guido wanted to create a language easy to learn by non-programmers, with easy to figure-out syntax. Python is quite flexible, but it just can’t morph into any kind of language and pretend it is the best in every field.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803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Which break it’s Hello</a:t>
            </a:r>
            <a:r>
              <a:rPr lang="en-US" baseline="0" dirty="0" smtClean="0"/>
              <a:t> World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22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CPython</a:t>
            </a:r>
            <a:r>
              <a:rPr lang="en-US" dirty="0"/>
              <a:t> is the main, default implementation of Python</a:t>
            </a:r>
          </a:p>
          <a:p>
            <a:r>
              <a:rPr lang="en-US" dirty="0" err="1"/>
              <a:t>Cython</a:t>
            </a:r>
            <a:r>
              <a:rPr lang="en-US" dirty="0"/>
              <a:t> - superset of Python, designed for interfacing with C/C++ code; has additional mechanisms to control behavior of GIL</a:t>
            </a:r>
          </a:p>
          <a:p>
            <a:r>
              <a:rPr lang="en-US" dirty="0" err="1"/>
              <a:t>Pypy</a:t>
            </a:r>
            <a:r>
              <a:rPr lang="en-US" dirty="0"/>
              <a:t> - Python written in Python; interpreter + just in time compiler; </a:t>
            </a:r>
            <a:r>
              <a:rPr lang="en-US" dirty="0" err="1"/>
              <a:t>Pypy</a:t>
            </a:r>
            <a:r>
              <a:rPr lang="en-US" dirty="0"/>
              <a:t> is capable of turning Python program to native code during run-time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Stackless</a:t>
            </a:r>
            <a:r>
              <a:rPr lang="en-US" dirty="0"/>
              <a:t> - does not use C call stack; adds micro-threads; introduces concept of 'green-threads' (maintained by VM, not OS, and in user instead of kernel space) this result in green threads being available in environment not having support for classic </a:t>
            </a:r>
            <a:r>
              <a:rPr lang="en-US" dirty="0" smtClean="0"/>
              <a:t>threads</a:t>
            </a:r>
          </a:p>
          <a:p>
            <a:endParaRPr lang="en-US" dirty="0" smtClean="0"/>
          </a:p>
          <a:p>
            <a:r>
              <a:rPr lang="en-US" dirty="0" smtClean="0"/>
              <a:t>Python is widely adopted</a:t>
            </a:r>
            <a:r>
              <a:rPr lang="en-US" baseline="0" dirty="0" smtClean="0"/>
              <a:t> – available on servers, desktops, embedded devices (</a:t>
            </a:r>
            <a:r>
              <a:rPr lang="en-US" baseline="0" dirty="0" err="1" smtClean="0"/>
              <a:t>RaspberryPi</a:t>
            </a:r>
            <a:r>
              <a:rPr lang="en-US" baseline="0" dirty="0" smtClean="0"/>
              <a:t> – which I *have* used for </a:t>
            </a:r>
            <a:r>
              <a:rPr lang="en-US" baseline="0" dirty="0" err="1" smtClean="0"/>
              <a:t>Xmass</a:t>
            </a:r>
            <a:r>
              <a:rPr lang="en-US" baseline="0" dirty="0" smtClean="0"/>
              <a:t> tree controller/server)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186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Sinatra = "in the end you will end up rewritting ROR..."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60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5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8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ASCII - Python2, UTF-8 - Python3</a:t>
            </a:r>
            <a:br>
              <a:rPr lang="en-US"/>
            </a:br>
            <a:endParaRPr lang="en-US"/>
          </a:p>
          <a:p>
            <a:r>
              <a:rPr lang="en-US"/>
              <a:t>organization of imports: having import on separate lines, rather than: "import os, sys"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link: http://legacy.python.org/dev/peps/pep-0008/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00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egg as a name = most propable is rather from a "Spam" sqetch by Monthy Python than a relation to a Python as a snake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288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96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GIL, Global Interpreter Lock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4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5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36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Sikuli</a:t>
            </a:r>
            <a:r>
              <a:rPr lang="en-US" dirty="0" smtClean="0"/>
              <a:t> – why it was not possible to have it installed/used</a:t>
            </a:r>
            <a:r>
              <a:rPr lang="en-US" baseline="0" dirty="0" smtClean="0"/>
              <a:t> without having </a:t>
            </a:r>
            <a:r>
              <a:rPr lang="en-US" baseline="0" dirty="0" err="1" smtClean="0"/>
              <a:t>Jython</a:t>
            </a:r>
            <a:r>
              <a:rPr lang="en-US" baseline="0" dirty="0" smtClean="0"/>
              <a:t> first?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621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81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http://blogs.msdn.com/b/hugunin/archive/2006/09/05/741605.aspx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38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92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http://geekswithblogs.net/brians/archive/2008/06/14/122861.aspx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86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there is a project (voidspace) to make IronPython work with Python "C" modules as well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4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22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34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53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401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63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161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http://www.voidspace.org.uk/ironpython/hosting_api.shtml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461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How about braces in Python?</a:t>
            </a:r>
            <a:r>
              <a:rPr lang="en-GB" baseline="0" dirty="0" smtClean="0"/>
              <a:t> Any PEP for that?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__future__ import braces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0908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46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0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56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540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473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10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REPL stands for Read-Eval-Print-Loop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70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45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53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54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34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26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https://gist.github.com/bradmontgomery/2219997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oviparous = lay eggs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Genera: Children Pythons, Papuan Pythons, Shield Pythons, </a:t>
            </a:r>
            <a:r>
              <a:rPr lang="en-US" dirty="0" err="1"/>
              <a:t>Bismark</a:t>
            </a:r>
            <a:r>
              <a:rPr lang="en-US" dirty="0"/>
              <a:t> Ring Pythons, White Lipped Pythons, Water Pythons, Tree Pythons, True Pythons</a:t>
            </a:r>
          </a:p>
          <a:p>
            <a:r>
              <a:rPr lang="en-US" dirty="0" err="1"/>
              <a:t>Lenght</a:t>
            </a:r>
            <a:r>
              <a:rPr lang="en-US" dirty="0"/>
              <a:t>: 30cm up to 10m</a:t>
            </a:r>
          </a:p>
          <a:p>
            <a:r>
              <a:rPr lang="en-US" dirty="0" err="1"/>
              <a:t>Asphyxation</a:t>
            </a:r>
            <a:r>
              <a:rPr lang="en-US" dirty="0"/>
              <a:t>, back curled teeth (4 rows in upper jaw, 2 rows in the bottom jaw)</a:t>
            </a:r>
          </a:p>
          <a:p>
            <a:r>
              <a:rPr lang="en-US" dirty="0"/>
              <a:t>Large Pythons are able to eat animals as huge as pig or even a deer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Closely related to '</a:t>
            </a:r>
            <a:r>
              <a:rPr lang="en-US" dirty="0" err="1"/>
              <a:t>boids</a:t>
            </a:r>
            <a:r>
              <a:rPr lang="en-US" dirty="0"/>
              <a:t>' (boa constrictor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 fact: as so</a:t>
            </a:r>
            <a:r>
              <a:rPr lang="en-US" baseline="0" dirty="0" smtClean="0"/>
              <a:t> many things in the Python universe seems to be connected with </a:t>
            </a:r>
            <a:r>
              <a:rPr lang="en-US" baseline="0" dirty="0" err="1" smtClean="0"/>
              <a:t>pythonidae</a:t>
            </a:r>
            <a:r>
              <a:rPr lang="en-US" baseline="0" dirty="0" smtClean="0"/>
              <a:t>, one of the IDEs for Python was named ‘boa constructor’ (boa constrictor!)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20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import antigravity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4064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in a .NET world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use the </a:t>
            </a:r>
            <a:r>
              <a:rPr lang="en-GB" i="1" u="sng" dirty="0" smtClean="0"/>
              <a:t>best</a:t>
            </a:r>
            <a:r>
              <a:rPr lang="en-GB" dirty="0" smtClean="0"/>
              <a:t> scripting language ;)</a:t>
            </a:r>
            <a:endParaRPr lang="en-GB" dirty="0"/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34" y="4124677"/>
            <a:ext cx="2717710" cy="914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34" y="5200249"/>
            <a:ext cx="2743200" cy="6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adult (18+)</a:t>
            </a:r>
          </a:p>
          <a:p>
            <a:r>
              <a:rPr lang="en-US" dirty="0"/>
              <a:t>Born in December (during Christmas)</a:t>
            </a:r>
            <a:endParaRPr lang="en-GB" dirty="0"/>
          </a:p>
          <a:p>
            <a:r>
              <a:rPr lang="en-GB" dirty="0"/>
              <a:t>Born in the Netherlands</a:t>
            </a:r>
          </a:p>
          <a:p>
            <a:r>
              <a:rPr lang="en-GB" dirty="0"/>
              <a:t>Python's father is...</a:t>
            </a:r>
          </a:p>
        </p:txBody>
      </p:sp>
    </p:spTree>
    <p:extLst>
      <p:ext uri="{BB962C8B-B14F-4D97-AF65-F5344CB8AC3E}">
        <p14:creationId xmlns:p14="http://schemas.microsoft.com/office/powerpoint/2010/main" val="35158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Guido van Rossum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onstantia"/>
              </a:rPr>
              <a:t>creator of Python - holds BDFL title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created Python when working at CWI, Netherlands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worked on Python while working for Google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currently Guido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works 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for Dropbox</a:t>
            </a:r>
          </a:p>
          <a:p>
            <a:r>
              <a:rPr lang="en-US" sz="2800" dirty="0">
                <a:solidFill>
                  <a:srgbClr val="000000"/>
                </a:solidFill>
                <a:latin typeface="Constantia"/>
              </a:rPr>
              <a:t>awards: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2001: Advancement of OS Software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2003: NLUUG </a:t>
            </a:r>
            <a:endParaRPr lang="en-GB" sz="260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263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4617B"/>
                </a:solidFill>
                <a:latin typeface="Calibri"/>
              </a:rPr>
              <a:t>Benevolent Dictator For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Constantia"/>
              </a:rPr>
              <a:t>open source development leader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originates from...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other BDFLs: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Richard Stallman - GNU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Linus Torvalds - Linux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Yukihiro Matsumoto - Ruby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Chris Lattner - LLVM, Clang</a:t>
            </a:r>
          </a:p>
        </p:txBody>
      </p:sp>
    </p:spTree>
    <p:extLst>
      <p:ext uri="{BB962C8B-B14F-4D97-AF65-F5344CB8AC3E}">
        <p14:creationId xmlns:p14="http://schemas.microsoft.com/office/powerpoint/2010/main" val="15382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Software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" indent="0">
              <a:buNone/>
            </a:pPr>
            <a:r>
              <a:rPr lang="en-US" dirty="0" smtClean="0">
                <a:latin typeface="Constantia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onstantia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tantia"/>
              </a:rPr>
              <a:t>mission of the Python Software Foundation is to promote, protect, and advance the Python programming language, and to support and facilitate the growth of a diverse and international community of Python programmers</a:t>
            </a:r>
            <a:r>
              <a:rPr lang="en-US" dirty="0" smtClean="0">
                <a:solidFill>
                  <a:srgbClr val="000000"/>
                </a:solidFill>
                <a:latin typeface="Constantia"/>
              </a:rPr>
              <a:t>.”</a:t>
            </a:r>
          </a:p>
          <a:p>
            <a:pPr marL="27432" indent="0">
              <a:buNone/>
            </a:pPr>
            <a:r>
              <a:rPr lang="en-US" dirty="0">
                <a:solidFill>
                  <a:srgbClr val="000000"/>
                </a:solidFill>
                <a:latin typeface="Constantia"/>
              </a:rPr>
              <a:t/>
            </a:r>
            <a:br>
              <a:rPr lang="en-US" dirty="0">
                <a:solidFill>
                  <a:srgbClr val="000000"/>
                </a:solidFill>
                <a:latin typeface="Constantia"/>
              </a:rPr>
            </a:br>
            <a:r>
              <a:rPr lang="en-US" dirty="0">
                <a:solidFill>
                  <a:srgbClr val="000000"/>
                </a:solidFill>
                <a:latin typeface="Constantia"/>
              </a:rPr>
              <a:t>    —from the Mission Statement page</a:t>
            </a:r>
            <a:endParaRPr lang="en-US" dirty="0">
              <a:solidFill>
                <a:srgbClr val="0BD0D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601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is (programming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high-level</a:t>
            </a:r>
            <a:endParaRPr lang="en-GB" dirty="0">
              <a:solidFill>
                <a:srgbClr val="0F6FC6"/>
              </a:solidFill>
            </a:endParaRPr>
          </a:p>
          <a:p>
            <a:r>
              <a:rPr lang="en-GB" sz="2800" dirty="0"/>
              <a:t>scripting</a:t>
            </a:r>
          </a:p>
          <a:p>
            <a:r>
              <a:rPr lang="en-GB" sz="2800" dirty="0"/>
              <a:t>dynamic/ dynamically-typed</a:t>
            </a:r>
          </a:p>
          <a:p>
            <a:r>
              <a:rPr lang="en-GB" sz="2800" dirty="0"/>
              <a:t>strongly typed</a:t>
            </a:r>
          </a:p>
          <a:p>
            <a:r>
              <a:rPr lang="en-GB" sz="2800" dirty="0"/>
              <a:t>object oriented</a:t>
            </a:r>
          </a:p>
          <a:p>
            <a:r>
              <a:rPr lang="en-GB" sz="2800" dirty="0"/>
              <a:t>imperative</a:t>
            </a:r>
          </a:p>
          <a:p>
            <a:r>
              <a:rPr lang="en-GB" sz="2800" dirty="0"/>
              <a:t>multi-paradigm:</a:t>
            </a:r>
          </a:p>
          <a:p>
            <a:pPr lvl="1"/>
            <a:r>
              <a:rPr lang="en-GB" sz="2600" dirty="0"/>
              <a:t>functional</a:t>
            </a:r>
          </a:p>
          <a:p>
            <a:pPr lvl="1"/>
            <a:r>
              <a:rPr lang="en-GB" sz="2600" dirty="0"/>
              <a:t>structural</a:t>
            </a:r>
          </a:p>
          <a:p>
            <a:pPr lvl="1"/>
            <a:r>
              <a:rPr lang="en-GB" sz="2600" dirty="0"/>
              <a:t>object oriented</a:t>
            </a:r>
          </a:p>
          <a:p>
            <a:r>
              <a:rPr lang="en-GB" sz="2800" dirty="0">
                <a:solidFill>
                  <a:srgbClr val="0F6FC6"/>
                </a:solidFill>
              </a:rPr>
              <a:t>OpenSource</a:t>
            </a:r>
          </a:p>
          <a:p>
            <a:r>
              <a:rPr lang="en-GB" sz="2800" dirty="0">
                <a:solidFill>
                  <a:srgbClr val="0F6FC6"/>
                </a:solidFill>
              </a:rPr>
              <a:t>general purpose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584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Zen of Python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(a bit on Python's philosophy... and what does it mean 'pythonic'?)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Beautiful is better than ugly.</a:t>
            </a:r>
          </a:p>
        </p:txBody>
      </p:sp>
    </p:spTree>
    <p:extLst>
      <p:ext uri="{BB962C8B-B14F-4D97-AF65-F5344CB8AC3E}">
        <p14:creationId xmlns:p14="http://schemas.microsoft.com/office/powerpoint/2010/main" val="13133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Explicit is better than implicit.</a:t>
            </a:r>
          </a:p>
        </p:txBody>
      </p:sp>
    </p:spTree>
    <p:extLst>
      <p:ext uri="{BB962C8B-B14F-4D97-AF65-F5344CB8AC3E}">
        <p14:creationId xmlns:p14="http://schemas.microsoft.com/office/powerpoint/2010/main" val="1345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Simple is better than complex.</a:t>
            </a:r>
          </a:p>
        </p:txBody>
      </p:sp>
    </p:spTree>
    <p:extLst>
      <p:ext uri="{BB962C8B-B14F-4D97-AF65-F5344CB8AC3E}">
        <p14:creationId xmlns:p14="http://schemas.microsoft.com/office/powerpoint/2010/main" val="8384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Complex is better than complicated.</a:t>
            </a:r>
          </a:p>
        </p:txBody>
      </p:sp>
    </p:spTree>
    <p:extLst>
      <p:ext uri="{BB962C8B-B14F-4D97-AF65-F5344CB8AC3E}">
        <p14:creationId xmlns:p14="http://schemas.microsoft.com/office/powerpoint/2010/main" val="37353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I, why Python etc...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Constantia"/>
              </a:rPr>
              <a:t>I've been working as a software enginner for the last ~10 years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I love Python since started learning it in 2009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used it for 14 months, building distributed system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designing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developing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testing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deploying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conducting administrative tasks</a:t>
            </a:r>
          </a:p>
        </p:txBody>
      </p:sp>
    </p:spTree>
    <p:extLst>
      <p:ext uri="{BB962C8B-B14F-4D97-AF65-F5344CB8AC3E}">
        <p14:creationId xmlns:p14="http://schemas.microsoft.com/office/powerpoint/2010/main" val="26808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Flat is better than nested.</a:t>
            </a:r>
          </a:p>
        </p:txBody>
      </p:sp>
    </p:spTree>
    <p:extLst>
      <p:ext uri="{BB962C8B-B14F-4D97-AF65-F5344CB8AC3E}">
        <p14:creationId xmlns:p14="http://schemas.microsoft.com/office/powerpoint/2010/main" val="23579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Sparse is better than dense.</a:t>
            </a:r>
          </a:p>
        </p:txBody>
      </p:sp>
    </p:spTree>
    <p:extLst>
      <p:ext uri="{BB962C8B-B14F-4D97-AF65-F5344CB8AC3E}">
        <p14:creationId xmlns:p14="http://schemas.microsoft.com/office/powerpoint/2010/main" val="11902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Readability counts.</a:t>
            </a:r>
          </a:p>
        </p:txBody>
      </p:sp>
    </p:spTree>
    <p:extLst>
      <p:ext uri="{BB962C8B-B14F-4D97-AF65-F5344CB8AC3E}">
        <p14:creationId xmlns:p14="http://schemas.microsoft.com/office/powerpoint/2010/main" val="11902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8000" dirty="0"/>
              <a:t>Special cases aren't special enough to break the rules.</a:t>
            </a:r>
          </a:p>
        </p:txBody>
      </p:sp>
    </p:spTree>
    <p:extLst>
      <p:ext uri="{BB962C8B-B14F-4D97-AF65-F5344CB8AC3E}">
        <p14:creationId xmlns:p14="http://schemas.microsoft.com/office/powerpoint/2010/main" val="11902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Errors should never pass silently.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Unless explicitly silenced.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8000" dirty="0"/>
              <a:t>In the face of ambiguity, refuse the temptation to guess.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8000" dirty="0"/>
              <a:t>There should be one-- and preferably only one --obvious way to do it.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8000" dirty="0"/>
              <a:t>Although that way may not be obvious at first unless you're Dutch.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Now is better than never.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...but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am </a:t>
            </a:r>
            <a:r>
              <a:rPr lang="en-US">
                <a:solidFill>
                  <a:srgbClr val="0F6FC6"/>
                </a:solidFill>
              </a:rPr>
              <a:t>NOT an expert </a:t>
            </a:r>
            <a:r>
              <a:rPr lang="en-US"/>
              <a:t>in programming in Python</a:t>
            </a:r>
            <a:r>
              <a:rPr lang="en-US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91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dirty="0"/>
              <a:t>Although never is often better than *right* now.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8000" dirty="0"/>
              <a:t>If the implementation is hard to explain, it's a bad idea.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8000" dirty="0"/>
              <a:t>If the implementation is easy to explain, it may be a good idea.</a:t>
            </a:r>
          </a:p>
        </p:txBody>
      </p:sp>
    </p:spTree>
    <p:extLst>
      <p:ext uri="{BB962C8B-B14F-4D97-AF65-F5344CB8AC3E}">
        <p14:creationId xmlns:p14="http://schemas.microsoft.com/office/powerpoint/2010/main" val="2324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7200" dirty="0"/>
              <a:t>Namespaces are one honking great idea -- let's do more of those</a:t>
            </a:r>
            <a:r>
              <a:rPr lang="en-GB" sz="7200" dirty="0" smtClean="0"/>
              <a:t>!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5034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Easter egg no.1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for developers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4" y="1941883"/>
            <a:ext cx="6668530" cy="4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Eeaster</a:t>
            </a:r>
            <a:r>
              <a:rPr lang="en-GB" dirty="0" smtClean="0"/>
              <a:t> egg no. 2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Whitespace DOES matter!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Proper indentations</a:t>
            </a:r>
            <a:r>
              <a:rPr lang="en-GB" dirty="0"/>
              <a:t> are defined by language itself</a:t>
            </a:r>
          </a:p>
          <a:p>
            <a:r>
              <a:rPr lang="en-GB" dirty="0"/>
              <a:t>Tabs and spaces </a:t>
            </a:r>
            <a:r>
              <a:rPr lang="en-GB" dirty="0">
                <a:solidFill>
                  <a:schemeClr val="accent1"/>
                </a:solidFill>
              </a:rPr>
              <a:t>can’t be mixed</a:t>
            </a:r>
            <a:r>
              <a:rPr lang="en-GB" dirty="0"/>
              <a:t>!</a:t>
            </a:r>
          </a:p>
          <a:p>
            <a:r>
              <a:rPr lang="en-GB" dirty="0"/>
              <a:t>All mistakes above lead to… code </a:t>
            </a:r>
            <a:r>
              <a:rPr lang="en-GB" u="sng" dirty="0">
                <a:solidFill>
                  <a:schemeClr val="accent1"/>
                </a:solidFill>
              </a:rPr>
              <a:t>NOT </a:t>
            </a:r>
            <a:r>
              <a:rPr lang="en-GB" u="sng" dirty="0" smtClean="0">
                <a:solidFill>
                  <a:schemeClr val="accent1"/>
                </a:solidFill>
              </a:rPr>
              <a:t>working!</a:t>
            </a:r>
            <a:endParaRPr lang="en-GB" u="sng" dirty="0">
              <a:solidFill>
                <a:schemeClr val="accent1"/>
              </a:solidFill>
            </a:endParaRPr>
          </a:p>
          <a:p>
            <a:r>
              <a:rPr lang="en-GB" dirty="0"/>
              <a:t>Configuring your editor is THE important thing</a:t>
            </a:r>
            <a:r>
              <a:rPr lang="en-US" dirty="0"/>
              <a:t>- spaces and tabs </a:t>
            </a:r>
            <a:r>
              <a:rPr lang="en-US" dirty="0">
                <a:solidFill>
                  <a:srgbClr val="0F6FC6"/>
                </a:solidFill>
              </a:rPr>
              <a:t>can NOT be mixed</a:t>
            </a:r>
            <a:r>
              <a:rPr lang="en-US" dirty="0" smtClean="0">
                <a:solidFill>
                  <a:srgbClr val="0F6FC6"/>
                </a:solidFill>
              </a:rPr>
              <a:t>! </a:t>
            </a:r>
            <a:r>
              <a:rPr lang="en-US" dirty="0" smtClean="0"/>
              <a:t>(well…)</a:t>
            </a:r>
            <a:endParaRPr lang="en-GB" dirty="0">
              <a:solidFill>
                <a:srgbClr val="0F6FC6"/>
              </a:solidFill>
            </a:endParaRPr>
          </a:p>
          <a:p>
            <a:endParaRPr lang="en-GB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Duck typing? U joking?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duck typing?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if something </a:t>
            </a:r>
            <a:r>
              <a:rPr lang="en-US" sz="2600" dirty="0">
                <a:solidFill>
                  <a:srgbClr val="0F6FC6"/>
                </a:solidFill>
                <a:latin typeface="Constantia"/>
              </a:rPr>
              <a:t>quack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 like a duck... it should be a </a:t>
            </a:r>
            <a:r>
              <a:rPr lang="en-US" sz="2600" dirty="0">
                <a:solidFill>
                  <a:srgbClr val="0F6FC6"/>
                </a:solidFill>
                <a:latin typeface="Constantia"/>
              </a:rPr>
              <a:t>duck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!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so how does that work?</a:t>
            </a:r>
          </a:p>
          <a:p>
            <a:pPr lvl="2"/>
            <a:r>
              <a:rPr lang="en-US" sz="2600" dirty="0">
                <a:solidFill>
                  <a:srgbClr val="0F6FC6"/>
                </a:solidFill>
                <a:latin typeface="Constantia"/>
              </a:rPr>
              <a:t>magic methods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!</a:t>
            </a:r>
            <a:endParaRPr lang="en-GB" sz="260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42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Pythonidae</a:t>
            </a:r>
          </a:p>
          <a:p>
            <a:r>
              <a:rPr lang="en-GB" dirty="0"/>
              <a:t>Python</a:t>
            </a:r>
          </a:p>
          <a:p>
            <a:r>
              <a:rPr lang="en-GB" dirty="0"/>
              <a:t>Python on VMs:</a:t>
            </a:r>
          </a:p>
          <a:p>
            <a:pPr lvl="1"/>
            <a:r>
              <a:rPr lang="en-GB" dirty="0"/>
              <a:t>Jython</a:t>
            </a:r>
          </a:p>
          <a:p>
            <a:pPr lvl="1"/>
            <a:r>
              <a:rPr lang="en-GB" dirty="0"/>
              <a:t>Python in </a:t>
            </a:r>
            <a:r>
              <a:rPr lang="en-GB" dirty="0" err="1"/>
              <a:t>.Net</a:t>
            </a:r>
            <a:r>
              <a:rPr lang="en-GB" dirty="0"/>
              <a:t> (there’s more than just </a:t>
            </a:r>
            <a:r>
              <a:rPr lang="en-GB" dirty="0" err="1"/>
              <a:t>IronPython</a:t>
            </a:r>
            <a:r>
              <a:rPr lang="en-GB" dirty="0"/>
              <a:t>)</a:t>
            </a:r>
          </a:p>
          <a:p>
            <a:r>
              <a:rPr lang="en-GB" dirty="0"/>
              <a:t>Tools</a:t>
            </a:r>
          </a:p>
          <a:p>
            <a:r>
              <a:rPr lang="en-GB" dirty="0"/>
              <a:t>Learning Python</a:t>
            </a:r>
          </a:p>
        </p:txBody>
      </p:sp>
    </p:spTree>
    <p:extLst>
      <p:ext uri="{BB962C8B-B14F-4D97-AF65-F5344CB8AC3E}">
        <p14:creationId xmlns:p14="http://schemas.microsoft.com/office/powerpoint/2010/main" val="36626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Magic methods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47088"/>
            <a:ext cx="7086600" cy="45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Magic methods - 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3" y="1935480"/>
            <a:ext cx="7212227" cy="44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Magic… type conversion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7088"/>
            <a:ext cx="7086600" cy="469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Magic methods -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onstantia"/>
              </a:rPr>
              <a:t>Garbage collector</a:t>
            </a:r>
          </a:p>
          <a:p>
            <a:r>
              <a:rPr lang="en-US" sz="2800" dirty="0">
                <a:solidFill>
                  <a:srgbClr val="000000"/>
                </a:solidFill>
                <a:latin typeface="Constantia"/>
              </a:rPr>
              <a:t>reference counting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this could be tricky in modules written in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C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Collection thresholds</a:t>
            </a:r>
          </a:p>
          <a:p>
            <a:pPr lvl="1"/>
            <a:r>
              <a:rPr lang="en-US" sz="2600" dirty="0" err="1" smtClean="0">
                <a:solidFill>
                  <a:srgbClr val="000000"/>
                </a:solidFill>
                <a:latin typeface="Constantia"/>
              </a:rPr>
              <a:t>gc.collect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()</a:t>
            </a:r>
            <a:endParaRPr lang="en-US" sz="260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3329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staticmethod</a:t>
            </a:r>
            <a:endParaRPr lang="en-GB" dirty="0" smtClean="0"/>
          </a:p>
          <a:p>
            <a:r>
              <a:rPr lang="en-GB" dirty="0" smtClean="0"/>
              <a:t>@property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classmethod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NO!</a:t>
            </a:r>
          </a:p>
          <a:p>
            <a:r>
              <a:rPr lang="en-GB" dirty="0" smtClean="0"/>
              <a:t>Python does offer some functional capabilities:</a:t>
            </a:r>
          </a:p>
          <a:p>
            <a:pPr lvl="1"/>
            <a:r>
              <a:rPr lang="en-GB" dirty="0" smtClean="0"/>
              <a:t>lambdas</a:t>
            </a:r>
          </a:p>
          <a:p>
            <a:pPr lvl="1"/>
            <a:r>
              <a:rPr lang="en-GB" dirty="0" err="1" smtClean="0"/>
              <a:t>itertools</a:t>
            </a:r>
            <a:r>
              <a:rPr lang="en-GB" dirty="0" smtClean="0"/>
              <a:t> module (map-reduce)</a:t>
            </a:r>
          </a:p>
          <a:p>
            <a:r>
              <a:rPr lang="en-GB" dirty="0" smtClean="0"/>
              <a:t>What is missing?</a:t>
            </a:r>
          </a:p>
          <a:p>
            <a:pPr lvl="1"/>
            <a:r>
              <a:rPr lang="en-GB" dirty="0" smtClean="0"/>
              <a:t>tail-call</a:t>
            </a:r>
          </a:p>
          <a:p>
            <a:pPr lvl="1"/>
            <a:r>
              <a:rPr lang="en-GB" dirty="0" smtClean="0"/>
              <a:t>pattern matching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5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– the only language*…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…which broke the “Hello World” example when introducing new version of the language</a:t>
            </a:r>
          </a:p>
          <a:p>
            <a:r>
              <a:rPr lang="en-GB" dirty="0"/>
              <a:t>Current versions of Python available:</a:t>
            </a:r>
          </a:p>
          <a:p>
            <a:pPr lvl="1"/>
            <a:r>
              <a:rPr lang="en-GB" sz="2600" dirty="0"/>
              <a:t>2.7.x</a:t>
            </a:r>
          </a:p>
          <a:p>
            <a:pPr lvl="1"/>
            <a:r>
              <a:rPr lang="en-GB" sz="2600" dirty="0"/>
              <a:t>3.x</a:t>
            </a:r>
          </a:p>
          <a:p>
            <a:pPr lvl="1"/>
            <a:r>
              <a:rPr lang="en-US" sz="2600" dirty="0"/>
              <a:t>what's the difference?</a:t>
            </a:r>
            <a:endParaRPr lang="en-GB" sz="2600" dirty="0"/>
          </a:p>
          <a:p>
            <a:pPr lvl="1"/>
            <a:r>
              <a:rPr lang="en-US" sz="2600" dirty="0"/>
              <a:t>which version to use?</a:t>
            </a:r>
            <a:endParaRPr lang="en-GB" sz="2600" dirty="0"/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0979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Hello World in 2 </a:t>
            </a:r>
            <a:r>
              <a:rPr lang="en-GB" dirty="0" err="1" smtClean="0"/>
              <a:t>flavors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7391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Python to rule them 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there only one Python out there?</a:t>
            </a:r>
          </a:p>
          <a:p>
            <a:pPr lvl="1"/>
            <a:r>
              <a:rPr lang="en-GB" dirty="0" err="1">
                <a:solidFill>
                  <a:srgbClr val="0F6FC6"/>
                </a:solidFill>
              </a:rPr>
              <a:t>CPython </a:t>
            </a:r>
            <a:r>
              <a:rPr lang="en-GB" dirty="0" err="1">
                <a:solidFill>
                  <a:srgbClr val="000000"/>
                </a:solidFill>
              </a:rPr>
              <a:t>(a.k.a "the </a:t>
            </a:r>
            <a:r>
              <a:rPr lang="en-GB" dirty="0"/>
              <a:t>Python")</a:t>
            </a:r>
          </a:p>
          <a:p>
            <a:pPr lvl="1"/>
            <a:r>
              <a:rPr lang="en-GB" dirty="0"/>
              <a:t>major implementations:</a:t>
            </a:r>
          </a:p>
          <a:p>
            <a:pPr lvl="2"/>
            <a:r>
              <a:rPr lang="en-GB" dirty="0" err="1">
                <a:solidFill>
                  <a:srgbClr val="0F6FC6"/>
                </a:solidFill>
              </a:rPr>
              <a:t>IronPython</a:t>
            </a:r>
            <a:endParaRPr lang="en-GB" dirty="0">
              <a:solidFill>
                <a:srgbClr val="0F6FC6"/>
              </a:solidFill>
            </a:endParaRPr>
          </a:p>
          <a:p>
            <a:pPr lvl="2"/>
            <a:r>
              <a:rPr lang="en-GB" sz="2400" dirty="0" err="1">
                <a:solidFill>
                  <a:srgbClr val="0F6FC6"/>
                </a:solidFill>
              </a:rPr>
              <a:t>Jython</a:t>
            </a:r>
          </a:p>
          <a:p>
            <a:pPr lvl="2"/>
            <a:r>
              <a:rPr lang="en-GB" sz="2400" dirty="0">
                <a:solidFill>
                  <a:srgbClr val="0F6FC6"/>
                </a:solidFill>
              </a:rPr>
              <a:t>Pypy</a:t>
            </a:r>
          </a:p>
          <a:p>
            <a:pPr lvl="1"/>
            <a:r>
              <a:rPr lang="en-GB" dirty="0" err="1"/>
              <a:t>Dialects:</a:t>
            </a:r>
            <a:endParaRPr lang="en-GB" dirty="0"/>
          </a:p>
          <a:p>
            <a:pPr lvl="2"/>
            <a:r>
              <a:rPr lang="en-GB" dirty="0" err="1"/>
              <a:t>Cython</a:t>
            </a:r>
            <a:r>
              <a:rPr lang="en-GB" dirty="0"/>
              <a:t>, </a:t>
            </a:r>
            <a:r>
              <a:rPr lang="en-GB" dirty="0" err="1"/>
              <a:t>Stackless</a:t>
            </a:r>
            <a:r>
              <a:rPr lang="en-GB" dirty="0"/>
              <a:t> [Python]...</a:t>
            </a:r>
          </a:p>
          <a:p>
            <a:pPr lvl="1"/>
            <a:r>
              <a:rPr lang="en-GB" dirty="0"/>
              <a:t>Python.Net </a:t>
            </a:r>
          </a:p>
          <a:p>
            <a:pPr lvl="1"/>
            <a:r>
              <a:rPr lang="en-GB" dirty="0"/>
              <a:t>… probably many other</a:t>
            </a:r>
          </a:p>
        </p:txBody>
      </p:sp>
    </p:spTree>
    <p:extLst>
      <p:ext uri="{BB962C8B-B14F-4D97-AF65-F5344CB8AC3E}">
        <p14:creationId xmlns:p14="http://schemas.microsoft.com/office/powerpoint/2010/main" val="38071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vs Ruby </a:t>
            </a:r>
            <a:r>
              <a:rPr lang="en-GB" dirty="0" smtClean="0"/>
              <a:t>(rant!)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more similarities than differences between the two</a:t>
            </a:r>
          </a:p>
          <a:p>
            <a:r>
              <a:rPr lang="en-GB" dirty="0"/>
              <a:t>Say </a:t>
            </a:r>
            <a:r>
              <a:rPr lang="en-GB" dirty="0">
                <a:solidFill>
                  <a:srgbClr val="0F6FC6"/>
                </a:solidFill>
              </a:rPr>
              <a:t>Ruby</a:t>
            </a:r>
            <a:r>
              <a:rPr lang="en-GB" dirty="0"/>
              <a:t>, think </a:t>
            </a:r>
            <a:r>
              <a:rPr lang="en-GB" dirty="0" err="1">
                <a:solidFill>
                  <a:srgbClr val="009DD9"/>
                </a:solidFill>
              </a:rPr>
              <a:t>RoR</a:t>
            </a:r>
            <a:r>
              <a:rPr lang="en-GB" dirty="0"/>
              <a:t> (yes, I’ve heard of Sinatra!)</a:t>
            </a:r>
          </a:p>
          <a:p>
            <a:r>
              <a:rPr lang="en-GB" dirty="0"/>
              <a:t>Say Python, think… Python!</a:t>
            </a:r>
          </a:p>
          <a:p>
            <a:r>
              <a:rPr lang="en-GB" dirty="0"/>
              <a:t>Is Python bad at *everything*?</a:t>
            </a:r>
          </a:p>
          <a:p>
            <a:r>
              <a:rPr lang="en-GB" dirty="0">
                <a:solidFill>
                  <a:srgbClr val="000000"/>
                </a:solidFill>
              </a:rPr>
              <a:t>Python IS</a:t>
            </a:r>
            <a:r>
              <a:rPr lang="en-GB" dirty="0"/>
              <a:t> </a:t>
            </a:r>
            <a:r>
              <a:rPr lang="en-GB" dirty="0">
                <a:solidFill>
                  <a:srgbClr val="0F6FC6"/>
                </a:solidFill>
              </a:rPr>
              <a:t>general purpose</a:t>
            </a:r>
          </a:p>
          <a:p>
            <a:pPr lvl="1"/>
            <a:r>
              <a:rPr lang="en-US" sz="2600" dirty="0"/>
              <a:t>What non-web projects made in Ruby do you know?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7051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rant on Python, Ruby, .Net and...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onstantia"/>
              </a:rPr>
              <a:t>choice of libraries/frameworks: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Python &amp; Java are a bit similar:</a:t>
            </a:r>
          </a:p>
          <a:p>
            <a:pPr lvl="2"/>
            <a:r>
              <a:rPr lang="en-US" sz="2300" dirty="0">
                <a:solidFill>
                  <a:srgbClr val="000000"/>
                </a:solidFill>
                <a:latin typeface="Constantia"/>
              </a:rPr>
              <a:t>lot of </a:t>
            </a:r>
            <a:r>
              <a:rPr lang="en-US" sz="2300" dirty="0">
                <a:solidFill>
                  <a:schemeClr val="accent1"/>
                </a:solidFill>
                <a:latin typeface="Constantia"/>
              </a:rPr>
              <a:t>different frameworks</a:t>
            </a:r>
          </a:p>
          <a:p>
            <a:pPr lvl="2"/>
            <a:r>
              <a:rPr lang="en-US" sz="2300" dirty="0">
                <a:solidFill>
                  <a:srgbClr val="000000"/>
                </a:solidFill>
                <a:latin typeface="Constantia"/>
              </a:rPr>
              <a:t>very </a:t>
            </a:r>
            <a:r>
              <a:rPr lang="en-US" sz="2300" dirty="0">
                <a:solidFill>
                  <a:schemeClr val="accent1"/>
                </a:solidFill>
                <a:latin typeface="Constantia"/>
              </a:rPr>
              <a:t>active community</a:t>
            </a:r>
          </a:p>
          <a:p>
            <a:pPr lvl="2"/>
            <a:r>
              <a:rPr lang="en-US" sz="2300" dirty="0">
                <a:solidFill>
                  <a:srgbClr val="000000"/>
                </a:solidFill>
                <a:latin typeface="Constantia"/>
              </a:rPr>
              <a:t>effort of the community is huge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tantia"/>
              </a:rPr>
              <a:t>Ruby is more similar to </a:t>
            </a:r>
            <a:r>
              <a:rPr lang="en-US" sz="2600" dirty="0" err="1">
                <a:solidFill>
                  <a:srgbClr val="000000"/>
                </a:solidFill>
                <a:latin typeface="Constantia"/>
              </a:rPr>
              <a:t>.Net</a:t>
            </a:r>
            <a:r>
              <a:rPr lang="en-US" sz="2600" dirty="0">
                <a:solidFill>
                  <a:srgbClr val="000000"/>
                </a:solidFill>
                <a:latin typeface="Constantia"/>
              </a:rPr>
              <a:t> ecosystem</a:t>
            </a:r>
          </a:p>
          <a:p>
            <a:pPr lvl="2"/>
            <a:r>
              <a:rPr lang="en-US" sz="2600" dirty="0">
                <a:solidFill>
                  <a:srgbClr val="000000"/>
                </a:solidFill>
                <a:latin typeface="Constantia"/>
              </a:rPr>
              <a:t>community focuses on delivering their projects, not reinventing </a:t>
            </a:r>
            <a:r>
              <a:rPr lang="en-US" sz="2600" dirty="0" smtClean="0">
                <a:solidFill>
                  <a:srgbClr val="000000"/>
                </a:solidFill>
                <a:latin typeface="Constantia"/>
              </a:rPr>
              <a:t>something (is it true, really?)</a:t>
            </a:r>
            <a:endParaRPr lang="en-US" sz="2600" dirty="0">
              <a:solidFill>
                <a:srgbClr val="000000"/>
              </a:solidFill>
              <a:latin typeface="Constantia"/>
            </a:endParaRPr>
          </a:p>
          <a:p>
            <a:pPr lvl="2"/>
            <a:r>
              <a:rPr lang="en-US" sz="2600" dirty="0">
                <a:solidFill>
                  <a:srgbClr val="000000"/>
                </a:solidFill>
                <a:latin typeface="Constantia"/>
              </a:rPr>
              <a:t>there is usually </a:t>
            </a:r>
            <a:r>
              <a:rPr lang="en-US" sz="2600" dirty="0">
                <a:solidFill>
                  <a:schemeClr val="accent1"/>
                </a:solidFill>
                <a:latin typeface="Constantia"/>
              </a:rPr>
              <a:t>"the best choice"</a:t>
            </a:r>
          </a:p>
        </p:txBody>
      </p:sp>
    </p:spTree>
    <p:extLst>
      <p:ext uri="{BB962C8B-B14F-4D97-AF65-F5344CB8AC3E}">
        <p14:creationId xmlns:p14="http://schemas.microsoft.com/office/powerpoint/2010/main" val="34304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PEP= Python Enhancement Proposal</a:t>
            </a:r>
          </a:p>
          <a:p>
            <a:r>
              <a:rPr lang="en-GB" dirty="0"/>
              <a:t>each PEP needs to </a:t>
            </a:r>
            <a:r>
              <a:rPr lang="en-US" dirty="0"/>
              <a:t>be accepted by community</a:t>
            </a:r>
            <a:endParaRPr lang="en-GB" dirty="0"/>
          </a:p>
          <a:p>
            <a:r>
              <a:rPr lang="en-US" dirty="0"/>
              <a:t>PEP may be deferred</a:t>
            </a:r>
          </a:p>
          <a:p>
            <a:r>
              <a:rPr lang="en-US" dirty="0"/>
              <a:t>~3200 PEPs at the moment</a:t>
            </a:r>
          </a:p>
          <a:p>
            <a:r>
              <a:rPr lang="en-GB" dirty="0"/>
              <a:t>PEP20: "Zen of Python"</a:t>
            </a:r>
          </a:p>
        </p:txBody>
      </p:sp>
    </p:spTree>
    <p:extLst>
      <p:ext uri="{BB962C8B-B14F-4D97-AF65-F5344CB8AC3E}">
        <p14:creationId xmlns:p14="http://schemas.microsoft.com/office/powerpoint/2010/main" val="23427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PEP8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preferred indentation: spaces</a:t>
            </a:r>
          </a:p>
          <a:p>
            <a:r>
              <a:rPr lang="en-US"/>
              <a:t>max lenght of line of code (79)</a:t>
            </a:r>
          </a:p>
          <a:p>
            <a:r>
              <a:rPr lang="en-US"/>
              <a:t>blank lines</a:t>
            </a:r>
          </a:p>
          <a:p>
            <a:r>
              <a:rPr lang="en-US"/>
              <a:t>additional indentation</a:t>
            </a:r>
          </a:p>
          <a:p>
            <a:r>
              <a:rPr lang="en-US"/>
              <a:t>source code character encoding (ASCII/UTF-8)</a:t>
            </a:r>
          </a:p>
          <a:p>
            <a:r>
              <a:rPr lang="en-US"/>
              <a:t>organization of imports</a:t>
            </a:r>
          </a:p>
          <a:p>
            <a:r>
              <a:rPr lang="en-US"/>
              <a:t>whitespaces in expressions</a:t>
            </a:r>
          </a:p>
          <a:p>
            <a:r>
              <a:rPr lang="en-US"/>
              <a:t>comments, inline comments</a:t>
            </a:r>
          </a:p>
          <a:p>
            <a:r>
              <a:rPr lang="en-US"/>
              <a:t>naming conventions</a:t>
            </a:r>
          </a:p>
          <a:p>
            <a:r>
              <a:rPr lang="en-US"/>
              <a:t>... you </a:t>
            </a:r>
            <a:r>
              <a:rPr lang="en-US">
                <a:solidFill>
                  <a:srgbClr val="0F6FC6"/>
                </a:solidFill>
              </a:rPr>
              <a:t>don't have</a:t>
            </a:r>
            <a:r>
              <a:rPr lang="en-US"/>
              <a:t> to manually check against code being compatible with PEP8!</a:t>
            </a:r>
          </a:p>
        </p:txBody>
      </p:sp>
    </p:spTree>
    <p:extLst>
      <p:ext uri="{BB962C8B-B14F-4D97-AF65-F5344CB8AC3E}">
        <p14:creationId xmlns:p14="http://schemas.microsoft.com/office/powerpoint/2010/main" val="11123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 vs module</a:t>
            </a:r>
          </a:p>
          <a:p>
            <a:r>
              <a:rPr lang="en-US"/>
              <a:t>why egg?</a:t>
            </a:r>
          </a:p>
          <a:p>
            <a:r>
              <a:rPr lang="en-US"/>
              <a:t>dependency resolving</a:t>
            </a:r>
          </a:p>
          <a:p>
            <a:r>
              <a:rPr lang="en-US"/>
              <a:t>binary packages</a:t>
            </a:r>
          </a:p>
          <a:p>
            <a:r>
              <a:rPr lang="en-US"/>
              <a:t>https:/pypi.org - packages repository</a:t>
            </a:r>
          </a:p>
        </p:txBody>
      </p:sp>
    </p:spTree>
    <p:extLst>
      <p:ext uri="{BB962C8B-B14F-4D97-AF65-F5344CB8AC3E}">
        <p14:creationId xmlns:p14="http://schemas.microsoft.com/office/powerpoint/2010/main" val="3616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management -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easy_install</a:t>
            </a:r>
          </a:p>
          <a:p>
            <a:r>
              <a:rPr lang="en-US"/>
              <a:t>pip</a:t>
            </a:r>
          </a:p>
          <a:p>
            <a:r>
              <a:rPr lang="en-US"/>
              <a:t>which one to choose?</a:t>
            </a:r>
          </a:p>
          <a:p>
            <a:r>
              <a:rPr lang="en-US"/>
              <a:t>how does this compare to AssemblyCache + nuget?</a:t>
            </a:r>
          </a:p>
        </p:txBody>
      </p:sp>
    </p:spTree>
    <p:extLst>
      <p:ext uri="{BB962C8B-B14F-4D97-AF65-F5344CB8AC3E}">
        <p14:creationId xmlns:p14="http://schemas.microsoft.com/office/powerpoint/2010/main" val="32023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GIL – Python’s biggest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multithreading in Python broken? What is GIL?</a:t>
            </a:r>
            <a:endParaRPr lang="en-GB" dirty="0"/>
          </a:p>
          <a:p>
            <a:pPr lvl="1"/>
            <a:r>
              <a:rPr lang="en-US" sz="2600" dirty="0"/>
              <a:t>Global Interpreter Lock</a:t>
            </a:r>
          </a:p>
          <a:p>
            <a:pPr lvl="1"/>
            <a:r>
              <a:rPr lang="en-US" sz="2600" dirty="0"/>
              <a:t>Why have GIL at all</a:t>
            </a:r>
            <a:r>
              <a:rPr lang="en-US" sz="2600" dirty="0" smtClean="0"/>
              <a:t>?</a:t>
            </a:r>
          </a:p>
          <a:p>
            <a:pPr lvl="1"/>
            <a:r>
              <a:rPr lang="en-US" sz="2600" dirty="0" smtClean="0"/>
              <a:t>Green threads / </a:t>
            </a:r>
            <a:r>
              <a:rPr lang="en-US" sz="2600" dirty="0" err="1" smtClean="0"/>
              <a:t>pthreads</a:t>
            </a:r>
            <a:endParaRPr lang="en-GB" sz="2600" dirty="0"/>
          </a:p>
          <a:p>
            <a:endParaRPr lang="en-GB" dirty="0">
              <a:solidFill>
                <a:srgbClr val="0BD0D9"/>
              </a:solidFill>
            </a:endParaRPr>
          </a:p>
          <a:p>
            <a:r>
              <a:rPr lang="en-GB" dirty="0"/>
              <a:t>Python’s crap! I will use Ruby instead!</a:t>
            </a:r>
          </a:p>
          <a:p>
            <a:pPr lvl="1"/>
            <a:r>
              <a:rPr lang="en-US" sz="2600" dirty="0"/>
              <a:t>Ruby uses... Global VM </a:t>
            </a:r>
            <a:r>
              <a:rPr lang="en-US" sz="2600" dirty="0" smtClean="0"/>
              <a:t>Lock </a:t>
            </a:r>
            <a:r>
              <a:rPr lang="en-US" sz="2600" dirty="0" smtClean="0">
                <a:sym typeface="Wingdings" panose="05000000000000000000" pitchFamily="2" charset="2"/>
              </a:rPr>
              <a:t>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7078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.pyc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smtClean="0">
                <a:solidFill>
                  <a:schemeClr val="accent2"/>
                </a:solidFill>
              </a:rPr>
              <a:t>interpreted </a:t>
            </a:r>
            <a:r>
              <a:rPr lang="en-US" dirty="0">
                <a:solidFill>
                  <a:schemeClr val="accent2"/>
                </a:solidFill>
              </a:rPr>
              <a:t>language</a:t>
            </a:r>
            <a:r>
              <a:rPr lang="en-US" dirty="0"/>
              <a:t>" is a lie</a:t>
            </a:r>
          </a:p>
          <a:p>
            <a:r>
              <a:rPr lang="en-US" dirty="0"/>
              <a:t>.</a:t>
            </a:r>
            <a:r>
              <a:rPr lang="en-US" dirty="0" err="1"/>
              <a:t>pyc</a:t>
            </a:r>
            <a:r>
              <a:rPr lang="en-US" dirty="0"/>
              <a:t> - file containing </a:t>
            </a:r>
            <a:r>
              <a:rPr lang="en-US" dirty="0" err="1"/>
              <a:t>bytecode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pyc</a:t>
            </a:r>
            <a:r>
              <a:rPr lang="en-US" dirty="0"/>
              <a:t> files is NOT automatically generated for each file when running it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Origins of Jython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F6FC6"/>
                </a:solidFill>
              </a:rPr>
              <a:t>Jim Hugunin</a:t>
            </a:r>
            <a:r>
              <a:rPr lang="en-US">
                <a:solidFill>
                  <a:srgbClr val="000000"/>
                </a:solidFill>
              </a:rPr>
              <a:t> - creator of Jython</a:t>
            </a:r>
          </a:p>
          <a:p>
            <a:r>
              <a:rPr lang="en-US">
                <a:solidFill>
                  <a:srgbClr val="000000"/>
                </a:solidFill>
              </a:rPr>
              <a:t>gradutate of </a:t>
            </a:r>
            <a:r>
              <a:rPr lang="en-US">
                <a:solidFill>
                  <a:srgbClr val="0F6FC6"/>
                </a:solidFill>
              </a:rPr>
              <a:t>MIT</a:t>
            </a:r>
          </a:p>
          <a:p>
            <a:r>
              <a:rPr lang="en-US">
                <a:solidFill>
                  <a:srgbClr val="000000"/>
                </a:solidFill>
              </a:rPr>
              <a:t>not happy with his current tech-stack: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Matlab, C, Python</a:t>
            </a:r>
          </a:p>
          <a:p>
            <a:r>
              <a:rPr lang="en-US"/>
              <a:t>work started </a:t>
            </a:r>
            <a:r>
              <a:rPr lang="en-US">
                <a:solidFill>
                  <a:srgbClr val="0F6FC6"/>
                </a:solidFill>
              </a:rPr>
              <a:t>spring 1997</a:t>
            </a:r>
          </a:p>
          <a:p>
            <a:r>
              <a:rPr lang="en-US">
                <a:solidFill>
                  <a:srgbClr val="000000"/>
                </a:solidFill>
              </a:rPr>
              <a:t>Jim finishes his work on Jython </a:t>
            </a:r>
            <a:r>
              <a:rPr lang="en-US">
                <a:solidFill>
                  <a:srgbClr val="0F6FC6"/>
                </a:solidFill>
              </a:rPr>
              <a:t>early 1999</a:t>
            </a:r>
          </a:p>
          <a:p>
            <a:r>
              <a:rPr lang="en-US">
                <a:solidFill>
                  <a:srgbClr val="000000"/>
                </a:solidFill>
              </a:rPr>
              <a:t>Jython gets released as </a:t>
            </a:r>
            <a:r>
              <a:rPr lang="en-US">
                <a:solidFill>
                  <a:srgbClr val="0F6FC6"/>
                </a:solidFill>
              </a:rPr>
              <a:t>OpenSource</a:t>
            </a:r>
            <a:r>
              <a:rPr lang="en-US"/>
              <a:t>...</a:t>
            </a:r>
          </a:p>
          <a:p>
            <a:r>
              <a:rPr lang="en-US"/>
              <a:t>...and is still alive!</a:t>
            </a:r>
          </a:p>
        </p:txBody>
      </p:sp>
    </p:spTree>
    <p:extLst>
      <p:ext uri="{BB962C8B-B14F-4D97-AF65-F5344CB8AC3E}">
        <p14:creationId xmlns:p14="http://schemas.microsoft.com/office/powerpoint/2010/main" val="26356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1447800" cy="6248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x</a:t>
            </a:r>
            <a:r>
              <a:rPr lang="en-US" dirty="0" err="1" smtClean="0"/>
              <a:t>kcd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on</a:t>
            </a:r>
            <a:br>
              <a:rPr lang="en-US" dirty="0" smtClean="0"/>
            </a:br>
            <a:r>
              <a:rPr lang="en-US" dirty="0" smtClean="0"/>
              <a:t>P</a:t>
            </a:r>
            <a:br>
              <a:rPr lang="en-US" dirty="0" smtClean="0"/>
            </a:br>
            <a:r>
              <a:rPr lang="en-US" dirty="0" smtClean="0"/>
              <a:t>y</a:t>
            </a:r>
            <a:br>
              <a:rPr lang="en-US" dirty="0" smtClean="0"/>
            </a:br>
            <a:r>
              <a:rPr lang="en-US" dirty="0" smtClean="0"/>
              <a:t>t</a:t>
            </a:r>
            <a:br>
              <a:rPr lang="en-US" dirty="0" smtClean="0"/>
            </a:br>
            <a:r>
              <a:rPr lang="en-US" dirty="0" smtClean="0"/>
              <a:t>h</a:t>
            </a:r>
            <a:br>
              <a:rPr lang="en-US" dirty="0" smtClean="0"/>
            </a:br>
            <a:r>
              <a:rPr lang="en-US" dirty="0" smtClean="0"/>
              <a:t>o</a:t>
            </a:r>
            <a:br>
              <a:rPr lang="en-US" dirty="0" smtClean="0"/>
            </a:br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4" name="Content Placeholder 3" descr="python-xkc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398" y="98686"/>
            <a:ext cx="4754916" cy="6632890"/>
          </a:xfrm>
        </p:spPr>
      </p:pic>
    </p:spTree>
    <p:extLst>
      <p:ext uri="{BB962C8B-B14F-4D97-AF65-F5344CB8AC3E}">
        <p14:creationId xmlns:p14="http://schemas.microsoft.com/office/powerpoint/2010/main" val="22455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Python+.NET=</a:t>
            </a:r>
            <a:r>
              <a:rPr lang="en-GB" dirty="0" err="1" smtClean="0"/>
              <a:t>IronPython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IronPython</a:t>
            </a:r>
            <a:r>
              <a:rPr lang="en-GB" dirty="0"/>
              <a:t> - origins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on IronPython started ~2003</a:t>
            </a:r>
            <a:endParaRPr lang="en-GB" dirty="0"/>
          </a:p>
          <a:p>
            <a:r>
              <a:rPr lang="en-GB" dirty="0"/>
              <a:t>it was started by... </a:t>
            </a:r>
          </a:p>
          <a:p>
            <a:pPr lvl="1"/>
            <a:r>
              <a:rPr lang="en-GB" dirty="0"/>
              <a:t>Jim Hugunin</a:t>
            </a:r>
          </a:p>
          <a:p>
            <a:r>
              <a:rPr lang="en-GB" dirty="0"/>
              <a:t>Why?</a:t>
            </a:r>
          </a:p>
          <a:p>
            <a:pPr lvl="1"/>
            <a:r>
              <a:rPr lang="en-US" sz="2600" dirty="0"/>
              <a:t>he heard CLR was 'crap' and Python couldn't run on top of it</a:t>
            </a:r>
            <a:endParaRPr lang="en-GB" dirty="0"/>
          </a:p>
          <a:p>
            <a:r>
              <a:rPr lang="en-GB" dirty="0"/>
              <a:t>he wanted to </a:t>
            </a:r>
            <a:r>
              <a:rPr lang="en-US" dirty="0"/>
              <a:t>spend just a couple of weeks on it</a:t>
            </a:r>
          </a:p>
          <a:p>
            <a:r>
              <a:rPr lang="en-US" dirty="0"/>
              <a:t>..."unfortunately" first version of IronPython run 1.7 times as fast as CPython ;)</a:t>
            </a:r>
          </a:p>
        </p:txBody>
      </p:sp>
    </p:spTree>
    <p:extLst>
      <p:ext uri="{BB962C8B-B14F-4D97-AF65-F5344CB8AC3E}">
        <p14:creationId xmlns:p14="http://schemas.microsoft.com/office/powerpoint/2010/main" val="35875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IronPython - origins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Jim joined Microsoft...</a:t>
            </a:r>
          </a:p>
          <a:p>
            <a:r>
              <a:rPr lang="en-US" dirty="0"/>
              <a:t>made Microsoft release </a:t>
            </a:r>
            <a:r>
              <a:rPr lang="en-US" dirty="0" err="1"/>
              <a:t>IronPython</a:t>
            </a:r>
            <a:r>
              <a:rPr lang="en-US" dirty="0"/>
              <a:t> under OSI compliant 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err="1"/>
              <a:t>licence</a:t>
            </a:r>
            <a:endParaRPr lang="en-US" dirty="0"/>
          </a:p>
          <a:p>
            <a:r>
              <a:rPr lang="en-US" dirty="0"/>
              <a:t>...Jim </a:t>
            </a:r>
            <a:r>
              <a:rPr lang="en-US" dirty="0" smtClean="0"/>
              <a:t>worked </a:t>
            </a:r>
            <a:r>
              <a:rPr lang="en-US" dirty="0"/>
              <a:t>for </a:t>
            </a:r>
            <a:r>
              <a:rPr lang="en-US" dirty="0" smtClean="0"/>
              <a:t>Google…</a:t>
            </a:r>
          </a:p>
          <a:p>
            <a:r>
              <a:rPr lang="en-US" dirty="0" smtClean="0"/>
              <a:t>…and now works for Dropbox</a:t>
            </a:r>
            <a:endParaRPr lang="en-US" dirty="0"/>
          </a:p>
          <a:p>
            <a:r>
              <a:rPr lang="en-US" dirty="0" err="1"/>
              <a:t>IronPython</a:t>
            </a:r>
            <a:r>
              <a:rPr lang="en-US" dirty="0"/>
              <a:t> is no longer maintained by Microsoft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...if you like dynamic OR DLR - thank Jim </a:t>
            </a:r>
            <a:r>
              <a:rPr lang="en-US" dirty="0" err="1"/>
              <a:t>Hugunin</a:t>
            </a:r>
            <a:r>
              <a:rPr lang="en-US" dirty="0"/>
              <a:t> :)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Iron* - origin of the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Constantia"/>
              </a:rPr>
              <a:t>because "</a:t>
            </a:r>
            <a:r>
              <a:rPr lang="en-US" sz="2800">
                <a:solidFill>
                  <a:srgbClr val="0F6FC6"/>
                </a:solidFill>
                <a:latin typeface="Constantia"/>
              </a:rPr>
              <a:t>I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t </a:t>
            </a:r>
            <a:r>
              <a:rPr lang="en-US" sz="2800">
                <a:solidFill>
                  <a:srgbClr val="0F6FC6"/>
                </a:solidFill>
                <a:latin typeface="Constantia"/>
              </a:rPr>
              <a:t>R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uns </a:t>
            </a:r>
            <a:r>
              <a:rPr lang="en-US" sz="2800">
                <a:solidFill>
                  <a:srgbClr val="0F6FC6"/>
                </a:solidFill>
                <a:latin typeface="Constantia"/>
              </a:rPr>
              <a:t>O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n .</a:t>
            </a:r>
            <a:r>
              <a:rPr lang="en-US" sz="2800">
                <a:solidFill>
                  <a:srgbClr val="0F6FC6"/>
                </a:solidFill>
                <a:latin typeface="Constantia"/>
              </a:rPr>
              <a:t>N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et" :)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no...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it was actually called IronPython because:</a:t>
            </a:r>
          </a:p>
          <a:p>
            <a:pPr lvl="2"/>
            <a:r>
              <a:rPr lang="en-US" sz="2600">
                <a:solidFill>
                  <a:srgbClr val="000000"/>
                </a:solidFill>
                <a:latin typeface="Constantia"/>
              </a:rPr>
              <a:t>it sounded cool</a:t>
            </a:r>
          </a:p>
          <a:p>
            <a:pPr lvl="2"/>
            <a:r>
              <a:rPr lang="en-US" sz="2600">
                <a:solidFill>
                  <a:srgbClr val="000000"/>
                </a:solidFill>
                <a:latin typeface="Constantia"/>
              </a:rPr>
              <a:t>nPython, Python.Net, Python# were already taken</a:t>
            </a:r>
          </a:p>
        </p:txBody>
      </p:sp>
    </p:spTree>
    <p:extLst>
      <p:ext uri="{BB962C8B-B14F-4D97-AF65-F5344CB8AC3E}">
        <p14:creationId xmlns:p14="http://schemas.microsoft.com/office/powerpoint/2010/main" val="25097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IronPython</a:t>
            </a:r>
            <a:r>
              <a:rPr lang="en-GB" dirty="0"/>
              <a:t> - current state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Bringing Python to </a:t>
            </a:r>
            <a:r>
              <a:rPr lang="en-GB" dirty="0" err="1"/>
              <a:t>.Net</a:t>
            </a:r>
            <a:r>
              <a:rPr lang="en-GB" dirty="0"/>
              <a:t> world (similar to </a:t>
            </a:r>
            <a:r>
              <a:rPr lang="en-GB" dirty="0" err="1"/>
              <a:t>Jython</a:t>
            </a:r>
            <a:r>
              <a:rPr lang="en-GB" dirty="0"/>
              <a:t>)</a:t>
            </a:r>
          </a:p>
          <a:p>
            <a:r>
              <a:rPr lang="en-GB" dirty="0" err="1"/>
              <a:t>IronPython</a:t>
            </a:r>
            <a:r>
              <a:rPr lang="en-GB" dirty="0"/>
              <a:t> is free to use (works well under Mono)</a:t>
            </a:r>
          </a:p>
          <a:p>
            <a:r>
              <a:rPr lang="en-US" dirty="0"/>
              <a:t>Can call .Net code</a:t>
            </a:r>
            <a:endParaRPr lang="en-GB" dirty="0"/>
          </a:p>
          <a:p>
            <a:r>
              <a:rPr lang="en-US" dirty="0"/>
              <a:t>Can use Python modules written in Python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libraries &amp; 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it possible to use Python packages (.egg) with </a:t>
            </a:r>
            <a:r>
              <a:rPr lang="en-GB" dirty="0" err="1" smtClean="0"/>
              <a:t>IronPython</a:t>
            </a:r>
            <a:r>
              <a:rPr lang="en-GB" dirty="0" smtClean="0"/>
              <a:t> or </a:t>
            </a:r>
            <a:r>
              <a:rPr lang="en-GB" dirty="0" err="1" smtClean="0"/>
              <a:t>Python.Net</a:t>
            </a:r>
            <a:endParaRPr lang="en-GB" dirty="0" smtClean="0"/>
          </a:p>
          <a:p>
            <a:r>
              <a:rPr lang="en-GB" dirty="0" smtClean="0"/>
              <a:t>Anatomy of the python package</a:t>
            </a:r>
          </a:p>
          <a:p>
            <a:pPr lvl="1"/>
            <a:r>
              <a:rPr lang="en-GB" dirty="0" smtClean="0"/>
              <a:t>Mix of C +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0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IronPython</a:t>
            </a:r>
            <a:r>
              <a:rPr lang="en-GB" dirty="0" smtClean="0"/>
              <a:t>, Python.NET &amp; GIL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both suffer from the threading model in standard Python?</a:t>
            </a:r>
          </a:p>
          <a:p>
            <a:r>
              <a:rPr lang="en-GB" dirty="0" err="1"/>
              <a:t>IronPython’s</a:t>
            </a:r>
            <a:r>
              <a:rPr lang="en-GB" dirty="0"/>
              <a:t> &amp; </a:t>
            </a:r>
            <a:r>
              <a:rPr lang="en-GB" dirty="0" err="1"/>
              <a:t>Python.NET’s</a:t>
            </a:r>
            <a:r>
              <a:rPr lang="en-GB" dirty="0"/>
              <a:t> threading models are different!</a:t>
            </a:r>
          </a:p>
          <a:p>
            <a:pPr lvl="1"/>
            <a:r>
              <a:rPr lang="en-GB" dirty="0"/>
              <a:t>Forget about GIL when using </a:t>
            </a:r>
            <a:r>
              <a:rPr lang="en-GB" dirty="0" err="1"/>
              <a:t>IronPython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Be aware of GIL when using Python.NET!</a:t>
            </a:r>
          </a:p>
        </p:txBody>
      </p:sp>
    </p:spTree>
    <p:extLst>
      <p:ext uri="{BB962C8B-B14F-4D97-AF65-F5344CB8AC3E}">
        <p14:creationId xmlns:p14="http://schemas.microsoft.com/office/powerpoint/2010/main" val="2020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uses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Google (</a:t>
            </a:r>
            <a:r>
              <a:rPr lang="en-GB" dirty="0" err="1" smtClean="0"/>
              <a:t>youtube</a:t>
            </a:r>
            <a:r>
              <a:rPr lang="en-GB" dirty="0" smtClean="0"/>
              <a:t>)</a:t>
            </a:r>
          </a:p>
          <a:p>
            <a:r>
              <a:rPr lang="en-GB" dirty="0" smtClean="0"/>
              <a:t>NASA</a:t>
            </a:r>
          </a:p>
          <a:p>
            <a:r>
              <a:rPr lang="en-GB" dirty="0" smtClean="0"/>
              <a:t>Resolver – they use </a:t>
            </a:r>
            <a:r>
              <a:rPr lang="en-GB" dirty="0" err="1" smtClean="0"/>
              <a:t>IronPython</a:t>
            </a:r>
            <a:r>
              <a:rPr lang="en-GB" dirty="0" smtClean="0"/>
              <a:t>, but well…</a:t>
            </a:r>
          </a:p>
          <a:p>
            <a:pPr lvl="1"/>
            <a:r>
              <a:rPr lang="en-GB" dirty="0" smtClean="0"/>
              <a:t>Michel </a:t>
            </a:r>
            <a:r>
              <a:rPr lang="en-GB" dirty="0" err="1" smtClean="0"/>
              <a:t>Foord</a:t>
            </a:r>
            <a:r>
              <a:rPr lang="en-GB" dirty="0" smtClean="0"/>
              <a:t> works for them!</a:t>
            </a:r>
          </a:p>
          <a:p>
            <a:r>
              <a:rPr lang="en-GB" dirty="0" smtClean="0"/>
              <a:t>Scientists (</a:t>
            </a:r>
            <a:r>
              <a:rPr lang="en-GB" b="1" dirty="0" smtClean="0"/>
              <a:t>provide links here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7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DLR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specifically for </a:t>
            </a:r>
            <a:r>
              <a:rPr lang="en-GB" dirty="0" err="1"/>
              <a:t>IronPython</a:t>
            </a:r>
            <a:endParaRPr lang="en-GB" dirty="0"/>
          </a:p>
          <a:p>
            <a:r>
              <a:rPr lang="en-GB" dirty="0"/>
              <a:t>Other languages used that: </a:t>
            </a:r>
            <a:r>
              <a:rPr lang="en-GB" dirty="0" err="1"/>
              <a:t>IronRuby</a:t>
            </a:r>
          </a:p>
          <a:p>
            <a:pPr lvl="1"/>
            <a:r>
              <a:rPr lang="en-US" sz="2600" dirty="0" err="1"/>
              <a:t>(have a look at rake!)</a:t>
            </a:r>
            <a:endParaRPr lang="en-GB" sz="2600" dirty="0" err="1"/>
          </a:p>
          <a:p>
            <a:pPr lvl="1"/>
            <a:r>
              <a:rPr lang="en-US" sz="2600" dirty="0"/>
              <a:t>...or psake</a:t>
            </a:r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yield vs Python yield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Almost the same as in C#</a:t>
            </a:r>
          </a:p>
          <a:p>
            <a:r>
              <a:rPr lang="en-GB" dirty="0" smtClean="0"/>
              <a:t>yield break (C#) == return (Python)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Pythonidae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ython-smal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888" y="2705880"/>
            <a:ext cx="4678494" cy="26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is capable of consuming </a:t>
            </a:r>
            <a:r>
              <a:rPr lang="en-GB" dirty="0" err="1" smtClean="0"/>
              <a:t>.Net</a:t>
            </a:r>
            <a:r>
              <a:rPr lang="en-GB" dirty="0" smtClean="0"/>
              <a:t> code, so you can write: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8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Comprehension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new_list</a:t>
            </a:r>
            <a:r>
              <a:rPr lang="en-GB" dirty="0"/>
              <a:t> = [expression(</a:t>
            </a:r>
            <a:r>
              <a:rPr lang="en-GB" dirty="0" err="1"/>
              <a:t>i</a:t>
            </a:r>
            <a:r>
              <a:rPr lang="en-GB" dirty="0"/>
              <a:t>) for </a:t>
            </a:r>
            <a:r>
              <a:rPr lang="en-GB" dirty="0" err="1"/>
              <a:t>i</a:t>
            </a:r>
            <a:r>
              <a:rPr lang="en-GB" dirty="0"/>
              <a:t> in </a:t>
            </a:r>
            <a:r>
              <a:rPr lang="en-GB" dirty="0" err="1"/>
              <a:t>old_list</a:t>
            </a:r>
            <a:r>
              <a:rPr lang="en-GB" dirty="0"/>
              <a:t> if filter(</a:t>
            </a:r>
            <a:r>
              <a:rPr lang="en-GB" dirty="0" err="1"/>
              <a:t>i</a:t>
            </a:r>
            <a:r>
              <a:rPr lang="en-GB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292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Pynq</a:t>
            </a:r>
            <a:r>
              <a:rPr lang="en-GB" dirty="0" smtClean="0"/>
              <a:t>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8346447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DLR hosting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Easter egg 3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tools, frameworks,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1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Python used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Servers (</a:t>
            </a:r>
            <a:r>
              <a:rPr lang="en-GB" dirty="0" err="1"/>
              <a:t>backends</a:t>
            </a:r>
            <a:r>
              <a:rPr lang="en-GB" dirty="0"/>
              <a:t>)</a:t>
            </a:r>
          </a:p>
          <a:p>
            <a:r>
              <a:rPr lang="en-GB" dirty="0"/>
              <a:t>Scripting</a:t>
            </a:r>
          </a:p>
          <a:p>
            <a:pPr lvl="1"/>
            <a:r>
              <a:rPr lang="en-GB" dirty="0"/>
              <a:t>Games (but LUA is used more often) – this is very important for XNA+.NET developers</a:t>
            </a:r>
          </a:p>
          <a:p>
            <a:pPr lvl="1"/>
            <a:r>
              <a:rPr lang="en-GB" dirty="0"/>
              <a:t>Enhancing currently operating solutions (workflow engine etc.)</a:t>
            </a:r>
          </a:p>
          <a:p>
            <a:r>
              <a:rPr lang="en-GB" sz="2400" dirty="0"/>
              <a:t>Console applications (Mercurial)</a:t>
            </a:r>
          </a:p>
          <a:p>
            <a:r>
              <a:rPr lang="en-GB" sz="2400" dirty="0"/>
              <a:t>Desktop applications with UI (Spyder)</a:t>
            </a:r>
          </a:p>
          <a:p>
            <a:r>
              <a:rPr lang="en-US" sz="2400" dirty="0">
                <a:solidFill>
                  <a:srgbClr val="000000"/>
                </a:solidFill>
                <a:latin typeface="Constantia"/>
              </a:rPr>
              <a:t>Web applications (many frameworks: Django, Flask...)</a:t>
            </a:r>
            <a:endParaRPr lang="en-GB" sz="240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2576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written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BitTorent</a:t>
            </a:r>
          </a:p>
          <a:p>
            <a:r>
              <a:rPr lang="en-US"/>
              <a:t>Blender</a:t>
            </a:r>
          </a:p>
          <a:p>
            <a:r>
              <a:rPr lang="en-US"/>
              <a:t>Dropbox</a:t>
            </a:r>
          </a:p>
          <a:p>
            <a:r>
              <a:rPr lang="en-US"/>
              <a:t>Mercurial</a:t>
            </a:r>
          </a:p>
          <a:p>
            <a:r>
              <a:rPr lang="en-US"/>
              <a:t>Biggest Python projects</a:t>
            </a:r>
          </a:p>
          <a:p>
            <a:pPr lvl="1"/>
            <a:r>
              <a:rPr lang="en-US" sz="2600"/>
              <a:t>YouTube</a:t>
            </a:r>
          </a:p>
          <a:p>
            <a:pPr lvl="1"/>
            <a:r>
              <a:rPr lang="en-US" sz="2600"/>
              <a:t>Reddit</a:t>
            </a:r>
          </a:p>
          <a:p>
            <a:pPr lvl="1"/>
            <a:r>
              <a:rPr lang="en-US" sz="2600"/>
              <a:t>Eve Online</a:t>
            </a:r>
          </a:p>
          <a:p>
            <a:r>
              <a:rPr lang="en-US" sz="2800"/>
              <a:t>Python is also used by LucasFilms, NASA, CalTech...</a:t>
            </a:r>
          </a:p>
        </p:txBody>
      </p:sp>
    </p:spTree>
    <p:extLst>
      <p:ext uri="{BB962C8B-B14F-4D97-AF65-F5344CB8AC3E}">
        <p14:creationId xmlns:p14="http://schemas.microsoft.com/office/powerpoint/2010/main" val="1916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 good 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string/text processing</a:t>
            </a:r>
          </a:p>
          <a:p>
            <a:r>
              <a:rPr lang="en-US" dirty="0" smtClean="0"/>
              <a:t>internal </a:t>
            </a:r>
            <a:r>
              <a:rPr lang="en-US" dirty="0"/>
              <a:t>scripting language </a:t>
            </a:r>
            <a:r>
              <a:rPr lang="en-US" dirty="0" smtClean="0"/>
              <a:t>(Blender!)</a:t>
            </a:r>
          </a:p>
          <a:p>
            <a:pPr lvl="1"/>
            <a:r>
              <a:rPr lang="en-US" dirty="0" err="1" smtClean="0"/>
              <a:t>gamedev</a:t>
            </a:r>
            <a:r>
              <a:rPr lang="en-US" dirty="0" smtClean="0"/>
              <a:t>: </a:t>
            </a:r>
            <a:r>
              <a:rPr lang="en-US" dirty="0" err="1" smtClean="0"/>
              <a:t>Lua</a:t>
            </a:r>
            <a:endParaRPr lang="en-US" dirty="0"/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language </a:t>
            </a:r>
            <a:r>
              <a:rPr lang="en-US" dirty="0" smtClean="0"/>
              <a:t>processing (text/string manipulation)</a:t>
            </a:r>
            <a:endParaRPr lang="en-US" dirty="0"/>
          </a:p>
          <a:p>
            <a:r>
              <a:rPr lang="en-US" dirty="0"/>
              <a:t>important part of many Linux </a:t>
            </a:r>
            <a:r>
              <a:rPr lang="en-US" dirty="0" err="1"/>
              <a:t>distrubutions</a:t>
            </a:r>
            <a:r>
              <a:rPr lang="en-US" dirty="0"/>
              <a:t> (package managers)</a:t>
            </a:r>
          </a:p>
        </p:txBody>
      </p:sp>
    </p:spTree>
    <p:extLst>
      <p:ext uri="{BB962C8B-B14F-4D97-AF65-F5344CB8AC3E}">
        <p14:creationId xmlns:p14="http://schemas.microsoft.com/office/powerpoint/2010/main" val="39530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on the backend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scripting’s language performance good enough to be used on the server-side?</a:t>
            </a:r>
          </a:p>
          <a:p>
            <a:r>
              <a:rPr lang="en-US" dirty="0"/>
              <a:t>Is Python good choice for building distributed systems?</a:t>
            </a:r>
            <a:endParaRPr lang="en-GB" dirty="0"/>
          </a:p>
          <a:p>
            <a:r>
              <a:rPr lang="en-US" dirty="0"/>
              <a:t>Wariety of libraries:</a:t>
            </a:r>
            <a:endParaRPr lang="en-GB" dirty="0"/>
          </a:p>
          <a:p>
            <a:pPr lvl="1"/>
            <a:r>
              <a:rPr lang="en-GB" dirty="0" err="1"/>
              <a:t>PyPy</a:t>
            </a:r>
            <a:endParaRPr lang="en-GB" dirty="0"/>
          </a:p>
          <a:p>
            <a:pPr lvl="1"/>
            <a:r>
              <a:rPr lang="en-GB" dirty="0"/>
              <a:t>Twisted</a:t>
            </a:r>
          </a:p>
          <a:p>
            <a:pPr lvl="1"/>
            <a:r>
              <a:rPr lang="en-GB" dirty="0"/>
              <a:t>Celery</a:t>
            </a:r>
          </a:p>
        </p:txBody>
      </p:sp>
    </p:spTree>
    <p:extLst>
      <p:ext uri="{BB962C8B-B14F-4D97-AF65-F5344CB8AC3E}">
        <p14:creationId xmlns:p14="http://schemas.microsoft.com/office/powerpoint/2010/main" val="19966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Pythonidae (pythons)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Constantia"/>
              </a:rPr>
              <a:t>snakes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~26 species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nonvenomus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oviparous</a:t>
            </a:r>
          </a:p>
          <a:p>
            <a:r>
              <a:rPr lang="en-US" sz="2800">
                <a:solidFill>
                  <a:srgbClr val="000000"/>
                </a:solidFill>
                <a:latin typeface="Constantia"/>
              </a:rPr>
              <a:t>interesting facts: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available to buy on the market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sometimes do consume their owners!</a:t>
            </a:r>
          </a:p>
          <a:p>
            <a:pPr lvl="1"/>
            <a:r>
              <a:rPr lang="en-US" sz="2600">
                <a:solidFill>
                  <a:srgbClr val="000000"/>
                </a:solidFill>
                <a:latin typeface="Constantia"/>
              </a:rPr>
              <a:t>Burmeses Pythons were introduced to Everglades, Florida by humans</a:t>
            </a:r>
          </a:p>
        </p:txBody>
      </p:sp>
    </p:spTree>
    <p:extLst>
      <p:ext uri="{BB962C8B-B14F-4D97-AF65-F5344CB8AC3E}">
        <p14:creationId xmlns:p14="http://schemas.microsoft.com/office/powerpoint/2010/main" val="1118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Full blown-IDEs:</a:t>
            </a:r>
          </a:p>
          <a:p>
            <a:pPr lvl="1"/>
            <a:r>
              <a:rPr lang="en-GB" dirty="0" err="1"/>
              <a:t>PyCharm</a:t>
            </a:r>
            <a:r>
              <a:rPr lang="en-GB" dirty="0"/>
              <a:t> (Community Edition also available), requires Java Runtime</a:t>
            </a:r>
          </a:p>
          <a:p>
            <a:pPr lvl="1"/>
            <a:r>
              <a:rPr lang="en-GB" dirty="0"/>
              <a:t>Visual Studio + Python Tools (Windows only)</a:t>
            </a:r>
          </a:p>
          <a:p>
            <a:pPr lvl="1"/>
            <a:r>
              <a:rPr lang="en-GB" dirty="0" err="1"/>
              <a:t>Spyder</a:t>
            </a:r>
            <a:r>
              <a:rPr lang="en-GB" dirty="0"/>
              <a:t> (Linux/Windows)</a:t>
            </a:r>
          </a:p>
          <a:p>
            <a:pPr lvl="1"/>
            <a:r>
              <a:rPr lang="en-GB" dirty="0"/>
              <a:t>Eclipse + PyDev / Aptana Studio</a:t>
            </a:r>
          </a:p>
          <a:p>
            <a:r>
              <a:rPr lang="en-GB" dirty="0"/>
              <a:t>Editors: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IDLE</a:t>
            </a:r>
          </a:p>
          <a:p>
            <a:pPr lvl="1"/>
            <a:r>
              <a:rPr lang="en-GB" dirty="0" err="1"/>
              <a:t>SublimeText</a:t>
            </a:r>
            <a:r>
              <a:rPr lang="en-GB" dirty="0"/>
              <a:t> + PyLint/Anaconda/PythonAutocomplete…</a:t>
            </a:r>
          </a:p>
          <a:p>
            <a:pPr lvl="1"/>
            <a:r>
              <a:rPr lang="en-GB" dirty="0"/>
              <a:t>VIM + </a:t>
            </a:r>
            <a:r>
              <a:rPr lang="en-GB" dirty="0" err="1"/>
              <a:t>PyLint</a:t>
            </a:r>
            <a:r>
              <a:rPr lang="en-GB" dirty="0"/>
              <a:t> + PEP…</a:t>
            </a:r>
          </a:p>
          <a:p>
            <a:pPr lvl="1"/>
            <a:r>
              <a:rPr lang="en-GB" dirty="0" err="1"/>
              <a:t>PythonScriptEditor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4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Interactive Python shells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</a:rPr>
              <a:t>python.exe is REPL</a:t>
            </a:r>
          </a:p>
          <a:p>
            <a:r>
              <a:rPr lang="en-GB" dirty="0"/>
              <a:t>Alternatives to python.exe REPL:</a:t>
            </a:r>
          </a:p>
          <a:p>
            <a:pPr lvl="1"/>
            <a:r>
              <a:rPr lang="en-GB" dirty="0" err="1"/>
              <a:t>Ipython</a:t>
            </a:r>
            <a:r>
              <a:rPr lang="en-GB" dirty="0"/>
              <a:t> (also used by </a:t>
            </a:r>
            <a:r>
              <a:rPr lang="en-GB" dirty="0" err="1"/>
              <a:t>Spyder</a:t>
            </a:r>
            <a:r>
              <a:rPr lang="en-GB" dirty="0"/>
              <a:t>)</a:t>
            </a:r>
          </a:p>
          <a:p>
            <a:pPr lvl="2"/>
            <a:r>
              <a:rPr lang="en-US" sz="2400" dirty="0"/>
              <a:t>code completion</a:t>
            </a:r>
            <a:endParaRPr lang="en-GB" sz="2400" dirty="0"/>
          </a:p>
          <a:p>
            <a:pPr lvl="2"/>
            <a:r>
              <a:rPr lang="en-US" sz="2400" dirty="0"/>
              <a:t>saving code to file</a:t>
            </a:r>
            <a:endParaRPr lang="en-GB" sz="2400" dirty="0"/>
          </a:p>
          <a:p>
            <a:pPr lvl="2"/>
            <a:r>
              <a:rPr lang="en-US" sz="2400" dirty="0"/>
              <a:t>info on members (namespaces, classes, methods)</a:t>
            </a:r>
            <a:endParaRPr lang="en-GB" sz="2400" dirty="0"/>
          </a:p>
          <a:p>
            <a:pPr lvl="1"/>
            <a:r>
              <a:rPr lang="en-GB" dirty="0" err="1"/>
              <a:t>BPython</a:t>
            </a:r>
          </a:p>
          <a:p>
            <a:pPr lvl="2"/>
            <a:r>
              <a:rPr lang="en-US" sz="2400" dirty="0" err="1"/>
              <a:t>code completion</a:t>
            </a:r>
            <a:endParaRPr lang="en-GB" sz="2400" dirty="0" err="1"/>
          </a:p>
          <a:p>
            <a:pPr lvl="2"/>
            <a:r>
              <a:rPr lang="en-US" sz="2400" dirty="0" err="1"/>
              <a:t>advanced features: code rewind</a:t>
            </a:r>
            <a:endParaRPr lang="en-GB" sz="2400" dirty="0" err="1"/>
          </a:p>
          <a:p>
            <a:pPr lvl="2"/>
            <a:r>
              <a:rPr lang="en-US" sz="2400" dirty="0"/>
              <a:t>info on members (namespaces, classes, methods)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95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OpenSource</a:t>
            </a:r>
            <a:r>
              <a:rPr lang="en-GB" dirty="0" smtClean="0"/>
              <a:t>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, </a:t>
            </a:r>
            <a:r>
              <a:rPr lang="en-GB" dirty="0" err="1" smtClean="0"/>
              <a:t>BitBucket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Travis! Python has a full support with that! (unfortunately no support for </a:t>
            </a:r>
            <a:r>
              <a:rPr lang="en-GB" dirty="0" err="1" smtClean="0"/>
              <a:t>.Net</a:t>
            </a:r>
            <a:r>
              <a:rPr lang="en-GB" dirty="0" smtClean="0"/>
              <a:t> project, so no </a:t>
            </a:r>
            <a:r>
              <a:rPr lang="en-GB" dirty="0" err="1" smtClean="0"/>
              <a:t>IronPython</a:t>
            </a:r>
            <a:r>
              <a:rPr lang="en-GB" dirty="0" smtClean="0"/>
              <a:t>, Python.NET)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4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Libraries that you should have a look 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Math: </a:t>
            </a:r>
            <a:r>
              <a:rPr lang="en-GB" dirty="0" err="1" smtClean="0"/>
              <a:t>Numpy</a:t>
            </a:r>
            <a:r>
              <a:rPr lang="en-GB" dirty="0" smtClean="0"/>
              <a:t> (scientist do love Python!)</a:t>
            </a:r>
          </a:p>
          <a:p>
            <a:r>
              <a:rPr lang="en-GB" dirty="0" smtClean="0"/>
              <a:t>ORM: SQL Alchemy</a:t>
            </a:r>
          </a:p>
          <a:p>
            <a:r>
              <a:rPr lang="en-GB" dirty="0" smtClean="0"/>
              <a:t>Web: </a:t>
            </a:r>
            <a:r>
              <a:rPr lang="en-GB" dirty="0" err="1" smtClean="0"/>
              <a:t>Django</a:t>
            </a:r>
            <a:endParaRPr lang="en-GB" dirty="0" smtClean="0"/>
          </a:p>
          <a:p>
            <a:r>
              <a:rPr lang="en-GB" dirty="0" smtClean="0"/>
              <a:t>Servers: Tornado, Flask,</a:t>
            </a:r>
          </a:p>
          <a:p>
            <a:r>
              <a:rPr lang="en-GB" dirty="0" smtClean="0"/>
              <a:t>Games: </a:t>
            </a:r>
            <a:r>
              <a:rPr lang="en-GB" dirty="0" err="1" smtClean="0"/>
              <a:t>PyGame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Couple of things I would like all of you remember after the 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Fiddler as Python code generator?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#Develop &amp; IronPython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Supports development using IronPython</a:t>
            </a:r>
          </a:p>
          <a:p>
            <a:r>
              <a:rPr lang="pl-PL" dirty="0" smtClean="0"/>
              <a:t>Allows to convert code to IronPython </a:t>
            </a:r>
            <a:r>
              <a:rPr lang="pl-PL" dirty="0" smtClean="0">
                <a:solidFill>
                  <a:schemeClr val="accent2"/>
                </a:solidFill>
              </a:rPr>
              <a:t>[DEMO]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(</a:t>
            </a:r>
            <a:r>
              <a:rPr lang="en-GB" dirty="0" err="1" smtClean="0"/>
              <a:t>CPython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r>
              <a:rPr lang="en-GB" dirty="0" err="1" smtClean="0"/>
              <a:t>pyc</a:t>
            </a:r>
            <a:r>
              <a:rPr lang="en-GB" dirty="0" smtClean="0"/>
              <a:t> generation</a:t>
            </a:r>
          </a:p>
          <a:p>
            <a:r>
              <a:rPr lang="en-GB" dirty="0" err="1" smtClean="0"/>
              <a:t>IPython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6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IronPython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standard </a:t>
            </a:r>
            <a:r>
              <a:rPr lang="en-GB" dirty="0" err="1" smtClean="0"/>
              <a:t>CPython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Compiling to .exe / .</a:t>
            </a:r>
            <a:r>
              <a:rPr lang="en-GB" dirty="0" err="1" smtClean="0"/>
              <a:t>dll</a:t>
            </a:r>
            <a:r>
              <a:rPr lang="en-GB" dirty="0" smtClean="0"/>
              <a:t> (VS / #Dev)</a:t>
            </a:r>
          </a:p>
          <a:p>
            <a:r>
              <a:rPr lang="en-GB" dirty="0" smtClean="0"/>
              <a:t>Consuming </a:t>
            </a:r>
            <a:r>
              <a:rPr lang="en-GB" dirty="0" err="1" smtClean="0"/>
              <a:t>.net</a:t>
            </a:r>
            <a:r>
              <a:rPr lang="en-GB" dirty="0" smtClean="0"/>
              <a:t> code in </a:t>
            </a:r>
            <a:r>
              <a:rPr lang="en-GB" dirty="0" err="1" smtClean="0"/>
              <a:t>IronPython</a:t>
            </a:r>
            <a:endParaRPr lang="en-GB" dirty="0" smtClean="0"/>
          </a:p>
          <a:p>
            <a:r>
              <a:rPr lang="en-GB" dirty="0" smtClean="0"/>
              <a:t>Consuming </a:t>
            </a:r>
            <a:r>
              <a:rPr lang="en-GB" dirty="0" err="1" smtClean="0"/>
              <a:t>IronPython</a:t>
            </a:r>
            <a:r>
              <a:rPr lang="en-GB" dirty="0" smtClean="0"/>
              <a:t> in C#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is...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(...programming language :)</a:t>
            </a:r>
          </a:p>
        </p:txBody>
      </p:sp>
    </p:spTree>
    <p:extLst>
      <p:ext uri="{BB962C8B-B14F-4D97-AF65-F5344CB8AC3E}">
        <p14:creationId xmlns:p14="http://schemas.microsoft.com/office/powerpoint/2010/main" val="37313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Sample – simple web server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a sample with the simplest web-server written in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17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Easter egg 4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So… you would like to fly, huh?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469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324536"/>
          </a:xfrm>
        </p:spPr>
        <p:txBody>
          <a:bodyPr>
            <a:normAutofit/>
          </a:bodyPr>
          <a:lstStyle/>
          <a:p>
            <a:r>
              <a:rPr lang="en-GB" dirty="0" smtClean="0"/>
              <a:t>Contact me:</a:t>
            </a:r>
            <a:endParaRPr lang="pl-PL" dirty="0" smtClean="0"/>
          </a:p>
          <a:p>
            <a:endParaRPr lang="en-GB" dirty="0" smtClean="0"/>
          </a:p>
          <a:p>
            <a:r>
              <a:rPr lang="en-GB" dirty="0" err="1" smtClean="0"/>
              <a:t>maciektalaska</a:t>
            </a:r>
            <a:r>
              <a:rPr lang="en-GB" dirty="0" smtClean="0"/>
              <a:t>  </a:t>
            </a:r>
            <a:r>
              <a:rPr lang="pl-PL" dirty="0" smtClean="0"/>
              <a:t>// twitter</a:t>
            </a:r>
          </a:p>
          <a:p>
            <a:r>
              <a:rPr lang="pl-PL" dirty="0" smtClean="0"/>
              <a:t>maciek.talaska@gmail.com</a:t>
            </a:r>
          </a:p>
          <a:p>
            <a:r>
              <a:rPr lang="pl-PL" dirty="0" smtClean="0"/>
              <a:t>maciek.talaska@outlook.com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3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4586</TotalTime>
  <Words>2572</Words>
  <Application>Microsoft Office PowerPoint</Application>
  <PresentationFormat>On-screen Show (4:3)</PresentationFormat>
  <Paragraphs>447</Paragraphs>
  <Slides>92</Slides>
  <Notes>81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Constantia</vt:lpstr>
      <vt:lpstr>Wingdings</vt:lpstr>
      <vt:lpstr>Wingdings 2</vt:lpstr>
      <vt:lpstr>Flow</vt:lpstr>
      <vt:lpstr>Python in a .NET world</vt:lpstr>
      <vt:lpstr>Who am I, why Python etc...</vt:lpstr>
      <vt:lpstr>...but</vt:lpstr>
      <vt:lpstr>Agenda</vt:lpstr>
      <vt:lpstr>Before we start…</vt:lpstr>
      <vt:lpstr>xkcd  on P y t h o n</vt:lpstr>
      <vt:lpstr>Pythonidae</vt:lpstr>
      <vt:lpstr>Pythonidae (pythons)</vt:lpstr>
      <vt:lpstr>Python is... </vt:lpstr>
      <vt:lpstr>Python introduction</vt:lpstr>
      <vt:lpstr>Guido van Rossum</vt:lpstr>
      <vt:lpstr> Benevolent Dictator For Life</vt:lpstr>
      <vt:lpstr>Python Software Foundation</vt:lpstr>
      <vt:lpstr>Python is (programming language)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The Zen of Python</vt:lpstr>
      <vt:lpstr>Easter egg no.1</vt:lpstr>
      <vt:lpstr>Python for developers</vt:lpstr>
      <vt:lpstr>Hello World in Python</vt:lpstr>
      <vt:lpstr>Eeaster egg no. 2</vt:lpstr>
      <vt:lpstr>Whitespace DOES matter!</vt:lpstr>
      <vt:lpstr>Duck typing? U joking?</vt:lpstr>
      <vt:lpstr>Magic methods</vt:lpstr>
      <vt:lpstr>Magic methods - equality</vt:lpstr>
      <vt:lpstr>Magic… type conversion</vt:lpstr>
      <vt:lpstr>Magic methods - DEMO</vt:lpstr>
      <vt:lpstr>Memory management</vt:lpstr>
      <vt:lpstr>Decorators</vt:lpstr>
      <vt:lpstr>Functional Python?</vt:lpstr>
      <vt:lpstr>Python – the only language*…</vt:lpstr>
      <vt:lpstr>Hello World in 2 flavors</vt:lpstr>
      <vt:lpstr>One Python to rule them all!</vt:lpstr>
      <vt:lpstr>Python vs Ruby (rant!)</vt:lpstr>
      <vt:lpstr>More rant on Python, Ruby, .Net and... Java?</vt:lpstr>
      <vt:lpstr>PEP</vt:lpstr>
      <vt:lpstr>Example: PEP8</vt:lpstr>
      <vt:lpstr>Package management</vt:lpstr>
      <vt:lpstr>Package management - tools </vt:lpstr>
      <vt:lpstr>GIL – Python’s biggest problem</vt:lpstr>
      <vt:lpstr>.pyc files</vt:lpstr>
      <vt:lpstr>Jython</vt:lpstr>
      <vt:lpstr>Origins of Jython</vt:lpstr>
      <vt:lpstr>Python+.NET=IronPython</vt:lpstr>
      <vt:lpstr>IronPython - origins </vt:lpstr>
      <vt:lpstr>IronPython - origins (continued)</vt:lpstr>
      <vt:lpstr>Iron* - origin of the name</vt:lpstr>
      <vt:lpstr>IronPython - current state </vt:lpstr>
      <vt:lpstr>Python libraries &amp; .NET</vt:lpstr>
      <vt:lpstr>IronPython, Python.NET &amp; GIL</vt:lpstr>
      <vt:lpstr>Who uses Python</vt:lpstr>
      <vt:lpstr>DLR</vt:lpstr>
      <vt:lpstr>C# yield vs Python yield</vt:lpstr>
      <vt:lpstr>Linq in Python</vt:lpstr>
      <vt:lpstr>List Comprehension</vt:lpstr>
      <vt:lpstr>Linq in Python</vt:lpstr>
      <vt:lpstr>DLR hosting API</vt:lpstr>
      <vt:lpstr>Easter egg 3</vt:lpstr>
      <vt:lpstr>Development tools, frameworks, libraries</vt:lpstr>
      <vt:lpstr>What is Python used for?</vt:lpstr>
      <vt:lpstr>Software written in Python</vt:lpstr>
      <vt:lpstr>What is Python good at?</vt:lpstr>
      <vt:lpstr>Python on the backend</vt:lpstr>
      <vt:lpstr>Tools</vt:lpstr>
      <vt:lpstr>Interactive Python shells</vt:lpstr>
      <vt:lpstr>OpenSource development</vt:lpstr>
      <vt:lpstr>Libraries that you should have a look at</vt:lpstr>
      <vt:lpstr>Summary</vt:lpstr>
      <vt:lpstr>DEMO</vt:lpstr>
      <vt:lpstr>Fiddler as Python code generator?</vt:lpstr>
      <vt:lpstr>#Develop &amp; IronPython</vt:lpstr>
      <vt:lpstr>Python (CPython)</vt:lpstr>
      <vt:lpstr>IronPython</vt:lpstr>
      <vt:lpstr>Sample – simple web server in Python</vt:lpstr>
      <vt:lpstr>Easter egg 4</vt:lpstr>
      <vt:lpstr>Questions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a .NET world</dc:title>
  <dc:creator>Maciej Talaska</dc:creator>
  <cp:lastModifiedBy>Maciej Talaska</cp:lastModifiedBy>
  <cp:revision>119</cp:revision>
  <dcterms:created xsi:type="dcterms:W3CDTF">2006-08-16T00:00:00Z</dcterms:created>
  <dcterms:modified xsi:type="dcterms:W3CDTF">2014-04-16T07:34:04Z</dcterms:modified>
</cp:coreProperties>
</file>