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5"/>
  </p:notesMasterIdLst>
  <p:sldIdLst>
    <p:sldId id="256" r:id="rId2"/>
    <p:sldId id="260" r:id="rId3"/>
    <p:sldId id="261" r:id="rId4"/>
    <p:sldId id="272" r:id="rId5"/>
    <p:sldId id="273" r:id="rId6"/>
    <p:sldId id="275" r:id="rId7"/>
    <p:sldId id="268" r:id="rId8"/>
    <p:sldId id="257" r:id="rId9"/>
    <p:sldId id="258" r:id="rId10"/>
    <p:sldId id="259" r:id="rId11"/>
    <p:sldId id="264" r:id="rId12"/>
    <p:sldId id="270" r:id="rId13"/>
    <p:sldId id="269" r:id="rId14"/>
    <p:sldId id="277" r:id="rId15"/>
    <p:sldId id="279" r:id="rId16"/>
    <p:sldId id="280" r:id="rId17"/>
    <p:sldId id="274" r:id="rId18"/>
    <p:sldId id="271" r:id="rId19"/>
    <p:sldId id="278" r:id="rId20"/>
    <p:sldId id="265" r:id="rId21"/>
    <p:sldId id="267" r:id="rId22"/>
    <p:sldId id="281" r:id="rId23"/>
    <p:sldId id="282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32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C7CFB1-F532-4D86-A169-155E42696984}" type="datetimeFigureOut">
              <a:rPr lang="pl-PL" smtClean="0"/>
              <a:t>2014-10-20</a:t>
            </a:fld>
            <a:endParaRPr lang="pl-P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5E48C8-EF97-4CC4-AE9C-2596833917A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681600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5E48C8-EF97-4CC4-AE9C-2596833917AB}" type="slidenum">
              <a:rPr lang="pl-PL" smtClean="0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400492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10/20/2014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Constrained and Unconstrained </a:t>
            </a:r>
            <a:r>
              <a:rPr lang="pl-PL" dirty="0"/>
              <a:t>Isolation </a:t>
            </a:r>
            <a:r>
              <a:rPr lang="pl-PL" dirty="0" smtClean="0"/>
              <a:t>Frameworks in .NET</a:t>
            </a:r>
            <a:endParaRPr lang="pl-P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l-PL" sz="2400" dirty="0" smtClean="0"/>
              <a:t>Pawel Klimczyk</a:t>
            </a:r>
          </a:p>
          <a:p>
            <a:r>
              <a:rPr lang="pl-PL" sz="2400" dirty="0" smtClean="0"/>
              <a:t>Gemotial</a:t>
            </a:r>
            <a:endParaRPr lang="pl-PL" sz="2400" dirty="0"/>
          </a:p>
        </p:txBody>
      </p:sp>
    </p:spTree>
    <p:extLst>
      <p:ext uri="{BB962C8B-B14F-4D97-AF65-F5344CB8AC3E}">
        <p14:creationId xmlns:p14="http://schemas.microsoft.com/office/powerpoint/2010/main" val="2256321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83000" t="92000" r="2000" b="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Constrained &amp; Unconstrained Isolation Frameworks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pl-PL" sz="2800" dirty="0" smtClean="0"/>
              <a:t>Constrained (proxy based): Moq, FakeItEast, NSubstitute</a:t>
            </a:r>
          </a:p>
          <a:p>
            <a:pPr>
              <a:lnSpc>
                <a:spcPct val="200000"/>
              </a:lnSpc>
            </a:pPr>
            <a:r>
              <a:rPr lang="pl-PL" sz="2800" dirty="0" smtClean="0"/>
              <a:t>Uncontrained (profiler based): Fakes, TypeMock, JustMock</a:t>
            </a:r>
          </a:p>
        </p:txBody>
      </p:sp>
    </p:spTree>
    <p:extLst>
      <p:ext uri="{BB962C8B-B14F-4D97-AF65-F5344CB8AC3E}">
        <p14:creationId xmlns:p14="http://schemas.microsoft.com/office/powerpoint/2010/main" val="2446086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83000" t="92000" r="2000" b="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Isolation </a:t>
            </a:r>
            <a:r>
              <a:rPr lang="pl-PL" dirty="0"/>
              <a:t>Frameworks</a:t>
            </a:r>
            <a:r>
              <a:rPr lang="pl-PL" dirty="0" smtClean="0"/>
              <a:t/>
            </a:r>
            <a:br>
              <a:rPr lang="pl-PL" dirty="0" smtClean="0"/>
            </a:br>
            <a:r>
              <a:rPr lang="pl-PL" dirty="0" smtClean="0"/>
              <a:t>Demo I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0970" y="2666999"/>
            <a:ext cx="4228230" cy="3124201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pl-PL" sz="2800" dirty="0" smtClean="0"/>
              <a:t>Mocking DateTime.Now</a:t>
            </a:r>
          </a:p>
          <a:p>
            <a:pPr>
              <a:lnSpc>
                <a:spcPct val="200000"/>
              </a:lnSpc>
            </a:pPr>
            <a:r>
              <a:rPr lang="pl-PL" sz="2800" dirty="0" smtClean="0"/>
              <a:t>Mocking StreamReader</a:t>
            </a:r>
            <a:endParaRPr lang="pl-PL" sz="2800" dirty="0"/>
          </a:p>
        </p:txBody>
      </p:sp>
    </p:spTree>
    <p:extLst>
      <p:ext uri="{BB962C8B-B14F-4D97-AF65-F5344CB8AC3E}">
        <p14:creationId xmlns:p14="http://schemas.microsoft.com/office/powerpoint/2010/main" val="893143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83000" t="92000" r="2000" b="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Isolation </a:t>
            </a:r>
            <a:r>
              <a:rPr lang="pl-PL" dirty="0"/>
              <a:t>Frameworks</a:t>
            </a:r>
            <a:br>
              <a:rPr lang="pl-PL" dirty="0"/>
            </a:br>
            <a:r>
              <a:rPr lang="pl-PL" dirty="0"/>
              <a:t>How does it work technically ?! (I)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684" y="2273036"/>
            <a:ext cx="8178409" cy="4031712"/>
          </a:xfrm>
        </p:spPr>
      </p:pic>
    </p:spTree>
    <p:extLst>
      <p:ext uri="{BB962C8B-B14F-4D97-AF65-F5344CB8AC3E}">
        <p14:creationId xmlns:p14="http://schemas.microsoft.com/office/powerpoint/2010/main" val="1822054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83000" t="92000" r="2000" b="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Unconstrained Isolation Frameworks</a:t>
            </a:r>
            <a:br>
              <a:rPr lang="pl-PL" dirty="0" smtClean="0"/>
            </a:br>
            <a:r>
              <a:rPr lang="pl-PL" dirty="0" smtClean="0"/>
              <a:t>How does it work technically ?!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6121" y="2849879"/>
            <a:ext cx="10018713" cy="3124201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pl-PL" sz="2800" dirty="0"/>
              <a:t>COR_ENABLE_PROFILING = 1</a:t>
            </a:r>
          </a:p>
          <a:p>
            <a:pPr>
              <a:lnSpc>
                <a:spcPct val="200000"/>
              </a:lnSpc>
            </a:pPr>
            <a:r>
              <a:rPr lang="pl-PL" sz="2800" dirty="0"/>
              <a:t>COR_PROFILER = {</a:t>
            </a:r>
            <a:r>
              <a:rPr lang="pl-PL" sz="2800" dirty="0" smtClean="0"/>
              <a:t>B7ABE522-A68F-44F2-925B-81E7488E9EC</a:t>
            </a:r>
            <a:r>
              <a:rPr lang="pl-PL" sz="2800" dirty="0" smtClean="0"/>
              <a:t>}</a:t>
            </a:r>
          </a:p>
          <a:p>
            <a:pPr>
              <a:lnSpc>
                <a:spcPct val="200000"/>
              </a:lnSpc>
            </a:pPr>
            <a:r>
              <a:rPr lang="pl-PL" sz="2800" dirty="0" smtClean="0"/>
              <a:t>Prolog &amp; Epilog</a:t>
            </a:r>
            <a:endParaRPr lang="pl-PL" sz="2800" dirty="0" smtClean="0"/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401308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83000" t="92000" r="2000" b="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Unconstrained Isolation Frameworks</a:t>
            </a:r>
            <a:br>
              <a:rPr lang="pl-PL" dirty="0" smtClean="0"/>
            </a:br>
            <a:r>
              <a:rPr lang="pl-PL" dirty="0" smtClean="0"/>
              <a:t>Demo II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pl-PL" sz="2800" dirty="0" smtClean="0"/>
              <a:t>Mocking static method</a:t>
            </a:r>
          </a:p>
        </p:txBody>
      </p:sp>
    </p:spTree>
    <p:extLst>
      <p:ext uri="{BB962C8B-B14F-4D97-AF65-F5344CB8AC3E}">
        <p14:creationId xmlns:p14="http://schemas.microsoft.com/office/powerpoint/2010/main" val="417428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83000" t="92000" r="2000" b="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Unconstrained Isolation Frameworks</a:t>
            </a:r>
            <a:br>
              <a:rPr lang="pl-PL" dirty="0" smtClean="0"/>
            </a:br>
            <a:r>
              <a:rPr lang="pl-PL" dirty="0" smtClean="0"/>
              <a:t>Demo III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pl-PL" sz="2800" dirty="0" smtClean="0"/>
              <a:t>Mocking sealed class</a:t>
            </a:r>
          </a:p>
        </p:txBody>
      </p:sp>
    </p:spTree>
    <p:extLst>
      <p:ext uri="{BB962C8B-B14F-4D97-AF65-F5344CB8AC3E}">
        <p14:creationId xmlns:p14="http://schemas.microsoft.com/office/powerpoint/2010/main" val="3273149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83000" t="92000" r="2000" b="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Unconstrained Isolation </a:t>
            </a:r>
            <a:r>
              <a:rPr lang="pl-PL" dirty="0" smtClean="0"/>
              <a:t>Frameworks</a:t>
            </a:r>
            <a:br>
              <a:rPr lang="pl-PL" dirty="0" smtClean="0"/>
            </a:br>
            <a:r>
              <a:rPr lang="pl-PL" dirty="0" smtClean="0"/>
              <a:t>Demo IV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pl-PL" sz="2800" dirty="0" smtClean="0"/>
              <a:t>Mocking private method</a:t>
            </a:r>
          </a:p>
        </p:txBody>
      </p:sp>
    </p:spTree>
    <p:extLst>
      <p:ext uri="{BB962C8B-B14F-4D97-AF65-F5344CB8AC3E}">
        <p14:creationId xmlns:p14="http://schemas.microsoft.com/office/powerpoint/2010/main" val="2205436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83000" t="92000" r="2000" b="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Constrained &amp; Unconstrained </a:t>
            </a:r>
            <a:r>
              <a:rPr lang="pl-PL" dirty="0"/>
              <a:t>Isolation </a:t>
            </a:r>
            <a:r>
              <a:rPr lang="pl-PL" dirty="0" smtClean="0"/>
              <a:t>Frameworks – Differences (I)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sz="2800" b="1" dirty="0" smtClean="0"/>
              <a:t>Constrained </a:t>
            </a:r>
            <a:r>
              <a:rPr lang="pl-PL" sz="2800" dirty="0" smtClean="0"/>
              <a:t> - replace a class with a small substitute („stub”/”mock”) that implements the same interafe</a:t>
            </a:r>
          </a:p>
          <a:p>
            <a:pPr marL="0" indent="0">
              <a:buNone/>
            </a:pPr>
            <a:endParaRPr lang="pl-PL" sz="2800" dirty="0" smtClean="0"/>
          </a:p>
          <a:p>
            <a:pPr marL="0" indent="0">
              <a:buNone/>
            </a:pPr>
            <a:r>
              <a:rPr lang="pl-PL" sz="2800" b="1" dirty="0" smtClean="0"/>
              <a:t>Uncontrained</a:t>
            </a:r>
            <a:r>
              <a:rPr lang="pl-PL" sz="2800" dirty="0" smtClean="0"/>
              <a:t> – modify the compiled code at runtime, to inject and run a substitute („shim”)</a:t>
            </a:r>
          </a:p>
        </p:txBody>
      </p:sp>
    </p:spTree>
    <p:extLst>
      <p:ext uri="{BB962C8B-B14F-4D97-AF65-F5344CB8AC3E}">
        <p14:creationId xmlns:p14="http://schemas.microsoft.com/office/powerpoint/2010/main" val="1932486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83000" t="92000" r="2000" b="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Constrained &amp; Unconstrained Isolation </a:t>
            </a:r>
            <a:r>
              <a:rPr lang="pl-PL" dirty="0" smtClean="0"/>
              <a:t>Frameworks – Differences (II)</a:t>
            </a:r>
            <a:endParaRPr lang="pl-PL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6673949"/>
              </p:ext>
            </p:extLst>
          </p:nvPr>
        </p:nvGraphicFramePr>
        <p:xfrm>
          <a:off x="2410975" y="2729344"/>
          <a:ext cx="8127999" cy="333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/>
                <a:gridCol w="2709333"/>
                <a:gridCol w="2709333"/>
              </a:tblGrid>
              <a:tr h="327595">
                <a:tc>
                  <a:txBody>
                    <a:bodyPr/>
                    <a:lstStyle/>
                    <a:p>
                      <a:r>
                        <a:rPr lang="pl-PL" dirty="0" smtClean="0"/>
                        <a:t>Action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Constrained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Unconstrained</a:t>
                      </a:r>
                      <a:endParaRPr lang="pl-P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 smtClean="0"/>
                        <a:t>Static</a:t>
                      </a:r>
                      <a:r>
                        <a:rPr lang="pl-PL" baseline="0" dirty="0" smtClean="0"/>
                        <a:t> Property/Method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X</a:t>
                      </a:r>
                      <a:endParaRPr lang="pl-P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 smtClean="0"/>
                        <a:t>Static Class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X</a:t>
                      </a:r>
                      <a:endParaRPr lang="pl-P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 smtClean="0"/>
                        <a:t>Static Constructor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X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 smtClean="0"/>
                        <a:t>Sealed Class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X</a:t>
                      </a:r>
                      <a:endParaRPr lang="pl-P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 smtClean="0"/>
                        <a:t>Virtual Method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X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X</a:t>
                      </a:r>
                      <a:endParaRPr lang="pl-P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 smtClean="0"/>
                        <a:t>Non-virtual</a:t>
                      </a:r>
                      <a:r>
                        <a:rPr lang="pl-PL" baseline="0" dirty="0" smtClean="0"/>
                        <a:t> Method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X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 smtClean="0"/>
                        <a:t>Private Method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X</a:t>
                      </a:r>
                      <a:endParaRPr lang="pl-P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 smtClean="0"/>
                        <a:t>Private</a:t>
                      </a:r>
                      <a:r>
                        <a:rPr lang="pl-PL" baseline="0" dirty="0" smtClean="0"/>
                        <a:t> Constructor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X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0917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83000" t="92000" r="2000" b="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What’s the price and quality?</a:t>
            </a:r>
            <a:endParaRPr lang="pl-PL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17459109"/>
              </p:ext>
            </p:extLst>
          </p:nvPr>
        </p:nvGraphicFramePr>
        <p:xfrm>
          <a:off x="1484313" y="2667000"/>
          <a:ext cx="10018712" cy="2326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4678"/>
                <a:gridCol w="2504678"/>
                <a:gridCol w="2504678"/>
                <a:gridCol w="2504678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Fakes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TypeMock (</a:t>
                      </a:r>
                      <a:r>
                        <a:rPr lang="pl-PL" sz="1100" dirty="0" smtClean="0"/>
                        <a:t>Isolator Essential</a:t>
                      </a:r>
                      <a:r>
                        <a:rPr lang="pl-PL" dirty="0" smtClean="0"/>
                        <a:t>)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JustMock</a:t>
                      </a:r>
                      <a:endParaRPr lang="pl-P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l-PL" sz="2000" dirty="0" smtClean="0"/>
                        <a:t>Price</a:t>
                      </a:r>
                      <a:endParaRPr lang="pl-PL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l-PL" sz="2000" dirty="0" smtClean="0"/>
                        <a:t>MS</a:t>
                      </a:r>
                      <a:r>
                        <a:rPr lang="pl-PL" sz="2000" baseline="0" dirty="0" smtClean="0"/>
                        <a:t> VS 2012 Premium </a:t>
                      </a:r>
                      <a:endParaRPr lang="pl-PL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000" dirty="0" smtClean="0"/>
                        <a:t>€399 </a:t>
                      </a:r>
                      <a:endParaRPr lang="pl-PL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000" dirty="0" smtClean="0"/>
                        <a:t>$399</a:t>
                      </a:r>
                      <a:endParaRPr lang="pl-PL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l-PL" sz="2000" dirty="0" smtClean="0"/>
                        <a:t>Ease of use (1-5)</a:t>
                      </a:r>
                      <a:endParaRPr lang="pl-PL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000" dirty="0" smtClean="0"/>
                        <a:t>2</a:t>
                      </a:r>
                      <a:endParaRPr lang="pl-PL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000" dirty="0" smtClean="0"/>
                        <a:t>5</a:t>
                      </a:r>
                      <a:endParaRPr lang="pl-PL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000" dirty="0" smtClean="0"/>
                        <a:t>5</a:t>
                      </a:r>
                      <a:endParaRPr lang="pl-PL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l-PL" sz="2000" dirty="0" smtClean="0"/>
                        <a:t>Community (1-5)</a:t>
                      </a:r>
                      <a:endParaRPr lang="pl-PL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000" dirty="0" smtClean="0"/>
                        <a:t>3</a:t>
                      </a:r>
                      <a:endParaRPr lang="pl-PL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000" dirty="0" smtClean="0"/>
                        <a:t>4</a:t>
                      </a:r>
                      <a:endParaRPr lang="pl-PL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000" dirty="0" smtClean="0"/>
                        <a:t>4</a:t>
                      </a:r>
                      <a:endParaRPr lang="pl-PL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l-PL" sz="2000" dirty="0" smtClean="0"/>
                        <a:t>Support (1-5)</a:t>
                      </a:r>
                      <a:endParaRPr lang="pl-PL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000" dirty="0" smtClean="0"/>
                        <a:t>3</a:t>
                      </a:r>
                      <a:endParaRPr lang="pl-PL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000" dirty="0" smtClean="0"/>
                        <a:t>5</a:t>
                      </a:r>
                      <a:endParaRPr lang="pl-PL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000" dirty="0" smtClean="0"/>
                        <a:t>5</a:t>
                      </a:r>
                      <a:endParaRPr lang="pl-PL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l-PL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Down Arrow 5"/>
          <p:cNvSpPr/>
          <p:nvPr/>
        </p:nvSpPr>
        <p:spPr>
          <a:xfrm flipV="1">
            <a:off x="6306851" y="3087329"/>
            <a:ext cx="235976" cy="2556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54582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83000" t="92000" r="2000" b="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About Pawel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Software engineer</a:t>
            </a:r>
          </a:p>
          <a:p>
            <a:r>
              <a:rPr lang="pl-PL" dirty="0" smtClean="0"/>
              <a:t>Running Gemotial Software Studio </a:t>
            </a:r>
          </a:p>
          <a:p>
            <a:r>
              <a:rPr lang="pl-PL" dirty="0" smtClean="0"/>
              <a:t>Member of WrocNET</a:t>
            </a:r>
          </a:p>
          <a:p>
            <a:r>
              <a:rPr lang="pl-PL" dirty="0" smtClean="0"/>
              <a:t>Contact:</a:t>
            </a:r>
          </a:p>
          <a:p>
            <a:pPr lvl="1"/>
            <a:r>
              <a:rPr lang="pl-PL" dirty="0" smtClean="0"/>
              <a:t>Twitter @pwlklm</a:t>
            </a:r>
          </a:p>
          <a:p>
            <a:pPr lvl="1"/>
            <a:r>
              <a:rPr lang="pl-PL" dirty="0" smtClean="0"/>
              <a:t>Mail: pawel@klimczyk.pl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083550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83000" t="92000" r="2000" b="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Unconstrained Isolation Framework Disadventages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9126" y="2769702"/>
            <a:ext cx="4949741" cy="3124201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pl-PL" sz="2800" dirty="0" smtClean="0"/>
              <a:t>Expensive</a:t>
            </a:r>
          </a:p>
          <a:p>
            <a:pPr>
              <a:lnSpc>
                <a:spcPct val="200000"/>
              </a:lnSpc>
            </a:pPr>
            <a:r>
              <a:rPr lang="pl-PL" sz="2800" dirty="0" smtClean="0"/>
              <a:t>Performance overhead</a:t>
            </a:r>
          </a:p>
          <a:p>
            <a:pPr>
              <a:lnSpc>
                <a:spcPct val="200000"/>
              </a:lnSpc>
            </a:pPr>
            <a:r>
              <a:rPr lang="pl-PL" sz="2800" dirty="0" smtClean="0"/>
              <a:t>Allows bad design</a:t>
            </a:r>
            <a:endParaRPr lang="pl-PL" sz="2800" dirty="0"/>
          </a:p>
        </p:txBody>
      </p:sp>
    </p:spTree>
    <p:extLst>
      <p:ext uri="{BB962C8B-B14F-4D97-AF65-F5344CB8AC3E}">
        <p14:creationId xmlns:p14="http://schemas.microsoft.com/office/powerpoint/2010/main" val="2971053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83000" t="92000" r="2000" b="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Summary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8756" y="2841523"/>
            <a:ext cx="5456817" cy="2219632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pl-PL" sz="2800" dirty="0" smtClean="0"/>
              <a:t>Another tool in out toolbox</a:t>
            </a:r>
          </a:p>
          <a:p>
            <a:pPr>
              <a:lnSpc>
                <a:spcPct val="200000"/>
              </a:lnSpc>
            </a:pPr>
            <a:r>
              <a:rPr lang="pl-PL" sz="2800" dirty="0" smtClean="0"/>
              <a:t>Useful for legacy code</a:t>
            </a:r>
            <a:endParaRPr lang="pl-PL" sz="2800" dirty="0"/>
          </a:p>
        </p:txBody>
      </p:sp>
    </p:spTree>
    <p:extLst>
      <p:ext uri="{BB962C8B-B14F-4D97-AF65-F5344CB8AC3E}">
        <p14:creationId xmlns:p14="http://schemas.microsoft.com/office/powerpoint/2010/main" val="3059539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83000" t="92000" r="2000" b="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Image references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https://openclipart.org/detail/2921/toolkit-by-bogdanco</a:t>
            </a:r>
          </a:p>
          <a:p>
            <a:r>
              <a:rPr lang="pl-PL" dirty="0" smtClean="0"/>
              <a:t>http</a:t>
            </a:r>
            <a:r>
              <a:rPr lang="pl-PL" dirty="0"/>
              <a:t>://en.wikipedia.org/wiki/File:20060513_toolbox.jpg</a:t>
            </a:r>
          </a:p>
          <a:p>
            <a:r>
              <a:rPr lang="pl-PL" dirty="0"/>
              <a:t>http://en.wikipedia.org/wiki/File:MaryRose-carpentry_tools1.jpg</a:t>
            </a:r>
          </a:p>
          <a:p>
            <a:r>
              <a:rPr lang="pl-PL" dirty="0"/>
              <a:t>http://commons.wikimedia.org/wiki/File:Toolbox_icon_transparent_background.png</a:t>
            </a:r>
          </a:p>
        </p:txBody>
      </p:sp>
    </p:spTree>
    <p:extLst>
      <p:ext uri="{BB962C8B-B14F-4D97-AF65-F5344CB8AC3E}">
        <p14:creationId xmlns:p14="http://schemas.microsoft.com/office/powerpoint/2010/main" val="2808645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83000" t="92000" r="2000" b="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Q &amp; A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pl-PL" sz="19900" dirty="0" smtClean="0"/>
              <a:t>?</a:t>
            </a:r>
            <a:endParaRPr lang="pl-PL" sz="19900" dirty="0"/>
          </a:p>
        </p:txBody>
      </p:sp>
    </p:spTree>
    <p:extLst>
      <p:ext uri="{BB962C8B-B14F-4D97-AF65-F5344CB8AC3E}">
        <p14:creationId xmlns:p14="http://schemas.microsoft.com/office/powerpoint/2010/main" val="3540398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83000" t="92000" r="2000" b="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Software engineer toolbox (I)</a:t>
            </a:r>
            <a:endParaRPr lang="pl-PL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5263" y="2125282"/>
            <a:ext cx="4496737" cy="4153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34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83000" t="92000" r="2000" b="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Software engineer </a:t>
            </a:r>
            <a:r>
              <a:rPr lang="pl-PL" dirty="0"/>
              <a:t>toolbox (</a:t>
            </a:r>
            <a:r>
              <a:rPr lang="pl-PL" dirty="0" smtClean="0"/>
              <a:t>II)</a:t>
            </a:r>
            <a:endParaRPr lang="pl-PL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484310" y="1838565"/>
            <a:ext cx="10018713" cy="5998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pl-PL" smtClean="0"/>
              <a:t>Which one is yours?</a:t>
            </a:r>
            <a:endParaRPr lang="pl-PL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9783" y="2798353"/>
            <a:ext cx="4580429" cy="343532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4264" y="2778689"/>
            <a:ext cx="4181707" cy="3434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485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83000" t="92000" r="2000" b="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Software engineer </a:t>
            </a:r>
            <a:r>
              <a:rPr lang="pl-PL" dirty="0"/>
              <a:t>toolbox </a:t>
            </a:r>
            <a:r>
              <a:rPr lang="pl-PL" dirty="0" smtClean="0"/>
              <a:t>(III</a:t>
            </a:r>
            <a:r>
              <a:rPr lang="pl-PL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838565"/>
            <a:ext cx="10018713" cy="599832"/>
          </a:xfrm>
        </p:spPr>
        <p:txBody>
          <a:bodyPr/>
          <a:lstStyle/>
          <a:p>
            <a:pPr marL="0" indent="0" algn="ctr">
              <a:buNone/>
            </a:pPr>
            <a:r>
              <a:rPr lang="pl-PL" dirty="0" smtClean="0"/>
              <a:t>Which one is yours?</a:t>
            </a:r>
            <a:endParaRPr lang="pl-PL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894" y="2870594"/>
            <a:ext cx="3458499" cy="345849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1674" y="3113431"/>
            <a:ext cx="2991023" cy="2972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960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83000" t="92000" r="2000" b="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Software engineer toolbox (IV)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7080" y="1953845"/>
            <a:ext cx="10018713" cy="375139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pl-PL" dirty="0" smtClean="0"/>
              <a:t>What contain programmer’s toolbox ?!</a:t>
            </a:r>
            <a:endParaRPr lang="pl-PL" dirty="0"/>
          </a:p>
        </p:txBody>
      </p:sp>
      <p:sp>
        <p:nvSpPr>
          <p:cNvPr id="4" name="TextBox 3"/>
          <p:cNvSpPr txBox="1"/>
          <p:nvPr/>
        </p:nvSpPr>
        <p:spPr>
          <a:xfrm>
            <a:off x="1649047" y="2649414"/>
            <a:ext cx="9120552" cy="2554545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000" dirty="0" smtClean="0"/>
              <a:t>Awesome IDE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000" dirty="0" smtClean="0"/>
              <a:t>Build tools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000" dirty="0" smtClean="0"/>
              <a:t>Version control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000" dirty="0" smtClean="0"/>
              <a:t>Fast workstation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000" dirty="0" smtClean="0"/>
              <a:t>Knowledge about design patterns, angorithms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000" dirty="0" smtClean="0"/>
              <a:t>Design tools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000" dirty="0" smtClean="0"/>
              <a:t>Analysis tools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000" dirty="0" smtClean="0"/>
              <a:t>Debugging tools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000" dirty="0" smtClean="0"/>
              <a:t>Performance tools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000" b="1" dirty="0"/>
              <a:t>Testing </a:t>
            </a:r>
            <a:r>
              <a:rPr lang="pl-PL" sz="2000" b="1" dirty="0" smtClean="0"/>
              <a:t>tools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000" dirty="0" smtClean="0"/>
              <a:t>Refactoring tools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000" dirty="0" smtClean="0"/>
              <a:t>Knownedge sources (videos, tutorials)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000" dirty="0" smtClean="0"/>
              <a:t>Project management tools</a:t>
            </a:r>
          </a:p>
        </p:txBody>
      </p:sp>
    </p:spTree>
    <p:extLst>
      <p:ext uri="{BB962C8B-B14F-4D97-AF65-F5344CB8AC3E}">
        <p14:creationId xmlns:p14="http://schemas.microsoft.com/office/powerpoint/2010/main" val="4292417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83000" t="92000" r="2000" b="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Unit Test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666999"/>
            <a:ext cx="10018713" cy="132666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800" i="1" dirty="0"/>
              <a:t>A unit test is an automated piece of code that invokes a </a:t>
            </a:r>
            <a:r>
              <a:rPr lang="en-US" sz="2800" i="1" u="sng" dirty="0"/>
              <a:t>unit of work</a:t>
            </a:r>
            <a:r>
              <a:rPr lang="en-US" sz="2800" i="1" dirty="0"/>
              <a:t> in the system and then checks a single assumption about the behavior of that unit of work.</a:t>
            </a:r>
            <a:endParaRPr lang="pl-PL" sz="2800" i="1" dirty="0"/>
          </a:p>
        </p:txBody>
      </p:sp>
      <p:sp>
        <p:nvSpPr>
          <p:cNvPr id="4" name="Rectangle 3"/>
          <p:cNvSpPr/>
          <p:nvPr/>
        </p:nvSpPr>
        <p:spPr>
          <a:xfrm>
            <a:off x="9353029" y="3993662"/>
            <a:ext cx="15112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 smtClean="0"/>
              <a:t>Roy </a:t>
            </a:r>
            <a:r>
              <a:rPr lang="pl-PL" dirty="0"/>
              <a:t>Osherove</a:t>
            </a:r>
          </a:p>
        </p:txBody>
      </p:sp>
    </p:spTree>
    <p:extLst>
      <p:ext uri="{BB962C8B-B14F-4D97-AF65-F5344CB8AC3E}">
        <p14:creationId xmlns:p14="http://schemas.microsoft.com/office/powerpoint/2010/main" val="2444918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83000" t="92000" r="2000" b="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Unit Test Frameworks in .NET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8572" y="3404701"/>
            <a:ext cx="7853238" cy="1990969"/>
          </a:xfrm>
        </p:spPr>
        <p:txBody>
          <a:bodyPr numCol="2">
            <a:noAutofit/>
          </a:bodyPr>
          <a:lstStyle/>
          <a:p>
            <a:r>
              <a:rPr lang="pl-PL" sz="3600" dirty="0"/>
              <a:t>n</a:t>
            </a:r>
            <a:r>
              <a:rPr lang="pl-PL" sz="3600" dirty="0" smtClean="0"/>
              <a:t>Unit</a:t>
            </a:r>
          </a:p>
          <a:p>
            <a:r>
              <a:rPr lang="pl-PL" sz="3600" dirty="0" smtClean="0"/>
              <a:t>xUnit</a:t>
            </a:r>
          </a:p>
          <a:p>
            <a:r>
              <a:rPr lang="pl-PL" sz="3600" dirty="0" smtClean="0"/>
              <a:t>MbUnit</a:t>
            </a:r>
          </a:p>
          <a:p>
            <a:r>
              <a:rPr lang="pl-PL" sz="3600" dirty="0" smtClean="0"/>
              <a:t>MSTest</a:t>
            </a:r>
          </a:p>
          <a:p>
            <a:r>
              <a:rPr lang="pl-PL" sz="3600" dirty="0" smtClean="0"/>
              <a:t>Fixie</a:t>
            </a:r>
          </a:p>
          <a:p>
            <a:r>
              <a:rPr lang="pl-PL" sz="3600" dirty="0" smtClean="0"/>
              <a:t>Roaster</a:t>
            </a:r>
          </a:p>
          <a:p>
            <a:r>
              <a:rPr lang="pl-PL" sz="3600" dirty="0" smtClean="0"/>
              <a:t>csUnit</a:t>
            </a:r>
          </a:p>
        </p:txBody>
      </p:sp>
    </p:spTree>
    <p:extLst>
      <p:ext uri="{BB962C8B-B14F-4D97-AF65-F5344CB8AC3E}">
        <p14:creationId xmlns:p14="http://schemas.microsoft.com/office/powerpoint/2010/main" val="3047236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83000" t="92000" r="2000" b="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Isolation Frameworks </a:t>
            </a:r>
            <a:r>
              <a:rPr lang="pl-PL" dirty="0" smtClean="0"/>
              <a:t>in .NET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59084" y="2618615"/>
            <a:ext cx="9233649" cy="3840374"/>
          </a:xfrm>
        </p:spPr>
        <p:txBody>
          <a:bodyPr numCol="2">
            <a:noAutofit/>
          </a:bodyPr>
          <a:lstStyle/>
          <a:p>
            <a:r>
              <a:rPr lang="pl-PL" sz="3600" dirty="0" smtClean="0"/>
              <a:t>Moq</a:t>
            </a:r>
          </a:p>
          <a:p>
            <a:r>
              <a:rPr lang="pl-PL" sz="3600" dirty="0" smtClean="0"/>
              <a:t>Nsubstitute</a:t>
            </a:r>
          </a:p>
          <a:p>
            <a:r>
              <a:rPr lang="pl-PL" sz="3600" dirty="0" smtClean="0"/>
              <a:t>FakeItEasy</a:t>
            </a:r>
          </a:p>
          <a:p>
            <a:r>
              <a:rPr lang="pl-PL" sz="3600" dirty="0" smtClean="0"/>
              <a:t>RhinoMocks</a:t>
            </a:r>
          </a:p>
          <a:p>
            <a:r>
              <a:rPr lang="pl-PL" sz="3600" dirty="0" smtClean="0"/>
              <a:t>JustMock</a:t>
            </a:r>
            <a:br>
              <a:rPr lang="pl-PL" sz="3600" dirty="0" smtClean="0"/>
            </a:br>
            <a:endParaRPr lang="pl-PL" sz="3600" dirty="0" smtClean="0"/>
          </a:p>
          <a:p>
            <a:r>
              <a:rPr lang="pl-PL" sz="3600" dirty="0" smtClean="0"/>
              <a:t>Foq</a:t>
            </a:r>
          </a:p>
          <a:p>
            <a:r>
              <a:rPr lang="pl-PL" sz="3600" dirty="0" smtClean="0"/>
              <a:t>TypeMock</a:t>
            </a:r>
          </a:p>
          <a:p>
            <a:r>
              <a:rPr lang="pl-PL" sz="3600" dirty="0" smtClean="0"/>
              <a:t>Fakes</a:t>
            </a:r>
          </a:p>
          <a:p>
            <a:r>
              <a:rPr lang="pl-PL" sz="3600" dirty="0" smtClean="0"/>
              <a:t>EasyMock</a:t>
            </a:r>
          </a:p>
          <a:p>
            <a:r>
              <a:rPr lang="pl-PL" sz="3600" dirty="0" smtClean="0"/>
              <a:t>NMock3</a:t>
            </a:r>
          </a:p>
          <a:p>
            <a:endParaRPr lang="pl-PL" sz="2800" dirty="0"/>
          </a:p>
        </p:txBody>
      </p:sp>
    </p:spTree>
    <p:extLst>
      <p:ext uri="{BB962C8B-B14F-4D97-AF65-F5344CB8AC3E}">
        <p14:creationId xmlns:p14="http://schemas.microsoft.com/office/powerpoint/2010/main" val="33913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TC103457496[[fn=Parallax]]</Template>
  <TotalTime>1946</TotalTime>
  <Words>384</Words>
  <Application>Microsoft Office PowerPoint</Application>
  <PresentationFormat>Widescreen</PresentationFormat>
  <Paragraphs>129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Corbel</vt:lpstr>
      <vt:lpstr>Parallax</vt:lpstr>
      <vt:lpstr>Constrained and Unconstrained Isolation Frameworks in .NET</vt:lpstr>
      <vt:lpstr>About Pawel</vt:lpstr>
      <vt:lpstr>Software engineer toolbox (I)</vt:lpstr>
      <vt:lpstr>Software engineer toolbox (II)</vt:lpstr>
      <vt:lpstr>Software engineer toolbox (III)</vt:lpstr>
      <vt:lpstr>Software engineer toolbox (IV)</vt:lpstr>
      <vt:lpstr>Unit Test</vt:lpstr>
      <vt:lpstr>Unit Test Frameworks in .NET</vt:lpstr>
      <vt:lpstr>Isolation Frameworks in .NET</vt:lpstr>
      <vt:lpstr>Constrained &amp; Unconstrained Isolation Frameworks</vt:lpstr>
      <vt:lpstr>Isolation Frameworks Demo I</vt:lpstr>
      <vt:lpstr>Isolation Frameworks How does it work technically ?! (I)</vt:lpstr>
      <vt:lpstr>Unconstrained Isolation Frameworks How does it work technically ?!</vt:lpstr>
      <vt:lpstr>Unconstrained Isolation Frameworks Demo II</vt:lpstr>
      <vt:lpstr>Unconstrained Isolation Frameworks Demo III</vt:lpstr>
      <vt:lpstr>Unconstrained Isolation Frameworks Demo IV</vt:lpstr>
      <vt:lpstr>Constrained &amp; Unconstrained Isolation Frameworks – Differences (I)</vt:lpstr>
      <vt:lpstr>Constrained &amp; Unconstrained Isolation Frameworks – Differences (II)</vt:lpstr>
      <vt:lpstr>What’s the price and quality?</vt:lpstr>
      <vt:lpstr>Unconstrained Isolation Framework Disadventages</vt:lpstr>
      <vt:lpstr>Summary</vt:lpstr>
      <vt:lpstr>Image references</vt:lpstr>
      <vt:lpstr>Q &amp; 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Pawel Klimczyk</dc:creator>
  <cp:lastModifiedBy>Pawel Klimczyk</cp:lastModifiedBy>
  <cp:revision>46</cp:revision>
  <dcterms:created xsi:type="dcterms:W3CDTF">2014-07-23T13:50:04Z</dcterms:created>
  <dcterms:modified xsi:type="dcterms:W3CDTF">2014-10-20T19:46:12Z</dcterms:modified>
</cp:coreProperties>
</file>