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9"/>
  </p:notesMasterIdLst>
  <p:sldIdLst>
    <p:sldId id="256" r:id="rId2"/>
    <p:sldId id="296" r:id="rId3"/>
    <p:sldId id="267" r:id="rId4"/>
    <p:sldId id="268" r:id="rId5"/>
    <p:sldId id="297" r:id="rId6"/>
    <p:sldId id="270" r:id="rId7"/>
    <p:sldId id="278" r:id="rId8"/>
    <p:sldId id="301" r:id="rId9"/>
    <p:sldId id="258" r:id="rId10"/>
    <p:sldId id="260" r:id="rId11"/>
    <p:sldId id="262" r:id="rId12"/>
    <p:sldId id="298" r:id="rId13"/>
    <p:sldId id="307" r:id="rId14"/>
    <p:sldId id="303" r:id="rId15"/>
    <p:sldId id="308" r:id="rId16"/>
    <p:sldId id="342" r:id="rId17"/>
    <p:sldId id="310" r:id="rId18"/>
    <p:sldId id="311" r:id="rId19"/>
    <p:sldId id="324" r:id="rId20"/>
    <p:sldId id="300" r:id="rId21"/>
    <p:sldId id="338" r:id="rId22"/>
    <p:sldId id="316" r:id="rId23"/>
    <p:sldId id="343" r:id="rId24"/>
    <p:sldId id="340" r:id="rId25"/>
    <p:sldId id="315" r:id="rId26"/>
    <p:sldId id="317" r:id="rId27"/>
    <p:sldId id="341" r:id="rId28"/>
    <p:sldId id="321" r:id="rId29"/>
    <p:sldId id="319" r:id="rId30"/>
    <p:sldId id="320" r:id="rId31"/>
    <p:sldId id="326" r:id="rId32"/>
    <p:sldId id="349" r:id="rId33"/>
    <p:sldId id="350" r:id="rId34"/>
    <p:sldId id="348" r:id="rId35"/>
    <p:sldId id="327" r:id="rId36"/>
    <p:sldId id="329" r:id="rId37"/>
    <p:sldId id="351" r:id="rId38"/>
    <p:sldId id="352" r:id="rId39"/>
    <p:sldId id="264" r:id="rId40"/>
    <p:sldId id="344" r:id="rId41"/>
    <p:sldId id="279" r:id="rId42"/>
    <p:sldId id="330" r:id="rId43"/>
    <p:sldId id="331" r:id="rId44"/>
    <p:sldId id="347" r:id="rId45"/>
    <p:sldId id="285" r:id="rId46"/>
    <p:sldId id="286" r:id="rId47"/>
    <p:sldId id="281" r:id="rId48"/>
    <p:sldId id="325" r:id="rId49"/>
    <p:sldId id="335" r:id="rId50"/>
    <p:sldId id="354" r:id="rId51"/>
    <p:sldId id="333" r:id="rId52"/>
    <p:sldId id="332" r:id="rId53"/>
    <p:sldId id="353" r:id="rId54"/>
    <p:sldId id="289" r:id="rId55"/>
    <p:sldId id="356" r:id="rId56"/>
    <p:sldId id="357" r:id="rId57"/>
    <p:sldId id="323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18" autoAdjust="0"/>
    <p:restoredTop sz="91925" autoAdjust="0"/>
  </p:normalViewPr>
  <p:slideViewPr>
    <p:cSldViewPr snapToGrid="0">
      <p:cViewPr varScale="1">
        <p:scale>
          <a:sx n="52" d="100"/>
          <a:sy n="52" d="100"/>
        </p:scale>
        <p:origin x="7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E2B8-B86A-4B41-AE90-F2F5996C5DD2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034DF-87DA-4A98-A4B2-E08E48E1D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2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34DF-87DA-4A98-A4B2-E08E48E1D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34DF-87DA-4A98-A4B2-E08E48E1D0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6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34DF-87DA-4A98-A4B2-E08E48E1D0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34DF-87DA-4A98-A4B2-E08E48E1D0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budować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większość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modeli</a:t>
            </a:r>
            <a:r>
              <a:rPr lang="en-US" baseline="0" dirty="0" smtClean="0"/>
              <a:t> w C# </a:t>
            </a:r>
            <a:r>
              <a:rPr lang="en-US" baseline="0" dirty="0" err="1" smtClean="0"/>
              <a:t>czy</a:t>
            </a:r>
            <a:r>
              <a:rPr lang="en-US" baseline="0" dirty="0" smtClean="0"/>
              <a:t> JS?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walidacja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w KO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sammy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dostęp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CSRF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34DF-87DA-4A98-A4B2-E08E48E1D08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8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the jQuery out!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Bartosz Lenar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bartoszlenar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KNOCK OUT</a:t>
            </a:r>
            <a:br>
              <a:rPr lang="en-US" dirty="0"/>
            </a:br>
            <a:r>
              <a:rPr lang="en-US" dirty="0"/>
              <a:t>what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building </a:t>
            </a:r>
            <a:r>
              <a:rPr lang="en-US" dirty="0" err="1" smtClean="0"/>
              <a:t>js</a:t>
            </a:r>
            <a:r>
              <a:rPr lang="en-US" dirty="0" smtClean="0"/>
              <a:t> code with c#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mapping c#-to-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765738" y="1326776"/>
            <a:ext cx="6715062" cy="15406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'.cool'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toogle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ToLowerInvariant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65738" y="3905955"/>
            <a:ext cx="6715062" cy="21690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ToLowerInvariant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'.cool'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toogle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6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KNOCK OUT</a:t>
            </a:r>
            <a:br>
              <a:rPr lang="en-US" dirty="0"/>
            </a:br>
            <a:r>
              <a:rPr lang="en-US" dirty="0"/>
              <a:t>what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split into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files + mix of all mentioned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view: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super.js: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765738" y="1834672"/>
            <a:ext cx="6715062" cy="22046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superSettings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ToLowerInvariant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===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'true'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Scripts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"../Scripts/super.js"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5738" y="4536271"/>
            <a:ext cx="6715062" cy="13407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'.cool'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toogle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superSettings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48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JUGGLING</a:t>
            </a:r>
            <a:br>
              <a:rPr lang="en-US" dirty="0" smtClean="0"/>
            </a:br>
            <a:r>
              <a:rPr lang="en-US" dirty="0" smtClean="0"/>
              <a:t>with razor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 smtClean="0"/>
              <a:t>difficult to test</a:t>
            </a:r>
          </a:p>
          <a:p>
            <a:r>
              <a:rPr lang="en-US" dirty="0" smtClean="0"/>
              <a:t>difficult to maintain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864108"/>
            <a:ext cx="25717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27174" y="1123837"/>
            <a:ext cx="1530626" cy="3955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47453" y="1123837"/>
            <a:ext cx="1530626" cy="3955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67732" y="1123837"/>
            <a:ext cx="1530626" cy="3955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5257799" y="1242391"/>
            <a:ext cx="1689653" cy="616226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Read/Write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8478079" y="1242391"/>
            <a:ext cx="1689653" cy="61622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5257799" y="4313582"/>
            <a:ext cx="1689653" cy="616226"/>
          </a:xfrm>
          <a:prstGeom prst="rightArrow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8478079" y="4313582"/>
            <a:ext cx="1689653" cy="616226"/>
          </a:xfrm>
          <a:prstGeom prst="leftArrow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Events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478078" y="3558208"/>
            <a:ext cx="1689653" cy="616226"/>
          </a:xfrm>
          <a:prstGeom prst="rightArrow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826570" y="1938130"/>
            <a:ext cx="1694621" cy="571500"/>
          </a:xfrm>
          <a:prstGeom prst="wedgeRectCallout">
            <a:avLst>
              <a:gd name="adj1" fmla="val -19782"/>
              <a:gd name="adj2" fmla="val 10841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MVC Controller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100141" y="1858617"/>
            <a:ext cx="1694621" cy="571500"/>
          </a:xfrm>
          <a:prstGeom prst="wedgeRectCallout">
            <a:avLst>
              <a:gd name="adj1" fmla="val -31512"/>
              <a:gd name="adj2" fmla="val -9332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ajax</a:t>
            </a:r>
            <a:r>
              <a:rPr lang="en-US" dirty="0" smtClean="0"/>
              <a:t> calls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5322407" y="3164897"/>
            <a:ext cx="1475959" cy="933434"/>
          </a:xfrm>
          <a:prstGeom prst="wedgeRectCallout">
            <a:avLst>
              <a:gd name="adj1" fmla="val -22128"/>
              <a:gd name="adj2" fmla="val 9450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notifications (</a:t>
            </a:r>
            <a:r>
              <a:rPr lang="en-US" dirty="0" err="1" smtClean="0"/>
              <a:t>signalr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7054302" y="3642689"/>
            <a:ext cx="1269722" cy="571500"/>
          </a:xfrm>
          <a:prstGeom prst="wedgeRectCallout">
            <a:avLst>
              <a:gd name="adj1" fmla="val -21100"/>
              <a:gd name="adj2" fmla="val -1141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8642074" y="1938130"/>
            <a:ext cx="1269722" cy="571500"/>
          </a:xfrm>
          <a:prstGeom prst="wedgeRectCallout">
            <a:avLst>
              <a:gd name="adj1" fmla="val -14838"/>
              <a:gd name="adj2" fmla="val -8810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render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8540194" y="2785927"/>
            <a:ext cx="1525657" cy="571500"/>
          </a:xfrm>
          <a:prstGeom prst="wedgeRectCallout">
            <a:avLst>
              <a:gd name="adj1" fmla="val 25300"/>
              <a:gd name="adj2" fmla="val 1223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modifications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8642074" y="5218044"/>
            <a:ext cx="1525657" cy="571500"/>
          </a:xfrm>
          <a:prstGeom prst="wedgeRectCallout">
            <a:avLst>
              <a:gd name="adj1" fmla="val -21605"/>
              <a:gd name="adj2" fmla="val -13332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 handling 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10373967" y="2049945"/>
            <a:ext cx="1227482" cy="571500"/>
          </a:xfrm>
          <a:prstGeom prst="wedgeRectCallout">
            <a:avLst>
              <a:gd name="adj1" fmla="val -13537"/>
              <a:gd name="adj2" fmla="val 9450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8251385" y="3607188"/>
            <a:ext cx="2182802" cy="1371600"/>
          </a:xfrm>
          <a:custGeom>
            <a:avLst/>
            <a:gdLst>
              <a:gd name="connsiteX0" fmla="*/ 1882916 w 2182802"/>
              <a:gd name="connsiteY0" fmla="*/ 149087 h 1371600"/>
              <a:gd name="connsiteX1" fmla="*/ 1743769 w 2182802"/>
              <a:gd name="connsiteY1" fmla="*/ 99391 h 1371600"/>
              <a:gd name="connsiteX2" fmla="*/ 1226934 w 2182802"/>
              <a:gd name="connsiteY2" fmla="*/ 49695 h 1371600"/>
              <a:gd name="connsiteX3" fmla="*/ 1008273 w 2182802"/>
              <a:gd name="connsiteY3" fmla="*/ 29817 h 1371600"/>
              <a:gd name="connsiteX4" fmla="*/ 799551 w 2182802"/>
              <a:gd name="connsiteY4" fmla="*/ 0 h 1371600"/>
              <a:gd name="connsiteX5" fmla="*/ 541134 w 2182802"/>
              <a:gd name="connsiteY5" fmla="*/ 9939 h 1371600"/>
              <a:gd name="connsiteX6" fmla="*/ 421864 w 2182802"/>
              <a:gd name="connsiteY6" fmla="*/ 19878 h 1371600"/>
              <a:gd name="connsiteX7" fmla="*/ 183325 w 2182802"/>
              <a:gd name="connsiteY7" fmla="*/ 99391 h 1371600"/>
              <a:gd name="connsiteX8" fmla="*/ 153508 w 2182802"/>
              <a:gd name="connsiteY8" fmla="*/ 119269 h 1371600"/>
              <a:gd name="connsiteX9" fmla="*/ 93873 w 2182802"/>
              <a:gd name="connsiteY9" fmla="*/ 149087 h 1371600"/>
              <a:gd name="connsiteX10" fmla="*/ 54116 w 2182802"/>
              <a:gd name="connsiteY10" fmla="*/ 198782 h 1371600"/>
              <a:gd name="connsiteX11" fmla="*/ 24299 w 2182802"/>
              <a:gd name="connsiteY11" fmla="*/ 268356 h 1371600"/>
              <a:gd name="connsiteX12" fmla="*/ 4421 w 2182802"/>
              <a:gd name="connsiteY12" fmla="*/ 347869 h 1371600"/>
              <a:gd name="connsiteX13" fmla="*/ 34238 w 2182802"/>
              <a:gd name="connsiteY13" fmla="*/ 745434 h 1371600"/>
              <a:gd name="connsiteX14" fmla="*/ 123690 w 2182802"/>
              <a:gd name="connsiteY14" fmla="*/ 884582 h 1371600"/>
              <a:gd name="connsiteX15" fmla="*/ 193264 w 2182802"/>
              <a:gd name="connsiteY15" fmla="*/ 954156 h 1371600"/>
              <a:gd name="connsiteX16" fmla="*/ 242960 w 2182802"/>
              <a:gd name="connsiteY16" fmla="*/ 974034 h 1371600"/>
              <a:gd name="connsiteX17" fmla="*/ 312534 w 2182802"/>
              <a:gd name="connsiteY17" fmla="*/ 1013791 h 1371600"/>
              <a:gd name="connsiteX18" fmla="*/ 451682 w 2182802"/>
              <a:gd name="connsiteY18" fmla="*/ 1133061 h 1371600"/>
              <a:gd name="connsiteX19" fmla="*/ 600769 w 2182802"/>
              <a:gd name="connsiteY19" fmla="*/ 1182756 h 1371600"/>
              <a:gd name="connsiteX20" fmla="*/ 710099 w 2182802"/>
              <a:gd name="connsiteY20" fmla="*/ 1202634 h 1371600"/>
              <a:gd name="connsiteX21" fmla="*/ 789612 w 2182802"/>
              <a:gd name="connsiteY21" fmla="*/ 1212574 h 1371600"/>
              <a:gd name="connsiteX22" fmla="*/ 1057969 w 2182802"/>
              <a:gd name="connsiteY22" fmla="*/ 1272208 h 1371600"/>
              <a:gd name="connsiteX23" fmla="*/ 1246812 w 2182802"/>
              <a:gd name="connsiteY23" fmla="*/ 1282148 h 1371600"/>
              <a:gd name="connsiteX24" fmla="*/ 1554925 w 2182802"/>
              <a:gd name="connsiteY24" fmla="*/ 1252330 h 1371600"/>
              <a:gd name="connsiteX25" fmla="*/ 1604621 w 2182802"/>
              <a:gd name="connsiteY25" fmla="*/ 1232452 h 1371600"/>
              <a:gd name="connsiteX26" fmla="*/ 1743769 w 2182802"/>
              <a:gd name="connsiteY26" fmla="*/ 1202634 h 1371600"/>
              <a:gd name="connsiteX27" fmla="*/ 1813343 w 2182802"/>
              <a:gd name="connsiteY27" fmla="*/ 1152939 h 1371600"/>
              <a:gd name="connsiteX28" fmla="*/ 1863038 w 2182802"/>
              <a:gd name="connsiteY28" fmla="*/ 1113182 h 1371600"/>
              <a:gd name="connsiteX29" fmla="*/ 1922673 w 2182802"/>
              <a:gd name="connsiteY29" fmla="*/ 1073426 h 1371600"/>
              <a:gd name="connsiteX30" fmla="*/ 1982308 w 2182802"/>
              <a:gd name="connsiteY30" fmla="*/ 964095 h 1371600"/>
              <a:gd name="connsiteX31" fmla="*/ 2022064 w 2182802"/>
              <a:gd name="connsiteY31" fmla="*/ 904461 h 1371600"/>
              <a:gd name="connsiteX32" fmla="*/ 2071760 w 2182802"/>
              <a:gd name="connsiteY32" fmla="*/ 685800 h 1371600"/>
              <a:gd name="connsiteX33" fmla="*/ 2061821 w 2182802"/>
              <a:gd name="connsiteY33" fmla="*/ 457200 h 1371600"/>
              <a:gd name="connsiteX34" fmla="*/ 2051882 w 2182802"/>
              <a:gd name="connsiteY34" fmla="*/ 377687 h 1371600"/>
              <a:gd name="connsiteX35" fmla="*/ 2002186 w 2182802"/>
              <a:gd name="connsiteY35" fmla="*/ 318052 h 1371600"/>
              <a:gd name="connsiteX36" fmla="*/ 1872977 w 2182802"/>
              <a:gd name="connsiteY36" fmla="*/ 168965 h 1371600"/>
              <a:gd name="connsiteX37" fmla="*/ 1823282 w 2182802"/>
              <a:gd name="connsiteY37" fmla="*/ 139148 h 1371600"/>
              <a:gd name="connsiteX38" fmla="*/ 1465473 w 2182802"/>
              <a:gd name="connsiteY38" fmla="*/ 59634 h 1371600"/>
              <a:gd name="connsiteX39" fmla="*/ 968516 w 2182802"/>
              <a:gd name="connsiteY39" fmla="*/ 49695 h 1371600"/>
              <a:gd name="connsiteX40" fmla="*/ 392047 w 2182802"/>
              <a:gd name="connsiteY40" fmla="*/ 79513 h 1371600"/>
              <a:gd name="connsiteX41" fmla="*/ 292656 w 2182802"/>
              <a:gd name="connsiteY41" fmla="*/ 149087 h 1371600"/>
              <a:gd name="connsiteX42" fmla="*/ 213143 w 2182802"/>
              <a:gd name="connsiteY42" fmla="*/ 218661 h 1371600"/>
              <a:gd name="connsiteX43" fmla="*/ 83934 w 2182802"/>
              <a:gd name="connsiteY43" fmla="*/ 318052 h 1371600"/>
              <a:gd name="connsiteX44" fmla="*/ 73995 w 2182802"/>
              <a:gd name="connsiteY44" fmla="*/ 636104 h 1371600"/>
              <a:gd name="connsiteX45" fmla="*/ 123690 w 2182802"/>
              <a:gd name="connsiteY45" fmla="*/ 705678 h 1371600"/>
              <a:gd name="connsiteX46" fmla="*/ 153508 w 2182802"/>
              <a:gd name="connsiteY46" fmla="*/ 765313 h 1371600"/>
              <a:gd name="connsiteX47" fmla="*/ 183325 w 2182802"/>
              <a:gd name="connsiteY47" fmla="*/ 785191 h 1371600"/>
              <a:gd name="connsiteX48" fmla="*/ 233021 w 2182802"/>
              <a:gd name="connsiteY48" fmla="*/ 824948 h 1371600"/>
              <a:gd name="connsiteX49" fmla="*/ 451682 w 2182802"/>
              <a:gd name="connsiteY49" fmla="*/ 954156 h 1371600"/>
              <a:gd name="connsiteX50" fmla="*/ 680282 w 2182802"/>
              <a:gd name="connsiteY50" fmla="*/ 1093304 h 1371600"/>
              <a:gd name="connsiteX51" fmla="*/ 839308 w 2182802"/>
              <a:gd name="connsiteY51" fmla="*/ 1162878 h 1371600"/>
              <a:gd name="connsiteX52" fmla="*/ 908882 w 2182802"/>
              <a:gd name="connsiteY52" fmla="*/ 1182756 h 1371600"/>
              <a:gd name="connsiteX53" fmla="*/ 1167299 w 2182802"/>
              <a:gd name="connsiteY53" fmla="*/ 1272208 h 1371600"/>
              <a:gd name="connsiteX54" fmla="*/ 1276630 w 2182802"/>
              <a:gd name="connsiteY54" fmla="*/ 1282148 h 1371600"/>
              <a:gd name="connsiteX55" fmla="*/ 1356143 w 2182802"/>
              <a:gd name="connsiteY55" fmla="*/ 1302026 h 1371600"/>
              <a:gd name="connsiteX56" fmla="*/ 1485351 w 2182802"/>
              <a:gd name="connsiteY56" fmla="*/ 1341782 h 1371600"/>
              <a:gd name="connsiteX57" fmla="*/ 1624499 w 2182802"/>
              <a:gd name="connsiteY57" fmla="*/ 1361661 h 1371600"/>
              <a:gd name="connsiteX58" fmla="*/ 1664256 w 2182802"/>
              <a:gd name="connsiteY58" fmla="*/ 1371600 h 1371600"/>
              <a:gd name="connsiteX59" fmla="*/ 1942551 w 2182802"/>
              <a:gd name="connsiteY59" fmla="*/ 1351721 h 1371600"/>
              <a:gd name="connsiteX60" fmla="*/ 1992247 w 2182802"/>
              <a:gd name="connsiteY60" fmla="*/ 1302026 h 1371600"/>
              <a:gd name="connsiteX61" fmla="*/ 2081699 w 2182802"/>
              <a:gd name="connsiteY61" fmla="*/ 1242391 h 1371600"/>
              <a:gd name="connsiteX62" fmla="*/ 2161212 w 2182802"/>
              <a:gd name="connsiteY62" fmla="*/ 1103243 h 1371600"/>
              <a:gd name="connsiteX63" fmla="*/ 2181090 w 2182802"/>
              <a:gd name="connsiteY63" fmla="*/ 914400 h 1371600"/>
              <a:gd name="connsiteX64" fmla="*/ 2151273 w 2182802"/>
              <a:gd name="connsiteY64" fmla="*/ 705678 h 1371600"/>
              <a:gd name="connsiteX65" fmla="*/ 2111516 w 2182802"/>
              <a:gd name="connsiteY65" fmla="*/ 675861 h 1371600"/>
              <a:gd name="connsiteX66" fmla="*/ 2022064 w 2182802"/>
              <a:gd name="connsiteY66" fmla="*/ 616226 h 1371600"/>
              <a:gd name="connsiteX67" fmla="*/ 1972369 w 2182802"/>
              <a:gd name="connsiteY67" fmla="*/ 576469 h 1371600"/>
              <a:gd name="connsiteX68" fmla="*/ 1912734 w 2182802"/>
              <a:gd name="connsiteY68" fmla="*/ 546652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82802" h="1371600">
                <a:moveTo>
                  <a:pt x="1882916" y="149087"/>
                </a:moveTo>
                <a:cubicBezTo>
                  <a:pt x="1836534" y="132522"/>
                  <a:pt x="1791976" y="109481"/>
                  <a:pt x="1743769" y="99391"/>
                </a:cubicBezTo>
                <a:cubicBezTo>
                  <a:pt x="1536553" y="56020"/>
                  <a:pt x="1429298" y="58493"/>
                  <a:pt x="1226934" y="49695"/>
                </a:cubicBezTo>
                <a:cubicBezTo>
                  <a:pt x="1154047" y="43069"/>
                  <a:pt x="1080971" y="38270"/>
                  <a:pt x="1008273" y="29817"/>
                </a:cubicBezTo>
                <a:cubicBezTo>
                  <a:pt x="938463" y="21700"/>
                  <a:pt x="869768" y="2988"/>
                  <a:pt x="799551" y="0"/>
                </a:cubicBezTo>
                <a:lnTo>
                  <a:pt x="541134" y="9939"/>
                </a:lnTo>
                <a:cubicBezTo>
                  <a:pt x="501377" y="13252"/>
                  <a:pt x="460567" y="10202"/>
                  <a:pt x="421864" y="19878"/>
                </a:cubicBezTo>
                <a:cubicBezTo>
                  <a:pt x="340552" y="40206"/>
                  <a:pt x="183325" y="99391"/>
                  <a:pt x="183325" y="99391"/>
                </a:cubicBezTo>
                <a:cubicBezTo>
                  <a:pt x="173386" y="106017"/>
                  <a:pt x="163950" y="113468"/>
                  <a:pt x="153508" y="119269"/>
                </a:cubicBezTo>
                <a:cubicBezTo>
                  <a:pt x="134080" y="130062"/>
                  <a:pt x="111228" y="135203"/>
                  <a:pt x="93873" y="149087"/>
                </a:cubicBezTo>
                <a:cubicBezTo>
                  <a:pt x="77308" y="162339"/>
                  <a:pt x="64805" y="180458"/>
                  <a:pt x="54116" y="198782"/>
                </a:cubicBezTo>
                <a:cubicBezTo>
                  <a:pt x="41403" y="220576"/>
                  <a:pt x="32278" y="244419"/>
                  <a:pt x="24299" y="268356"/>
                </a:cubicBezTo>
                <a:cubicBezTo>
                  <a:pt x="15660" y="294274"/>
                  <a:pt x="4421" y="347869"/>
                  <a:pt x="4421" y="347869"/>
                </a:cubicBezTo>
                <a:cubicBezTo>
                  <a:pt x="6943" y="433611"/>
                  <a:pt x="-19783" y="629675"/>
                  <a:pt x="34238" y="745434"/>
                </a:cubicBezTo>
                <a:cubicBezTo>
                  <a:pt x="59832" y="800278"/>
                  <a:pt x="84022" y="841308"/>
                  <a:pt x="123690" y="884582"/>
                </a:cubicBezTo>
                <a:cubicBezTo>
                  <a:pt x="145852" y="908759"/>
                  <a:pt x="167026" y="934478"/>
                  <a:pt x="193264" y="954156"/>
                </a:cubicBezTo>
                <a:cubicBezTo>
                  <a:pt x="207537" y="964861"/>
                  <a:pt x="227002" y="966055"/>
                  <a:pt x="242960" y="974034"/>
                </a:cubicBezTo>
                <a:cubicBezTo>
                  <a:pt x="266851" y="985979"/>
                  <a:pt x="291287" y="997603"/>
                  <a:pt x="312534" y="1013791"/>
                </a:cubicBezTo>
                <a:cubicBezTo>
                  <a:pt x="361127" y="1050814"/>
                  <a:pt x="393727" y="1113743"/>
                  <a:pt x="451682" y="1133061"/>
                </a:cubicBezTo>
                <a:cubicBezTo>
                  <a:pt x="501378" y="1149626"/>
                  <a:pt x="549230" y="1173385"/>
                  <a:pt x="600769" y="1182756"/>
                </a:cubicBezTo>
                <a:cubicBezTo>
                  <a:pt x="637212" y="1189382"/>
                  <a:pt x="673511" y="1196857"/>
                  <a:pt x="710099" y="1202634"/>
                </a:cubicBezTo>
                <a:cubicBezTo>
                  <a:pt x="736483" y="1206800"/>
                  <a:pt x="763494" y="1206977"/>
                  <a:pt x="789612" y="1212574"/>
                </a:cubicBezTo>
                <a:cubicBezTo>
                  <a:pt x="876736" y="1231243"/>
                  <a:pt x="966875" y="1265201"/>
                  <a:pt x="1057969" y="1272208"/>
                </a:cubicBezTo>
                <a:cubicBezTo>
                  <a:pt x="1120818" y="1277043"/>
                  <a:pt x="1183864" y="1278835"/>
                  <a:pt x="1246812" y="1282148"/>
                </a:cubicBezTo>
                <a:cubicBezTo>
                  <a:pt x="1409127" y="1275090"/>
                  <a:pt x="1434936" y="1289249"/>
                  <a:pt x="1554925" y="1252330"/>
                </a:cubicBezTo>
                <a:cubicBezTo>
                  <a:pt x="1571977" y="1247083"/>
                  <a:pt x="1587367" y="1236993"/>
                  <a:pt x="1604621" y="1232452"/>
                </a:cubicBezTo>
                <a:cubicBezTo>
                  <a:pt x="1650495" y="1220380"/>
                  <a:pt x="1743769" y="1202634"/>
                  <a:pt x="1743769" y="1202634"/>
                </a:cubicBezTo>
                <a:cubicBezTo>
                  <a:pt x="1766960" y="1186069"/>
                  <a:pt x="1790543" y="1170039"/>
                  <a:pt x="1813343" y="1152939"/>
                </a:cubicBezTo>
                <a:cubicBezTo>
                  <a:pt x="1830314" y="1140211"/>
                  <a:pt x="1845882" y="1125659"/>
                  <a:pt x="1863038" y="1113182"/>
                </a:cubicBezTo>
                <a:cubicBezTo>
                  <a:pt x="1882359" y="1099130"/>
                  <a:pt x="1902795" y="1086678"/>
                  <a:pt x="1922673" y="1073426"/>
                </a:cubicBezTo>
                <a:cubicBezTo>
                  <a:pt x="1989321" y="984560"/>
                  <a:pt x="1912924" y="1092950"/>
                  <a:pt x="1982308" y="964095"/>
                </a:cubicBezTo>
                <a:cubicBezTo>
                  <a:pt x="1993634" y="943060"/>
                  <a:pt x="2008812" y="924339"/>
                  <a:pt x="2022064" y="904461"/>
                </a:cubicBezTo>
                <a:cubicBezTo>
                  <a:pt x="2067857" y="732738"/>
                  <a:pt x="2054547" y="806289"/>
                  <a:pt x="2071760" y="685800"/>
                </a:cubicBezTo>
                <a:cubicBezTo>
                  <a:pt x="2068447" y="609600"/>
                  <a:pt x="2066732" y="533314"/>
                  <a:pt x="2061821" y="457200"/>
                </a:cubicBezTo>
                <a:cubicBezTo>
                  <a:pt x="2060101" y="430545"/>
                  <a:pt x="2062404" y="402238"/>
                  <a:pt x="2051882" y="377687"/>
                </a:cubicBezTo>
                <a:cubicBezTo>
                  <a:pt x="2041689" y="353903"/>
                  <a:pt x="2017488" y="338918"/>
                  <a:pt x="2002186" y="318052"/>
                </a:cubicBezTo>
                <a:cubicBezTo>
                  <a:pt x="1928416" y="217458"/>
                  <a:pt x="1967366" y="239757"/>
                  <a:pt x="1872977" y="168965"/>
                </a:cubicBezTo>
                <a:cubicBezTo>
                  <a:pt x="1857523" y="157374"/>
                  <a:pt x="1840169" y="148530"/>
                  <a:pt x="1823282" y="139148"/>
                </a:cubicBezTo>
                <a:cubicBezTo>
                  <a:pt x="1714065" y="78471"/>
                  <a:pt x="1592547" y="62175"/>
                  <a:pt x="1465473" y="59634"/>
                </a:cubicBezTo>
                <a:lnTo>
                  <a:pt x="968516" y="49695"/>
                </a:lnTo>
                <a:cubicBezTo>
                  <a:pt x="887039" y="52829"/>
                  <a:pt x="447299" y="67673"/>
                  <a:pt x="392047" y="79513"/>
                </a:cubicBezTo>
                <a:cubicBezTo>
                  <a:pt x="352504" y="87987"/>
                  <a:pt x="324578" y="124259"/>
                  <a:pt x="292656" y="149087"/>
                </a:cubicBezTo>
                <a:cubicBezTo>
                  <a:pt x="264857" y="170709"/>
                  <a:pt x="241119" y="197268"/>
                  <a:pt x="213143" y="218661"/>
                </a:cubicBezTo>
                <a:cubicBezTo>
                  <a:pt x="64329" y="332458"/>
                  <a:pt x="171919" y="230065"/>
                  <a:pt x="83934" y="318052"/>
                </a:cubicBezTo>
                <a:cubicBezTo>
                  <a:pt x="59022" y="442613"/>
                  <a:pt x="42492" y="483840"/>
                  <a:pt x="73995" y="636104"/>
                </a:cubicBezTo>
                <a:cubicBezTo>
                  <a:pt x="79769" y="664013"/>
                  <a:pt x="108753" y="681406"/>
                  <a:pt x="123690" y="705678"/>
                </a:cubicBezTo>
                <a:cubicBezTo>
                  <a:pt x="135338" y="724606"/>
                  <a:pt x="140173" y="747533"/>
                  <a:pt x="153508" y="765313"/>
                </a:cubicBezTo>
                <a:cubicBezTo>
                  <a:pt x="160675" y="774869"/>
                  <a:pt x="173769" y="778024"/>
                  <a:pt x="183325" y="785191"/>
                </a:cubicBezTo>
                <a:cubicBezTo>
                  <a:pt x="200296" y="797919"/>
                  <a:pt x="215914" y="812403"/>
                  <a:pt x="233021" y="824948"/>
                </a:cubicBezTo>
                <a:cubicBezTo>
                  <a:pt x="455839" y="988347"/>
                  <a:pt x="200603" y="801325"/>
                  <a:pt x="451682" y="954156"/>
                </a:cubicBezTo>
                <a:cubicBezTo>
                  <a:pt x="527882" y="1000539"/>
                  <a:pt x="595653" y="1065094"/>
                  <a:pt x="680282" y="1093304"/>
                </a:cubicBezTo>
                <a:cubicBezTo>
                  <a:pt x="850237" y="1149956"/>
                  <a:pt x="588271" y="1059510"/>
                  <a:pt x="839308" y="1162878"/>
                </a:cubicBezTo>
                <a:cubicBezTo>
                  <a:pt x="861611" y="1172061"/>
                  <a:pt x="886250" y="1174418"/>
                  <a:pt x="908882" y="1182756"/>
                </a:cubicBezTo>
                <a:cubicBezTo>
                  <a:pt x="1037563" y="1230165"/>
                  <a:pt x="1026069" y="1243962"/>
                  <a:pt x="1167299" y="1272208"/>
                </a:cubicBezTo>
                <a:cubicBezTo>
                  <a:pt x="1203182" y="1279385"/>
                  <a:pt x="1240186" y="1278835"/>
                  <a:pt x="1276630" y="1282148"/>
                </a:cubicBezTo>
                <a:cubicBezTo>
                  <a:pt x="1303134" y="1288774"/>
                  <a:pt x="1330225" y="1293387"/>
                  <a:pt x="1356143" y="1302026"/>
                </a:cubicBezTo>
                <a:cubicBezTo>
                  <a:pt x="1394470" y="1314802"/>
                  <a:pt x="1456168" y="1335702"/>
                  <a:pt x="1485351" y="1341782"/>
                </a:cubicBezTo>
                <a:cubicBezTo>
                  <a:pt x="1531220" y="1351338"/>
                  <a:pt x="1578283" y="1353958"/>
                  <a:pt x="1624499" y="1361661"/>
                </a:cubicBezTo>
                <a:cubicBezTo>
                  <a:pt x="1637973" y="1363907"/>
                  <a:pt x="1651004" y="1368287"/>
                  <a:pt x="1664256" y="1371600"/>
                </a:cubicBezTo>
                <a:cubicBezTo>
                  <a:pt x="1757021" y="1364974"/>
                  <a:pt x="1851574" y="1371019"/>
                  <a:pt x="1942551" y="1351721"/>
                </a:cubicBezTo>
                <a:cubicBezTo>
                  <a:pt x="1965468" y="1346860"/>
                  <a:pt x="1973826" y="1316499"/>
                  <a:pt x="1992247" y="1302026"/>
                </a:cubicBezTo>
                <a:cubicBezTo>
                  <a:pt x="2020426" y="1279886"/>
                  <a:pt x="2051882" y="1262269"/>
                  <a:pt x="2081699" y="1242391"/>
                </a:cubicBezTo>
                <a:cubicBezTo>
                  <a:pt x="2148957" y="1130295"/>
                  <a:pt x="2124056" y="1177558"/>
                  <a:pt x="2161212" y="1103243"/>
                </a:cubicBezTo>
                <a:cubicBezTo>
                  <a:pt x="2163183" y="1085508"/>
                  <a:pt x="2181090" y="927324"/>
                  <a:pt x="2181090" y="914400"/>
                </a:cubicBezTo>
                <a:cubicBezTo>
                  <a:pt x="2181090" y="886403"/>
                  <a:pt x="2193544" y="754993"/>
                  <a:pt x="2151273" y="705678"/>
                </a:cubicBezTo>
                <a:cubicBezTo>
                  <a:pt x="2140492" y="693101"/>
                  <a:pt x="2125136" y="685290"/>
                  <a:pt x="2111516" y="675861"/>
                </a:cubicBezTo>
                <a:cubicBezTo>
                  <a:pt x="2082052" y="655463"/>
                  <a:pt x="2050047" y="638613"/>
                  <a:pt x="2022064" y="616226"/>
                </a:cubicBezTo>
                <a:cubicBezTo>
                  <a:pt x="2005499" y="602974"/>
                  <a:pt x="1990560" y="587383"/>
                  <a:pt x="1972369" y="576469"/>
                </a:cubicBezTo>
                <a:cubicBezTo>
                  <a:pt x="1891298" y="527826"/>
                  <a:pt x="1942386" y="576304"/>
                  <a:pt x="1912734" y="54665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Callout 37"/>
          <p:cNvSpPr/>
          <p:nvPr/>
        </p:nvSpPr>
        <p:spPr>
          <a:xfrm>
            <a:off x="7080388" y="4720014"/>
            <a:ext cx="1269722" cy="1282148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91348" y="405934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BINDING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5446643" y="5218044"/>
            <a:ext cx="1351723" cy="784118"/>
          </a:xfrm>
          <a:prstGeom prst="wedgeRectCallout">
            <a:avLst>
              <a:gd name="adj1" fmla="val 81373"/>
              <a:gd name="adj2" fmla="val -110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qUnit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12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MVVM </a:t>
            </a:r>
            <a:br>
              <a:rPr lang="en-US" dirty="0" smtClean="0"/>
            </a:br>
            <a:r>
              <a:rPr lang="en-US" dirty="0" smtClean="0"/>
              <a:t>in web app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8613462" y="1171344"/>
            <a:ext cx="1866508" cy="112179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en-US" dirty="0" err="1" smtClean="0"/>
              <a:t>superForm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156000" y="2832652"/>
            <a:ext cx="5065002" cy="15108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☺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☺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86832" y="1495823"/>
            <a:ext cx="3408375" cy="302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4156000" y="1123837"/>
            <a:ext cx="1489435" cy="980388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4938" y="1808153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modify the form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12556" y="4512365"/>
            <a:ext cx="4916295" cy="15108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/>
              <a:t> ☺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/>
              <a:t> ☺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6000" y="24791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71299" y="405859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 rot="2287172">
            <a:off x="6788051" y="4506518"/>
            <a:ext cx="2661253" cy="30718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287172">
            <a:off x="6687317" y="4110584"/>
            <a:ext cx="2580523" cy="30718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5362" y="430488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11" grpId="0"/>
      <p:bldP spid="5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err="1" smtClean="0"/>
              <a:t>mvvm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8613462" y="757458"/>
            <a:ext cx="1866508" cy="112179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en-US" dirty="0" err="1" smtClean="0"/>
              <a:t>superForm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657600" y="2313135"/>
            <a:ext cx="7940842" cy="37497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name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!==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[type="text"]'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[type="text"]'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self.RememberMe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/>
              <a:t>☺</a:t>
            </a:r>
            <a:endParaRPr lang="en-US" sz="16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ajax</a:t>
            </a:r>
            <a:r>
              <a:rPr lang="en-US" sz="16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a'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'click'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86832" y="1081937"/>
            <a:ext cx="3408375" cy="302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4156000" y="709951"/>
            <a:ext cx="1489435" cy="980388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4938" y="1394267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modify the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6000" y="1943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err="1" smtClean="0"/>
              <a:t>mvvm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Is this a </a:t>
            </a:r>
            <a:r>
              <a:rPr lang="en-US" sz="3200" b="1" dirty="0" err="1" smtClean="0"/>
              <a:t>viewmodel</a:t>
            </a:r>
            <a:r>
              <a:rPr lang="en-US" sz="3200" b="1" dirty="0" smtClean="0"/>
              <a:t>?</a:t>
            </a:r>
          </a:p>
          <a:p>
            <a:r>
              <a:rPr lang="en-US" dirty="0" smtClean="0"/>
              <a:t>Why the functions are wrapped in the object? 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reusage</a:t>
            </a:r>
            <a:r>
              <a:rPr lang="en-US" dirty="0" smtClean="0"/>
              <a:t>? Isn’t it strongly related to </a:t>
            </a:r>
            <a:r>
              <a:rPr lang="en-US" dirty="0" err="1" smtClean="0"/>
              <a:t>dom</a:t>
            </a:r>
            <a:r>
              <a:rPr lang="en-US" dirty="0" smtClean="0"/>
              <a:t> tree?</a:t>
            </a:r>
          </a:p>
          <a:p>
            <a:endParaRPr lang="en-US" dirty="0"/>
          </a:p>
          <a:p>
            <a:r>
              <a:rPr lang="en-US" dirty="0" smtClean="0"/>
              <a:t>Hmm… how about "</a:t>
            </a:r>
            <a:r>
              <a:rPr lang="en-US" dirty="0" err="1" smtClean="0"/>
              <a:t>varify</a:t>
            </a:r>
            <a:r>
              <a:rPr lang="en-US" dirty="0" smtClean="0"/>
              <a:t>" the root selector?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It’s still über-related to the </a:t>
            </a:r>
            <a:r>
              <a:rPr lang="en-US" dirty="0" err="1"/>
              <a:t>dom</a:t>
            </a:r>
            <a:r>
              <a:rPr lang="en-US" dirty="0"/>
              <a:t> tree! </a:t>
            </a:r>
          </a:p>
          <a:p>
            <a:r>
              <a:rPr lang="en-US" dirty="0" smtClean="0"/>
              <a:t>What about more complex stuff (e.g. collections?)</a:t>
            </a:r>
          </a:p>
          <a:p>
            <a:r>
              <a:rPr lang="en-US" dirty="0" smtClean="0"/>
              <a:t>Is this two-way binding?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47501" y="2264635"/>
            <a:ext cx="5682236" cy="4382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[type="text"]'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7501" y="3118741"/>
            <a:ext cx="5682236" cy="4382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"#</a:t>
            </a:r>
            <a:r>
              <a:rPr lang="en-US" sz="14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sz="1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1028" name="Picture 4" descr="http://i1.kym-cdn.com/photos/images/newsfeed/000/082/456/Ok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98" y="1959698"/>
            <a:ext cx="1850634" cy="23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834" y="2106166"/>
            <a:ext cx="1920362" cy="208839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947501" y="3665162"/>
            <a:ext cx="5682236" cy="4382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rootSelector</a:t>
            </a:r>
            <a:r>
              <a:rPr lang="en-US" sz="1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 a'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'click'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1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4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err="1" smtClean="0"/>
              <a:t>mvvm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imagine that:</a:t>
            </a:r>
          </a:p>
          <a:p>
            <a:r>
              <a:rPr lang="en-US" dirty="0"/>
              <a:t>DOM &amp; </a:t>
            </a:r>
            <a:r>
              <a:rPr lang="en-US" dirty="0" err="1"/>
              <a:t>CSSes</a:t>
            </a:r>
            <a:r>
              <a:rPr lang="en-US" dirty="0"/>
              <a:t> made by another team/company</a:t>
            </a:r>
          </a:p>
          <a:p>
            <a:r>
              <a:rPr lang="en-US" dirty="0"/>
              <a:t>you have only the mockups…</a:t>
            </a:r>
          </a:p>
          <a:p>
            <a:r>
              <a:rPr lang="en-US" dirty="0"/>
              <a:t>and DOM &amp; CSS are going to be made later…</a:t>
            </a:r>
          </a:p>
          <a:p>
            <a:endParaRPr lang="en-US" dirty="0"/>
          </a:p>
        </p:txBody>
      </p:sp>
      <p:pic>
        <p:nvPicPr>
          <p:cNvPr id="2050" name="Picture 2" descr="http://www.mememaker.net/static/images/templates/3005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71" y="3008353"/>
            <a:ext cx="3535756" cy="31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4647094" y="2691064"/>
            <a:ext cx="3001618" cy="834887"/>
          </a:xfrm>
          <a:prstGeom prst="wedgeRectCallout">
            <a:avLst>
              <a:gd name="adj1" fmla="val 91607"/>
              <a:gd name="adj2" fmla="val 49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I’ve just finished the </a:t>
            </a:r>
            <a:r>
              <a:rPr lang="en-US" dirty="0" err="1" smtClean="0"/>
              <a:t>ViewModel</a:t>
            </a:r>
            <a:r>
              <a:rPr lang="en-US" dirty="0" smtClean="0"/>
              <a:t> for login page!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4647094" y="3745907"/>
            <a:ext cx="3001618" cy="1510748"/>
          </a:xfrm>
          <a:prstGeom prst="wedgeRectCallout">
            <a:avLst>
              <a:gd name="adj1" fmla="val 62078"/>
              <a:gd name="adj2" fmla="val -435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Cool. I’ve updated the layout. Now there is </a:t>
            </a:r>
            <a:r>
              <a:rPr lang="en-US" b="1" dirty="0" smtClean="0"/>
              <a:t>&lt;button&gt; </a:t>
            </a:r>
            <a:r>
              <a:rPr lang="en-US" dirty="0" smtClean="0"/>
              <a:t>instead of </a:t>
            </a:r>
            <a:r>
              <a:rPr lang="en-US" b="1" dirty="0" smtClean="0"/>
              <a:t>&lt;a&gt;</a:t>
            </a:r>
            <a:r>
              <a:rPr lang="en-US" dirty="0" smtClean="0"/>
              <a:t>, and </a:t>
            </a:r>
            <a:r>
              <a:rPr lang="en-US" b="1" dirty="0" smtClean="0"/>
              <a:t>&lt;p</a:t>
            </a:r>
            <a:r>
              <a:rPr lang="en-US" b="1" dirty="0"/>
              <a:t>&gt;</a:t>
            </a:r>
            <a:r>
              <a:rPr lang="en-US" dirty="0"/>
              <a:t> instead of </a:t>
            </a:r>
            <a:r>
              <a:rPr lang="en-US" b="1" dirty="0"/>
              <a:t>&lt;div</a:t>
            </a:r>
            <a:r>
              <a:rPr lang="en-US" b="1" dirty="0" smtClean="0"/>
              <a:t>&gt;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MVVM</a:t>
            </a:r>
            <a:br>
              <a:rPr lang="en-US" dirty="0" smtClean="0"/>
            </a:br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facts:</a:t>
            </a:r>
          </a:p>
          <a:p>
            <a:r>
              <a:rPr lang="en-US" b="1" dirty="0" smtClean="0"/>
              <a:t>EASY</a:t>
            </a:r>
            <a:r>
              <a:rPr lang="en-US" dirty="0" smtClean="0"/>
              <a:t>: </a:t>
            </a:r>
            <a:r>
              <a:rPr lang="en-US" dirty="0" err="1" smtClean="0"/>
              <a:t>ViewModel</a:t>
            </a:r>
            <a:r>
              <a:rPr lang="en-US" dirty="0" smtClean="0"/>
              <a:t> - objects, properties, functions </a:t>
            </a:r>
          </a:p>
          <a:p>
            <a:r>
              <a:rPr lang="en-US" b="1" dirty="0" smtClean="0"/>
              <a:t>!EASY:</a:t>
            </a:r>
            <a:r>
              <a:rPr lang="en-US" dirty="0" smtClean="0"/>
              <a:t> Universal </a:t>
            </a:r>
            <a:r>
              <a:rPr lang="en-US" dirty="0" err="1" smtClean="0"/>
              <a:t>ViewModel</a:t>
            </a:r>
            <a:r>
              <a:rPr lang="en-US" dirty="0" smtClean="0"/>
              <a:t>-View binding mechanism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solution: </a:t>
            </a:r>
            <a:r>
              <a:rPr lang="en-US" b="1" dirty="0" err="1" smtClean="0"/>
              <a:t>knockoutjs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MIT </a:t>
            </a:r>
            <a:r>
              <a:rPr lang="en-US" dirty="0" err="1"/>
              <a:t>licence</a:t>
            </a:r>
            <a:endParaRPr lang="en-US" dirty="0"/>
          </a:p>
          <a:p>
            <a:r>
              <a:rPr lang="en-US" dirty="0"/>
              <a:t>no 3rd-party dependencies</a:t>
            </a:r>
          </a:p>
          <a:p>
            <a:r>
              <a:rPr lang="en-US" dirty="0"/>
              <a:t>~46kb size</a:t>
            </a:r>
          </a:p>
          <a:p>
            <a:r>
              <a:rPr lang="en-US" dirty="0"/>
              <a:t>supports even IE6+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BINDINGS!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6" name="Picture 4" descr="http://www.nipunasilva.com/blog/wp-content/uploads/2013/01/knockoutj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63" y="2440724"/>
            <a:ext cx="2497805" cy="8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BINDING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Pattern: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bindingName</a:t>
            </a:r>
            <a:r>
              <a:rPr lang="en-US" i="1" dirty="0" smtClean="0"/>
              <a:t> </a:t>
            </a:r>
            <a:r>
              <a:rPr lang="en-US" dirty="0" smtClean="0"/>
              <a:t>- self-explanatory</a:t>
            </a:r>
          </a:p>
          <a:p>
            <a:endParaRPr lang="en-US" i="1" dirty="0" smtClean="0"/>
          </a:p>
          <a:p>
            <a:r>
              <a:rPr lang="en-US" i="1" dirty="0" smtClean="0"/>
              <a:t>expression</a:t>
            </a:r>
            <a:r>
              <a:rPr lang="en-US" dirty="0" smtClean="0"/>
              <a:t> - name of the observable property:</a:t>
            </a:r>
            <a:endParaRPr lang="en-US" i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expression</a:t>
            </a:r>
            <a:r>
              <a:rPr lang="en-US" dirty="0" smtClean="0"/>
              <a:t> - expression rooted in the </a:t>
            </a:r>
            <a:r>
              <a:rPr lang="en-US" dirty="0" err="1" smtClean="0"/>
              <a:t>komodel</a:t>
            </a:r>
            <a:r>
              <a:rPr lang="en-US" dirty="0" smtClean="0"/>
              <a:t>: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3869267" y="1392969"/>
            <a:ext cx="7844678" cy="696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i="1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bindingName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000" i="1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expression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69267" y="3362852"/>
            <a:ext cx="7844677" cy="696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Name"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69267" y="5028685"/>
            <a:ext cx="7844676" cy="696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Name().length"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Knock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015" y="2356701"/>
            <a:ext cx="7315200" cy="3227945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err="1"/>
              <a:t>jquery</a:t>
            </a:r>
            <a:r>
              <a:rPr lang="en-US" dirty="0"/>
              <a:t> – what is all about?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/>
              <a:t>knockoutjs</a:t>
            </a:r>
            <a:r>
              <a:rPr lang="en-US" dirty="0"/>
              <a:t> – beyond the forms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/>
              <a:t>aspnet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– the standard approach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/>
              <a:t>aspnet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– the </a:t>
            </a:r>
            <a:r>
              <a:rPr lang="en-US" dirty="0" err="1"/>
              <a:t>mvvm</a:t>
            </a:r>
            <a:r>
              <a:rPr lang="en-US" dirty="0"/>
              <a:t> approach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spa –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KNOCKOUT!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6891" y="1918497"/>
            <a:ext cx="7501947" cy="32117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</a:t>
            </a:r>
            <a:r>
              <a:rPr lang="en-US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ajax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calls */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7157" y="808021"/>
            <a:ext cx="329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komodel</a:t>
            </a:r>
            <a:r>
              <a:rPr lang="en-US" dirty="0" smtClean="0"/>
              <a:t> = knockout view-model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KNOCKOUT!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7157" y="1123837"/>
            <a:ext cx="7746788" cy="48149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Name"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 me: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"checked: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javascript:void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(0)"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"click: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Login!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7157" y="7545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KNOCKOUT!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3967157" y="1303790"/>
            <a:ext cx="6715062" cy="14962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'Bartosz'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set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</a:p>
          <a:p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name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read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7157" y="3349106"/>
            <a:ext cx="6715062" cy="71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applyBindings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67157" y="4238105"/>
            <a:ext cx="6715062" cy="714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applyBindings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$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</a:t>
            </a:r>
            <a:r>
              <a:rPr lang="en-US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)[</a:t>
            </a:r>
            <a:r>
              <a:rPr lang="en-US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KNOCKOUT!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Real two-way binding: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5" y="1734865"/>
            <a:ext cx="2209800" cy="8667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351341" y="1628247"/>
            <a:ext cx="3111416" cy="7728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 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690088" y="1861071"/>
            <a:ext cx="2661253" cy="3071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85118" y="146301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changed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5" y="3322086"/>
            <a:ext cx="2209800" cy="866775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5690088" y="3448292"/>
            <a:ext cx="2661253" cy="30718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85118" y="292772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51571" y="3215468"/>
            <a:ext cx="4311186" cy="7728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'Bartosz'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64367" y="4708744"/>
            <a:ext cx="7320101" cy="9632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Name,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valueUpdate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:'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afterkeydown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'"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595967" y="5124862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LOGICS</a:t>
            </a:r>
            <a:br>
              <a:rPr lang="en-US" dirty="0" smtClean="0"/>
            </a:br>
            <a:r>
              <a:rPr lang="en-US" dirty="0" smtClean="0"/>
              <a:t>view &amp; </a:t>
            </a:r>
            <a:r>
              <a:rPr lang="en-US" dirty="0" err="1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Bindings should:</a:t>
            </a:r>
          </a:p>
          <a:p>
            <a:r>
              <a:rPr lang="en-US" dirty="0"/>
              <a:t>make </a:t>
            </a:r>
            <a:r>
              <a:rPr lang="en-US" dirty="0" err="1"/>
              <a:t>ViewModel</a:t>
            </a:r>
            <a:r>
              <a:rPr lang="en-US" dirty="0"/>
              <a:t> not aware about the </a:t>
            </a:r>
            <a:r>
              <a:rPr lang="en-US" dirty="0" err="1"/>
              <a:t>dom</a:t>
            </a:r>
            <a:r>
              <a:rPr lang="en-US" dirty="0"/>
              <a:t> tree</a:t>
            </a:r>
          </a:p>
          <a:p>
            <a:r>
              <a:rPr lang="en-US" dirty="0"/>
              <a:t>allow </a:t>
            </a:r>
            <a:r>
              <a:rPr lang="en-US" dirty="0" err="1"/>
              <a:t>ViewModel</a:t>
            </a:r>
            <a:r>
              <a:rPr lang="en-US" dirty="0"/>
              <a:t> to care only about the </a:t>
            </a:r>
            <a:r>
              <a:rPr lang="en-US" b="1" dirty="0"/>
              <a:t>view-logic</a:t>
            </a:r>
            <a:r>
              <a:rPr lang="en-US" dirty="0"/>
              <a:t> </a:t>
            </a:r>
          </a:p>
          <a:p>
            <a:r>
              <a:rPr lang="en-US" dirty="0"/>
              <a:t>provide automatic updates (both sides)</a:t>
            </a:r>
          </a:p>
          <a:p>
            <a:r>
              <a:rPr lang="en-US" dirty="0"/>
              <a:t>force View to handle </a:t>
            </a:r>
            <a:r>
              <a:rPr lang="en-US" b="1" dirty="0" err="1"/>
              <a:t>dom</a:t>
            </a:r>
            <a:r>
              <a:rPr lang="en-US" b="1" dirty="0"/>
              <a:t>-logic</a:t>
            </a:r>
          </a:p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9398511" y="2440510"/>
            <a:ext cx="2091265" cy="626165"/>
          </a:xfrm>
          <a:prstGeom prst="cloudCallout">
            <a:avLst>
              <a:gd name="adj1" fmla="val -45179"/>
              <a:gd name="adj2" fmla="val 52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it be displayed?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7928723" y="3808689"/>
            <a:ext cx="2630923" cy="1067761"/>
          </a:xfrm>
          <a:prstGeom prst="cloudCallout">
            <a:avLst>
              <a:gd name="adj1" fmla="val -63690"/>
              <a:gd name="adj2" fmla="val -2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no, set </a:t>
            </a:r>
            <a:r>
              <a:rPr lang="en-US" b="1" dirty="0" smtClean="0"/>
              <a:t>display: none</a:t>
            </a:r>
          </a:p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LOGICS</a:t>
            </a:r>
            <a:br>
              <a:rPr lang="en-US" dirty="0" smtClean="0"/>
            </a:br>
            <a:r>
              <a:rPr lang="en-US" dirty="0" smtClean="0"/>
              <a:t>view &amp; </a:t>
            </a:r>
            <a:r>
              <a:rPr lang="en-US" dirty="0" err="1" smtClean="0"/>
              <a:t>dom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view-logic in </a:t>
            </a:r>
            <a:r>
              <a:rPr lang="en-US" dirty="0" err="1" smtClean="0"/>
              <a:t>ViewModel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dom</a:t>
            </a:r>
            <a:r>
              <a:rPr lang="en-US" dirty="0" smtClean="0"/>
              <a:t>-logic in View: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69268" y="1295815"/>
            <a:ext cx="7874738" cy="26400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IsLoginButtonVisible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(!!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IsLoginButtonVisible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ajax</a:t>
            </a:r>
            <a:r>
              <a:rPr lang="en-US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calls*/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68" y="4205563"/>
            <a:ext cx="3146262" cy="1779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view-logic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it be displayed?</a:t>
            </a:r>
          </a:p>
          <a:p>
            <a:endParaRPr lang="en-US" dirty="0" smtClean="0"/>
          </a:p>
          <a:p>
            <a:r>
              <a:rPr lang="en-US" b="1" dirty="0" err="1" smtClean="0"/>
              <a:t>dom</a:t>
            </a:r>
            <a:r>
              <a:rPr lang="en-US" b="1" dirty="0" smtClean="0"/>
              <a:t>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no, </a:t>
            </a:r>
            <a:r>
              <a:rPr lang="en-US" dirty="0" smtClean="0"/>
              <a:t>append </a:t>
            </a:r>
            <a:r>
              <a:rPr lang="en-US" i="1" dirty="0"/>
              <a:t>display: none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9268" y="4660490"/>
            <a:ext cx="7545984" cy="13725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javascript:void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(0)"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"visible: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IsLoginButtonVisible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 	 click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Login!</a:t>
            </a: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511460" y="2121814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11460" y="2980904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0144174" y="4919360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3" grpId="0" animBg="1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LOGICS</a:t>
            </a:r>
            <a:br>
              <a:rPr lang="en-US" dirty="0"/>
            </a:br>
            <a:r>
              <a:rPr lang="en-US" dirty="0"/>
              <a:t>view &amp;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clean </a:t>
            </a:r>
            <a:r>
              <a:rPr lang="en-US" dirty="0" err="1" smtClean="0"/>
              <a:t>KOModel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view-logic &amp; </a:t>
            </a:r>
            <a:r>
              <a:rPr lang="en-US" dirty="0" err="1" smtClean="0"/>
              <a:t>dom</a:t>
            </a:r>
            <a:r>
              <a:rPr lang="en-US" dirty="0" smtClean="0"/>
              <a:t>-logic in View: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69268" y="1247675"/>
            <a:ext cx="7772126" cy="2488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</a:t>
            </a:r>
            <a:r>
              <a:rPr lang="en-US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ajax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*/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68" y="4205563"/>
            <a:ext cx="3146262" cy="1779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view-logic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it be displayed?</a:t>
            </a:r>
          </a:p>
          <a:p>
            <a:endParaRPr lang="en-US" dirty="0" smtClean="0"/>
          </a:p>
          <a:p>
            <a:r>
              <a:rPr lang="en-US" b="1" dirty="0" err="1" smtClean="0"/>
              <a:t>dom</a:t>
            </a:r>
            <a:r>
              <a:rPr lang="en-US" b="1" dirty="0" smtClean="0"/>
              <a:t>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no, </a:t>
            </a:r>
            <a:r>
              <a:rPr lang="en-US" dirty="0" smtClean="0"/>
              <a:t>append </a:t>
            </a:r>
            <a:r>
              <a:rPr lang="en-US" i="1" dirty="0"/>
              <a:t>display: none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69268" y="4352225"/>
            <a:ext cx="7772126" cy="14858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"visible: !!Name()"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javascript:void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(0)"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"click: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LoginClicked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Login!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8796129" y="4434233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LOGICS</a:t>
            </a:r>
            <a:br>
              <a:rPr lang="en-US" dirty="0"/>
            </a:br>
            <a:r>
              <a:rPr lang="en-US" dirty="0"/>
              <a:t>view &amp;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468" y="4205563"/>
            <a:ext cx="3146262" cy="1779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view-logic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it be displayed?</a:t>
            </a:r>
          </a:p>
          <a:p>
            <a:endParaRPr lang="en-US" dirty="0" smtClean="0"/>
          </a:p>
          <a:p>
            <a:r>
              <a:rPr lang="en-US" b="1" dirty="0" err="1" smtClean="0"/>
              <a:t>dom</a:t>
            </a:r>
            <a:r>
              <a:rPr lang="en-US" b="1" dirty="0" smtClean="0"/>
              <a:t>-logic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no, </a:t>
            </a:r>
            <a:r>
              <a:rPr lang="en-US" dirty="0" smtClean="0"/>
              <a:t>append </a:t>
            </a:r>
            <a:r>
              <a:rPr lang="en-US" i="1" dirty="0"/>
              <a:t>display: none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Don’t push too much view-logic to view: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computed observables: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even inheritance if you would like to keep </a:t>
            </a:r>
            <a:r>
              <a:rPr lang="en-US" dirty="0" err="1" smtClean="0"/>
              <a:t>komodels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69268" y="3055403"/>
            <a:ext cx="7880280" cy="21698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IsLoginButtonVisible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computed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!!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25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21024" y="1380578"/>
            <a:ext cx="7545984" cy="9153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"visible: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RememberMe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&amp;&amp; !!Name() &amp;&amp; Name().length &gt; 3 &amp;&amp;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Password().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 25"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BINDINGS</a:t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</a:p>
          <a:p>
            <a:r>
              <a:rPr lang="en-US" dirty="0" smtClean="0"/>
              <a:t>event (</a:t>
            </a:r>
            <a:r>
              <a:rPr lang="en-US" dirty="0" err="1" smtClean="0"/>
              <a:t>mouseover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enable/disable</a:t>
            </a:r>
          </a:p>
          <a:p>
            <a:r>
              <a:rPr lang="en-US" dirty="0" err="1" smtClean="0"/>
              <a:t>hasFocus</a:t>
            </a:r>
            <a:endParaRPr lang="en-US" dirty="0" smtClean="0"/>
          </a:p>
          <a:p>
            <a:r>
              <a:rPr lang="en-US" dirty="0" smtClean="0"/>
              <a:t>checked</a:t>
            </a:r>
          </a:p>
          <a:p>
            <a:r>
              <a:rPr lang="en-US" dirty="0" smtClean="0"/>
              <a:t>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BINDINGS</a:t>
            </a:r>
            <a:br>
              <a:rPr lang="en-US" dirty="0" smtClean="0"/>
            </a:br>
            <a:r>
              <a:rPr lang="en-US" dirty="0" smtClean="0"/>
              <a:t>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style</a:t>
            </a:r>
          </a:p>
          <a:p>
            <a:r>
              <a:rPr lang="en-US" dirty="0" err="1" smtClean="0"/>
              <a:t>attr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83277" y="1454043"/>
            <a:ext cx="6584911" cy="12498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{ 'error': Email().length &lt;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 }"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83276" y="2933927"/>
            <a:ext cx="6584911" cy="10021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"style: </a:t>
            </a:r>
            <a:endParaRPr lang="en-US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color: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Email().length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 'red' : 'black'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3275" y="4183754"/>
            <a:ext cx="6584911" cy="10021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{ 'data-product-id':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 }"</a:t>
            </a:r>
            <a:endParaRPr lang="en-US" dirty="0" smtClean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JQUERY</a:t>
            </a:r>
            <a:br>
              <a:rPr lang="en-US" dirty="0" smtClean="0"/>
            </a:br>
            <a:r>
              <a:rPr lang="en-US" dirty="0" smtClean="0"/>
              <a:t>what is all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DOM node</a:t>
            </a:r>
          </a:p>
          <a:p>
            <a:r>
              <a:rPr lang="en-US" dirty="0" smtClean="0"/>
              <a:t>manipulate nodes</a:t>
            </a:r>
          </a:p>
          <a:p>
            <a:r>
              <a:rPr lang="en-US" dirty="0" err="1" smtClean="0"/>
              <a:t>ajax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and plenty of </a:t>
            </a:r>
            <a:r>
              <a:rPr lang="en-US" dirty="0" err="1" smtClean="0"/>
              <a:t>javascript</a:t>
            </a:r>
            <a:r>
              <a:rPr lang="en-US" dirty="0" smtClean="0"/>
              <a:t> helpers</a:t>
            </a:r>
          </a:p>
          <a:p>
            <a:r>
              <a:rPr lang="en-US" dirty="0" smtClean="0"/>
              <a:t>plugins! (both backend &amp; frontend)</a:t>
            </a:r>
          </a:p>
          <a:p>
            <a:r>
              <a:rPr lang="en-US" dirty="0" smtClean="0"/>
              <a:t>do we need to knock it out?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BINDINGS</a:t>
            </a:r>
            <a:br>
              <a:rPr lang="en-US" dirty="0" smtClean="0"/>
            </a:b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if</a:t>
            </a:r>
          </a:p>
          <a:p>
            <a:r>
              <a:rPr lang="en-US" dirty="0" err="1" smtClean="0"/>
              <a:t>ifnot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14" y="1338453"/>
            <a:ext cx="4762500" cy="41719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17909" y="507820"/>
            <a:ext cx="1992429" cy="1097280"/>
          </a:xfrm>
          <a:prstGeom prst="wedgeRectCallout">
            <a:avLst>
              <a:gd name="adj1" fmla="val -96678"/>
              <a:gd name="adj2" fmla="val 576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9637095" y="2057488"/>
            <a:ext cx="1992429" cy="1097280"/>
          </a:xfrm>
          <a:prstGeom prst="wedgeRectCallout">
            <a:avLst>
              <a:gd name="adj1" fmla="val -65277"/>
              <a:gd name="adj2" fmla="val -102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SearchBox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628124" y="2382581"/>
            <a:ext cx="1992429" cy="1097280"/>
          </a:xfrm>
          <a:prstGeom prst="wedgeRectCallout">
            <a:avLst>
              <a:gd name="adj1" fmla="val 148733"/>
              <a:gd name="adj2" fmla="val -151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499235" y="4413123"/>
            <a:ext cx="1992429" cy="1097280"/>
          </a:xfrm>
          <a:prstGeom prst="wedgeRectCallout">
            <a:avLst>
              <a:gd name="adj1" fmla="val 148733"/>
              <a:gd name="adj2" fmla="val -151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NESTING</a:t>
            </a:r>
            <a:br>
              <a:rPr lang="en-US" dirty="0" smtClean="0"/>
            </a:br>
            <a:r>
              <a:rPr lang="en-US" dirty="0" err="1" smtClean="0"/>
              <a:t>komodel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21800" y="1388240"/>
            <a:ext cx="7750629" cy="40723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MainPageKOModel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'Super blog!'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Menu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MenuKOModel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SearchBoxKOModel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Banners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BannersKOModel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NESTING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60300" y="1491120"/>
            <a:ext cx="7750629" cy="33322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"layout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Title"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"with: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 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QueryString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NESTING</a:t>
            </a:r>
            <a:br>
              <a:rPr lang="en-US" dirty="0" smtClean="0"/>
            </a:br>
            <a:r>
              <a:rPr lang="en-US" dirty="0" smtClean="0"/>
              <a:t>parent &amp; root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70238" y="834886"/>
            <a:ext cx="7750629" cy="1769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Title"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"with: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Banners"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&lt;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parent.Title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7134" y="2883719"/>
            <a:ext cx="2727370" cy="129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MainPage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8899" y="3801777"/>
            <a:ext cx="2727370" cy="129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94518" y="4719835"/>
            <a:ext cx="2727370" cy="129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MenuItem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877559">
            <a:off x="6534452" y="3367799"/>
            <a:ext cx="1279437" cy="64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$parent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849578">
            <a:off x="5568556" y="4529474"/>
            <a:ext cx="3351875" cy="64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$root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 rot="1877559">
            <a:off x="8650187" y="4219374"/>
            <a:ext cx="1279437" cy="64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3200" dirty="0" smtClean="0"/>
              <a:t>View that is using </a:t>
            </a:r>
            <a:r>
              <a:rPr lang="en-US" sz="3200" b="1" dirty="0"/>
              <a:t>$</a:t>
            </a:r>
            <a:r>
              <a:rPr lang="en-US" sz="3200" b="1" dirty="0" smtClean="0"/>
              <a:t>parent </a:t>
            </a:r>
            <a:r>
              <a:rPr lang="en-US" sz="3200" dirty="0" smtClean="0"/>
              <a:t> and </a:t>
            </a:r>
            <a:r>
              <a:rPr lang="en-US" sz="3200" b="1" dirty="0"/>
              <a:t>$root</a:t>
            </a:r>
            <a:r>
              <a:rPr lang="en-US" sz="3200" b="1" dirty="0" smtClean="0"/>
              <a:t> </a:t>
            </a:r>
            <a:r>
              <a:rPr lang="en-US" sz="3200" dirty="0" smtClean="0"/>
              <a:t>is in </a:t>
            </a:r>
            <a:r>
              <a:rPr lang="en-US" sz="3200" dirty="0"/>
              <a:t>fact a part of its own </a:t>
            </a:r>
            <a:r>
              <a:rPr lang="en-US" sz="3200" dirty="0" smtClean="0"/>
              <a:t>container</a:t>
            </a:r>
          </a:p>
          <a:p>
            <a:r>
              <a:rPr lang="en-US" sz="3200" dirty="0" smtClean="0"/>
              <a:t>It isn’t kosher!</a:t>
            </a:r>
            <a:endParaRPr lang="en-US" sz="3200" dirty="0"/>
          </a:p>
          <a:p>
            <a:endParaRPr lang="en-US" dirty="0"/>
          </a:p>
        </p:txBody>
      </p:sp>
      <p:pic>
        <p:nvPicPr>
          <p:cNvPr id="1026" name="Picture 2" descr="http://3.bp.blogspot.com/-bMn8P9L2tLM/UQE28fTtuJI/AAAAAAAAAWo/hJpvKOi8zVA/s1600/hd_computer_guy_meme_by_zapgod16-d4t2j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53" y="2972767"/>
            <a:ext cx="4406485" cy="256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ENCAPSULATION</a:t>
            </a:r>
            <a:br>
              <a:rPr lang="en-US" sz="2800" dirty="0" smtClean="0"/>
            </a:br>
            <a:r>
              <a:rPr lang="en-US" sz="2800" dirty="0" err="1" smtClean="0"/>
              <a:t>delegatish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769926" y="772573"/>
            <a:ext cx="7750629" cy="15183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"layout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"with: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"click: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SearchClicked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69926" y="2418736"/>
            <a:ext cx="7750629" cy="3713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SearchBoxKOModel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SearchClicked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empty */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MainPageKOModel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SearchBoxKOModel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</a:t>
            </a:r>
            <a:r>
              <a:rPr lang="en-US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SearchClicked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action */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793709" y="3210736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98109" y="5145044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ENCAPSULATION</a:t>
            </a:r>
            <a:br>
              <a:rPr lang="en-US" sz="2800" dirty="0" smtClean="0"/>
            </a:br>
            <a:r>
              <a:rPr lang="en-US" sz="2800" dirty="0" err="1" smtClean="0"/>
              <a:t>eventish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 smtClean="0"/>
              <a:t>RootObject</a:t>
            </a:r>
            <a:r>
              <a:rPr lang="en-US" dirty="0"/>
              <a:t> </a:t>
            </a:r>
            <a:r>
              <a:rPr lang="en-US" dirty="0" smtClean="0"/>
              <a:t>with events!</a:t>
            </a:r>
          </a:p>
          <a:p>
            <a:r>
              <a:rPr lang="en-US" dirty="0" smtClean="0"/>
              <a:t>Emitting: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Subscribing: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69924" y="1787896"/>
            <a:ext cx="7750629" cy="6222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69924" y="2537196"/>
            <a:ext cx="7750629" cy="6222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{ Key: 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"Bar"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69924" y="3908286"/>
            <a:ext cx="7750629" cy="687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exampleObject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Subscribe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924" y="4657586"/>
            <a:ext cx="7750629" cy="13953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exampleObject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Subscribe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console.log(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eventArgs.Key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ENCAPSULATION</a:t>
            </a:r>
            <a:br>
              <a:rPr lang="en-US" sz="2800" dirty="0" smtClean="0"/>
            </a:br>
            <a:r>
              <a:rPr lang="en-US" sz="2800" dirty="0" err="1" smtClean="0"/>
              <a:t>eventish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3769926" y="914400"/>
            <a:ext cx="7750629" cy="52180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SearchBoxKOModel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SearchClicked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Emit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SearchClicked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										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self.Phrase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MainPageKOModel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InfoBox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InfoBoxKOModel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InfoBox</a:t>
            </a:r>
            <a:r>
              <a:rPr lang="en-US" sz="20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Subscribe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MoreInfoClicked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(phrase)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 action </a:t>
            </a:r>
            <a:r>
              <a:rPr lang="en-US" sz="2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14009" y="2109744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93309" y="4548144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basic questions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9268" y="872986"/>
            <a:ext cx="7315200" cy="5120640"/>
          </a:xfrm>
        </p:spPr>
        <p:txBody>
          <a:bodyPr anchor="b"/>
          <a:lstStyle/>
          <a:p>
            <a:r>
              <a:rPr lang="en-US" dirty="0" smtClean="0"/>
              <a:t>what to do in c#?</a:t>
            </a:r>
          </a:p>
          <a:p>
            <a:r>
              <a:rPr lang="en-US" dirty="0" smtClean="0"/>
              <a:t>what to do in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join these worlds?</a:t>
            </a:r>
          </a:p>
          <a:p>
            <a:r>
              <a:rPr lang="en-US" dirty="0" smtClean="0"/>
              <a:t>how to build the view and bind it to </a:t>
            </a:r>
            <a:r>
              <a:rPr lang="en-US" dirty="0" err="1" smtClean="0"/>
              <a:t>viewmodel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05" y="3060404"/>
            <a:ext cx="2219325" cy="742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17745" y="1591494"/>
            <a:ext cx="1451728" cy="75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2179" y="1584044"/>
            <a:ext cx="1451728" cy="757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  <a:endCxn id="3" idx="3"/>
          </p:cNvCxnSpPr>
          <p:nvPr/>
        </p:nvCxnSpPr>
        <p:spPr>
          <a:xfrm flipH="1">
            <a:off x="7069473" y="1962970"/>
            <a:ext cx="1032706" cy="3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Scroll 15"/>
          <p:cNvSpPr/>
          <p:nvPr/>
        </p:nvSpPr>
        <p:spPr>
          <a:xfrm>
            <a:off x="6762307" y="3646966"/>
            <a:ext cx="1945758" cy="244548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@</a:t>
            </a:r>
          </a:p>
          <a:p>
            <a:pPr algn="ctr"/>
            <a:r>
              <a:rPr lang="en-US" sz="6000" dirty="0"/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5975498" y="871871"/>
            <a:ext cx="3519377" cy="10632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7671390" y="1807535"/>
            <a:ext cx="111643" cy="22328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/>
          <p:cNvSpPr/>
          <p:nvPr/>
        </p:nvSpPr>
        <p:spPr>
          <a:xfrm>
            <a:off x="4253022" y="2493335"/>
            <a:ext cx="6836735" cy="75491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Repositories, Wrappers, Services, Mappers, Controllers…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08712" y="872986"/>
            <a:ext cx="6075755" cy="5120640"/>
          </a:xfrm>
        </p:spPr>
        <p:txBody>
          <a:bodyPr anchor="t"/>
          <a:lstStyle/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db</a:t>
            </a:r>
            <a:r>
              <a:rPr lang="en-US" dirty="0" smtClean="0"/>
              <a:t> entity</a:t>
            </a:r>
          </a:p>
          <a:p>
            <a:r>
              <a:rPr lang="en-US" b="1" dirty="0" err="1" smtClean="0"/>
              <a:t>ViewModel</a:t>
            </a:r>
            <a:endParaRPr lang="en-US" b="1" dirty="0"/>
          </a:p>
          <a:p>
            <a:pPr lvl="1"/>
            <a:r>
              <a:rPr lang="en-US" dirty="0" smtClean="0"/>
              <a:t>model wrapped into object with all the data required on page</a:t>
            </a:r>
          </a:p>
          <a:p>
            <a:endParaRPr lang="en-US" dirty="0" smtClean="0"/>
          </a:p>
          <a:p>
            <a:r>
              <a:rPr lang="en-US" dirty="0" smtClean="0"/>
              <a:t>Transform </a:t>
            </a: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into </a:t>
            </a:r>
            <a:r>
              <a:rPr lang="en-US" dirty="0" err="1" smtClean="0"/>
              <a:t>js</a:t>
            </a:r>
            <a:r>
              <a:rPr lang="en-US" dirty="0" smtClean="0"/>
              <a:t>-readable structure</a:t>
            </a:r>
          </a:p>
          <a:p>
            <a:endParaRPr lang="en-US" b="1" dirty="0" smtClean="0"/>
          </a:p>
          <a:p>
            <a:r>
              <a:rPr lang="en-US" b="1" dirty="0" err="1" smtClean="0"/>
              <a:t>KoModel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selected properties of </a:t>
            </a:r>
            <a:r>
              <a:rPr lang="en-US" b="1" dirty="0" err="1" smtClean="0"/>
              <a:t>ViewModel</a:t>
            </a:r>
            <a:endParaRPr lang="en-US" b="1" dirty="0" smtClean="0"/>
          </a:p>
          <a:p>
            <a:r>
              <a:rPr lang="en-US" b="1" dirty="0" smtClean="0"/>
              <a:t>View</a:t>
            </a:r>
          </a:p>
          <a:p>
            <a:pPr lvl="1"/>
            <a:r>
              <a:rPr lang="en-US" dirty="0" smtClean="0"/>
              <a:t>bound to </a:t>
            </a:r>
            <a:r>
              <a:rPr lang="en-US" b="1" dirty="0" err="1" smtClean="0"/>
              <a:t>KoModel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831533" y="872986"/>
            <a:ext cx="934279" cy="18602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3831533" y="2802835"/>
            <a:ext cx="934279" cy="110324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831533" y="3975652"/>
            <a:ext cx="934279" cy="174936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model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viewmodel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69268" y="1285670"/>
            <a:ext cx="7611532" cy="20572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Password {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CountryId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69268" y="4005818"/>
            <a:ext cx="7611532" cy="19789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ValueTextPair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Countries 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				{ 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transport </a:t>
            </a:r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JSON.NET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cdn.memegenerator.net/instances/250x250/37190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64" y="3704455"/>
            <a:ext cx="1891971" cy="18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869268" y="1396181"/>
            <a:ext cx="7809210" cy="20754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IHtmlString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ToJson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HtmlHelper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helper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		</a:t>
            </a:r>
            <a:r>
              <a:rPr lang="en-US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HtmlString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JsonConvert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SerializeObject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(model));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9145" y="4407319"/>
            <a:ext cx="4415178" cy="6422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ToJson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(Model)</a:t>
            </a:r>
            <a:endParaRPr lang="en-US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468" y="5208104"/>
            <a:ext cx="3146262" cy="776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JSON.NET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james.newtonking.com/json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7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err="1" smtClean="0"/>
              <a:t>komodel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468" y="5029200"/>
            <a:ext cx="3146262" cy="955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KNOCKOUT VIEWMODEL</a:t>
            </a:r>
            <a:endParaRPr lang="en-US" dirty="0" smtClean="0"/>
          </a:p>
          <a:p>
            <a:r>
              <a:rPr lang="en-US" sz="1600" dirty="0"/>
              <a:t>http://</a:t>
            </a:r>
            <a:r>
              <a:rPr lang="en-US" sz="1600" dirty="0" smtClean="0"/>
              <a:t>coderenaissance.github.io/</a:t>
            </a:r>
            <a:br>
              <a:rPr lang="en-US" sz="1600" dirty="0" smtClean="0"/>
            </a:br>
            <a:r>
              <a:rPr lang="en-US" sz="1600" dirty="0" err="1" smtClean="0"/>
              <a:t>knockout.viewmodel</a:t>
            </a:r>
            <a:r>
              <a:rPr lang="en-US" sz="1600" dirty="0"/>
              <a:t>/</a:t>
            </a:r>
            <a:endParaRPr lang="en-US" sz="16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knockout </a:t>
            </a:r>
            <a:r>
              <a:rPr lang="en-US" dirty="0" err="1" smtClean="0"/>
              <a:t>viewmodel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marL="502920" lvl="1" indent="0">
              <a:buNone/>
            </a:pP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597967" y="1342693"/>
            <a:ext cx="2482566" cy="1133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Name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Bartek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03217" y="1342693"/>
            <a:ext cx="3774654" cy="1133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Name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Bartek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89058" y="1755633"/>
            <a:ext cx="2121272" cy="3071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51834" y="14630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observable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97967" y="2604052"/>
            <a:ext cx="8179904" cy="33806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viewModel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||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PasswordStrenght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computed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!!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})();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err="1" smtClean="0"/>
              <a:t>komodel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468" y="5029200"/>
            <a:ext cx="3146262" cy="955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KNOCKOUT VIEWMODEL</a:t>
            </a:r>
            <a:endParaRPr lang="en-US" dirty="0" smtClean="0"/>
          </a:p>
          <a:p>
            <a:r>
              <a:rPr lang="en-US" sz="1600" dirty="0"/>
              <a:t>http://</a:t>
            </a:r>
            <a:r>
              <a:rPr lang="en-US" sz="1600" dirty="0" smtClean="0"/>
              <a:t>coderenaissance.github.io/</a:t>
            </a:r>
            <a:br>
              <a:rPr lang="en-US" sz="1600" dirty="0" smtClean="0"/>
            </a:br>
            <a:r>
              <a:rPr lang="en-US" sz="1600" dirty="0" err="1" smtClean="0"/>
              <a:t>knockout.viewmodel</a:t>
            </a:r>
            <a:r>
              <a:rPr lang="en-US" sz="1600" dirty="0"/>
              <a:t>/</a:t>
            </a:r>
            <a:endParaRPr lang="en-US" sz="16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knockout </a:t>
            </a:r>
            <a:r>
              <a:rPr lang="en-US" dirty="0" err="1" smtClean="0"/>
              <a:t>viewmodel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marL="502920" lvl="1" indent="0">
              <a:buNone/>
            </a:pPr>
            <a:endParaRPr lang="en-US" dirty="0" smtClean="0"/>
          </a:p>
          <a:p>
            <a:r>
              <a:rPr lang="en-US" dirty="0" smtClean="0"/>
              <a:t>also available:</a:t>
            </a:r>
          </a:p>
          <a:p>
            <a:pPr lvl="1"/>
            <a:r>
              <a:rPr lang="en-US" dirty="0" err="1" smtClean="0"/>
              <a:t>fromModel</a:t>
            </a:r>
            <a:endParaRPr lang="en-US" dirty="0" smtClean="0"/>
          </a:p>
          <a:p>
            <a:pPr lvl="1"/>
            <a:r>
              <a:rPr lang="en-US" dirty="0" err="1" smtClean="0"/>
              <a:t>toModel</a:t>
            </a:r>
            <a:endParaRPr lang="en-US" dirty="0" smtClean="0"/>
          </a:p>
          <a:p>
            <a:pPr lvl="1"/>
            <a:r>
              <a:rPr lang="en-US" dirty="0" err="1" smtClean="0"/>
              <a:t>updateFromModel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597967" y="1342693"/>
            <a:ext cx="2482566" cy="1133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Name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Bartek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03217" y="1342693"/>
            <a:ext cx="3774654" cy="11330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Name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Bartek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89058" y="1755633"/>
            <a:ext cx="2121272" cy="3071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97967" y="2853091"/>
            <a:ext cx="8179904" cy="1028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569CD6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viewmodel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fromModel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1834" y="14630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mapping options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99097" y="4607187"/>
            <a:ext cx="8239539" cy="12324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Name"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"password"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Password"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PasswordStrength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99098" y="758020"/>
            <a:ext cx="8239539" cy="22734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LoginMappingOptions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"{root}"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PasswordStrength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computed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!!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		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},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}}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9097" y="3126257"/>
            <a:ext cx="8239539" cy="12767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569CD6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loginKOModel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viewmodel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fromModel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loginViewModel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LoginMappingOptions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43723" y="1397688"/>
            <a:ext cx="1510747" cy="4273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6200000">
            <a:off x="8938224" y="3021896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9326218" y="5307135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mapping options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69268" y="1474840"/>
            <a:ext cx="7750629" cy="21728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"{root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}.Days[</a:t>
            </a:r>
            <a:r>
              <a:rPr lang="en-US" sz="20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]"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// ...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"{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root}.Days[</a:t>
            </a:r>
            <a:r>
              <a:rPr lang="en-US" sz="20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].Hours[</a:t>
            </a:r>
            <a:r>
              <a:rPr lang="en-US" sz="20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]"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hour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...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LAYERING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651553" y="1241141"/>
            <a:ext cx="7750629" cy="4483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"with: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LoginModel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Name"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"value: Password"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	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value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CountryId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options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root.Countries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optionsValue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'Value', </a:t>
            </a:r>
            <a:endParaRPr lang="en-US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	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optionsText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'Text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'"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LAYERING </a:t>
            </a:r>
            <a:r>
              <a:rPr lang="en-US" dirty="0" err="1" smtClean="0"/>
              <a:t>reusage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62060" y="2609420"/>
            <a:ext cx="2365513" cy="192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1" name="Vertical Scroll 10"/>
          <p:cNvSpPr/>
          <p:nvPr/>
        </p:nvSpPr>
        <p:spPr>
          <a:xfrm>
            <a:off x="8935277" y="1618587"/>
            <a:ext cx="1908313" cy="104818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i="1" dirty="0" smtClean="0"/>
              <a:t>- </a:t>
            </a:r>
            <a:r>
              <a:rPr lang="en-US" sz="1400" i="1" dirty="0" err="1" smtClean="0"/>
              <a:t>CountryId</a:t>
            </a:r>
            <a:endParaRPr lang="en-US" sz="1400" i="1" dirty="0"/>
          </a:p>
        </p:txBody>
      </p:sp>
      <p:sp>
        <p:nvSpPr>
          <p:cNvPr id="12" name="Vertical Scroll 11"/>
          <p:cNvSpPr/>
          <p:nvPr/>
        </p:nvSpPr>
        <p:spPr>
          <a:xfrm>
            <a:off x="8935277" y="3209421"/>
            <a:ext cx="1908313" cy="104818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  <a:p>
            <a:pPr algn="ctr"/>
            <a:r>
              <a:rPr lang="en-US" i="1" dirty="0"/>
              <a:t>- </a:t>
            </a:r>
            <a:r>
              <a:rPr lang="en-US" sz="1400" i="1" dirty="0" err="1" smtClean="0"/>
              <a:t>CountryId</a:t>
            </a:r>
            <a:endParaRPr lang="en-US" sz="1400" i="1" dirty="0"/>
          </a:p>
        </p:txBody>
      </p:sp>
      <p:sp>
        <p:nvSpPr>
          <p:cNvPr id="13" name="Vertical Scroll 12"/>
          <p:cNvSpPr/>
          <p:nvPr/>
        </p:nvSpPr>
        <p:spPr>
          <a:xfrm>
            <a:off x="8935276" y="4719149"/>
            <a:ext cx="1908313" cy="104818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  <a:p>
            <a:pPr algn="ctr"/>
            <a:r>
              <a:rPr lang="en-US" i="1" dirty="0"/>
              <a:t>- </a:t>
            </a:r>
            <a:r>
              <a:rPr lang="en-US" sz="1400" i="1" dirty="0" err="1" smtClean="0"/>
              <a:t>CountryId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5163378" y="3228706"/>
            <a:ext cx="1262269" cy="57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526155" y="1260758"/>
            <a:ext cx="536714" cy="196794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6927573" y="2305782"/>
            <a:ext cx="2425149" cy="536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927572" y="3644430"/>
            <a:ext cx="2425150" cy="257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6927572" y="4363084"/>
            <a:ext cx="2425150" cy="1073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uble Wave 41"/>
          <p:cNvSpPr/>
          <p:nvPr/>
        </p:nvSpPr>
        <p:spPr>
          <a:xfrm>
            <a:off x="4342937" y="859171"/>
            <a:ext cx="2903150" cy="52933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Server-side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err="1" smtClean="0"/>
              <a:t>kocontroller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Cached:</a:t>
            </a:r>
          </a:p>
          <a:p>
            <a:pPr lvl="1"/>
            <a:r>
              <a:rPr lang="en-US" dirty="0" smtClean="0"/>
              <a:t>templates</a:t>
            </a:r>
            <a:endParaRPr lang="en-US" dirty="0" smtClean="0"/>
          </a:p>
          <a:p>
            <a:pPr lvl="1"/>
            <a:r>
              <a:rPr lang="en-US" dirty="0" err="1" smtClean="0"/>
              <a:t>komodels</a:t>
            </a:r>
            <a:endParaRPr lang="en-US" dirty="0" smtClean="0"/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phrases</a:t>
            </a:r>
          </a:p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delivering cached stuff</a:t>
            </a:r>
          </a:p>
          <a:p>
            <a:pPr lvl="1"/>
            <a:r>
              <a:rPr lang="en-US" dirty="0" smtClean="0"/>
              <a:t>interaction between </a:t>
            </a:r>
            <a:r>
              <a:rPr lang="en-US" dirty="0" err="1" smtClean="0"/>
              <a:t>komodels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7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VIEW</a:t>
            </a:r>
            <a:br>
              <a:rPr lang="en-US" dirty="0" smtClean="0"/>
            </a:br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couple of </a:t>
            </a:r>
            <a:r>
              <a:rPr lang="en-US" dirty="0" err="1" smtClean="0"/>
              <a:t>usings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declaration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script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immortal </a:t>
            </a:r>
            <a:br>
              <a:rPr lang="en-US" dirty="0" smtClean="0"/>
            </a:br>
            <a:r>
              <a:rPr lang="en-US" dirty="0" smtClean="0"/>
              <a:t>"document ready"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87" y="864108"/>
            <a:ext cx="4827114" cy="50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</a:t>
            </a:r>
            <a:br>
              <a:rPr lang="en-US" dirty="0" smtClean="0"/>
            </a:br>
            <a:r>
              <a:rPr lang="en-US" dirty="0" err="1" smtClean="0"/>
              <a:t>komodel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69268" y="864109"/>
            <a:ext cx="7750629" cy="51206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RootContentKOModel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PreRender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get data </a:t>
            </a:r>
            <a:r>
              <a:rPr lang="en-US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variables</a:t>
            </a:r>
          </a:p>
          <a:p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PostRender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do </a:t>
            </a:r>
            <a:r>
              <a:rPr lang="en-US" sz="24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jquery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stuff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PreDelete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clean &amp; save progress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6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err="1" smtClean="0"/>
              <a:t>kocontroller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864109"/>
            <a:ext cx="7962297" cy="5120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MainPageKOModel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ActiveModel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observableArray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dirty="0" smtClean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ActiveTemplate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ActiveAfterRender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 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ActiveModel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()[</a:t>
            </a:r>
            <a:r>
              <a:rPr lang="en-US" sz="24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PostRender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Template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Binding: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69268" y="3774385"/>
            <a:ext cx="7750629" cy="2210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'template: { </a:t>
            </a:r>
            <a:endParaRPr lang="en-US" sz="2000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name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ActiveTemplate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</a:t>
            </a:r>
            <a:r>
              <a:rPr lang="en-US" sz="20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ActiveModel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C8C8C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		</a:t>
            </a:r>
            <a:r>
              <a:rPr lang="en-US" sz="20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afterRender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ActiveAfterRender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}'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23154" y="1325023"/>
            <a:ext cx="7750629" cy="1988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"text/html"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EditArticleKOTemplate</a:t>
            </a:r>
            <a:r>
              <a:rPr lang="en-US" sz="24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endParaRPr lang="en-US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69268" y="1123837"/>
            <a:ext cx="7750629" cy="45883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MainPageKOModel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ToStage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template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	</a:t>
            </a:r>
            <a:r>
              <a:rPr lang="en-US" sz="20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self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self.ActiveModel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()[0].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PreDelete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		  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removeAll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lvl="0"/>
            <a:endParaRPr lang="en-US" sz="2000" dirty="0" smtClean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model.PreRender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ActiveTemplate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	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ActiveModel</a:t>
            </a:r>
            <a:r>
              <a:rPr lang="en-US" sz="20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push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0418511" y="2902638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151560" y="3800083"/>
            <a:ext cx="1510747" cy="42738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TRICKS</a:t>
            </a:r>
            <a:br>
              <a:rPr lang="en-US" dirty="0" smtClean="0"/>
            </a:br>
            <a:r>
              <a:rPr lang="en-US" dirty="0" smtClean="0"/>
              <a:t>ninja binding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25725" y="985560"/>
            <a:ext cx="7750629" cy="21312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Option A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Option B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Option C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25725" y="3424428"/>
            <a:ext cx="7750629" cy="23766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Title"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</a:t>
            </a:r>
            <a:r>
              <a:rPr lang="en-US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Options --&gt;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"text: Name"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/</a:t>
            </a:r>
            <a:r>
              <a:rPr lang="en-US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--&gt;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TRICKS</a:t>
            </a:r>
            <a:br>
              <a:rPr lang="en-US" dirty="0" smtClean="0"/>
            </a:br>
            <a:r>
              <a:rPr lang="en-US" dirty="0" err="1" smtClean="0"/>
              <a:t>datatables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24250" y="795060"/>
            <a:ext cx="8115299" cy="3395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bindingHandlers</a:t>
            </a:r>
            <a:r>
              <a:rPr lang="en-US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dataTable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valueAccessor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with </a:t>
            </a:r>
            <a:r>
              <a:rPr lang="en-US" sz="24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jquery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valueAccessor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 the </a:t>
            </a:r>
            <a:r>
              <a:rPr lang="en-US" sz="2400" dirty="0" err="1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jquery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3200" dirty="0">
              <a:solidFill>
                <a:srgbClr val="B4B4B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24250" y="4286137"/>
            <a:ext cx="8115299" cy="1757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data-bind</a:t>
            </a:r>
            <a:r>
              <a:rPr lang="en-US" sz="3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dataTable</a:t>
            </a:r>
            <a:r>
              <a:rPr lang="en-US" sz="32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sz="3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config</a:t>
            </a:r>
            <a:r>
              <a:rPr lang="en-US" sz="32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 &lt;/</a:t>
            </a:r>
            <a:r>
              <a:rPr lang="en-US" sz="32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</a:t>
            </a:r>
            <a:br>
              <a:rPr lang="en-US" dirty="0" smtClean="0"/>
            </a:br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phrases</a:t>
            </a:r>
          </a:p>
          <a:p>
            <a:r>
              <a:rPr lang="en-US" dirty="0" smtClean="0"/>
              <a:t>lazy loading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phrases</a:t>
            </a:r>
          </a:p>
          <a:p>
            <a:pPr lvl="1"/>
            <a:r>
              <a:rPr lang="en-US" dirty="0" smtClean="0"/>
              <a:t>dictionaries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casperjs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79184" cy="3255264"/>
          </a:xfrm>
        </p:spPr>
        <p:txBody>
          <a:bodyPr/>
          <a:lstStyle/>
          <a:p>
            <a:r>
              <a:rPr lang="en-US" dirty="0"/>
              <a:t>Knock the </a:t>
            </a:r>
            <a:r>
              <a:rPr lang="en-US" dirty="0" smtClean="0"/>
              <a:t>Questions </a:t>
            </a:r>
            <a:r>
              <a:rPr lang="en-US" dirty="0"/>
              <a:t>out!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2502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bartoszlenar</a:t>
            </a:r>
            <a:r>
              <a:rPr lang="en-US" dirty="0" smtClean="0"/>
              <a:t>			</a:t>
            </a:r>
            <a:r>
              <a:rPr lang="en-US" sz="1800" dirty="0" smtClean="0"/>
              <a:t>(twitter)</a:t>
            </a:r>
            <a:endParaRPr lang="en-US" dirty="0" smtClean="0"/>
          </a:p>
          <a:p>
            <a:r>
              <a:rPr lang="en-US" dirty="0" smtClean="0"/>
              <a:t>bartoszlenar@gmail.com 	</a:t>
            </a:r>
            <a:r>
              <a:rPr lang="en-US" sz="1800" dirty="0" smtClean="0"/>
              <a:t>(mail, hangouts, g+)</a:t>
            </a:r>
            <a:endParaRPr lang="en-US" dirty="0" smtClean="0"/>
          </a:p>
          <a:p>
            <a:r>
              <a:rPr lang="en-US" dirty="0" smtClean="0"/>
              <a:t>bartoszlenar@outlook.com 	</a:t>
            </a:r>
            <a:r>
              <a:rPr lang="en-US" sz="1800" dirty="0" smtClean="0"/>
              <a:t>(mail, </a:t>
            </a:r>
            <a:r>
              <a:rPr lang="en-US" sz="1800" dirty="0" err="1" smtClean="0"/>
              <a:t>skype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7087" y="864108"/>
            <a:ext cx="4827114" cy="5093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VIEW</a:t>
            </a:r>
            <a:br>
              <a:rPr lang="en-US" dirty="0" smtClean="0"/>
            </a:br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29032" y="845950"/>
            <a:ext cx="4999700" cy="22422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 ... &lt;/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...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...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29032" y="3954942"/>
            <a:ext cx="4999700" cy="23459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(document).ready(</a:t>
            </a:r>
            <a:r>
              <a:rPr lang="en-US" sz="20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$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'div'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 ... );</a:t>
            </a: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'input'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 ... 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'p'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 ... </a:t>
            </a:r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18" name="Up Arrow 17"/>
          <p:cNvSpPr/>
          <p:nvPr/>
        </p:nvSpPr>
        <p:spPr>
          <a:xfrm>
            <a:off x="6406940" y="1880094"/>
            <a:ext cx="443883" cy="322175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20787" y="319838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locate nodes </a:t>
            </a:r>
          </a:p>
          <a:p>
            <a:pPr marL="342900" indent="-342900">
              <a:buAutoNum type="arabicPeriod"/>
            </a:pP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 standard approach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81655" y="791850"/>
            <a:ext cx="7819045" cy="39726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superForm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Remember me: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Login!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89" y="5117234"/>
            <a:ext cx="2181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8613462" y="1171344"/>
            <a:ext cx="1866508" cy="112179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</a:t>
            </a:r>
            <a:r>
              <a:rPr lang="en-US" dirty="0" err="1" smtClean="0"/>
              <a:t>superForm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771916" y="2994134"/>
            <a:ext cx="7850241" cy="839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sv-SE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sv-SE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sv-SE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'#superForm [type="text"]'</a:t>
            </a:r>
            <a:r>
              <a:rPr lang="sv-SE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sv-SE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</a:t>
            </a:r>
            <a:r>
              <a:rPr lang="sv-SE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sv-SE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'Bartosz'</a:t>
            </a:r>
            <a:r>
              <a:rPr lang="sv-SE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86832" y="1495823"/>
            <a:ext cx="3408375" cy="302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4156000" y="1123837"/>
            <a:ext cx="1489435" cy="980388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4938" y="1808153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modify the form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62" y="4419059"/>
            <a:ext cx="2209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KNOCK OUT</a:t>
            </a:r>
            <a:br>
              <a:rPr lang="en-US" dirty="0" smtClean="0"/>
            </a:br>
            <a:r>
              <a:rPr lang="en-US" dirty="0" smtClean="0"/>
              <a:t>what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c#-driven html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static html and c#-driven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765738" y="1326776"/>
            <a:ext cx="6715062" cy="13825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"cool"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 is cool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65738" y="3905955"/>
            <a:ext cx="6715062" cy="21690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'.cool'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B3"/>
                </a:highlight>
                <a:latin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$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'.cool'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hide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US" sz="1600" dirty="0" smtClean="0">
              <a:solidFill>
                <a:srgbClr val="000000"/>
              </a:solidFill>
              <a:highlight>
                <a:srgbClr val="FFFFB3"/>
              </a:highlight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8427</TotalTime>
  <Words>2181</Words>
  <Application>Microsoft Office PowerPoint</Application>
  <PresentationFormat>Widescreen</PresentationFormat>
  <Paragraphs>785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Corbel</vt:lpstr>
      <vt:lpstr>Wingdings 2</vt:lpstr>
      <vt:lpstr>Frame</vt:lpstr>
      <vt:lpstr>Knock the jQuery out!</vt:lpstr>
      <vt:lpstr>Knock the jQuery out!</vt:lpstr>
      <vt:lpstr>JQUERY what is all about?</vt:lpstr>
      <vt:lpstr>ASP.NET MVC VIEW</vt:lpstr>
      <vt:lpstr>WEB VIEW standard approach</vt:lpstr>
      <vt:lpstr>WEB VIEW standard approach</vt:lpstr>
      <vt:lpstr>FORMS standard approach</vt:lpstr>
      <vt:lpstr>FORMS standard approach</vt:lpstr>
      <vt:lpstr>KNOCK OUT what to?</vt:lpstr>
      <vt:lpstr>KNOCK OUT what to?</vt:lpstr>
      <vt:lpstr>KNOCK OUT what to?</vt:lpstr>
      <vt:lpstr>JUGGLING with razor and jquery</vt:lpstr>
      <vt:lpstr>MVVM</vt:lpstr>
      <vt:lpstr>MVVM  in web app</vt:lpstr>
      <vt:lpstr>FORMS mvvm approach</vt:lpstr>
      <vt:lpstr>FORMS mvvm approach</vt:lpstr>
      <vt:lpstr>FORMS mvvm approach</vt:lpstr>
      <vt:lpstr>MVVM so far</vt:lpstr>
      <vt:lpstr>BINDING PATTERN</vt:lpstr>
      <vt:lpstr>KNOCKOUT!</vt:lpstr>
      <vt:lpstr>KNOCKOUT!</vt:lpstr>
      <vt:lpstr>KNOCKOUT!</vt:lpstr>
      <vt:lpstr>KNOCKOUT!</vt:lpstr>
      <vt:lpstr>LOGICS view &amp; dom</vt:lpstr>
      <vt:lpstr>LOGICS view &amp; dom</vt:lpstr>
      <vt:lpstr>LOGICS view &amp; dom</vt:lpstr>
      <vt:lpstr>LOGICS view &amp; dom</vt:lpstr>
      <vt:lpstr>BINDINGS forms</vt:lpstr>
      <vt:lpstr>BINDINGS appearance</vt:lpstr>
      <vt:lpstr>BINDINGS flow</vt:lpstr>
      <vt:lpstr>NESTING</vt:lpstr>
      <vt:lpstr>NESTING komodel</vt:lpstr>
      <vt:lpstr>NESTING view</vt:lpstr>
      <vt:lpstr>NESTING parent &amp; root</vt:lpstr>
      <vt:lpstr>NESTING</vt:lpstr>
      <vt:lpstr>ENCAPSULATION delegatish</vt:lpstr>
      <vt:lpstr>ENCAPSULATION eventish</vt:lpstr>
      <vt:lpstr>ENCAPSULATION eventish</vt:lpstr>
      <vt:lpstr>LAYERING basic questions</vt:lpstr>
      <vt:lpstr>LAYERING steps</vt:lpstr>
      <vt:lpstr>LAYERING model viewmodel</vt:lpstr>
      <vt:lpstr>LAYERING transport viewmodel</vt:lpstr>
      <vt:lpstr>LAYERING komodel #1</vt:lpstr>
      <vt:lpstr>LAYERING komodel #2</vt:lpstr>
      <vt:lpstr>LAYERING mapping options</vt:lpstr>
      <vt:lpstr>LAYERING mapping options</vt:lpstr>
      <vt:lpstr>LAYERING view</vt:lpstr>
      <vt:lpstr>LAYERING reusage</vt:lpstr>
      <vt:lpstr>SPA "kocontroller"</vt:lpstr>
      <vt:lpstr>STAGE komodel</vt:lpstr>
      <vt:lpstr>STAGE "kocontroller"</vt:lpstr>
      <vt:lpstr>STAGE view</vt:lpstr>
      <vt:lpstr>STAGE hack</vt:lpstr>
      <vt:lpstr>TRICKS ninja binding</vt:lpstr>
      <vt:lpstr>TRICKS datatables</vt:lpstr>
      <vt:lpstr>ADDITIONAL stuff</vt:lpstr>
      <vt:lpstr>Knock the Questions out!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the jQuery out!</dc:title>
  <dc:creator>Bartosz Lenar</dc:creator>
  <cp:lastModifiedBy>Bartosz Lenar</cp:lastModifiedBy>
  <cp:revision>416</cp:revision>
  <dcterms:created xsi:type="dcterms:W3CDTF">2013-10-07T21:23:28Z</dcterms:created>
  <dcterms:modified xsi:type="dcterms:W3CDTF">2014-02-19T14:05:43Z</dcterms:modified>
</cp:coreProperties>
</file>