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2" r:id="rId1"/>
  </p:sldMasterIdLst>
  <p:notesMasterIdLst>
    <p:notesMasterId r:id="rId27"/>
  </p:notesMasterIdLst>
  <p:sldIdLst>
    <p:sldId id="256" r:id="rId2"/>
    <p:sldId id="279" r:id="rId3"/>
    <p:sldId id="257" r:id="rId4"/>
    <p:sldId id="280" r:id="rId5"/>
    <p:sldId id="263" r:id="rId6"/>
    <p:sldId id="259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5" r:id="rId19"/>
    <p:sldId id="276" r:id="rId20"/>
    <p:sldId id="277" r:id="rId21"/>
    <p:sldId id="278" r:id="rId22"/>
    <p:sldId id="283" r:id="rId23"/>
    <p:sldId id="284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54E2B-95D9-40BF-91CF-549D25760806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67908-8481-4E42-9DEA-EB3E2C41D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98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Co wiecie o HTML?</a:t>
            </a:r>
          </a:p>
          <a:p>
            <a:r>
              <a:rPr lang="pl-PL" dirty="0"/>
              <a:t>Jak robi się aplikacje webowa</a:t>
            </a:r>
            <a:r>
              <a:rPr lang="pl-PL" baseline="0" dirty="0"/>
              <a:t> </a:t>
            </a:r>
            <a:r>
              <a:rPr lang="pl-PL" baseline="0" dirty="0" err="1"/>
              <a:t>dzis</a:t>
            </a:r>
            <a:r>
              <a:rPr lang="pl-PL" dirty="0"/>
              <a:t>?</a:t>
            </a:r>
            <a:br>
              <a:rPr lang="pl-PL" dirty="0"/>
            </a:br>
            <a:r>
              <a:rPr lang="pl-PL" dirty="0"/>
              <a:t>Wtyczki</a:t>
            </a:r>
            <a:r>
              <a:rPr lang="pl-PL" baseline="0" dirty="0"/>
              <a:t> </a:t>
            </a:r>
            <a:endParaRPr lang="pl-PL" dirty="0"/>
          </a:p>
          <a:p>
            <a:r>
              <a:rPr lang="pl-PL" dirty="0"/>
              <a:t>CO znaczy </a:t>
            </a:r>
            <a:r>
              <a:rPr lang="pl-PL" dirty="0" err="1"/>
              <a:t>podtyt</a:t>
            </a:r>
            <a:endParaRPr lang="pl-PL" dirty="0"/>
          </a:p>
          <a:p>
            <a:r>
              <a:rPr lang="pl-PL" dirty="0"/>
              <a:t>Pojawił się w 2009 roku</a:t>
            </a:r>
          </a:p>
          <a:p>
            <a:r>
              <a:rPr lang="pl-PL" dirty="0"/>
              <a:t>Zakończenie</a:t>
            </a:r>
            <a:r>
              <a:rPr lang="pl-PL" baseline="0" dirty="0"/>
              <a:t> prac planowane na 2016 rok</a:t>
            </a:r>
          </a:p>
          <a:p>
            <a:endParaRPr lang="pl-PL" baseline="0" dirty="0"/>
          </a:p>
          <a:p>
            <a:r>
              <a:rPr lang="pl-PL" baseline="0" dirty="0"/>
              <a:t>Samowystarczalny?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714A-4788-4AB2-AF0C-68C45D14BC1D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148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Css3 </a:t>
            </a:r>
            <a:r>
              <a:rPr lang="pl-PL" dirty="0" err="1"/>
              <a:t>js</a:t>
            </a:r>
            <a:r>
              <a:rPr lang="pl-PL" dirty="0"/>
              <a:t> </a:t>
            </a:r>
            <a:r>
              <a:rPr lang="pl-PL" dirty="0" err="1"/>
              <a:t>html</a:t>
            </a:r>
            <a:r>
              <a:rPr lang="pl-PL" dirty="0"/>
              <a:t> + </a:t>
            </a:r>
            <a:r>
              <a:rPr lang="pl-PL" dirty="0" err="1"/>
              <a:t>pg</a:t>
            </a:r>
            <a:r>
              <a:rPr lang="pl-PL" baseline="0" dirty="0"/>
              <a:t> </a:t>
            </a:r>
            <a:r>
              <a:rPr lang="pl-PL" baseline="0" dirty="0" err="1"/>
              <a:t>sample</a:t>
            </a:r>
            <a:r>
              <a:rPr lang="pl-PL" baseline="0" dirty="0"/>
              <a:t> _ 2 </a:t>
            </a:r>
            <a:r>
              <a:rPr lang="pl-PL" baseline="0" dirty="0" err="1"/>
              <a:t>html</a:t>
            </a:r>
            <a:r>
              <a:rPr lang="pl-PL" baseline="0" dirty="0"/>
              <a:t> 5 plus </a:t>
            </a:r>
            <a:r>
              <a:rPr lang="pl-PL" baseline="0" dirty="0" err="1"/>
              <a:t>linux</a:t>
            </a:r>
            <a:r>
              <a:rPr lang="pl-PL" baseline="0" dirty="0"/>
              <a:t> w </a:t>
            </a:r>
            <a:r>
              <a:rPr lang="pl-PL" baseline="0"/>
              <a:t>js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714A-4788-4AB2-AF0C-68C45D14BC1D}" type="slidenum">
              <a:rPr lang="pl-PL" smtClean="0"/>
              <a:pPr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615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8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7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50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09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744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95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7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01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4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50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101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086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9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4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241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3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1225B47-7604-4825-9BC3-63B52467AF29}" type="datetimeFigureOut">
              <a:rPr lang="en-GB" smtClean="0"/>
              <a:t>06-04-2017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FD4E8BD-5CA7-43E6-B90F-C798C1DFD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55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  <p:sldLayoutId id="2147484445" r:id="rId13"/>
    <p:sldLayoutId id="2147484446" r:id="rId14"/>
    <p:sldLayoutId id="2147484447" r:id="rId15"/>
    <p:sldLayoutId id="2147484448" r:id="rId16"/>
    <p:sldLayoutId id="21474844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hac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qlhints.com/" TargetMode="External"/><Relationship Id="rId4" Type="http://schemas.openxmlformats.org/officeDocument/2006/relationships/hyperlink" Target="https://docs.microsof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sonlin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SQL Server getting closer to .NET developers - JSON in Microsoft SQL Server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sz="2400" b="1" dirty="0">
                <a:solidFill>
                  <a:schemeClr val="tx1"/>
                </a:solidFill>
              </a:rPr>
              <a:t>Beata Zalewa</a:t>
            </a:r>
          </a:p>
          <a:p>
            <a:pPr algn="r"/>
            <a:r>
              <a:rPr lang="pl-PL" b="1" dirty="0">
                <a:solidFill>
                  <a:schemeClr val="tx1"/>
                </a:solidFill>
              </a:rPr>
              <a:t>beata.zalewa@gmail.com</a:t>
            </a:r>
            <a:endParaRPr lang="pl-PL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14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54144"/>
            <a:ext cx="10364451" cy="1225486"/>
          </a:xfrm>
        </p:spPr>
        <p:txBody>
          <a:bodyPr>
            <a:normAutofit/>
          </a:bodyPr>
          <a:lstStyle/>
          <a:p>
            <a:r>
              <a:rPr lang="en-GB" b="1" dirty="0"/>
              <a:t>ISJSON Function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sz="7200" b="1" dirty="0"/>
              <a:t>DEMO</a:t>
            </a:r>
          </a:p>
          <a:p>
            <a:pPr marL="0" indent="0" algn="ctr">
              <a:buNone/>
            </a:pPr>
            <a:r>
              <a:rPr lang="en-GB" sz="1400" b="1" dirty="0"/>
              <a:t>(</a:t>
            </a:r>
            <a:r>
              <a:rPr lang="en-GB" sz="1400" b="1" dirty="0" err="1"/>
              <a:t>ISJSON.sql</a:t>
            </a:r>
            <a:r>
              <a:rPr lang="en-GB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222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54144"/>
            <a:ext cx="10364451" cy="1225486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/>
              <a:t>JSON_VALUE Function</a:t>
            </a:r>
            <a:br>
              <a:rPr lang="en-GB" b="1" dirty="0"/>
            </a:b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24726"/>
            <a:ext cx="8761412" cy="417607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function returns the scalar value from the input JSON text from the specified JSON path location.</a:t>
            </a:r>
          </a:p>
          <a:p>
            <a:pPr fontAlgn="base"/>
            <a:r>
              <a:rPr lang="en-GB" dirty="0"/>
              <a:t>The array index starts with zero. If the index is out of the range it will return a NULL</a:t>
            </a:r>
          </a:p>
          <a:p>
            <a:pPr fontAlgn="base"/>
            <a:r>
              <a:rPr lang="en-GB" dirty="0"/>
              <a:t>The JSON path is case sensitive. Therefore it should match exactly with what you have on the JSON string. If the path is not found it will return NULL.</a:t>
            </a:r>
          </a:p>
          <a:p>
            <a:r>
              <a:rPr lang="en-GB" b="1" dirty="0"/>
              <a:t>Syntax:</a:t>
            </a:r>
          </a:p>
          <a:p>
            <a:pPr marL="0" indent="0">
              <a:buNone/>
            </a:pPr>
            <a:r>
              <a:rPr lang="en-GB" b="1" dirty="0"/>
              <a:t>      JSON_VALUE ( </a:t>
            </a:r>
            <a:r>
              <a:rPr lang="en-GB" b="1" dirty="0" err="1"/>
              <a:t>json_string</a:t>
            </a:r>
            <a:r>
              <a:rPr lang="en-GB" b="1" dirty="0"/>
              <a:t>,  </a:t>
            </a:r>
            <a:r>
              <a:rPr lang="en-GB" b="1" dirty="0" err="1"/>
              <a:t>json_path</a:t>
            </a:r>
            <a:r>
              <a:rPr lang="en-GB" b="1" dirty="0"/>
              <a:t> )</a:t>
            </a:r>
          </a:p>
          <a:p>
            <a:pPr marL="0" indent="0">
              <a:buNone/>
            </a:pPr>
            <a:r>
              <a:rPr lang="en-GB" dirty="0"/>
              <a:t>       where </a:t>
            </a:r>
            <a:r>
              <a:rPr lang="en-GB" b="1" dirty="0" err="1"/>
              <a:t>json_string</a:t>
            </a:r>
            <a:r>
              <a:rPr lang="en-GB" b="1" dirty="0"/>
              <a:t> </a:t>
            </a:r>
            <a:r>
              <a:rPr lang="en-GB" dirty="0"/>
              <a:t>is the JSON string from which the scalar value will be 	extracted and </a:t>
            </a:r>
            <a:r>
              <a:rPr lang="en-GB" b="1" dirty="0" err="1"/>
              <a:t>json_path</a:t>
            </a:r>
            <a:r>
              <a:rPr lang="en-GB" b="1" dirty="0"/>
              <a:t> </a:t>
            </a:r>
            <a:r>
              <a:rPr lang="en-GB" dirty="0"/>
              <a:t>is the location of the scalar value in the </a:t>
            </a:r>
            <a:r>
              <a:rPr lang="en-GB" dirty="0" err="1"/>
              <a:t>json_string</a:t>
            </a:r>
            <a:r>
              <a:rPr lang="en-GB" dirty="0"/>
              <a:t>. 	Within </a:t>
            </a:r>
            <a:r>
              <a:rPr lang="en-GB" dirty="0" err="1"/>
              <a:t>json_path</a:t>
            </a:r>
            <a:r>
              <a:rPr lang="en-GB" dirty="0"/>
              <a:t> we can specify the path mode, it can be lax or strict. Lax is 	the default path mode, if </a:t>
            </a:r>
            <a:r>
              <a:rPr lang="en-GB" dirty="0" err="1"/>
              <a:t>json_path</a:t>
            </a:r>
            <a:r>
              <a:rPr lang="en-GB" dirty="0"/>
              <a:t> is invalid (i.e. it is not present in the 	</a:t>
            </a:r>
            <a:r>
              <a:rPr lang="en-GB" dirty="0" err="1"/>
              <a:t>json_string</a:t>
            </a:r>
            <a:r>
              <a:rPr lang="en-GB" dirty="0"/>
              <a:t>) then it returns null, but if path mode is strict it will raise an error.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fontAlgn="base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70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54144"/>
            <a:ext cx="10364451" cy="1225486"/>
          </a:xfrm>
        </p:spPr>
        <p:txBody>
          <a:bodyPr>
            <a:normAutofit/>
          </a:bodyPr>
          <a:lstStyle/>
          <a:p>
            <a:r>
              <a:rPr lang="en-GB" b="1" dirty="0"/>
              <a:t>JSON_VALUE Function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sz="7200" b="1" dirty="0"/>
              <a:t>DEMO</a:t>
            </a:r>
          </a:p>
          <a:p>
            <a:pPr marL="0" indent="0" algn="ctr">
              <a:buNone/>
            </a:pPr>
            <a:r>
              <a:rPr lang="en-GB" sz="1400" b="1" dirty="0"/>
              <a:t>(JSON_VALUE .</a:t>
            </a:r>
            <a:r>
              <a:rPr lang="en-GB" sz="1400" b="1" dirty="0" err="1"/>
              <a:t>sql</a:t>
            </a:r>
            <a:r>
              <a:rPr lang="en-GB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31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54144"/>
            <a:ext cx="10364451" cy="1225486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br>
              <a:rPr lang="en-GB" b="1" dirty="0"/>
            </a:br>
            <a:r>
              <a:rPr lang="en-GB" b="1" dirty="0"/>
              <a:t>JSON_QUERY Function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GB" dirty="0"/>
              <a:t>JSON_QUERY function will extract and return details as an array string from a given JSON string.</a:t>
            </a:r>
          </a:p>
          <a:p>
            <a:pPr fontAlgn="base"/>
            <a:r>
              <a:rPr lang="en-GB" dirty="0"/>
              <a:t>JSON_QUERY basically returns the JSON fragment (i.e. JSON object or an array) from the input JSON string from the specified JSON path.</a:t>
            </a:r>
          </a:p>
          <a:p>
            <a:r>
              <a:rPr lang="en-GB" b="1" dirty="0"/>
              <a:t>Syntax:</a:t>
            </a:r>
          </a:p>
          <a:p>
            <a:pPr marL="0" indent="0">
              <a:buNone/>
            </a:pPr>
            <a:r>
              <a:rPr lang="en-GB" b="1" dirty="0"/>
              <a:t>      JSON_QUERY ( </a:t>
            </a:r>
            <a:r>
              <a:rPr lang="en-GB" b="1" dirty="0" err="1"/>
              <a:t>json_string</a:t>
            </a:r>
            <a:r>
              <a:rPr lang="en-GB" b="1" dirty="0"/>
              <a:t>,  </a:t>
            </a:r>
            <a:r>
              <a:rPr lang="en-GB" b="1" dirty="0" err="1"/>
              <a:t>json_path</a:t>
            </a:r>
            <a:r>
              <a:rPr lang="en-GB" b="1" dirty="0"/>
              <a:t> )</a:t>
            </a:r>
          </a:p>
          <a:p>
            <a:pPr marL="0" indent="0">
              <a:buNone/>
            </a:pPr>
            <a:r>
              <a:rPr lang="en-GB" dirty="0"/>
              <a:t>       where </a:t>
            </a:r>
            <a:r>
              <a:rPr lang="en-GB" b="1" dirty="0" err="1"/>
              <a:t>json_string</a:t>
            </a:r>
            <a:r>
              <a:rPr lang="en-GB" b="1" dirty="0"/>
              <a:t> </a:t>
            </a:r>
            <a:r>
              <a:rPr lang="en-GB" dirty="0"/>
              <a:t>is the JSON string from which the scalar value will be 	extracted and </a:t>
            </a:r>
            <a:r>
              <a:rPr lang="en-GB" b="1" dirty="0" err="1"/>
              <a:t>json_path</a:t>
            </a:r>
            <a:r>
              <a:rPr lang="en-GB" b="1" dirty="0"/>
              <a:t> </a:t>
            </a:r>
            <a:r>
              <a:rPr lang="en-GB" dirty="0"/>
              <a:t>is the location of the scalar value in the </a:t>
            </a:r>
            <a:r>
              <a:rPr lang="en-GB" dirty="0" err="1"/>
              <a:t>json_string</a:t>
            </a:r>
            <a:r>
              <a:rPr lang="en-GB" dirty="0"/>
              <a:t>. 	Within </a:t>
            </a:r>
            <a:r>
              <a:rPr lang="en-GB" dirty="0" err="1"/>
              <a:t>json_path</a:t>
            </a:r>
            <a:r>
              <a:rPr lang="en-GB" dirty="0"/>
              <a:t> we can specify the path mode, it can be lax or strict. Lax is 	the default path mode, if </a:t>
            </a:r>
            <a:r>
              <a:rPr lang="en-GB" dirty="0" err="1"/>
              <a:t>json_path</a:t>
            </a:r>
            <a:r>
              <a:rPr lang="en-GB" dirty="0"/>
              <a:t> is invalid (i.e. it is not present in the 	</a:t>
            </a:r>
            <a:r>
              <a:rPr lang="en-GB" dirty="0" err="1"/>
              <a:t>json_string</a:t>
            </a:r>
            <a:r>
              <a:rPr lang="en-GB" dirty="0"/>
              <a:t>) then it returns null, but if path mode is strict it will raise an error.</a:t>
            </a:r>
          </a:p>
          <a:p>
            <a:pPr fontAlgn="base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00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54144"/>
            <a:ext cx="10364451" cy="1225486"/>
          </a:xfrm>
        </p:spPr>
        <p:txBody>
          <a:bodyPr>
            <a:normAutofit/>
          </a:bodyPr>
          <a:lstStyle/>
          <a:p>
            <a:r>
              <a:rPr lang="en-GB" b="1" dirty="0"/>
              <a:t>JSON_QUERY Function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sz="7200" b="1" dirty="0"/>
              <a:t>DEMO</a:t>
            </a:r>
          </a:p>
          <a:p>
            <a:pPr marL="0" indent="0" algn="ctr">
              <a:buNone/>
            </a:pPr>
            <a:r>
              <a:rPr lang="en-GB" sz="1400" b="1" dirty="0"/>
              <a:t>(JSON_QUERY .</a:t>
            </a:r>
            <a:r>
              <a:rPr lang="en-GB" sz="1400" b="1" dirty="0" err="1"/>
              <a:t>sql</a:t>
            </a:r>
            <a:r>
              <a:rPr lang="en-GB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727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54144"/>
            <a:ext cx="10364451" cy="1225486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JSON_MODIFY Function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This function is very similar to the </a:t>
            </a:r>
            <a:r>
              <a:rPr lang="en-GB" dirty="0" err="1"/>
              <a:t>xml.modify</a:t>
            </a:r>
            <a:r>
              <a:rPr lang="en-GB" dirty="0"/>
              <a:t>() functionality available in SQL Server. JSON_MODIFY function will be used to append an existing value on a property in a JSON string. Even though the name reflects an idea of modifying an existing value, it can be used in three ways.</a:t>
            </a:r>
          </a:p>
          <a:p>
            <a:pPr marL="0" indent="0" fontAlgn="base">
              <a:buNone/>
            </a:pPr>
            <a:r>
              <a:rPr lang="en-GB" dirty="0"/>
              <a:t> 	- To update a value</a:t>
            </a:r>
          </a:p>
          <a:p>
            <a:pPr marL="0" indent="0" fontAlgn="base">
              <a:buNone/>
            </a:pPr>
            <a:r>
              <a:rPr lang="en-GB" dirty="0"/>
              <a:t>	- To delete a value</a:t>
            </a:r>
          </a:p>
          <a:p>
            <a:pPr marL="0" indent="0" fontAlgn="base">
              <a:buNone/>
            </a:pPr>
            <a:r>
              <a:rPr lang="en-GB" dirty="0"/>
              <a:t>	- To insert a value</a:t>
            </a:r>
          </a:p>
          <a:p>
            <a:pPr fontAlgn="base"/>
            <a:endParaRPr lang="en-GB" dirty="0"/>
          </a:p>
          <a:p>
            <a:pPr fontAlgn="base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25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54144"/>
            <a:ext cx="10364451" cy="1225486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JSON_MODIFY function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34153"/>
            <a:ext cx="8761412" cy="4232635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GB" b="1" dirty="0"/>
              <a:t>UPDATE:</a:t>
            </a:r>
          </a:p>
          <a:p>
            <a:pPr marL="0" indent="0" fontAlgn="base">
              <a:buNone/>
            </a:pPr>
            <a:r>
              <a:rPr lang="en-GB" dirty="0"/>
              <a:t>You need to provide two things when updating.</a:t>
            </a:r>
          </a:p>
          <a:p>
            <a:pPr marL="0" indent="0" fontAlgn="base">
              <a:buNone/>
            </a:pPr>
            <a:r>
              <a:rPr lang="en-GB" dirty="0"/>
              <a:t>	- Exact path of the property</a:t>
            </a:r>
          </a:p>
          <a:p>
            <a:pPr marL="0" indent="0" fontAlgn="base">
              <a:buNone/>
            </a:pPr>
            <a:r>
              <a:rPr lang="en-GB" dirty="0"/>
              <a:t>	- The value which should be updated.</a:t>
            </a:r>
            <a:endParaRPr lang="en-GB" b="1" dirty="0"/>
          </a:p>
          <a:p>
            <a:pPr fontAlgn="base"/>
            <a:r>
              <a:rPr lang="en-GB" b="1" dirty="0"/>
              <a:t>DELETE:</a:t>
            </a:r>
          </a:p>
          <a:p>
            <a:pPr marL="0" indent="0" fontAlgn="base">
              <a:buNone/>
            </a:pPr>
            <a:r>
              <a:rPr lang="en-GB" dirty="0"/>
              <a:t>You need to provide two things when removing.</a:t>
            </a:r>
          </a:p>
          <a:p>
            <a:pPr marL="0" indent="0" fontAlgn="base">
              <a:buNone/>
            </a:pPr>
            <a:r>
              <a:rPr lang="en-GB" dirty="0"/>
              <a:t>	- Exact path of the property</a:t>
            </a:r>
          </a:p>
          <a:p>
            <a:pPr marL="0" indent="0" fontAlgn="base">
              <a:buNone/>
            </a:pPr>
            <a:r>
              <a:rPr lang="en-GB" dirty="0"/>
              <a:t>	- The second parameter needs to be passed as NULL</a:t>
            </a:r>
            <a:endParaRPr lang="en-GB" b="1" dirty="0"/>
          </a:p>
          <a:p>
            <a:pPr fontAlgn="base"/>
            <a:r>
              <a:rPr lang="en-GB" b="1" dirty="0"/>
              <a:t>INSERT:</a:t>
            </a:r>
          </a:p>
          <a:p>
            <a:pPr marL="0" indent="0" fontAlgn="base">
              <a:buNone/>
            </a:pPr>
            <a:r>
              <a:rPr lang="en-GB" dirty="0"/>
              <a:t>When it comes for insertion, there are two ways where a value can be inserted into a JSON string.</a:t>
            </a:r>
          </a:p>
          <a:p>
            <a:pPr marL="0" indent="0" fontAlgn="base">
              <a:buNone/>
            </a:pPr>
            <a:r>
              <a:rPr lang="en-GB" dirty="0"/>
              <a:t>	- Can be inserted as a Property/Value</a:t>
            </a:r>
          </a:p>
          <a:p>
            <a:pPr marL="0" indent="0" fontAlgn="base">
              <a:buNone/>
            </a:pPr>
            <a:r>
              <a:rPr lang="en-GB" dirty="0"/>
              <a:t>	- Can be inserted as a new array element</a:t>
            </a:r>
          </a:p>
          <a:p>
            <a:pPr marL="0" indent="0" fontAlgn="base">
              <a:buNone/>
            </a:pPr>
            <a:endParaRPr lang="en-GB" b="1" dirty="0"/>
          </a:p>
          <a:p>
            <a:pPr marL="0" indent="0" fontAlgn="base">
              <a:buNone/>
            </a:pPr>
            <a:endParaRPr lang="en-GB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379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54144"/>
            <a:ext cx="10364451" cy="1225486"/>
          </a:xfrm>
        </p:spPr>
        <p:txBody>
          <a:bodyPr>
            <a:normAutofit/>
          </a:bodyPr>
          <a:lstStyle/>
          <a:p>
            <a:r>
              <a:rPr lang="en-GB" b="1" dirty="0"/>
              <a:t>JSON_MODIFY Function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sz="7200" b="1" dirty="0"/>
              <a:t>DEMO</a:t>
            </a:r>
          </a:p>
          <a:p>
            <a:pPr marL="0" indent="0" algn="ctr">
              <a:buNone/>
            </a:pPr>
            <a:r>
              <a:rPr lang="en-GB" sz="1400" b="1" dirty="0"/>
              <a:t>(JSON_MODIFY .</a:t>
            </a:r>
            <a:r>
              <a:rPr lang="en-GB" sz="1400" b="1" dirty="0" err="1"/>
              <a:t>sql</a:t>
            </a:r>
            <a:r>
              <a:rPr lang="en-GB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2202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54144"/>
            <a:ext cx="10364451" cy="1225486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OPENJSON Function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09567"/>
            <a:ext cx="8761412" cy="371023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GB" dirty="0"/>
              <a:t>Unlike the other functions OPENJSON is a table valued function. Which means it will return a table or a collection of rows, rather than single value. This will iterate through JSON object arrays and populate a row for each element.</a:t>
            </a:r>
          </a:p>
          <a:p>
            <a:pPr fontAlgn="base"/>
            <a:r>
              <a:rPr lang="en-GB" dirty="0"/>
              <a:t>This function will return the details as a result set containing the following information.</a:t>
            </a:r>
          </a:p>
          <a:p>
            <a:pPr marL="0" indent="0" fontAlgn="base">
              <a:buNone/>
            </a:pPr>
            <a:r>
              <a:rPr lang="en-GB" b="1" dirty="0"/>
              <a:t>	- Key →</a:t>
            </a:r>
            <a:r>
              <a:rPr lang="en-GB" dirty="0"/>
              <a:t> Key name of the attribute</a:t>
            </a:r>
          </a:p>
          <a:p>
            <a:pPr marL="0" indent="0" fontAlgn="base">
              <a:buNone/>
            </a:pPr>
            <a:r>
              <a:rPr lang="en-GB" b="1" dirty="0"/>
              <a:t>	- Value →</a:t>
            </a:r>
            <a:r>
              <a:rPr lang="en-GB" dirty="0"/>
              <a:t> Value underlying the above key</a:t>
            </a:r>
          </a:p>
          <a:p>
            <a:pPr marL="0" indent="0" fontAlgn="base">
              <a:buNone/>
            </a:pPr>
            <a:r>
              <a:rPr lang="en-GB" b="1" dirty="0"/>
              <a:t>	- Type →</a:t>
            </a:r>
            <a:r>
              <a:rPr lang="en-GB" dirty="0"/>
              <a:t> Data type of the value</a:t>
            </a:r>
          </a:p>
          <a:p>
            <a:pPr fontAlgn="base"/>
            <a:r>
              <a:rPr lang="en-GB" dirty="0"/>
              <a:t>This can be used in two ways.</a:t>
            </a:r>
          </a:p>
          <a:p>
            <a:pPr marL="0" indent="0" fontAlgn="base">
              <a:buNone/>
            </a:pPr>
            <a:r>
              <a:rPr lang="en-GB" dirty="0"/>
              <a:t>	- Without a pre-defined schema</a:t>
            </a:r>
          </a:p>
          <a:p>
            <a:pPr marL="0" indent="0" fontAlgn="base">
              <a:buNone/>
            </a:pPr>
            <a:r>
              <a:rPr lang="en-GB" dirty="0"/>
              <a:t>	- With a well-defined schema</a:t>
            </a:r>
          </a:p>
        </p:txBody>
      </p:sp>
    </p:spTree>
    <p:extLst>
      <p:ext uri="{BB962C8B-B14F-4D97-AF65-F5344CB8AC3E}">
        <p14:creationId xmlns:p14="http://schemas.microsoft.com/office/powerpoint/2010/main" val="251147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54144"/>
            <a:ext cx="10364451" cy="1225486"/>
          </a:xfrm>
        </p:spPr>
        <p:txBody>
          <a:bodyPr>
            <a:normAutofit/>
          </a:bodyPr>
          <a:lstStyle/>
          <a:p>
            <a:r>
              <a:rPr lang="en-GB" b="1" dirty="0"/>
              <a:t>OPENJSON Function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sz="7200" b="1" dirty="0"/>
              <a:t>DEMO</a:t>
            </a:r>
          </a:p>
          <a:p>
            <a:pPr marL="0" indent="0" algn="ctr">
              <a:buNone/>
            </a:pPr>
            <a:r>
              <a:rPr lang="en-GB" sz="1400" b="1" dirty="0"/>
              <a:t>(</a:t>
            </a:r>
            <a:r>
              <a:rPr lang="en-GB" sz="1400" b="1" dirty="0" err="1"/>
              <a:t>OPENJSON.sql</a:t>
            </a:r>
            <a:r>
              <a:rPr lang="en-GB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67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4" descr="data:image/jpeg;base64,/9j/4AAQSkZJRgABAQAAAQABAAD/2wCEAAkGBhAQEBAQEBAQEA8QEBAQFRAQDxAUERYQFBUVFRQQFRQXHCgfFxkmGhIXIC8hIycqOC0sFSoxNTAqNSYrLCkBCQoKDgwOGg8PGiwkHiQyMy4sNTEsLDQtKiw1LDAwLyktLCkqLCwwLC8sLCwpLCwsKSksKSwvKSkpKSwsLCwsLP/AABEIAIkBcAMBIgACEQEDEQH/xAAbAAEAAgMBAQAAAAAAAAAAAAAABQYDBAcCAf/EAEAQAAEDAgQDBQUFBwEJAAAAAAEAAgMEEQUSITEGQVETImFxkQcygaGxFEJSYnIjNVOywdHwMxUkQ3N0goPD4f/EABoBAQADAQEBAAAAAAAAAAAAAAACAwQFAQb/xAAxEQACAgECAwUHAwUAAAAAAAAAAQIRAwQSITFRQWGh0fATIjJxgZGxBcHhFBUjQlL/2gAMAwEAAhEDEQA/AO4oiIAiIgCIiAIiIAiIgCIiAIiIAiIgCIiAIi8STNbq5waPEgfVAe0WOGoY8XY5rhtdpBHqFkS7AREQBERAEREAREQBERAEREAREQBERAEREAREQBERAEREAREQBERAEREAREQBERAEREAREQBERAEKIgKhxHjWIC7YaSZjP4jMkjyOoyk5fRUV2IEOPatka+9znve/jm1XZXPWvPG14s9rXjo9ocPQri6vQ+2e5zfr5UbcWfYq2ooNFxvOwAdoxwGzXsA06aWUxT8ffxIfjG/+h/ut6r4Von/8BrT1jJZ8gbfJRFRwLFvHLIzwcA4eosVha1mH4Ml+P5L7wz5xr13E5T8ZUzt3OYfzsP1bcKRgxeJ/uPY79L2k+ioU3ClQ33XMkH6iD6O/uoV5efdsD1OvyUf7rqMbrIl6+4/pccvhZ2AVLetvML7HUMcSGua4jcBwJF9r222XCa2aW5a6R7rdXOI2voCrn7I/erPKD/2LraXXSzSUWuZmy6dQi3Z0dERdQyBERAEREAREQBERAEREAREQBERAEREAREQBERAEREAREQBERAEREAREQBERAEREAREQGo56xuevD3rzG0POV2oNwdSOXULkyyOT2o1KNKzTrsXjj0JzO/C3U/HotJnEMZ3Dm/AEfJbGJ8OQt1ZnboTbNcaeao7cZb95hHkQVwdZl1eLJTS+nqzbhjjnG0XyOYPAc03B5rn9tT5n6q1UmKxRQQmV7Y84JDXGzrZjrl3AVYo2iaQsY9hcXGwztBOvK5F1RmUsiiq4luOo30IXER+0d8PoFcfZN/qVY/JCfnIvUHs5lmlLpnCKLu6Ah0h0F/Bvnr5K64PgNPSNywRht7Znbvdb8TjqV9DoNJOG2cuFL9jFqM0WnFEgiIu0YAiIgCIiAIiIAiIgCIiAIiIAiIgCIiAIiIAiKpe0ehxCWly0D7e92rGHLK9lhZrHetxcXv8AAgYuKfaPFTv+zUjDWVzjlEUd3Na7o8t3P5R8bKTwCauZRvkr+zNSO1kDWAANYBdsbsuhIIO3K2pOpq3ssr8MY3sI4zBiFssjai3bPcNwxxA0/IACOYO6v2K/6E3/ACpP5SvJcj1czT4WxZ9VSRTyBoe/NfICG6OI0BJtspZc44U4VfV0sTp6iQUwz9nBEcuuY3c423vfr5jZTPBAdFNX0ud7o6eVnZh7rkNdm5/ALLhzSaipLn2/QunBJunyJfHsd+ymmGTP9oqGQe9bKHfe218lLXVD49wKIz0st5M1RUxQv7+mTQXaPumysGC8H09JIZY3TFxaWd+S4sSDtYa6L2M8jySjXD5/wRcY7U74k7dLqmcewvknw6Fkjou1llbnaTcXEYvoRyJ9VVanCHNZiGWebJh8jRE3Ofee+xeehs3lbVRyalwk1tuu/uv8Eo4lJJ36ujrh8FUIsYxGGtpoKo0xZUGS3ZNfcBoJ3O3LqrPhkxfDC8m5dFG4nqS0En5qucRfvTDP/N9FPM3tUk+1eLRGC4tPvLWueM45rcOnMOLxAwveezrIGdyxOgIG4HTRw6O3XRFE8TV9HDTvNcY+wcLFkgzZz+FrN3O8lpKjfoq6OZjZYntkjeLtewgtI8ws65B7PqGqdWunw9s1NhTpLubUPzNe0bhg5u6EXtzcdj19AEREBDSP1PmV8gnDXAnYX28lildqfM/VYi5fJyzuM7XYdRQtUzW4hqKqbuwujhbYi5zGQjztZvzVIrcPlh96Ow/iAhzfXl8VeZjstaaVo0cQL6WcRqPI7rBqMssk3KfE0Y4qKpHPnwE6jU/NeKPCJZ35GNF+ZcbNFvP6C6s1fg2R2ZmkZ+R6eS+UdcIScjQ9xFszuR63UY5HHnyJtXyLXwo19NGIZp3TAkWLtmflaTrl8z6K0KoxTZmtda1wDY8vBWLC6nOwX3b3T/Q+i+m/T9S5f45fTyOXqMde8jcREXXMgWriWJw00bpZ5GxRt3c42HkOp8Atpca4uo54sQE+MMmqcPzuEZgdaJrSe60t5G24uC7qdkBZKPjOvxKpYMOhEVFHI3tamob77Qe8wDlcchrtctXQVH4FW00sDHUjozTgZWiIANbb7uX7p8CFtVlWyGN8sjg2ONrnucdg1ouSgKt7QuJZaeOKlpD/AL9WPEcdrXa24DpNdt7AnqTyUrjNdNSUDpczZJ4oowXub3XSd1rnlotuSTZVngOkfXVU+M1DSA8uhpWO+5C27S4eO48y7qrDx3+76n9LP52qvK2oSa6MlBXJIlsOqTJDFIbAyRseQNruaCQPVbN1RsL4JdUwxy1lTK8mKPs2ROysjjyjKNRqbW5D4qS9ntW+SjtI4vMU0kQLjc5W5SAT/wByqx5ZNpSVWTlBJNpkhVY9krYKTJcTRyPz5tsoJAtbX3T6qWuueYxwvA7FYYiZclSyaV/7TvB3fPdJGguNlbsC4bhow8RGQ9plv2j83u3tbTTdMU8kpSTXC+vd8hOMUlTJW6XVF4iw01WKsgMskcZpAXZCbloc4lvTU29FXKCORsVLWdvKXNrGUzQXEtbENbfHXTayrlqnGTW3h8/XUksNq7Or1vadm/scna5Tk7S+TPyzW1sq5gGMVprZKSr7AlsHbXhDt8zABc76OPLkrSFVKX9+T/8AQt/njVuW1KLT7aIQ4poseItlMUogcxs5jcI3PBLBJY5S4DldUfB/aLLTyikxiL7PN92pA/YvG2Y20H6hp1yroKq3H2JYbHTlmIBsgcCWQjWYn8UfNn6rgeK0FZZ45A4BzSHNIBBBBBB2II3Xpcz9lGHYgxz3nPFhrg4xwVBzSG5uxzNBlFtzYA8hzHTEAREQFa4r4CpcQGZwMVSLZaiMWeLbBw++PPUciFkwTC6yKhkgq521M1pWse0G5YW2Y1xOrnb6nra5tc2FF41aoEFwTRyRUMMcrCx4z3a4WIu9xFx5FYMCw+WOvxGRzHNilMBY87Os03t6qyIq1iSUV/z5UT3vj3lb41w2aVlPJAztH01Qybs7gFzW8h43ssFJjGIVNRCG0r6SBri6YzZTmbbRrbgEfDr4K1pZReK5bk2up6p8KorXEuHyyVeGvYxzmRTSF7hs0HIQT4d0qJqMEnLMaHZP/bvY6Ow98Al3d67hXtLLyWBSbd8/KgsjSr1zs0sHY5lNA17SHtgiDm8w4MAI9VSsTxKrlq6aoGHVIFMZO7YnNm03DbD5roVl8svcmJzSSdUIzpt0a2G1T5YWSPidA9wN436ubqRr6X+Kp1B7NnTVBqsVn+2yBxyRC4ga2+l29Pyiw65le0Vy4IrZ5jjDQGtADQAAALAAbADkF6RF6AiL4SgIWWgkLnEN0JPMdfNeH4dIASQAACSS4WAG5Xqs4zo4dHyOB6CGb65bLDBxtQTAtMmUO0LZY3AEHqbWsuM9Fpn/AL+K8jYsuXp4Faq+IiSWxiw/EdSfEDksEGHyynMbgH7z73PkNyrZVyw5mup3RZS3eEs5H8vmo6rqXZrk3uBv6Lg6jTrHJqcrr7fk3QyblwVGL7A3sjFckEHU8juCOmqgqgCLuhhL+psB6f55qwxy3F1XMTZaZ/iQ71F1DLUYWkThbdMjazEqkuIMz2tsLBrsot8PJTHs+r3itDXOc4Sxvb3nE6t74Ov6T6qCrX3c0NBc43Fmi5J8OqsPBmAyiqhlktHlLnBnvPPdIseTd/FbtBN74PtsqzpbWjpqIi+sOOFjnga9pY9rXscCHNcAWkHcEHQhZEQFFHs5kpatlRhlR9mY57e2p35nROjv3g0c9Ngdr6ELY9oFBV1hpaGFj2008maoqBbK2NhByHxO/iQB1VyRAYKKjZDGyKNobHG1rGtGwa0WAUbxjSvloahkbS97mts1ouTZzSbDyCmUUZx3Rcep6nTs1MKiLIIWOFnNiiaR0IaAR8lDcC4fLBDMyVjmH7VK5oduW90B3lorIij7NWn0Pd3BrqVTiekqI6umrYYXVAiZJG6Nhs7vXsR194+iz4LiNdUVBfJA6mpWx5ezkAzulv7wNgdvh530slksoeyqW5N1zolv4VRWpcPlOLNmyO7EUZZ2n3c2Y92/XVVyPh+pGHQx9i/tW4iJclhcR6jOR0v8tV0hLKMtPGV8evjXkerK0YK2d0cb3tY6VzWlwjbbM4j7ouqHFidW2vfWf7OqSHwCHs7G4sWnNmy/l+a6GllPJic2qdURjPb2GnVdtJTv7IiGd8RyGQBwZIW6ZgN7H6KrcN+zaOKT7VXSGtrXHMXyXMbXcsoPvEdTtyAV1RXEAiIgCIiAIiIAiIgCIiAIiIAiIgCIiAIiIAvhC+ogKnK2xLTyJFjtpotJ2F07nAvhYRcXsMptfXVtlLYzBlkJ5P73x5/54qPLl8lODxZHHodaL3Rsk6/h2mjjD4oI2lpBuGgmx53PwUBiVU1hFzbTbn6LenxCoLQxkuVtstjGx2nmVES09nZnEvd+N1r28Oi812SGR3CNdT3BFx4SZ9o611yS3KzkD7xPVaOKkOlvuMrd1tlyj6l13n4fRc2bahRpSV2buDMAc4gAd223U/8AxWXAhedvgHH5W/qq9hLdHHrYKz8LtDnSOBByWZpyJ1IPjYD1XV/TINuH3MupdJliREX1ZyQiIgCIiAIiIAiIgCIiAIiIAiIgCIiAIiIAiIgCIiAIiIAiIgCIiAIiIAiIgCIiAIiIDVxCiErC3YjUHof7KqzRuY4tcLOHJXJ7wBc7BQ+IgTaEWA2I971/ouZrsEZ+8vi/JpwZHHh2EA6QDmFikkYdCRr4rbmwV33XA+ehWu7B5Tyb8XafRcZ48nLabVKPU0J4coJuC0a7qHdOLk/FWCTAngd57D+UBxA/zxW1hzGQkF0LZLdQPUC1r+d1RLSvJJJ+6iz2qS6kZhuCVlWAGj7PTneQgguH5Ru75DxV/wAKwyOmibDELNbzO5cd3OPMlfaHE45fcd3ubTo4fDmttfS6TS48Mbi7fU5mbLKbp8AiItxQEREAREQBERAEREAREQBERAEREAREQBERAEREAREQBERAEREAREQBERAEREAREQBEXwoDUqnXNuQ+q1zGtssQRLFKDk7Lk6RpGNYZB0UnNSMPLXrcrVdCQeo+arnia4ElJGgYFgbCpcQ3WI0+pVLwWTUzSOHg2ewljxqHN6+SnqSRzmAusHbG21xzC1IodFt0wtcLZgjtKZuzMiItZUEREAREQBERAEREAREQBERAEREAREQBERAEREAREQBERAEREAREQBERAEREAREQBERAfMoQNX1F5SB8LV87ML0iUgeezC89i3osiJSFngRBeg2y+olIBERegIiIAiIgCIiAIiIAiIgCIiAIiIAiIgCIiA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1270" name="AutoShape 6" descr="data:image/jpeg;base64,/9j/4AAQSkZJRgABAQAAAQABAAD/2wCEAAkGBhAQEBAQEBAQEA8QEBAQFRAQDxAUERYQFBUVFRQQFRQXHCgfFxkmGhIXIC8hIycqOC0sFSoxNTAqNSYrLCkBCQoKDgwOGg8PGiwkHiQyMy4sNTEsLDQtKiw1LDAwLyktLCkqLCwwLC8sLCwpLCwsKSksKSwvKSkpKSwsLCwsLP/AABEIAIkBcAMBIgACEQEDEQH/xAAbAAEAAgMBAQAAAAAAAAAAAAAABQYDBAcCAf/EAEAQAAEDAgQDBQUFBwEJAAAAAAEAAgMEEQUSITEGQVETImFxkQcygaGxFEJSYnIjNVOywdHwMxUkQ3N0goPD4f/EABoBAQADAQEBAAAAAAAAAAAAAAACAwQFAQb/xAAxEQACAgECAwUHAwUAAAAAAAAAAQIRAwQSITFRQWGh0fATIjJxgZGxBcHhFBUjQlL/2gAMAwEAAhEDEQA/AO4oiIAiIgCIiAIiIAiIgCIiAIiIAiIgCIiAIi8STNbq5waPEgfVAe0WOGoY8XY5rhtdpBHqFkS7AREQBERAEREAREQBERAEREAREQBERAEREAREQBERAEREAREQBERAEREAREQBERAEREAREQBERAEKIgKhxHjWIC7YaSZjP4jMkjyOoyk5fRUV2IEOPatka+9znve/jm1XZXPWvPG14s9rXjo9ocPQri6vQ+2e5zfr5UbcWfYq2ooNFxvOwAdoxwGzXsA06aWUxT8ffxIfjG/+h/ut6r4Von/8BrT1jJZ8gbfJRFRwLFvHLIzwcA4eosVha1mH4Ml+P5L7wz5xr13E5T8ZUzt3OYfzsP1bcKRgxeJ/uPY79L2k+ioU3ClQ33XMkH6iD6O/uoV5efdsD1OvyUf7rqMbrIl6+4/pccvhZ2AVLetvML7HUMcSGua4jcBwJF9r222XCa2aW5a6R7rdXOI2voCrn7I/erPKD/2LraXXSzSUWuZmy6dQi3Z0dERdQyBERAEREAREQBERAEREAREQBERAEREAREQBERAEREAREQBERAEREAREQBERAEREAREQGo56xuevD3rzG0POV2oNwdSOXULkyyOT2o1KNKzTrsXjj0JzO/C3U/HotJnEMZ3Dm/AEfJbGJ8OQt1ZnboTbNcaeao7cZb95hHkQVwdZl1eLJTS+nqzbhjjnG0XyOYPAc03B5rn9tT5n6q1UmKxRQQmV7Y84JDXGzrZjrl3AVYo2iaQsY9hcXGwztBOvK5F1RmUsiiq4luOo30IXER+0d8PoFcfZN/qVY/JCfnIvUHs5lmlLpnCKLu6Ah0h0F/Bvnr5K64PgNPSNywRht7Znbvdb8TjqV9DoNJOG2cuFL9jFqM0WnFEgiIu0YAiIgCIiAIiIAiIgCIiAIiIAiIgCIiAIiIAiKpe0ehxCWly0D7e92rGHLK9lhZrHetxcXv8AAgYuKfaPFTv+zUjDWVzjlEUd3Na7o8t3P5R8bKTwCauZRvkr+zNSO1kDWAANYBdsbsuhIIO3K2pOpq3ssr8MY3sI4zBiFssjai3bPcNwxxA0/IACOYO6v2K/6E3/ACpP5SvJcj1czT4WxZ9VSRTyBoe/NfICG6OI0BJtspZc44U4VfV0sTp6iQUwz9nBEcuuY3c423vfr5jZTPBAdFNX0ud7o6eVnZh7rkNdm5/ALLhzSaipLn2/QunBJunyJfHsd+ymmGTP9oqGQe9bKHfe218lLXVD49wKIz0st5M1RUxQv7+mTQXaPumysGC8H09JIZY3TFxaWd+S4sSDtYa6L2M8jySjXD5/wRcY7U74k7dLqmcewvknw6Fkjou1llbnaTcXEYvoRyJ9VVanCHNZiGWebJh8jRE3Ofee+xeehs3lbVRyalwk1tuu/uv8Eo4lJJ36ujrh8FUIsYxGGtpoKo0xZUGS3ZNfcBoJ3O3LqrPhkxfDC8m5dFG4nqS0En5qucRfvTDP/N9FPM3tUk+1eLRGC4tPvLWueM45rcOnMOLxAwveezrIGdyxOgIG4HTRw6O3XRFE8TV9HDTvNcY+wcLFkgzZz+FrN3O8lpKjfoq6OZjZYntkjeLtewgtI8ws65B7PqGqdWunw9s1NhTpLubUPzNe0bhg5u6EXtzcdj19AEREBDSP1PmV8gnDXAnYX28lildqfM/VYi5fJyzuM7XYdRQtUzW4hqKqbuwujhbYi5zGQjztZvzVIrcPlh96Ow/iAhzfXl8VeZjstaaVo0cQL6WcRqPI7rBqMssk3KfE0Y4qKpHPnwE6jU/NeKPCJZ35GNF+ZcbNFvP6C6s1fg2R2ZmkZ+R6eS+UdcIScjQ9xFszuR63UY5HHnyJtXyLXwo19NGIZp3TAkWLtmflaTrl8z6K0KoxTZmtda1wDY8vBWLC6nOwX3b3T/Q+i+m/T9S5f45fTyOXqMde8jcREXXMgWriWJw00bpZ5GxRt3c42HkOp8Atpca4uo54sQE+MMmqcPzuEZgdaJrSe60t5G24uC7qdkBZKPjOvxKpYMOhEVFHI3tamob77Qe8wDlcchrtctXQVH4FW00sDHUjozTgZWiIANbb7uX7p8CFtVlWyGN8sjg2ONrnucdg1ouSgKt7QuJZaeOKlpD/AL9WPEcdrXa24DpNdt7AnqTyUrjNdNSUDpczZJ4oowXub3XSd1rnlotuSTZVngOkfXVU+M1DSA8uhpWO+5C27S4eO48y7qrDx3+76n9LP52qvK2oSa6MlBXJIlsOqTJDFIbAyRseQNruaCQPVbN1RsL4JdUwxy1lTK8mKPs2ROysjjyjKNRqbW5D4qS9ntW+SjtI4vMU0kQLjc5W5SAT/wByqx5ZNpSVWTlBJNpkhVY9krYKTJcTRyPz5tsoJAtbX3T6qWuueYxwvA7FYYiZclSyaV/7TvB3fPdJGguNlbsC4bhow8RGQ9plv2j83u3tbTTdMU8kpSTXC+vd8hOMUlTJW6XVF4iw01WKsgMskcZpAXZCbloc4lvTU29FXKCORsVLWdvKXNrGUzQXEtbENbfHXTayrlqnGTW3h8/XUksNq7Or1vadm/scna5Tk7S+TPyzW1sq5gGMVprZKSr7AlsHbXhDt8zABc76OPLkrSFVKX9+T/8AQt/njVuW1KLT7aIQ4poseItlMUogcxs5jcI3PBLBJY5S4DldUfB/aLLTyikxiL7PN92pA/YvG2Y20H6hp1yroKq3H2JYbHTlmIBsgcCWQjWYn8UfNn6rgeK0FZZ45A4BzSHNIBBBBBB2II3Xpcz9lGHYgxz3nPFhrg4xwVBzSG5uxzNBlFtzYA8hzHTEAREQFa4r4CpcQGZwMVSLZaiMWeLbBw++PPUciFkwTC6yKhkgq521M1pWse0G5YW2Y1xOrnb6nra5tc2FF41aoEFwTRyRUMMcrCx4z3a4WIu9xFx5FYMCw+WOvxGRzHNilMBY87Os03t6qyIq1iSUV/z5UT3vj3lb41w2aVlPJAztH01Qybs7gFzW8h43ssFJjGIVNRCG0r6SBri6YzZTmbbRrbgEfDr4K1pZReK5bk2up6p8KorXEuHyyVeGvYxzmRTSF7hs0HIQT4d0qJqMEnLMaHZP/bvY6Ow98Al3d67hXtLLyWBSbd8/KgsjSr1zs0sHY5lNA17SHtgiDm8w4MAI9VSsTxKrlq6aoGHVIFMZO7YnNm03DbD5roVl8svcmJzSSdUIzpt0a2G1T5YWSPidA9wN436ubqRr6X+Kp1B7NnTVBqsVn+2yBxyRC4ga2+l29Pyiw65le0Vy4IrZ5jjDQGtADQAAALAAbADkF6RF6AiL4SgIWWgkLnEN0JPMdfNeH4dIASQAACSS4WAG5Xqs4zo4dHyOB6CGb65bLDBxtQTAtMmUO0LZY3AEHqbWsuM9Fpn/AL+K8jYsuXp4Faq+IiSWxiw/EdSfEDksEGHyynMbgH7z73PkNyrZVyw5mup3RZS3eEs5H8vmo6rqXZrk3uBv6Lg6jTrHJqcrr7fk3QyblwVGL7A3sjFckEHU8juCOmqgqgCLuhhL+psB6f55qwxy3F1XMTZaZ/iQ71F1DLUYWkThbdMjazEqkuIMz2tsLBrsot8PJTHs+r3itDXOc4Sxvb3nE6t74Ov6T6qCrX3c0NBc43Fmi5J8OqsPBmAyiqhlktHlLnBnvPPdIseTd/FbtBN74PtsqzpbWjpqIi+sOOFjnga9pY9rXscCHNcAWkHcEHQhZEQFFHs5kpatlRhlR9mY57e2p35nROjv3g0c9Ngdr6ELY9oFBV1hpaGFj2008maoqBbK2NhByHxO/iQB1VyRAYKKjZDGyKNobHG1rGtGwa0WAUbxjSvloahkbS97mts1ouTZzSbDyCmUUZx3Rcep6nTs1MKiLIIWOFnNiiaR0IaAR8lDcC4fLBDMyVjmH7VK5oduW90B3lorIij7NWn0Pd3BrqVTiekqI6umrYYXVAiZJG6Nhs7vXsR194+iz4LiNdUVBfJA6mpWx5ezkAzulv7wNgdvh530slksoeyqW5N1zolv4VRWpcPlOLNmyO7EUZZ2n3c2Y92/XVVyPh+pGHQx9i/tW4iJclhcR6jOR0v8tV0hLKMtPGV8evjXkerK0YK2d0cb3tY6VzWlwjbbM4j7ouqHFidW2vfWf7OqSHwCHs7G4sWnNmy/l+a6GllPJic2qdURjPb2GnVdtJTv7IiGd8RyGQBwZIW6ZgN7H6KrcN+zaOKT7VXSGtrXHMXyXMbXcsoPvEdTtyAV1RXEAiIgCIiAIiIAiIgCIiAIiIAiIgCIiAIiIAvhC+ogKnK2xLTyJFjtpotJ2F07nAvhYRcXsMptfXVtlLYzBlkJ5P73x5/54qPLl8lODxZHHodaL3Rsk6/h2mjjD4oI2lpBuGgmx53PwUBiVU1hFzbTbn6LenxCoLQxkuVtstjGx2nmVES09nZnEvd+N1r28Oi812SGR3CNdT3BFx4SZ9o611yS3KzkD7xPVaOKkOlvuMrd1tlyj6l13n4fRc2bahRpSV2buDMAc4gAd223U/8AxWXAhedvgHH5W/qq9hLdHHrYKz8LtDnSOBByWZpyJ1IPjYD1XV/TINuH3MupdJliREX1ZyQiIgCIiAIiIAiIgCIiAIiIAiIgCIiAIiIAiIgCIiAIiIAiIgCIiAIiIAiIgCIiAIiIDVxCiErC3YjUHof7KqzRuY4tcLOHJXJ7wBc7BQ+IgTaEWA2I971/ouZrsEZ+8vi/JpwZHHh2EA6QDmFikkYdCRr4rbmwV33XA+ehWu7B5Tyb8XafRcZ48nLabVKPU0J4coJuC0a7qHdOLk/FWCTAngd57D+UBxA/zxW1hzGQkF0LZLdQPUC1r+d1RLSvJJJ+6iz2qS6kZhuCVlWAGj7PTneQgguH5Ru75DxV/wAKwyOmibDELNbzO5cd3OPMlfaHE45fcd3ubTo4fDmttfS6TS48Mbi7fU5mbLKbp8AiItxQEREAREQBERAEREAREQBERAEREAREQBERAEREAREQBERAEREAREQBERAEREAREQBEXwoDUqnXNuQ+q1zGtssQRLFKDk7Lk6RpGNYZB0UnNSMPLXrcrVdCQeo+arnia4ElJGgYFgbCpcQ3WI0+pVLwWTUzSOHg2ewljxqHN6+SnqSRzmAusHbG21xzC1IodFt0wtcLZgjtKZuzMiItZUEREAREQBERAEREAREQBERAEREAREQBERAEREAREQBERAEREAREQBERAEREAREQBERAfMoQNX1F5SB8LV87ML0iUgeezC89i3osiJSFngRBeg2y+olIBERegIiIAiIgCIiAIiIAiIgCIiAIiIAiIgCIiA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" name="Podtytuł 2"/>
          <p:cNvSpPr txBox="1">
            <a:spLocks/>
          </p:cNvSpPr>
          <p:nvPr/>
        </p:nvSpPr>
        <p:spPr>
          <a:xfrm>
            <a:off x="4439816" y="5661248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 defTabSz="914400">
              <a:spcBef>
                <a:spcPct val="20000"/>
              </a:spcBef>
              <a:defRPr/>
            </a:pPr>
            <a:endParaRPr lang="pl-PL" sz="3200" i="1" spc="300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83632" y="167538"/>
            <a:ext cx="6798734" cy="1303867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About</a:t>
            </a:r>
            <a:endParaRPr lang="pl-PL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209330" y="1847654"/>
            <a:ext cx="7772870" cy="474969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In professional life Microsoft Certified Trainer, administrator, developer, freelancer, sometimes a miracle-worker and magician. </a:t>
            </a:r>
          </a:p>
          <a:p>
            <a:r>
              <a:rPr lang="en-GB" dirty="0"/>
              <a:t>From the beginning of career associated with Microsoft technologies.</a:t>
            </a:r>
          </a:p>
          <a:p>
            <a:r>
              <a:rPr lang="en-GB" dirty="0"/>
              <a:t>Private life in numbers: 1 husband, 1 daughter, 1 cat and 2 dogs. My hobbies are detective stories and photography.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302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54144"/>
            <a:ext cx="10364451" cy="1225486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FOR JSON Function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FOR JSON functionality is pretty much similar to the FOR XML functionality available in SQL Server. It’s used to export tabular data to JSON format.</a:t>
            </a:r>
          </a:p>
          <a:p>
            <a:pPr fontAlgn="base"/>
            <a:r>
              <a:rPr lang="en-GB" dirty="0"/>
              <a:t>Each row is converted to a JSON object and data on cells will be converted to values on those respective JSON objects. Column names/aliases will be used as key names.</a:t>
            </a:r>
          </a:p>
          <a:p>
            <a:pPr fontAlgn="base"/>
            <a:r>
              <a:rPr lang="en-GB" dirty="0"/>
              <a:t>There are two ways which FOR JSON functionality can be used.</a:t>
            </a:r>
          </a:p>
          <a:p>
            <a:pPr marL="0" indent="0" fontAlgn="base">
              <a:buNone/>
            </a:pPr>
            <a:r>
              <a:rPr lang="en-GB" dirty="0"/>
              <a:t>	- FOR JSON AUTO</a:t>
            </a:r>
          </a:p>
          <a:p>
            <a:pPr marL="0" indent="0" fontAlgn="base">
              <a:buNone/>
            </a:pPr>
            <a:r>
              <a:rPr lang="en-GB" dirty="0"/>
              <a:t>	- FOR JSON PATH</a:t>
            </a:r>
          </a:p>
        </p:txBody>
      </p:sp>
    </p:spTree>
    <p:extLst>
      <p:ext uri="{BB962C8B-B14F-4D97-AF65-F5344CB8AC3E}">
        <p14:creationId xmlns:p14="http://schemas.microsoft.com/office/powerpoint/2010/main" val="2580306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54144"/>
            <a:ext cx="10364451" cy="1225486"/>
          </a:xfrm>
        </p:spPr>
        <p:txBody>
          <a:bodyPr>
            <a:normAutofit/>
          </a:bodyPr>
          <a:lstStyle/>
          <a:p>
            <a:r>
              <a:rPr lang="en-GB" b="1" dirty="0"/>
              <a:t>FOR JSON Function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sz="7200" b="1" dirty="0"/>
              <a:t>DEMO</a:t>
            </a:r>
          </a:p>
          <a:p>
            <a:pPr marL="0" indent="0" algn="ctr">
              <a:buNone/>
            </a:pPr>
            <a:r>
              <a:rPr lang="en-GB" sz="1400" b="1" dirty="0"/>
              <a:t>(</a:t>
            </a:r>
            <a:r>
              <a:rPr lang="en-GB" sz="1400" b="1" dirty="0" err="1"/>
              <a:t>FORJSON.sql</a:t>
            </a:r>
            <a:r>
              <a:rPr lang="en-GB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799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54144"/>
            <a:ext cx="10364451" cy="1225486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Indexing Strategy for JSON Value in </a:t>
            </a:r>
            <a:r>
              <a:rPr lang="en-GB" b="1" dirty="0" err="1"/>
              <a:t>Sql</a:t>
            </a:r>
            <a:r>
              <a:rPr lang="en-GB" b="1" dirty="0"/>
              <a:t> Server 2016</a:t>
            </a:r>
            <a:br>
              <a:rPr lang="en-GB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09567"/>
            <a:ext cx="8761412" cy="3710233"/>
          </a:xfrm>
        </p:spPr>
        <p:txBody>
          <a:bodyPr>
            <a:normAutofit/>
          </a:bodyPr>
          <a:lstStyle/>
          <a:p>
            <a:r>
              <a:rPr lang="en-GB" dirty="0"/>
              <a:t>If we are storing JSON data in a table column, then we may come across a scenario where we may need to retrieve only the records with specific JSON property value. </a:t>
            </a:r>
          </a:p>
          <a:p>
            <a:r>
              <a:rPr lang="en-GB" dirty="0"/>
              <a:t>Creating an index on the JSON column isn’t the correct approach.</a:t>
            </a:r>
          </a:p>
          <a:p>
            <a:r>
              <a:rPr lang="en-GB" dirty="0"/>
              <a:t>It indexes the complete JSON value like any other value in a VARCHAR/NVARCHAR column and we are looking for particular JSON Property value which is not at the beginning of the JSON string. </a:t>
            </a:r>
          </a:p>
          <a:p>
            <a:r>
              <a:rPr lang="en-GB" dirty="0"/>
              <a:t>It also takes a lot of additional storage space as the complete JSON value is indexed. So, creating such indexes is bad idea.</a:t>
            </a:r>
          </a:p>
          <a:p>
            <a:r>
              <a:rPr lang="en-GB" dirty="0"/>
              <a:t>But for JSON we have an alternative way of Indexing JSON Property. </a:t>
            </a:r>
          </a:p>
        </p:txBody>
      </p:sp>
    </p:spTree>
    <p:extLst>
      <p:ext uri="{BB962C8B-B14F-4D97-AF65-F5344CB8AC3E}">
        <p14:creationId xmlns:p14="http://schemas.microsoft.com/office/powerpoint/2010/main" val="1177637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54144"/>
            <a:ext cx="10364451" cy="1225486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/>
              <a:t>Indexing Strategy for JSON Value in </a:t>
            </a:r>
            <a:r>
              <a:rPr lang="en-GB" b="1" dirty="0" err="1"/>
              <a:t>Sql</a:t>
            </a:r>
            <a:r>
              <a:rPr lang="en-GB" b="1" dirty="0"/>
              <a:t> Server 2016</a:t>
            </a:r>
            <a:br>
              <a:rPr lang="en-GB" dirty="0"/>
            </a:b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sz="7200" b="1" dirty="0"/>
              <a:t>DEMO</a:t>
            </a:r>
          </a:p>
          <a:p>
            <a:pPr marL="0" indent="0" algn="ctr">
              <a:buNone/>
            </a:pPr>
            <a:r>
              <a:rPr lang="en-GB" sz="1400" b="1" dirty="0"/>
              <a:t>(</a:t>
            </a:r>
            <a:r>
              <a:rPr lang="en-GB" sz="1400" b="1" dirty="0" err="1"/>
              <a:t>Indexes.sql</a:t>
            </a:r>
            <a:r>
              <a:rPr lang="en-GB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049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2133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defRPr/>
            </a:pPr>
            <a:endParaRPr lang="pl-PL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ct val="20000"/>
              </a:spcBef>
              <a:defRPr/>
            </a:pPr>
            <a:endParaRPr lang="pl-PL" sz="4000" b="1" dirty="0"/>
          </a:p>
          <a:p>
            <a:pPr algn="ctr" defTabSz="914400">
              <a:spcBef>
                <a:spcPct val="20000"/>
              </a:spcBef>
              <a:defRPr/>
            </a:pPr>
            <a:endParaRPr lang="pl-PL" sz="4000" b="1" dirty="0"/>
          </a:p>
          <a:p>
            <a:pPr algn="ctr" defTabSz="914400">
              <a:spcBef>
                <a:spcPct val="20000"/>
              </a:spcBef>
              <a:defRPr/>
            </a:pPr>
            <a:r>
              <a:rPr lang="pl-PL" sz="4000" b="1" dirty="0"/>
              <a:t>beata.zalewa@gmail.com </a:t>
            </a:r>
            <a:endParaRPr lang="en-GB" sz="4000" b="1" dirty="0"/>
          </a:p>
          <a:p>
            <a:pPr algn="ctr" defTabSz="914400">
              <a:spcBef>
                <a:spcPct val="20000"/>
              </a:spcBef>
              <a:defRPr/>
            </a:pPr>
            <a:r>
              <a:rPr lang="en-GB" sz="4000" b="1" dirty="0"/>
              <a:t>Skype: </a:t>
            </a:r>
            <a:r>
              <a:rPr lang="en-GB" sz="4000" b="1" dirty="0" err="1"/>
              <a:t>beata.zalewa</a:t>
            </a:r>
            <a:endParaRPr lang="en-GB" sz="4000" b="1" dirty="0"/>
          </a:p>
          <a:p>
            <a:pPr algn="ctr" defTabSz="914400">
              <a:spcBef>
                <a:spcPct val="20000"/>
              </a:spcBef>
              <a:defRPr/>
            </a:pPr>
            <a:r>
              <a:rPr lang="en-GB" sz="4000" b="1" dirty="0"/>
              <a:t>Twitter: @</a:t>
            </a:r>
            <a:r>
              <a:rPr lang="en-GB" sz="4000" b="1" dirty="0" err="1"/>
              <a:t>bzalewa</a:t>
            </a:r>
            <a:endParaRPr lang="en-GB" sz="4000" b="1" dirty="0"/>
          </a:p>
          <a:p>
            <a:pPr algn="ctr" defTabSz="914400">
              <a:spcBef>
                <a:spcPct val="20000"/>
              </a:spcBef>
              <a:defRPr/>
            </a:pPr>
            <a:endParaRPr lang="pl-PL" sz="4000" b="1" dirty="0"/>
          </a:p>
        </p:txBody>
      </p:sp>
    </p:spTree>
    <p:extLst>
      <p:ext uri="{BB962C8B-B14F-4D97-AF65-F5344CB8AC3E}">
        <p14:creationId xmlns:p14="http://schemas.microsoft.com/office/powerpoint/2010/main" val="2499773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07568" y="2636911"/>
            <a:ext cx="8229600" cy="478198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Thank you </a:t>
            </a:r>
            <a:r>
              <a:rPr lang="en-GB" b="1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br>
              <a:rPr lang="en-GB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GB" sz="2400" dirty="0">
                <a:solidFill>
                  <a:schemeClr val="tx1"/>
                </a:solidFill>
                <a:sym typeface="Wingdings" panose="05000000000000000000" pitchFamily="2" charset="2"/>
              </a:rPr>
              <a:t>Used resources:</a:t>
            </a:r>
            <a:br>
              <a:rPr lang="en-GB" sz="24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GB" sz="2400" dirty="0">
                <a:solidFill>
                  <a:schemeClr val="tx1"/>
                </a:solidFill>
                <a:sym typeface="Wingdings" panose="05000000000000000000" pitchFamily="2" charset="2"/>
                <a:hlinkClick r:id="rId3"/>
              </a:rPr>
              <a:t>https://www.sqlshack.com</a:t>
            </a:r>
            <a:r>
              <a:rPr lang="en-GB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br>
              <a:rPr lang="en-GB" sz="24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GB" sz="2400" dirty="0">
                <a:solidFill>
                  <a:schemeClr val="tx1"/>
                </a:solidFill>
                <a:sym typeface="Wingdings" panose="05000000000000000000" pitchFamily="2" charset="2"/>
                <a:hlinkClick r:id="rId4"/>
              </a:rPr>
              <a:t>https://docs.microsoft.com</a:t>
            </a:r>
            <a:br>
              <a:rPr lang="en-GB" sz="240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GB" sz="2400">
                <a:solidFill>
                  <a:schemeClr val="tx1"/>
                </a:solidFill>
                <a:sym typeface="Wingdings" panose="05000000000000000000" pitchFamily="2" charset="2"/>
                <a:hlinkClick r:id="rId5"/>
              </a:rPr>
              <a:t>http://sqlhints.com</a:t>
            </a:r>
            <a:r>
              <a:rPr lang="en-GB" sz="2400">
                <a:solidFill>
                  <a:schemeClr val="tx1"/>
                </a:solidFill>
                <a:sym typeface="Wingdings" panose="05000000000000000000" pitchFamily="2" charset="2"/>
              </a:rPr>
              <a:t>   </a:t>
            </a:r>
            <a:endParaRPr lang="pl-P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2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b="1" dirty="0"/>
              <a:t>	ISJSON</a:t>
            </a:r>
          </a:p>
          <a:p>
            <a:pPr marL="0" indent="0" fontAlgn="base">
              <a:buNone/>
            </a:pPr>
            <a:r>
              <a:rPr lang="en-GB" b="1" dirty="0"/>
              <a:t>	JSON_VALUE</a:t>
            </a:r>
          </a:p>
          <a:p>
            <a:pPr marL="0" indent="0" fontAlgn="base">
              <a:buNone/>
            </a:pPr>
            <a:r>
              <a:rPr lang="en-GB" b="1" dirty="0"/>
              <a:t>	JSON_QUERY</a:t>
            </a:r>
            <a:endParaRPr lang="en-GB" dirty="0"/>
          </a:p>
          <a:p>
            <a:pPr marL="0" indent="0" fontAlgn="base">
              <a:buNone/>
            </a:pPr>
            <a:r>
              <a:rPr lang="en-GB" b="1" dirty="0"/>
              <a:t>	JSON_MODIFY</a:t>
            </a:r>
            <a:endParaRPr lang="en-GB" dirty="0"/>
          </a:p>
          <a:p>
            <a:pPr marL="0" indent="0" fontAlgn="base">
              <a:buNone/>
            </a:pPr>
            <a:r>
              <a:rPr lang="en-GB" b="1" dirty="0"/>
              <a:t>	 OPENJSON</a:t>
            </a:r>
            <a:endParaRPr lang="en-GB" dirty="0"/>
          </a:p>
          <a:p>
            <a:pPr marL="0" indent="0" fontAlgn="base">
              <a:buNone/>
            </a:pPr>
            <a:r>
              <a:rPr lang="en-GB" b="1" dirty="0"/>
              <a:t>	 FOR JSON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Indexing Strategy for JSON Value in SQL Server 2016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4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332" y="618519"/>
            <a:ext cx="7773338" cy="866266"/>
          </a:xfrm>
        </p:spPr>
        <p:txBody>
          <a:bodyPr/>
          <a:lstStyle/>
          <a:p>
            <a:r>
              <a:rPr lang="pl-PL" dirty="0"/>
              <a:t>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32" y="1700809"/>
            <a:ext cx="7773338" cy="4680521"/>
          </a:xfrm>
        </p:spPr>
      </p:pic>
      <p:pic>
        <p:nvPicPr>
          <p:cNvPr id="5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54" y="2397600"/>
            <a:ext cx="6835302" cy="41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7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/>
              <a:t>Before SQL Server 2016, there were many other databases, which already had the support for JSON:</a:t>
            </a:r>
          </a:p>
          <a:p>
            <a:r>
              <a:rPr lang="en-GB" dirty="0"/>
              <a:t>MongoDB, Oracle Database, Postgres SQL</a:t>
            </a:r>
          </a:p>
          <a:p>
            <a:r>
              <a:rPr lang="en-GB" dirty="0" err="1"/>
              <a:t>CouchDB</a:t>
            </a:r>
            <a:r>
              <a:rPr lang="en-GB" dirty="0"/>
              <a:t>, </a:t>
            </a:r>
            <a:r>
              <a:rPr lang="en-GB" dirty="0" err="1"/>
              <a:t>eXistDB</a:t>
            </a:r>
            <a:r>
              <a:rPr lang="en-GB" dirty="0"/>
              <a:t>, </a:t>
            </a:r>
            <a:r>
              <a:rPr lang="en-GB" dirty="0" err="1"/>
              <a:t>Elastisearch</a:t>
            </a:r>
            <a:r>
              <a:rPr lang="en-GB" dirty="0"/>
              <a:t>, </a:t>
            </a:r>
            <a:r>
              <a:rPr lang="en-GB" dirty="0" err="1"/>
              <a:t>BaseX</a:t>
            </a:r>
            <a:r>
              <a:rPr lang="en-GB" dirty="0"/>
              <a:t>, </a:t>
            </a:r>
            <a:r>
              <a:rPr lang="en-GB" dirty="0" err="1"/>
              <a:t>MarkLogic</a:t>
            </a:r>
            <a:r>
              <a:rPr lang="en-GB" dirty="0"/>
              <a:t>, </a:t>
            </a:r>
            <a:r>
              <a:rPr lang="en-GB" dirty="0" err="1"/>
              <a:t>OrientDB</a:t>
            </a:r>
            <a:r>
              <a:rPr lang="en-GB" dirty="0"/>
              <a:t>, </a:t>
            </a:r>
            <a:r>
              <a:rPr lang="en-GB" dirty="0" err="1"/>
              <a:t>Riak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65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New </a:t>
            </a:r>
            <a:r>
              <a:rPr lang="en-GB" b="1" dirty="0"/>
              <a:t>JSON</a:t>
            </a:r>
            <a:r>
              <a:rPr lang="en-GB" dirty="0"/>
              <a:t> functions in SQL Server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38195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GB" dirty="0"/>
              <a:t>JSON functions have been introduced with SQL 2016 in order to support JSON natively in SQL Server 2016. These functions are:</a:t>
            </a:r>
          </a:p>
          <a:p>
            <a:pPr marL="0" indent="0" fontAlgn="base">
              <a:buNone/>
            </a:pPr>
            <a:r>
              <a:rPr lang="en-GB" b="1" dirty="0"/>
              <a:t>	- ISJSON</a:t>
            </a:r>
          </a:p>
          <a:p>
            <a:pPr marL="0" indent="0" fontAlgn="base">
              <a:buNone/>
            </a:pPr>
            <a:r>
              <a:rPr lang="en-GB" b="1" dirty="0"/>
              <a:t>	- JSON_VALUE</a:t>
            </a:r>
          </a:p>
          <a:p>
            <a:pPr marL="0" indent="0" fontAlgn="base">
              <a:buNone/>
            </a:pPr>
            <a:r>
              <a:rPr lang="en-GB" b="1" dirty="0"/>
              <a:t>	- JSON_QUERY</a:t>
            </a:r>
            <a:endParaRPr lang="en-GB" dirty="0"/>
          </a:p>
          <a:p>
            <a:pPr marL="0" indent="0" fontAlgn="base">
              <a:buNone/>
            </a:pPr>
            <a:r>
              <a:rPr lang="en-GB" b="1" dirty="0"/>
              <a:t>	- JSON_MODIFY</a:t>
            </a:r>
            <a:endParaRPr lang="en-GB" dirty="0"/>
          </a:p>
          <a:p>
            <a:pPr marL="0" indent="0" fontAlgn="base">
              <a:buNone/>
            </a:pPr>
            <a:r>
              <a:rPr lang="en-GB" b="1" dirty="0"/>
              <a:t>	- OPENJSON</a:t>
            </a:r>
            <a:endParaRPr lang="en-GB" dirty="0"/>
          </a:p>
          <a:p>
            <a:pPr marL="0" indent="0" fontAlgn="base">
              <a:buNone/>
            </a:pPr>
            <a:r>
              <a:rPr lang="en-GB" b="1" dirty="0"/>
              <a:t>	- FOR JSON</a:t>
            </a:r>
          </a:p>
          <a:p>
            <a:pPr fontAlgn="base"/>
            <a:r>
              <a:rPr lang="en-GB" dirty="0"/>
              <a:t>Unlike XML, in SQL Server there’s no specific data type to accommodate JSON. We need to use NVARCHAR.</a:t>
            </a:r>
          </a:p>
          <a:p>
            <a:pPr fontAlgn="base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67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Declare</a:t>
            </a:r>
            <a:r>
              <a:rPr lang="en-GB" dirty="0"/>
              <a:t> a variable and assign a JSON string to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It’s simple as assigning a string value to a NVARCHAR type variable.</a:t>
            </a:r>
          </a:p>
          <a:p>
            <a:pPr marL="0" indent="0" fontAlgn="base">
              <a:buNone/>
            </a:pPr>
            <a:r>
              <a:rPr lang="en-GB" dirty="0"/>
              <a:t>DECLARE @</a:t>
            </a:r>
            <a:r>
              <a:rPr lang="en-GB" dirty="0" err="1"/>
              <a:t>JSONText</a:t>
            </a:r>
            <a:r>
              <a:rPr lang="en-GB" dirty="0"/>
              <a:t> AS NVARCHAR(4000) = N'{“</a:t>
            </a:r>
            <a:r>
              <a:rPr lang="en-GB" dirty="0" err="1"/>
              <a:t>SpeakerInfo</a:t>
            </a:r>
            <a:r>
              <a:rPr lang="en-GB" dirty="0"/>
              <a:t>": {</a:t>
            </a:r>
          </a:p>
          <a:p>
            <a:pPr marL="0" indent="0" fontAlgn="base">
              <a:buNone/>
            </a:pPr>
            <a:r>
              <a:rPr lang="en-GB" dirty="0"/>
              <a:t>"</a:t>
            </a:r>
            <a:r>
              <a:rPr lang="en-GB" dirty="0" err="1"/>
              <a:t>FirstName</a:t>
            </a:r>
            <a:r>
              <a:rPr lang="en-GB" dirty="0"/>
              <a:t>": “Beata",</a:t>
            </a:r>
          </a:p>
          <a:p>
            <a:pPr marL="0" indent="0" fontAlgn="base">
              <a:buNone/>
            </a:pPr>
            <a:r>
              <a:rPr lang="en-GB" dirty="0"/>
              <a:t>"</a:t>
            </a:r>
            <a:r>
              <a:rPr lang="en-GB" dirty="0" err="1"/>
              <a:t>LastName</a:t>
            </a:r>
            <a:r>
              <a:rPr lang="en-GB" dirty="0"/>
              <a:t>": “Zalewa",</a:t>
            </a:r>
          </a:p>
          <a:p>
            <a:pPr marL="0" indent="0" fontAlgn="base">
              <a:buNone/>
            </a:pPr>
            <a:r>
              <a:rPr lang="en-GB" dirty="0"/>
              <a:t>"</a:t>
            </a:r>
            <a:r>
              <a:rPr lang="en-GB" dirty="0" err="1"/>
              <a:t>DateOfBirth</a:t>
            </a:r>
            <a:r>
              <a:rPr lang="en-GB" dirty="0"/>
              <a:t>": “25-Mar-1976",</a:t>
            </a:r>
          </a:p>
          <a:p>
            <a:pPr marL="0" indent="0" fontAlgn="base">
              <a:buNone/>
            </a:pPr>
            <a:r>
              <a:rPr lang="en-GB" dirty="0"/>
              <a:t>“</a:t>
            </a:r>
            <a:r>
              <a:rPr lang="en-GB" dirty="0" err="1"/>
              <a:t>MonthSalary</a:t>
            </a:r>
            <a:r>
              <a:rPr lang="en-GB" dirty="0"/>
              <a:t>": 1500</a:t>
            </a:r>
          </a:p>
          <a:p>
            <a:pPr marL="0" indent="0" fontAlgn="base">
              <a:buNone/>
            </a:pPr>
            <a:r>
              <a:rPr lang="en-GB" dirty="0"/>
              <a:t>}}’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39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54144"/>
            <a:ext cx="10364451" cy="1225486"/>
          </a:xfrm>
        </p:spPr>
        <p:txBody>
          <a:bodyPr>
            <a:normAutofit/>
          </a:bodyPr>
          <a:lstStyle/>
          <a:p>
            <a:r>
              <a:rPr lang="en-GB" b="1" dirty="0"/>
              <a:t>ISJSON Function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GB" dirty="0"/>
              <a:t>This is the simplest of the functions for JSON support in SQL Server. It takes one string argument as the input, validate it and returns a BIT value: 1 if the provided JSON is a valid input and 0 if it is an invalid input.</a:t>
            </a:r>
          </a:p>
          <a:p>
            <a:pPr fontAlgn="base"/>
            <a:r>
              <a:rPr lang="en-GB" dirty="0"/>
              <a:t>If the provided input argument is NULL then the return value will also be NULL.</a:t>
            </a:r>
          </a:p>
          <a:p>
            <a:r>
              <a:rPr lang="en-GB" b="1" dirty="0"/>
              <a:t>Syntax:</a:t>
            </a:r>
          </a:p>
          <a:p>
            <a:pPr marL="0" indent="0">
              <a:buNone/>
            </a:pPr>
            <a:r>
              <a:rPr lang="en-GB" b="1" dirty="0"/>
              <a:t>	ISJSON(@input) </a:t>
            </a:r>
          </a:p>
          <a:p>
            <a:pPr marL="0" indent="0">
              <a:buNone/>
            </a:pPr>
            <a:r>
              <a:rPr lang="en-GB" b="1" dirty="0"/>
              <a:t>	ISJSON (</a:t>
            </a:r>
            <a:r>
              <a:rPr lang="en-GB" b="1" dirty="0" err="1"/>
              <a:t>string_expression</a:t>
            </a:r>
            <a:r>
              <a:rPr lang="en-GB" b="1" dirty="0"/>
              <a:t>)</a:t>
            </a:r>
          </a:p>
          <a:p>
            <a:pPr marL="0" indent="0">
              <a:buNone/>
            </a:pPr>
            <a:r>
              <a:rPr lang="en-GB" dirty="0"/>
              <a:t>where </a:t>
            </a:r>
            <a:r>
              <a:rPr lang="en-GB" b="1" dirty="0" err="1"/>
              <a:t>string_expression</a:t>
            </a:r>
            <a:r>
              <a:rPr lang="en-GB" b="1" dirty="0"/>
              <a:t> </a:t>
            </a:r>
            <a:r>
              <a:rPr lang="en-GB" dirty="0"/>
              <a:t>can be a table column or a string (i.e. </a:t>
            </a:r>
            <a:r>
              <a:rPr lang="en-GB" b="1" dirty="0"/>
              <a:t>varchar/</a:t>
            </a:r>
            <a:r>
              <a:rPr lang="en-GB" b="1" dirty="0" err="1"/>
              <a:t>nvarchar</a:t>
            </a:r>
            <a:r>
              <a:rPr lang="en-GB" dirty="0"/>
              <a:t>) variable or a </a:t>
            </a:r>
            <a:r>
              <a:rPr lang="en-GB" b="1" dirty="0"/>
              <a:t>string</a:t>
            </a:r>
            <a:r>
              <a:rPr lang="en-GB" dirty="0"/>
              <a:t> constant. And this string expression is evaluated to check whether it is a valid JSON.</a:t>
            </a:r>
            <a:endParaRPr lang="en-GB" b="1" dirty="0"/>
          </a:p>
          <a:p>
            <a:pPr fontAlgn="base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80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54144"/>
            <a:ext cx="10364451" cy="1225486"/>
          </a:xfrm>
        </p:spPr>
        <p:txBody>
          <a:bodyPr>
            <a:normAutofit/>
          </a:bodyPr>
          <a:lstStyle/>
          <a:p>
            <a:r>
              <a:rPr lang="en-GB" b="1" dirty="0"/>
              <a:t>ISJSON Function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However there’s a concern when it comes to validate using ISJSON.  ISJSON will not validate whether the key is unique or not.</a:t>
            </a:r>
          </a:p>
          <a:p>
            <a:pPr fontAlgn="base"/>
            <a:r>
              <a:rPr lang="en-GB" dirty="0"/>
              <a:t>If I will use the JSON string with duplicate key value in SQL expression,  I will still get the return value as 1, even the JSON string is containing a duplicate key. Most of the JSON validators will find these kind of JSON strings as invalid. (Page for testing JSON strings: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http://jsonlint.com/</a:t>
            </a:r>
            <a:r>
              <a:rPr lang="en-GB" dirty="0"/>
              <a:t>). </a:t>
            </a:r>
          </a:p>
        </p:txBody>
      </p:sp>
    </p:spTree>
    <p:extLst>
      <p:ext uri="{BB962C8B-B14F-4D97-AF65-F5344CB8AC3E}">
        <p14:creationId xmlns:p14="http://schemas.microsoft.com/office/powerpoint/2010/main" val="2056368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1441</TotalTime>
  <Words>901</Words>
  <Application>Microsoft Office PowerPoint</Application>
  <PresentationFormat>Widescreen</PresentationFormat>
  <Paragraphs>156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Ion Boardroom</vt:lpstr>
      <vt:lpstr>SQL Server getting closer to .NET developers - JSON in Microsoft SQL Server 2016</vt:lpstr>
      <vt:lpstr> About</vt:lpstr>
      <vt:lpstr>Agenda</vt:lpstr>
      <vt:lpstr>Demo</vt:lpstr>
      <vt:lpstr>Short history</vt:lpstr>
      <vt:lpstr>New JSON functions in SQL Server 2016</vt:lpstr>
      <vt:lpstr>Declare a variable and assign a JSON string to it</vt:lpstr>
      <vt:lpstr>ISJSON Function </vt:lpstr>
      <vt:lpstr>ISJSON Function </vt:lpstr>
      <vt:lpstr>ISJSON Function </vt:lpstr>
      <vt:lpstr> JSON_VALUE Function  </vt:lpstr>
      <vt:lpstr>JSON_VALUE Function </vt:lpstr>
      <vt:lpstr>  JSON_QUERY Function   </vt:lpstr>
      <vt:lpstr>JSON_QUERY Function </vt:lpstr>
      <vt:lpstr>   JSON_MODIFY Function    </vt:lpstr>
      <vt:lpstr>    JSON_MODIFY function     </vt:lpstr>
      <vt:lpstr>JSON_MODIFY Function </vt:lpstr>
      <vt:lpstr>       OPENJSON Function        </vt:lpstr>
      <vt:lpstr>OPENJSON Function </vt:lpstr>
      <vt:lpstr>        FOR JSON Function         </vt:lpstr>
      <vt:lpstr>FOR JSON Function </vt:lpstr>
      <vt:lpstr>         Indexing Strategy for JSON Value in Sql Server 2016          </vt:lpstr>
      <vt:lpstr> Indexing Strategy for JSON Value in Sql Server 2016  </vt:lpstr>
      <vt:lpstr>Q&amp;A</vt:lpstr>
      <vt:lpstr>Thank you  Used resources: https://www.sqlshack.com  https://docs.microsoft.com http://sqlhints.com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Beata Zalewa</dc:creator>
  <cp:lastModifiedBy>Beata Zalewa</cp:lastModifiedBy>
  <cp:revision>40</cp:revision>
  <dcterms:created xsi:type="dcterms:W3CDTF">2017-03-27T07:04:06Z</dcterms:created>
  <dcterms:modified xsi:type="dcterms:W3CDTF">2017-04-06T03:32:40Z</dcterms:modified>
</cp:coreProperties>
</file>